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5" r:id="rId8"/>
    <p:sldId id="266" r:id="rId9"/>
    <p:sldId id="267" r:id="rId10"/>
    <p:sldId id="269" r:id="rId11"/>
    <p:sldId id="271" r:id="rId12"/>
    <p:sldId id="272" r:id="rId13"/>
    <p:sldId id="274" r:id="rId14"/>
    <p:sldId id="276"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27510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9469A-9A2E-4189-A88C-B2DBB0F65351}" type="datetimeFigureOut">
              <a:rPr lang="en-CA" smtClean="0"/>
              <a:t>14/03/2020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6270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53779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878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233692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3144279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90109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04779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425106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93674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92019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9469A-9A2E-4189-A88C-B2DBB0F65351}" type="datetimeFigureOut">
              <a:rPr lang="en-CA" smtClean="0"/>
              <a:t>14/03/2020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9992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9469A-9A2E-4189-A88C-B2DBB0F65351}" type="datetimeFigureOut">
              <a:rPr lang="en-CA" smtClean="0"/>
              <a:t>14/03/2020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19298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93558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355829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59469A-9A2E-4189-A88C-B2DBB0F65351}" type="datetimeFigureOut">
              <a:rPr lang="en-CA" smtClean="0"/>
              <a:t>14/03/2020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249834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9469A-9A2E-4189-A88C-B2DBB0F65351}" type="datetimeFigureOut">
              <a:rPr lang="en-CA" smtClean="0"/>
              <a:t>14/03/2020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142113-D716-4D2B-85F3-0B3DEA80746E}" type="slidenum">
              <a:rPr lang="en-CA" smtClean="0"/>
              <a:t>‹#›</a:t>
            </a:fld>
            <a:endParaRPr lang="en-CA"/>
          </a:p>
        </p:txBody>
      </p:sp>
    </p:spTree>
    <p:extLst>
      <p:ext uri="{BB962C8B-B14F-4D97-AF65-F5344CB8AC3E}">
        <p14:creationId xmlns:p14="http://schemas.microsoft.com/office/powerpoint/2010/main" val="19251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59469A-9A2E-4189-A88C-B2DBB0F65351}" type="datetimeFigureOut">
              <a:rPr lang="en-CA" smtClean="0"/>
              <a:t>14/03/2020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142113-D716-4D2B-85F3-0B3DEA80746E}" type="slidenum">
              <a:rPr lang="en-CA" smtClean="0"/>
              <a:t>‹#›</a:t>
            </a:fld>
            <a:endParaRPr lang="en-CA"/>
          </a:p>
        </p:txBody>
      </p:sp>
    </p:spTree>
    <p:extLst>
      <p:ext uri="{BB962C8B-B14F-4D97-AF65-F5344CB8AC3E}">
        <p14:creationId xmlns:p14="http://schemas.microsoft.com/office/powerpoint/2010/main" val="3116095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11">
            <a:extLst>
              <a:ext uri="{FF2B5EF4-FFF2-40B4-BE49-F238E27FC236}">
                <a16:creationId xmlns:a16="http://schemas.microsoft.com/office/drawing/2014/main" xmlns=""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13">
            <a:extLst>
              <a:ext uri="{FF2B5EF4-FFF2-40B4-BE49-F238E27FC236}">
                <a16:creationId xmlns:a16="http://schemas.microsoft.com/office/drawing/2014/main" xmlns=""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5">
            <a:extLst>
              <a:ext uri="{FF2B5EF4-FFF2-40B4-BE49-F238E27FC236}">
                <a16:creationId xmlns:a16="http://schemas.microsoft.com/office/drawing/2014/main" xmlns=""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7">
            <a:extLst>
              <a:ext uri="{FF2B5EF4-FFF2-40B4-BE49-F238E27FC236}">
                <a16:creationId xmlns:a16="http://schemas.microsoft.com/office/drawing/2014/main" xmlns=""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9">
            <a:extLst>
              <a:ext uri="{FF2B5EF4-FFF2-40B4-BE49-F238E27FC236}">
                <a16:creationId xmlns:a16="http://schemas.microsoft.com/office/drawing/2014/main" xmlns=""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21">
            <a:extLst>
              <a:ext uri="{FF2B5EF4-FFF2-40B4-BE49-F238E27FC236}">
                <a16:creationId xmlns:a16="http://schemas.microsoft.com/office/drawing/2014/main" xmlns=""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xmlns="" id="{5084FB4A-6318-41BA-A127-AA45A29E8EE9}"/>
              </a:ext>
            </a:extLst>
          </p:cNvPr>
          <p:cNvSpPr/>
          <p:nvPr/>
        </p:nvSpPr>
        <p:spPr>
          <a:xfrm>
            <a:off x="648929" y="629266"/>
            <a:ext cx="6831941" cy="1641987"/>
          </a:xfrm>
          <a:prstGeom prst="rect">
            <a:avLst/>
          </a:prstGeom>
        </p:spPr>
        <p:txBody>
          <a:bodyPr vert="horz" lIns="91440" tIns="45720" rIns="91440" bIns="45720" rtlCol="0" anchor="t">
            <a:normAutofit/>
          </a:bodyPr>
          <a:lstStyle/>
          <a:p>
            <a:pPr>
              <a:spcBef>
                <a:spcPct val="0"/>
              </a:spcBef>
              <a:spcAft>
                <a:spcPts val="600"/>
              </a:spcAft>
            </a:pPr>
            <a:r>
              <a:rPr lang="en-US" sz="4200" cap="none" spc="0">
                <a:ln w="0"/>
                <a:solidFill>
                  <a:schemeClr val="tx2"/>
                </a:solidFill>
                <a:effectLst>
                  <a:outerShdw blurRad="38100" dist="19050" dir="2700000" algn="tl" rotWithShape="0">
                    <a:schemeClr val="dk1">
                      <a:alpha val="40000"/>
                    </a:schemeClr>
                  </a:outerShdw>
                </a:effectLst>
                <a:latin typeface="+mj-lt"/>
                <a:ea typeface="+mj-ea"/>
                <a:cs typeface="+mj-cs"/>
              </a:rPr>
              <a:t>MACHINE LEARNING PROJECT</a:t>
            </a:r>
          </a:p>
        </p:txBody>
      </p:sp>
      <p:pic>
        <p:nvPicPr>
          <p:cNvPr id="7" name="Picture 6">
            <a:extLst>
              <a:ext uri="{FF2B5EF4-FFF2-40B4-BE49-F238E27FC236}">
                <a16:creationId xmlns:a16="http://schemas.microsoft.com/office/drawing/2014/main" xmlns="" id="{0DB690B4-347F-4771-B3CB-1048EBF57B3E}"/>
              </a:ext>
            </a:extLst>
          </p:cNvPr>
          <p:cNvPicPr>
            <a:picLocks noChangeAspect="1"/>
          </p:cNvPicPr>
          <p:nvPr/>
        </p:nvPicPr>
        <p:blipFill rotWithShape="1">
          <a:blip r:embed="rId7"/>
          <a:srcRect r="2" b="10615"/>
          <a:stretch/>
        </p:blipFill>
        <p:spPr>
          <a:xfrm>
            <a:off x="8129871" y="609601"/>
            <a:ext cx="3414427" cy="5638797"/>
          </a:xfrm>
          <a:prstGeom prst="rect">
            <a:avLst/>
          </a:prstGeom>
          <a:effectLst>
            <a:outerShdw blurRad="50800" dist="38100" dir="5400000" algn="t" rotWithShape="0">
              <a:prstClr val="black">
                <a:alpha val="43000"/>
              </a:prstClr>
            </a:outerShdw>
          </a:effectLst>
        </p:spPr>
      </p:pic>
      <p:sp>
        <p:nvSpPr>
          <p:cNvPr id="34" name="Rectangle 23">
            <a:extLst>
              <a:ext uri="{FF2B5EF4-FFF2-40B4-BE49-F238E27FC236}">
                <a16:creationId xmlns:a16="http://schemas.microsoft.com/office/drawing/2014/main" xmlns="" id="{809E3E1B-C8AD-46FD-8A76-75D5BBD774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xmlns="" id="{5639F78D-C34D-4DAF-B62A-8498351937FC}"/>
              </a:ext>
            </a:extLst>
          </p:cNvPr>
          <p:cNvSpPr/>
          <p:nvPr/>
        </p:nvSpPr>
        <p:spPr>
          <a:xfrm>
            <a:off x="330006" y="2119089"/>
            <a:ext cx="7150864" cy="4188315"/>
          </a:xfrm>
          <a:prstGeom prst="rect">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3600" dirty="0">
                <a:ln w="0"/>
                <a:solidFill>
                  <a:schemeClr val="bg1"/>
                </a:solidFill>
                <a:effectLst>
                  <a:outerShdw blurRad="38100" dist="19050" dir="2700000" algn="tl" rotWithShape="0">
                    <a:schemeClr val="dk1">
                      <a:alpha val="40000"/>
                    </a:schemeClr>
                  </a:outerShdw>
                </a:effectLst>
              </a:rPr>
              <a:t>Predicting the progression of diabetes based on different demographic determinants using Machine learning Algorithms.</a:t>
            </a:r>
          </a:p>
        </p:txBody>
      </p:sp>
      <p:sp>
        <p:nvSpPr>
          <p:cNvPr id="9" name="Oval 8">
            <a:extLst>
              <a:ext uri="{FF2B5EF4-FFF2-40B4-BE49-F238E27FC236}">
                <a16:creationId xmlns:a16="http://schemas.microsoft.com/office/drawing/2014/main" xmlns="" id="{AAC0C1B7-1D24-435F-941C-13C7B3253784}"/>
              </a:ext>
            </a:extLst>
          </p:cNvPr>
          <p:cNvSpPr/>
          <p:nvPr/>
        </p:nvSpPr>
        <p:spPr>
          <a:xfrm>
            <a:off x="738470" y="5143500"/>
            <a:ext cx="203123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2"/>
                </a:solidFill>
              </a:rPr>
              <a:t>Diabetes Diagnosis</a:t>
            </a:r>
          </a:p>
        </p:txBody>
      </p:sp>
    </p:spTree>
    <p:extLst>
      <p:ext uri="{BB962C8B-B14F-4D97-AF65-F5344CB8AC3E}">
        <p14:creationId xmlns:p14="http://schemas.microsoft.com/office/powerpoint/2010/main" val="70568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3B8886E-69BD-4657-9CD0-DAAF40778284}"/>
              </a:ext>
            </a:extLst>
          </p:cNvPr>
          <p:cNvSpPr/>
          <p:nvPr/>
        </p:nvSpPr>
        <p:spPr>
          <a:xfrm>
            <a:off x="268542" y="141826"/>
            <a:ext cx="701666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xmlns="" id="{BDA4BCF1-B8E9-4CDC-AB83-2F4DE93AAF21}"/>
              </a:ext>
            </a:extLst>
          </p:cNvPr>
          <p:cNvSpPr txBox="1"/>
          <p:nvPr/>
        </p:nvSpPr>
        <p:spPr>
          <a:xfrm>
            <a:off x="268542" y="1065156"/>
            <a:ext cx="7765774" cy="1323439"/>
          </a:xfrm>
          <a:prstGeom prst="rect">
            <a:avLst/>
          </a:prstGeom>
          <a:noFill/>
        </p:spPr>
        <p:txBody>
          <a:bodyPr wrap="square" rtlCol="0">
            <a:spAutoFit/>
          </a:bodyPr>
          <a:lstStyle/>
          <a:p>
            <a:r>
              <a:rPr lang="en-CA" sz="1600" b="1" u="sng" dirty="0"/>
              <a:t>Multivariable Linear Regression Model:</a:t>
            </a:r>
            <a:r>
              <a:rPr lang="en-CA" sz="1600" dirty="0"/>
              <a:t> Since there was significant amount of different the actual values for the response variable as compared to the predicted values in both test set and train set, Mutivariable linear regression model was used for fitting to the training set and the distribution plots were made for the Multivariable Model.</a:t>
            </a:r>
          </a:p>
        </p:txBody>
      </p:sp>
      <p:pic>
        <p:nvPicPr>
          <p:cNvPr id="2" name="Picture 1">
            <a:extLst>
              <a:ext uri="{FF2B5EF4-FFF2-40B4-BE49-F238E27FC236}">
                <a16:creationId xmlns:a16="http://schemas.microsoft.com/office/drawing/2014/main" xmlns="" id="{1E2CCDA1-3136-4460-B157-FD93F18D2CC7}"/>
              </a:ext>
            </a:extLst>
          </p:cNvPr>
          <p:cNvPicPr>
            <a:picLocks noChangeAspect="1"/>
          </p:cNvPicPr>
          <p:nvPr/>
        </p:nvPicPr>
        <p:blipFill>
          <a:blip r:embed="rId2"/>
          <a:stretch>
            <a:fillRect/>
          </a:stretch>
        </p:blipFill>
        <p:spPr>
          <a:xfrm>
            <a:off x="115661" y="2388594"/>
            <a:ext cx="5820682" cy="4275634"/>
          </a:xfrm>
          <a:prstGeom prst="rect">
            <a:avLst/>
          </a:prstGeom>
        </p:spPr>
      </p:pic>
      <p:pic>
        <p:nvPicPr>
          <p:cNvPr id="3" name="Picture 2">
            <a:extLst>
              <a:ext uri="{FF2B5EF4-FFF2-40B4-BE49-F238E27FC236}">
                <a16:creationId xmlns:a16="http://schemas.microsoft.com/office/drawing/2014/main" xmlns="" id="{F21EA589-3456-4416-9C14-6B97D1FF1837}"/>
              </a:ext>
            </a:extLst>
          </p:cNvPr>
          <p:cNvPicPr>
            <a:picLocks noChangeAspect="1"/>
          </p:cNvPicPr>
          <p:nvPr/>
        </p:nvPicPr>
        <p:blipFill>
          <a:blip r:embed="rId3"/>
          <a:stretch>
            <a:fillRect/>
          </a:stretch>
        </p:blipFill>
        <p:spPr>
          <a:xfrm>
            <a:off x="6127750" y="2388592"/>
            <a:ext cx="5948589" cy="4275635"/>
          </a:xfrm>
          <a:prstGeom prst="rect">
            <a:avLst/>
          </a:prstGeom>
        </p:spPr>
      </p:pic>
    </p:spTree>
    <p:extLst>
      <p:ext uri="{BB962C8B-B14F-4D97-AF65-F5344CB8AC3E}">
        <p14:creationId xmlns:p14="http://schemas.microsoft.com/office/powerpoint/2010/main" val="110016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3B8886E-69BD-4657-9CD0-DAAF40778284}"/>
              </a:ext>
            </a:extLst>
          </p:cNvPr>
          <p:cNvSpPr/>
          <p:nvPr/>
        </p:nvSpPr>
        <p:spPr>
          <a:xfrm>
            <a:off x="268542" y="141826"/>
            <a:ext cx="701666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xmlns="" id="{BDA4BCF1-B8E9-4CDC-AB83-2F4DE93AAF21}"/>
              </a:ext>
            </a:extLst>
          </p:cNvPr>
          <p:cNvSpPr txBox="1"/>
          <p:nvPr/>
        </p:nvSpPr>
        <p:spPr>
          <a:xfrm>
            <a:off x="268542" y="1065157"/>
            <a:ext cx="7603249" cy="1169551"/>
          </a:xfrm>
          <a:prstGeom prst="rect">
            <a:avLst/>
          </a:prstGeom>
          <a:noFill/>
        </p:spPr>
        <p:txBody>
          <a:bodyPr wrap="square" rtlCol="0">
            <a:spAutoFit/>
          </a:bodyPr>
          <a:lstStyle/>
          <a:p>
            <a:r>
              <a:rPr lang="en-CA" sz="1400" b="1" u="sng" dirty="0"/>
              <a:t>Polynomial Regression Model (Without Regularization): </a:t>
            </a:r>
            <a:r>
              <a:rPr lang="en-CA" sz="1400" dirty="0"/>
              <a:t>Even though the Multivariable model seems to perform much better than the single variable model, there still seems to be some difference in the actual response values and the predicted response values. Therefore, Polynomial regression model has been where the input features are transformed to higher order polynomial terms adding extra features to the data set.</a:t>
            </a:r>
          </a:p>
        </p:txBody>
      </p:sp>
      <p:pic>
        <p:nvPicPr>
          <p:cNvPr id="4" name="Picture 3">
            <a:extLst>
              <a:ext uri="{FF2B5EF4-FFF2-40B4-BE49-F238E27FC236}">
                <a16:creationId xmlns:a16="http://schemas.microsoft.com/office/drawing/2014/main" xmlns="" id="{6AD7F7C7-333A-43D3-950A-C5C6824A7126}"/>
              </a:ext>
            </a:extLst>
          </p:cNvPr>
          <p:cNvPicPr>
            <a:picLocks noChangeAspect="1"/>
          </p:cNvPicPr>
          <p:nvPr/>
        </p:nvPicPr>
        <p:blipFill>
          <a:blip r:embed="rId2"/>
          <a:stretch>
            <a:fillRect/>
          </a:stretch>
        </p:blipFill>
        <p:spPr>
          <a:xfrm>
            <a:off x="268542" y="2388591"/>
            <a:ext cx="5827458" cy="4275635"/>
          </a:xfrm>
          <a:prstGeom prst="rect">
            <a:avLst/>
          </a:prstGeom>
        </p:spPr>
      </p:pic>
      <p:pic>
        <p:nvPicPr>
          <p:cNvPr id="7" name="Picture 6">
            <a:extLst>
              <a:ext uri="{FF2B5EF4-FFF2-40B4-BE49-F238E27FC236}">
                <a16:creationId xmlns:a16="http://schemas.microsoft.com/office/drawing/2014/main" xmlns="" id="{C9853463-8FCB-4155-9628-B46200335A10}"/>
              </a:ext>
            </a:extLst>
          </p:cNvPr>
          <p:cNvPicPr>
            <a:picLocks noChangeAspect="1"/>
          </p:cNvPicPr>
          <p:nvPr/>
        </p:nvPicPr>
        <p:blipFill>
          <a:blip r:embed="rId3"/>
          <a:stretch>
            <a:fillRect/>
          </a:stretch>
        </p:blipFill>
        <p:spPr>
          <a:xfrm>
            <a:off x="6210300" y="2388591"/>
            <a:ext cx="5867400" cy="4275635"/>
          </a:xfrm>
          <a:prstGeom prst="rect">
            <a:avLst/>
          </a:prstGeom>
        </p:spPr>
      </p:pic>
    </p:spTree>
    <p:extLst>
      <p:ext uri="{BB962C8B-B14F-4D97-AF65-F5344CB8AC3E}">
        <p14:creationId xmlns:p14="http://schemas.microsoft.com/office/powerpoint/2010/main" val="338729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113B063-922B-4D57-B190-3B2A781BF55E}"/>
              </a:ext>
            </a:extLst>
          </p:cNvPr>
          <p:cNvSpPr/>
          <p:nvPr/>
        </p:nvSpPr>
        <p:spPr>
          <a:xfrm>
            <a:off x="0" y="150358"/>
            <a:ext cx="1054327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OVERFITTING/ HIGH VARIANCE:</a:t>
            </a:r>
          </a:p>
        </p:txBody>
      </p:sp>
      <p:sp>
        <p:nvSpPr>
          <p:cNvPr id="6" name="TextBox 5">
            <a:extLst>
              <a:ext uri="{FF2B5EF4-FFF2-40B4-BE49-F238E27FC236}">
                <a16:creationId xmlns:a16="http://schemas.microsoft.com/office/drawing/2014/main" xmlns="" id="{F17C4F2A-50C8-4D12-9741-DD2D3F93BC98}"/>
              </a:ext>
            </a:extLst>
          </p:cNvPr>
          <p:cNvSpPr txBox="1"/>
          <p:nvPr/>
        </p:nvSpPr>
        <p:spPr>
          <a:xfrm>
            <a:off x="327546" y="1419367"/>
            <a:ext cx="10215725" cy="3693319"/>
          </a:xfrm>
          <a:prstGeom prst="rect">
            <a:avLst/>
          </a:prstGeom>
          <a:noFill/>
        </p:spPr>
        <p:txBody>
          <a:bodyPr wrap="square" rtlCol="0">
            <a:spAutoFit/>
          </a:bodyPr>
          <a:lstStyle/>
          <a:p>
            <a:r>
              <a:rPr lang="en-CA" dirty="0"/>
              <a:t>From the Distribution plot for the Polynomial Regression model, it is observed that the model fit extremely well on the training set and performs very well on the in-sample evaluation of the training set. However, the model fails to generalize over new examples and therefore, performs poorly on the out-of-sample evaluation on the test set. This shows that our model is now capturing the noise in the data leading to overfitting of the model on the training data and high variance.</a:t>
            </a:r>
          </a:p>
          <a:p>
            <a:endParaRPr lang="en-CA" dirty="0"/>
          </a:p>
          <a:p>
            <a:r>
              <a:rPr lang="en-CA" dirty="0"/>
              <a:t>To overcome the problem due to overfitting, we use Regularization to reduce the weights/ parameters associated with each variable by using a regularization parameter called as alpha. To select the optimum regularization parameter that will reduce the effect of overfitting but at the same time increase the accuracy of our model to generalize well on the new unseen examples, we make a plot of the mean squared error vs the alpha values to find out the right alpha where the mean squared error is small for test set and train set.</a:t>
            </a:r>
          </a:p>
        </p:txBody>
      </p:sp>
    </p:spTree>
    <p:extLst>
      <p:ext uri="{BB962C8B-B14F-4D97-AF65-F5344CB8AC3E}">
        <p14:creationId xmlns:p14="http://schemas.microsoft.com/office/powerpoint/2010/main" val="301771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xmlns="" id="{5113B063-922B-4D57-B190-3B2A781BF55E}"/>
              </a:ext>
            </a:extLst>
          </p:cNvPr>
          <p:cNvSpPr/>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b="0" i="0" u="sng" kern="1200" cap="none" spc="0">
                <a:ln w="0"/>
                <a:solidFill>
                  <a:srgbClr val="EBEBEB"/>
                </a:solidFill>
                <a:effectLst>
                  <a:outerShdw blurRad="38100" dist="19050" dir="2700000" algn="tl" rotWithShape="0">
                    <a:schemeClr val="dk1">
                      <a:alpha val="40000"/>
                    </a:schemeClr>
                  </a:outerShdw>
                </a:effectLst>
                <a:latin typeface="+mj-lt"/>
                <a:ea typeface="+mj-ea"/>
                <a:cs typeface="+mj-cs"/>
              </a:rPr>
              <a:t>OVERFITTING/ HIGH VARIANCE:</a:t>
            </a:r>
          </a:p>
        </p:txBody>
      </p:sp>
      <p:sp useBgFill="1">
        <p:nvSpPr>
          <p:cNvPr id="29" name="Freeform: Shape 28">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6" name="TextBox 5">
            <a:extLst>
              <a:ext uri="{FF2B5EF4-FFF2-40B4-BE49-F238E27FC236}">
                <a16:creationId xmlns:a16="http://schemas.microsoft.com/office/drawing/2014/main" xmlns="" id="{F17C4F2A-50C8-4D12-9741-DD2D3F93BC98}"/>
              </a:ext>
            </a:extLst>
          </p:cNvPr>
          <p:cNvSpPr txBox="1"/>
          <p:nvPr/>
        </p:nvSpPr>
        <p:spPr>
          <a:xfrm>
            <a:off x="158312" y="2669685"/>
            <a:ext cx="5122606" cy="365868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500" dirty="0">
                <a:latin typeface="+mj-lt"/>
                <a:ea typeface="+mj-ea"/>
                <a:cs typeface="+mj-cs"/>
              </a:rPr>
              <a:t>We can see from the plot that the mean squared error has dropped for test set considerably somewhere around 200. The mean squared error for the test set keeps decreasing for the test set as alpha increases, however, the mean squared error increases slightly for train set with increase in alpha. After trying couple of values for the regularization parameter between 50 and 500, 400 was chosen as the optimum value of regularization parameter (alpha) for making a Ridge object and then fit the training set to the Ridge object which is then used to predict the values for the test data set and is used to calculate the Rsquared value and the mean squared error on the train and test set.</a:t>
            </a:r>
          </a:p>
        </p:txBody>
      </p:sp>
      <p:pic>
        <p:nvPicPr>
          <p:cNvPr id="2" name="Picture 1">
            <a:extLst>
              <a:ext uri="{FF2B5EF4-FFF2-40B4-BE49-F238E27FC236}">
                <a16:creationId xmlns:a16="http://schemas.microsoft.com/office/drawing/2014/main" xmlns="" id="{2B79D024-CC2E-4B32-AA4A-691AD32A3079}"/>
              </a:ext>
            </a:extLst>
          </p:cNvPr>
          <p:cNvPicPr>
            <a:picLocks noChangeAspect="1"/>
          </p:cNvPicPr>
          <p:nvPr/>
        </p:nvPicPr>
        <p:blipFill>
          <a:blip r:embed="rId6"/>
          <a:stretch>
            <a:fillRect/>
          </a:stretch>
        </p:blipFill>
        <p:spPr>
          <a:xfrm>
            <a:off x="5439229" y="2634912"/>
            <a:ext cx="6752769" cy="3310169"/>
          </a:xfrm>
          <a:prstGeom prst="rect">
            <a:avLst/>
          </a:prstGeom>
          <a:effectLst/>
        </p:spPr>
      </p:pic>
    </p:spTree>
    <p:extLst>
      <p:ext uri="{BB962C8B-B14F-4D97-AF65-F5344CB8AC3E}">
        <p14:creationId xmlns:p14="http://schemas.microsoft.com/office/powerpoint/2010/main" val="20158181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3B8886E-69BD-4657-9CD0-DAAF40778284}"/>
              </a:ext>
            </a:extLst>
          </p:cNvPr>
          <p:cNvSpPr/>
          <p:nvPr/>
        </p:nvSpPr>
        <p:spPr>
          <a:xfrm>
            <a:off x="268542" y="141826"/>
            <a:ext cx="701666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xmlns="" id="{BDA4BCF1-B8E9-4CDC-AB83-2F4DE93AAF21}"/>
              </a:ext>
            </a:extLst>
          </p:cNvPr>
          <p:cNvSpPr txBox="1"/>
          <p:nvPr/>
        </p:nvSpPr>
        <p:spPr>
          <a:xfrm>
            <a:off x="268542" y="1065157"/>
            <a:ext cx="7603249" cy="923330"/>
          </a:xfrm>
          <a:prstGeom prst="rect">
            <a:avLst/>
          </a:prstGeom>
          <a:noFill/>
        </p:spPr>
        <p:txBody>
          <a:bodyPr wrap="square" rtlCol="0">
            <a:spAutoFit/>
          </a:bodyPr>
          <a:lstStyle/>
          <a:p>
            <a:r>
              <a:rPr lang="en-CA" dirty="0"/>
              <a:t>After fitting the Regularized Polynomial regression model to the training set, the distribution plots were made for both the training set and test set.</a:t>
            </a:r>
          </a:p>
        </p:txBody>
      </p:sp>
      <p:pic>
        <p:nvPicPr>
          <p:cNvPr id="2" name="Picture 1">
            <a:extLst>
              <a:ext uri="{FF2B5EF4-FFF2-40B4-BE49-F238E27FC236}">
                <a16:creationId xmlns:a16="http://schemas.microsoft.com/office/drawing/2014/main" xmlns="" id="{9E67D933-D0AC-4327-9465-CA7A0B3F95F7}"/>
              </a:ext>
            </a:extLst>
          </p:cNvPr>
          <p:cNvPicPr>
            <a:picLocks noChangeAspect="1"/>
          </p:cNvPicPr>
          <p:nvPr/>
        </p:nvPicPr>
        <p:blipFill>
          <a:blip r:embed="rId2"/>
          <a:stretch>
            <a:fillRect/>
          </a:stretch>
        </p:blipFill>
        <p:spPr>
          <a:xfrm>
            <a:off x="390751" y="2388591"/>
            <a:ext cx="5705249" cy="4275635"/>
          </a:xfrm>
          <a:prstGeom prst="rect">
            <a:avLst/>
          </a:prstGeom>
        </p:spPr>
      </p:pic>
      <p:pic>
        <p:nvPicPr>
          <p:cNvPr id="3" name="Picture 2">
            <a:extLst>
              <a:ext uri="{FF2B5EF4-FFF2-40B4-BE49-F238E27FC236}">
                <a16:creationId xmlns:a16="http://schemas.microsoft.com/office/drawing/2014/main" xmlns="" id="{BC968264-013C-48EA-88A7-998B13242B93}"/>
              </a:ext>
            </a:extLst>
          </p:cNvPr>
          <p:cNvPicPr>
            <a:picLocks noChangeAspect="1"/>
          </p:cNvPicPr>
          <p:nvPr/>
        </p:nvPicPr>
        <p:blipFill>
          <a:blip r:embed="rId3"/>
          <a:stretch>
            <a:fillRect/>
          </a:stretch>
        </p:blipFill>
        <p:spPr>
          <a:xfrm>
            <a:off x="6238647" y="2388590"/>
            <a:ext cx="5781675" cy="4275635"/>
          </a:xfrm>
          <a:prstGeom prst="rect">
            <a:avLst/>
          </a:prstGeom>
        </p:spPr>
      </p:pic>
    </p:spTree>
    <p:extLst>
      <p:ext uri="{BB962C8B-B14F-4D97-AF65-F5344CB8AC3E}">
        <p14:creationId xmlns:p14="http://schemas.microsoft.com/office/powerpoint/2010/main" val="283292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EE4D73F-80F7-4682-B054-87A18EE45140}"/>
              </a:ext>
            </a:extLst>
          </p:cNvPr>
          <p:cNvSpPr/>
          <p:nvPr/>
        </p:nvSpPr>
        <p:spPr>
          <a:xfrm>
            <a:off x="578782" y="303648"/>
            <a:ext cx="2579553"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Results:</a:t>
            </a:r>
          </a:p>
        </p:txBody>
      </p:sp>
      <p:pic>
        <p:nvPicPr>
          <p:cNvPr id="6" name="Picture 5">
            <a:extLst>
              <a:ext uri="{FF2B5EF4-FFF2-40B4-BE49-F238E27FC236}">
                <a16:creationId xmlns:a16="http://schemas.microsoft.com/office/drawing/2014/main" xmlns="" id="{687C1D24-148D-4763-B2D6-426C81997CC3}"/>
              </a:ext>
            </a:extLst>
          </p:cNvPr>
          <p:cNvPicPr>
            <a:picLocks noChangeAspect="1"/>
          </p:cNvPicPr>
          <p:nvPr/>
        </p:nvPicPr>
        <p:blipFill>
          <a:blip r:embed="rId2"/>
          <a:stretch>
            <a:fillRect/>
          </a:stretch>
        </p:blipFill>
        <p:spPr>
          <a:xfrm>
            <a:off x="578782" y="1799771"/>
            <a:ext cx="10974589" cy="2902858"/>
          </a:xfrm>
          <a:prstGeom prst="rect">
            <a:avLst/>
          </a:prstGeom>
        </p:spPr>
      </p:pic>
    </p:spTree>
    <p:extLst>
      <p:ext uri="{BB962C8B-B14F-4D97-AF65-F5344CB8AC3E}">
        <p14:creationId xmlns:p14="http://schemas.microsoft.com/office/powerpoint/2010/main" val="240107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B6FD3EC-96E9-4AC5-848D-56323400F0E0}"/>
              </a:ext>
            </a:extLst>
          </p:cNvPr>
          <p:cNvSpPr/>
          <p:nvPr/>
        </p:nvSpPr>
        <p:spPr>
          <a:xfrm>
            <a:off x="426154" y="356657"/>
            <a:ext cx="4104009"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Conclusion</a:t>
            </a: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5" name="TextBox 4">
            <a:extLst>
              <a:ext uri="{FF2B5EF4-FFF2-40B4-BE49-F238E27FC236}">
                <a16:creationId xmlns:a16="http://schemas.microsoft.com/office/drawing/2014/main" xmlns="" id="{4B4AB257-1BDB-4239-AFF0-D7204194E76B}"/>
              </a:ext>
            </a:extLst>
          </p:cNvPr>
          <p:cNvSpPr txBox="1"/>
          <p:nvPr/>
        </p:nvSpPr>
        <p:spPr>
          <a:xfrm>
            <a:off x="675861" y="1563757"/>
            <a:ext cx="9833113" cy="5539978"/>
          </a:xfrm>
          <a:prstGeom prst="rect">
            <a:avLst/>
          </a:prstGeom>
          <a:noFill/>
        </p:spPr>
        <p:txBody>
          <a:bodyPr wrap="square" rtlCol="0">
            <a:spAutoFit/>
          </a:bodyPr>
          <a:lstStyle/>
          <a:p>
            <a:pPr marL="285750" indent="-285750">
              <a:buFont typeface="Wingdings" panose="05000000000000000000" pitchFamily="2" charset="2"/>
              <a:buChar char="q"/>
            </a:pPr>
            <a:r>
              <a:rPr lang="en-CA" sz="1600" dirty="0"/>
              <a:t>The BMI and diabetes progression seems to have a strong positive linear relationship as seen from the correlation heatmap which shows that obesity and diabetes progression is linearly related to each other. Increase in one leads to the increase in the other.</a:t>
            </a:r>
          </a:p>
          <a:p>
            <a:pPr marL="285750" indent="-285750">
              <a:buFont typeface="Wingdings" panose="05000000000000000000" pitchFamily="2" charset="2"/>
              <a:buChar char="q"/>
            </a:pPr>
            <a:r>
              <a:rPr lang="en-CA" sz="1600" dirty="0"/>
              <a:t>From the above, we can see that Rsquared value of the training set is the highest in Unregularized polynomial regression model. However, the model failed to generalize well on the test set. </a:t>
            </a:r>
          </a:p>
          <a:p>
            <a:pPr marL="285750" indent="-285750">
              <a:buFont typeface="Wingdings" panose="05000000000000000000" pitchFamily="2" charset="2"/>
              <a:buChar char="q"/>
            </a:pPr>
            <a:r>
              <a:rPr lang="en-CA" sz="1600" dirty="0"/>
              <a:t>However, after regularization, We can see that the error has greatly reduced in the test data model from unregularized polynomial regression model. The mean squared error for the unregularized polynomial model was 46278.2 whereas the mean squared error for the regularized model is 5010.3.</a:t>
            </a:r>
          </a:p>
          <a:p>
            <a:pPr marL="285750" indent="-285750">
              <a:buFont typeface="Wingdings" panose="05000000000000000000" pitchFamily="2" charset="2"/>
              <a:buChar char="q"/>
            </a:pPr>
            <a:r>
              <a:rPr lang="en-CA" sz="1600" dirty="0"/>
              <a:t>The Rsquared value has decreased increased from -7.8 to 0.05. Based on the above results we conclude that the Regularized polynomial regression model is better than Regularized model. However, it may not be the best model because the out of sample evaluation on the test set shows a larger mean squared error in Polynomial regression model (5010.3) as compared to multivariable linear regression model (3228.7). The in-sample evaluation on the train set shows smaller mean squared error for Polynomial regression model (1506.1) as compared to Multivariable linear regression model (2768.5). Therefore, there seems to be a tie between multivariable linear regression model and the regularized polynomial regression model for predicting the progression of diabetes in one year from baseline  based on different factors such as BMI, BP, Age, Sex and blood serum concentrations. </a:t>
            </a:r>
          </a:p>
          <a:p>
            <a:endParaRPr lang="en-CA" sz="1600" dirty="0"/>
          </a:p>
          <a:p>
            <a:endParaRPr lang="en-CA" dirty="0"/>
          </a:p>
        </p:txBody>
      </p:sp>
    </p:spTree>
    <p:extLst>
      <p:ext uri="{BB962C8B-B14F-4D97-AF65-F5344CB8AC3E}">
        <p14:creationId xmlns:p14="http://schemas.microsoft.com/office/powerpoint/2010/main" val="291764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Rectangle 3">
            <a:extLst>
              <a:ext uri="{FF2B5EF4-FFF2-40B4-BE49-F238E27FC236}">
                <a16:creationId xmlns:a16="http://schemas.microsoft.com/office/drawing/2014/main" xmlns="" id="{A1027898-68B0-42D4-B35F-F1A42F727880}"/>
              </a:ext>
            </a:extLst>
          </p:cNvPr>
          <p:cNvSpPr/>
          <p:nvPr/>
        </p:nvSpPr>
        <p:spPr>
          <a:xfrm>
            <a:off x="1154955" y="1447800"/>
            <a:ext cx="6974915" cy="3329581"/>
          </a:xfrm>
          <a:prstGeom prst="rect">
            <a:avLst/>
          </a:prstGeom>
        </p:spPr>
        <p:txBody>
          <a:bodyPr vert="horz" lIns="91440" tIns="45720" rIns="91440" bIns="45720" rtlCol="0" anchor="b">
            <a:normAutofit/>
          </a:bodyPr>
          <a:lstStyle/>
          <a:p>
            <a:pPr>
              <a:spcBef>
                <a:spcPct val="0"/>
              </a:spcBef>
              <a:spcAft>
                <a:spcPts val="600"/>
              </a:spcAft>
            </a:pPr>
            <a:r>
              <a:rPr lang="en-US" sz="7200" b="0" i="0" kern="1200" dirty="0">
                <a:ln w="0"/>
                <a:solidFill>
                  <a:schemeClr val="tx2"/>
                </a:solidFill>
                <a:effectLst>
                  <a:outerShdw blurRad="38100" dist="19050" dir="2700000" algn="tl" rotWithShape="0">
                    <a:schemeClr val="dk1">
                      <a:alpha val="40000"/>
                    </a:schemeClr>
                  </a:outerShdw>
                </a:effectLst>
                <a:latin typeface="+mj-lt"/>
                <a:ea typeface="+mj-ea"/>
                <a:cs typeface="+mj-cs"/>
              </a:rPr>
              <a:t>THANK YOU</a:t>
            </a:r>
            <a:endParaRPr lang="en-US" sz="7200" b="0" i="0" kern="1200" cap="none" spc="0" dirty="0">
              <a:ln w="0"/>
              <a:solidFill>
                <a:schemeClr val="tx2"/>
              </a:solidFill>
              <a:effectLst>
                <a:outerShdw blurRad="38100" dist="19050" dir="2700000" algn="tl" rotWithShape="0">
                  <a:schemeClr val="dk1">
                    <a:alpha val="40000"/>
                  </a:schemeClr>
                </a:outerShdw>
              </a:effectLst>
              <a:latin typeface="+mj-lt"/>
              <a:ea typeface="+mj-ea"/>
              <a:cs typeface="+mj-cs"/>
            </a:endParaRPr>
          </a:p>
        </p:txBody>
      </p:sp>
      <p:sp>
        <p:nvSpPr>
          <p:cNvPr id="16" name="Rectangle 15">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xmlns="" id="{1BCA8D31-516C-48EC-8670-3C89455847BB}"/>
              </a:ext>
            </a:extLst>
          </p:cNvPr>
          <p:cNvSpPr/>
          <p:nvPr/>
        </p:nvSpPr>
        <p:spPr>
          <a:xfrm>
            <a:off x="5287290" y="4173282"/>
            <a:ext cx="5662127" cy="1154162"/>
          </a:xfrm>
          <a:prstGeom prst="rect">
            <a:avLst/>
          </a:prstGeom>
          <a:noFill/>
        </p:spPr>
        <p:txBody>
          <a:bodyPr wrap="none" lIns="91440" tIns="45720" rIns="91440" bIns="45720">
            <a:spAutoFit/>
          </a:bodyPr>
          <a:lstStyle/>
          <a:p>
            <a:pPr algn="r">
              <a:spcAft>
                <a:spcPts val="600"/>
              </a:spcAft>
            </a:pPr>
            <a:r>
              <a:rPr lang="en-US" sz="3200" dirty="0">
                <a:ln w="0"/>
                <a:effectLst>
                  <a:outerShdw blurRad="38100" dist="19050" dir="2700000" algn="tl" rotWithShape="0">
                    <a:schemeClr val="dk1">
                      <a:alpha val="40000"/>
                    </a:schemeClr>
                  </a:outerShdw>
                </a:effectLst>
              </a:rPr>
              <a:t>Gauri Priya Saran</a:t>
            </a:r>
            <a:endParaRPr lang="en-US" sz="3200">
              <a:ln w="0"/>
              <a:effectLst>
                <a:outerShdw blurRad="38100" dist="19050" dir="2700000" algn="tl" rotWithShape="0">
                  <a:schemeClr val="dk1">
                    <a:alpha val="40000"/>
                  </a:schemeClr>
                </a:outerShdw>
              </a:effectLst>
            </a:endParaRPr>
          </a:p>
          <a:p>
            <a:pPr algn="r">
              <a:spcAft>
                <a:spcPts val="600"/>
              </a:spcAft>
            </a:pPr>
            <a:r>
              <a:rPr lang="en-US" sz="3200" b="0" cap="none" spc="0" dirty="0">
                <a:ln w="0"/>
                <a:solidFill>
                  <a:schemeClr val="tx1"/>
                </a:solidFill>
                <a:effectLst>
                  <a:outerShdw blurRad="38100" dist="19050" dir="2700000" algn="tl" rotWithShape="0">
                    <a:schemeClr val="dk1">
                      <a:alpha val="40000"/>
                    </a:schemeClr>
                  </a:outerShdw>
                </a:effectLst>
              </a:rPr>
              <a:t>Gauri.sa</a:t>
            </a:r>
            <a:r>
              <a:rPr lang="en-US" sz="3200" dirty="0">
                <a:ln w="0"/>
                <a:effectLst>
                  <a:outerShdw blurRad="38100" dist="19050" dir="2700000" algn="tl" rotWithShape="0">
                    <a:schemeClr val="dk1">
                      <a:alpha val="40000"/>
                    </a:schemeClr>
                  </a:outerShdw>
                </a:effectLst>
              </a:rPr>
              <a:t>ran100@gmail.com</a:t>
            </a:r>
            <a:endParaRPr lang="en-US" sz="32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543356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6ECDDA-76C7-4FC4-8B7C-EE1E54EBCF9B}"/>
              </a:ext>
            </a:extLst>
          </p:cNvPr>
          <p:cNvSpPr txBox="1"/>
          <p:nvPr/>
        </p:nvSpPr>
        <p:spPr>
          <a:xfrm>
            <a:off x="538931" y="1205546"/>
            <a:ext cx="9231086" cy="3693319"/>
          </a:xfrm>
          <a:prstGeom prst="rect">
            <a:avLst/>
          </a:prstGeom>
          <a:noFill/>
        </p:spPr>
        <p:txBody>
          <a:bodyPr wrap="square" rtlCol="0">
            <a:spAutoFit/>
          </a:bodyPr>
          <a:lstStyle/>
          <a:p>
            <a:r>
              <a:rPr lang="en-CA" dirty="0"/>
              <a:t>The goal of this project is to use different machine learning models to predict the progression of diabetes one year after baseline. There are 10 independent variables that are used for the prediction of the disease progression namely- age, sex, body-mass index, average blood pressure, and six blood serum </a:t>
            </a:r>
            <a:r>
              <a:rPr lang="en-CA" dirty="0" smtClean="0"/>
              <a:t>measurements: </a:t>
            </a:r>
            <a:r>
              <a:rPr lang="en-US" dirty="0"/>
              <a:t>low density lipoproteins (LDL), high density lipoproteins (HDL), total cholesterol (TC), triglyceride (TG), serum concentration of </a:t>
            </a:r>
            <a:r>
              <a:rPr lang="en-US" dirty="0" smtClean="0"/>
              <a:t>lamotrigine </a:t>
            </a:r>
            <a:r>
              <a:rPr lang="en-US" dirty="0"/>
              <a:t>(LTG), glucose (GLU).</a:t>
            </a:r>
            <a:r>
              <a:rPr lang="en-CA" dirty="0" smtClean="0"/>
              <a:t>. </a:t>
            </a:r>
            <a:r>
              <a:rPr lang="en-CA" dirty="0"/>
              <a:t>The data used for this project was originally used in Lars Paper (website: https://projecteuclid.org/euclid.aos/1083178935) and has been scraped off from the following website: ‘https://web.stanford.edu/~hastie/Papers/LARS/diabetes.data’ using beautiful soup library and then it is finally read in to a text file. The text file is then converted in to excel file and is then read in to a pandas dataframe which has 442 rows/ training examples and 11 columns/ features.</a:t>
            </a:r>
          </a:p>
        </p:txBody>
      </p:sp>
      <p:sp>
        <p:nvSpPr>
          <p:cNvPr id="5" name="Rectangle 4">
            <a:extLst>
              <a:ext uri="{FF2B5EF4-FFF2-40B4-BE49-F238E27FC236}">
                <a16:creationId xmlns:a16="http://schemas.microsoft.com/office/drawing/2014/main" xmlns="" id="{7E186E88-F03B-488A-8076-1A213E344AB8}"/>
              </a:ext>
            </a:extLst>
          </p:cNvPr>
          <p:cNvSpPr/>
          <p:nvPr/>
        </p:nvSpPr>
        <p:spPr>
          <a:xfrm>
            <a:off x="529457" y="422917"/>
            <a:ext cx="3695243"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Objective</a:t>
            </a:r>
            <a:r>
              <a:rPr lang="en-US" sz="5400" b="0" cap="none" spc="0" dirty="0">
                <a:ln w="0"/>
                <a:solidFill>
                  <a:schemeClr val="tx1"/>
                </a:solidFill>
                <a:effectLst>
                  <a:outerShdw blurRad="38100" dist="19050" dir="2700000" algn="tl" rotWithShape="0">
                    <a:schemeClr val="dk1">
                      <a:alpha val="40000"/>
                    </a:schemeClr>
                  </a:outerShdw>
                </a:effectLst>
              </a:rPr>
              <a:t>:</a:t>
            </a:r>
          </a:p>
        </p:txBody>
      </p:sp>
      <p:pic>
        <p:nvPicPr>
          <p:cNvPr id="6" name="Picture 5">
            <a:extLst>
              <a:ext uri="{FF2B5EF4-FFF2-40B4-BE49-F238E27FC236}">
                <a16:creationId xmlns:a16="http://schemas.microsoft.com/office/drawing/2014/main" xmlns="" id="{502859BC-F105-4EC3-A48C-DAA26338A176}"/>
              </a:ext>
            </a:extLst>
          </p:cNvPr>
          <p:cNvPicPr>
            <a:picLocks noChangeAspect="1"/>
          </p:cNvPicPr>
          <p:nvPr/>
        </p:nvPicPr>
        <p:blipFill>
          <a:blip r:embed="rId2"/>
          <a:stretch>
            <a:fillRect/>
          </a:stretch>
        </p:blipFill>
        <p:spPr>
          <a:xfrm>
            <a:off x="782499" y="4912622"/>
            <a:ext cx="4371975" cy="1704975"/>
          </a:xfrm>
          <a:prstGeom prst="rect">
            <a:avLst/>
          </a:prstGeom>
        </p:spPr>
      </p:pic>
    </p:spTree>
    <p:extLst>
      <p:ext uri="{BB962C8B-B14F-4D97-AF65-F5344CB8AC3E}">
        <p14:creationId xmlns:p14="http://schemas.microsoft.com/office/powerpoint/2010/main" val="59163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0" name="Picture 59">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61">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4" name="Picture 63">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65">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8" name="Rectangle 67">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AAD7C1F5-A508-4AEF-B8B7-CB749E8FB2C1}"/>
              </a:ext>
            </a:extLst>
          </p:cNvPr>
          <p:cNvSpPr/>
          <p:nvPr/>
        </p:nvSpPr>
        <p:spPr>
          <a:xfrm>
            <a:off x="646112" y="452718"/>
            <a:ext cx="4798176" cy="1400530"/>
          </a:xfrm>
          <a:prstGeom prst="rect">
            <a:avLst/>
          </a:prstGeom>
        </p:spPr>
        <p:txBody>
          <a:bodyPr vert="horz" lIns="91440" tIns="45720" rIns="91440" bIns="45720" rtlCol="0" anchor="t">
            <a:normAutofit/>
          </a:bodyPr>
          <a:lstStyle/>
          <a:p>
            <a:pPr>
              <a:spcBef>
                <a:spcPct val="0"/>
              </a:spcBef>
              <a:spcAft>
                <a:spcPts val="600"/>
              </a:spcAft>
            </a:pPr>
            <a:r>
              <a:rPr lang="en-US" sz="4200" u="sng" cap="none" spc="0">
                <a:ln w="0"/>
                <a:solidFill>
                  <a:schemeClr val="tx2"/>
                </a:solidFill>
                <a:effectLst>
                  <a:outerShdw blurRad="38100" dist="19050" dir="2700000" algn="tl" rotWithShape="0">
                    <a:schemeClr val="dk1">
                      <a:alpha val="40000"/>
                    </a:schemeClr>
                  </a:outerShdw>
                </a:effectLst>
                <a:latin typeface="+mj-lt"/>
                <a:ea typeface="+mj-ea"/>
                <a:cs typeface="+mj-cs"/>
              </a:rPr>
              <a:t>DATA WRANGLING:</a:t>
            </a:r>
          </a:p>
        </p:txBody>
      </p:sp>
      <p:sp>
        <p:nvSpPr>
          <p:cNvPr id="70" name="Rectangle 69">
            <a:extLst>
              <a:ext uri="{FF2B5EF4-FFF2-40B4-BE49-F238E27FC236}">
                <a16:creationId xmlns:a16="http://schemas.microsoft.com/office/drawing/2014/main" xmlns="" id="{D7FF9F1B-2FE4-4C47-AE86-61AF9A0A5C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24">
            <a:extLst>
              <a:ext uri="{FF2B5EF4-FFF2-40B4-BE49-F238E27FC236}">
                <a16:creationId xmlns:a16="http://schemas.microsoft.com/office/drawing/2014/main" xmlns="" id="{1A2AE32A-13F5-4BB2-B882-CD31344A6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B339C689-80E0-4CF1-953E-9AFC4672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xmlns="" id="{8FD0A1C9-32DC-4EBA-B719-4166B81BF6AD}"/>
              </a:ext>
            </a:extLst>
          </p:cNvPr>
          <p:cNvSpPr txBox="1"/>
          <p:nvPr/>
        </p:nvSpPr>
        <p:spPr>
          <a:xfrm>
            <a:off x="646113" y="2052918"/>
            <a:ext cx="4797676" cy="419548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700">
                <a:latin typeface="+mj-lt"/>
                <a:ea typeface="+mj-ea"/>
                <a:cs typeface="+mj-cs"/>
              </a:rPr>
              <a:t>The Dataset is type cast in to float data type.</a:t>
            </a:r>
          </a:p>
          <a:p>
            <a:pPr marL="285750" indent="-285750">
              <a:spcBef>
                <a:spcPts val="1000"/>
              </a:spcBef>
              <a:buClr>
                <a:schemeClr val="bg2">
                  <a:lumMod val="40000"/>
                  <a:lumOff val="60000"/>
                </a:schemeClr>
              </a:buClr>
              <a:buSzPct val="80000"/>
              <a:buFont typeface="Wingdings 3" charset="2"/>
              <a:buChar char=""/>
            </a:pPr>
            <a:r>
              <a:rPr lang="en-US" sz="1700">
                <a:latin typeface="+mj-lt"/>
                <a:ea typeface="+mj-ea"/>
                <a:cs typeface="+mj-cs"/>
              </a:rPr>
              <a:t>The data set is also stratified into different age groups for visualization purpose.</a:t>
            </a:r>
          </a:p>
          <a:p>
            <a:pPr marL="285750" indent="-285750">
              <a:spcBef>
                <a:spcPts val="1000"/>
              </a:spcBef>
              <a:buClr>
                <a:schemeClr val="bg2">
                  <a:lumMod val="40000"/>
                  <a:lumOff val="60000"/>
                </a:schemeClr>
              </a:buClr>
              <a:buSzPct val="80000"/>
              <a:buFont typeface="Wingdings 3" charset="2"/>
              <a:buChar char=""/>
            </a:pPr>
            <a:r>
              <a:rPr lang="en-US" sz="1700">
                <a:latin typeface="+mj-lt"/>
                <a:ea typeface="+mj-ea"/>
                <a:cs typeface="+mj-cs"/>
              </a:rPr>
              <a:t>The Input features in the data set is normalized before applying machine learning algorithms.</a:t>
            </a:r>
          </a:p>
          <a:p>
            <a:pPr marL="285750" indent="-285750">
              <a:spcBef>
                <a:spcPts val="1000"/>
              </a:spcBef>
              <a:buClr>
                <a:schemeClr val="bg2">
                  <a:lumMod val="40000"/>
                  <a:lumOff val="60000"/>
                </a:schemeClr>
              </a:buClr>
              <a:buSzPct val="80000"/>
              <a:buFont typeface="Wingdings 3" charset="2"/>
              <a:buChar char=""/>
            </a:pPr>
            <a:r>
              <a:rPr lang="en-US" sz="1700">
                <a:latin typeface="+mj-lt"/>
                <a:ea typeface="+mj-ea"/>
                <a:cs typeface="+mj-cs"/>
              </a:rPr>
              <a:t>One hot encoding is performed in the SEX column to make two extra columns Male and Female with binary values.</a:t>
            </a:r>
          </a:p>
          <a:p>
            <a:pPr marL="285750" indent="-285750">
              <a:spcBef>
                <a:spcPts val="1000"/>
              </a:spcBef>
              <a:buClr>
                <a:schemeClr val="bg2">
                  <a:lumMod val="40000"/>
                  <a:lumOff val="60000"/>
                </a:schemeClr>
              </a:buClr>
              <a:buSzPct val="80000"/>
              <a:buFont typeface="Wingdings 3" charset="2"/>
              <a:buChar char=""/>
            </a:pPr>
            <a:r>
              <a:rPr lang="en-US" sz="1700">
                <a:latin typeface="+mj-lt"/>
                <a:ea typeface="+mj-ea"/>
                <a:cs typeface="+mj-cs"/>
              </a:rPr>
              <a:t>The SEX column is dropped before applying the machine learning algorithms to the data set.</a:t>
            </a:r>
          </a:p>
        </p:txBody>
      </p:sp>
      <p:pic>
        <p:nvPicPr>
          <p:cNvPr id="9" name="Picture 8">
            <a:extLst>
              <a:ext uri="{FF2B5EF4-FFF2-40B4-BE49-F238E27FC236}">
                <a16:creationId xmlns:a16="http://schemas.microsoft.com/office/drawing/2014/main" xmlns="" id="{E6FA8184-28E5-4675-B916-77D175FD6305}"/>
              </a:ext>
            </a:extLst>
          </p:cNvPr>
          <p:cNvPicPr>
            <a:picLocks noChangeAspect="1"/>
          </p:cNvPicPr>
          <p:nvPr/>
        </p:nvPicPr>
        <p:blipFill>
          <a:blip r:embed="rId7"/>
          <a:stretch>
            <a:fillRect/>
          </a:stretch>
        </p:blipFill>
        <p:spPr>
          <a:xfrm>
            <a:off x="6691085" y="2425235"/>
            <a:ext cx="5016701" cy="2408021"/>
          </a:xfrm>
          <a:prstGeom prst="rect">
            <a:avLst/>
          </a:prstGeom>
        </p:spPr>
      </p:pic>
    </p:spTree>
    <p:extLst>
      <p:ext uri="{BB962C8B-B14F-4D97-AF65-F5344CB8AC3E}">
        <p14:creationId xmlns:p14="http://schemas.microsoft.com/office/powerpoint/2010/main" val="250453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33">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5" name="Picture 35">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37">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39">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8" name="Picture 41">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43">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45">
            <a:extLst>
              <a:ext uri="{FF2B5EF4-FFF2-40B4-BE49-F238E27FC236}">
                <a16:creationId xmlns:a16="http://schemas.microsoft.com/office/drawing/2014/main" xmlns="" id="{49076D5E-68ED-4CD1-A04F-E7934EBFAA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12AED04D-DCAA-489F-9539-F8A532EAFE79}"/>
              </a:ext>
            </a:extLst>
          </p:cNvPr>
          <p:cNvSpPr/>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600" b="0" i="0" u="sng" kern="1200" cap="none" spc="0">
                <a:ln w="0"/>
                <a:solidFill>
                  <a:srgbClr val="EBEBEB"/>
                </a:solidFill>
                <a:effectLst>
                  <a:outerShdw blurRad="38100" dist="19050" dir="2700000" algn="tl" rotWithShape="0">
                    <a:schemeClr val="dk1">
                      <a:alpha val="40000"/>
                    </a:schemeClr>
                  </a:outerShdw>
                </a:effectLst>
                <a:latin typeface="+mj-lt"/>
                <a:ea typeface="+mj-ea"/>
                <a:cs typeface="+mj-cs"/>
              </a:rPr>
              <a:t>DATA EXPLORATORY ANALYSIS AND DATA VISUALIZATION</a:t>
            </a:r>
          </a:p>
        </p:txBody>
      </p:sp>
      <p:sp>
        <p:nvSpPr>
          <p:cNvPr id="61" name="Rectangle 47">
            <a:extLst>
              <a:ext uri="{FF2B5EF4-FFF2-40B4-BE49-F238E27FC236}">
                <a16:creationId xmlns:a16="http://schemas.microsoft.com/office/drawing/2014/main" xmlns="" id="{21BE0A6B-EBF8-4301-B1AE-F6A1C4003E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ounded Rectangle 9">
            <a:extLst>
              <a:ext uri="{FF2B5EF4-FFF2-40B4-BE49-F238E27FC236}">
                <a16:creationId xmlns:a16="http://schemas.microsoft.com/office/drawing/2014/main" xmlns="" id="{03C06118-B3FE-4B51-80A1-B82C2E9F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D60C2FA2-9910-424B-B3C9-113B2EB5BFC0}"/>
              </a:ext>
            </a:extLst>
          </p:cNvPr>
          <p:cNvPicPr>
            <a:picLocks noChangeAspect="1"/>
          </p:cNvPicPr>
          <p:nvPr/>
        </p:nvPicPr>
        <p:blipFill>
          <a:blip r:embed="rId6"/>
          <a:stretch>
            <a:fillRect/>
          </a:stretch>
        </p:blipFill>
        <p:spPr>
          <a:xfrm>
            <a:off x="5123689" y="1752163"/>
            <a:ext cx="6584097" cy="3429437"/>
          </a:xfrm>
          <a:prstGeom prst="rect">
            <a:avLst/>
          </a:prstGeom>
          <a:effectLst/>
        </p:spPr>
      </p:pic>
      <p:sp>
        <p:nvSpPr>
          <p:cNvPr id="63" name="Rectangle 51">
            <a:extLst>
              <a:ext uri="{FF2B5EF4-FFF2-40B4-BE49-F238E27FC236}">
                <a16:creationId xmlns:a16="http://schemas.microsoft.com/office/drawing/2014/main" xmlns="" id="{172BE3F8-96D6-4535-9AE4-694DC4F5B1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1762654C-7D51-428C-BB11-06AB9EFA5F6F}"/>
              </a:ext>
            </a:extLst>
          </p:cNvPr>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Distribution of BMI in different sex across different age groups:</a:t>
            </a:r>
          </a:p>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The BMI in females tends to be higher than in males. However, the males shows larger variation in their distribution for the BMI as compared to females in earlier age groups specially between 30s and 50s.</a:t>
            </a:r>
          </a:p>
        </p:txBody>
      </p:sp>
    </p:spTree>
    <p:extLst>
      <p:ext uri="{BB962C8B-B14F-4D97-AF65-F5344CB8AC3E}">
        <p14:creationId xmlns:p14="http://schemas.microsoft.com/office/powerpoint/2010/main" val="1981663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7" name="Picture 96">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9" name="Oval 98">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1" name="Picture 100">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 name="Picture 102">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5" name="Rectangle 104">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xmlns="" id="{49076D5E-68ED-4CD1-A04F-E7934EBFAA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12AED04D-DCAA-489F-9539-F8A532EAFE79}"/>
              </a:ext>
            </a:extLst>
          </p:cNvPr>
          <p:cNvSpPr/>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600" b="0" i="0" u="sng" kern="1200" cap="none" spc="0" dirty="0">
                <a:ln w="0"/>
                <a:solidFill>
                  <a:srgbClr val="EBEBEB"/>
                </a:solidFill>
                <a:effectLst>
                  <a:outerShdw blurRad="38100" dist="19050" dir="2700000" algn="tl" rotWithShape="0">
                    <a:schemeClr val="dk1">
                      <a:alpha val="40000"/>
                    </a:schemeClr>
                  </a:outerShdw>
                </a:effectLst>
                <a:latin typeface="+mj-lt"/>
                <a:ea typeface="+mj-ea"/>
                <a:cs typeface="+mj-cs"/>
              </a:rPr>
              <a:t>DATA EXPLORATORY ANALYSIS AND DATA VISUALIZATION</a:t>
            </a:r>
          </a:p>
        </p:txBody>
      </p:sp>
      <p:sp>
        <p:nvSpPr>
          <p:cNvPr id="109" name="Rectangle 108">
            <a:extLst>
              <a:ext uri="{FF2B5EF4-FFF2-40B4-BE49-F238E27FC236}">
                <a16:creationId xmlns:a16="http://schemas.microsoft.com/office/drawing/2014/main" xmlns="" id="{21BE0A6B-EBF8-4301-B1AE-F6A1C4003E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ounded Rectangle 9">
            <a:extLst>
              <a:ext uri="{FF2B5EF4-FFF2-40B4-BE49-F238E27FC236}">
                <a16:creationId xmlns:a16="http://schemas.microsoft.com/office/drawing/2014/main" xmlns="" id="{03C06118-B3FE-4B51-80A1-B82C2E9F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C1F7476F-36AC-4BE6-9E32-BB72504617D2}"/>
              </a:ext>
            </a:extLst>
          </p:cNvPr>
          <p:cNvPicPr>
            <a:picLocks noChangeAspect="1"/>
          </p:cNvPicPr>
          <p:nvPr/>
        </p:nvPicPr>
        <p:blipFill>
          <a:blip r:embed="rId6"/>
          <a:stretch>
            <a:fillRect/>
          </a:stretch>
        </p:blipFill>
        <p:spPr>
          <a:xfrm>
            <a:off x="5123688" y="1291771"/>
            <a:ext cx="6419381" cy="4281715"/>
          </a:xfrm>
          <a:prstGeom prst="rect">
            <a:avLst/>
          </a:prstGeom>
          <a:effectLst/>
        </p:spPr>
      </p:pic>
      <p:sp>
        <p:nvSpPr>
          <p:cNvPr id="113" name="Rectangle 112">
            <a:extLst>
              <a:ext uri="{FF2B5EF4-FFF2-40B4-BE49-F238E27FC236}">
                <a16:creationId xmlns:a16="http://schemas.microsoft.com/office/drawing/2014/main" xmlns="" id="{172BE3F8-96D6-4535-9AE4-694DC4F5B1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1762654C-7D51-428C-BB11-06AB9EFA5F6F}"/>
              </a:ext>
            </a:extLst>
          </p:cNvPr>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Distribution of diabetes progression one year after baseline in different sex across different age groups:</a:t>
            </a:r>
          </a:p>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Males tend to show higher progression of diabetes in the earlier age groups from 20s to 50s whereas females show higher progression of diabetes in later age groups from 50s to 80s.</a:t>
            </a:r>
          </a:p>
        </p:txBody>
      </p:sp>
    </p:spTree>
    <p:extLst>
      <p:ext uri="{BB962C8B-B14F-4D97-AF65-F5344CB8AC3E}">
        <p14:creationId xmlns:p14="http://schemas.microsoft.com/office/powerpoint/2010/main" val="14445235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12AED04D-DCAA-489F-9539-F8A532EAFE79}"/>
              </a:ext>
            </a:extLst>
          </p:cNvPr>
          <p:cNvSpPr/>
          <p:nvPr/>
        </p:nvSpPr>
        <p:spPr>
          <a:xfrm>
            <a:off x="646112" y="4212709"/>
            <a:ext cx="9164206" cy="83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500" u="sng" cap="none" spc="0" dirty="0">
                <a:ln w="0"/>
                <a:solidFill>
                  <a:schemeClr val="tx2"/>
                </a:solidFill>
                <a:effectLst>
                  <a:outerShdw blurRad="38100" dist="19050" dir="2700000" algn="tl" rotWithShape="0">
                    <a:schemeClr val="dk1">
                      <a:alpha val="40000"/>
                    </a:schemeClr>
                  </a:outerShdw>
                </a:effectLst>
                <a:latin typeface="+mj-lt"/>
                <a:ea typeface="+mj-ea"/>
                <a:cs typeface="+mj-cs"/>
              </a:rPr>
              <a:t>DATA EXPLORATORY ANALYSIS AND DATA VISUALIZATION</a:t>
            </a:r>
          </a:p>
        </p:txBody>
      </p:sp>
      <p:pic>
        <p:nvPicPr>
          <p:cNvPr id="3" name="Picture 2">
            <a:extLst>
              <a:ext uri="{FF2B5EF4-FFF2-40B4-BE49-F238E27FC236}">
                <a16:creationId xmlns:a16="http://schemas.microsoft.com/office/drawing/2014/main" xmlns="" id="{5F9C055A-8370-4919-BCD2-3A2947CC2018}"/>
              </a:ext>
            </a:extLst>
          </p:cNvPr>
          <p:cNvPicPr>
            <a:picLocks noChangeAspect="1"/>
          </p:cNvPicPr>
          <p:nvPr/>
        </p:nvPicPr>
        <p:blipFill>
          <a:blip r:embed="rId7"/>
          <a:stretch>
            <a:fillRect/>
          </a:stretch>
        </p:blipFill>
        <p:spPr>
          <a:xfrm>
            <a:off x="5938701" y="615170"/>
            <a:ext cx="3605850" cy="3243757"/>
          </a:xfrm>
          <a:prstGeom prst="rect">
            <a:avLst/>
          </a:prstGeom>
          <a:effectLst>
            <a:outerShdw blurRad="50800" dist="38100" dir="5400000" algn="t" rotWithShape="0">
              <a:prstClr val="black">
                <a:alpha val="43000"/>
              </a:prstClr>
            </a:outerShdw>
          </a:effectLst>
        </p:spPr>
      </p:pic>
      <p:pic>
        <p:nvPicPr>
          <p:cNvPr id="2" name="Picture 1">
            <a:extLst>
              <a:ext uri="{FF2B5EF4-FFF2-40B4-BE49-F238E27FC236}">
                <a16:creationId xmlns:a16="http://schemas.microsoft.com/office/drawing/2014/main" xmlns="" id="{7F81A3CC-D616-486B-8C96-FC5881B6B30B}"/>
              </a:ext>
            </a:extLst>
          </p:cNvPr>
          <p:cNvPicPr>
            <a:picLocks noChangeAspect="1"/>
          </p:cNvPicPr>
          <p:nvPr/>
        </p:nvPicPr>
        <p:blipFill>
          <a:blip r:embed="rId8"/>
          <a:stretch>
            <a:fillRect/>
          </a:stretch>
        </p:blipFill>
        <p:spPr>
          <a:xfrm>
            <a:off x="1374524" y="600617"/>
            <a:ext cx="3729164" cy="3243757"/>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xmlns="" id="{1762654C-7D51-428C-BB11-06AB9EFA5F6F}"/>
              </a:ext>
            </a:extLst>
          </p:cNvPr>
          <p:cNvSpPr txBox="1"/>
          <p:nvPr/>
        </p:nvSpPr>
        <p:spPr>
          <a:xfrm>
            <a:off x="635459" y="5163378"/>
            <a:ext cx="9164206" cy="1316931"/>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latin typeface="+mj-lt"/>
                <a:ea typeface="+mj-ea"/>
                <a:cs typeface="+mj-cs"/>
              </a:rPr>
              <a:t>There seems to be a linear relationship between Body mass index and diabetes progression after one year. </a:t>
            </a:r>
          </a:p>
          <a:p>
            <a:pPr>
              <a:lnSpc>
                <a:spcPct val="90000"/>
              </a:lnSpc>
              <a:spcBef>
                <a:spcPts val="1000"/>
              </a:spcBef>
              <a:buClr>
                <a:schemeClr val="bg2">
                  <a:lumMod val="40000"/>
                  <a:lumOff val="60000"/>
                </a:schemeClr>
              </a:buClr>
              <a:buSzPct val="80000"/>
              <a:buFont typeface="Wingdings 3" charset="2"/>
              <a:buChar char=""/>
            </a:pPr>
            <a:r>
              <a:rPr lang="en-US" sz="1100">
                <a:latin typeface="+mj-lt"/>
                <a:ea typeface="+mj-ea"/>
                <a:cs typeface="+mj-cs"/>
              </a:rPr>
              <a:t>Also the distribution of BMI and response variable disease progression seem to have a rightward skew.</a:t>
            </a:r>
          </a:p>
          <a:p>
            <a:pPr>
              <a:lnSpc>
                <a:spcPct val="90000"/>
              </a:lnSpc>
              <a:spcBef>
                <a:spcPts val="1000"/>
              </a:spcBef>
              <a:buClr>
                <a:schemeClr val="bg2">
                  <a:lumMod val="40000"/>
                  <a:lumOff val="60000"/>
                </a:schemeClr>
              </a:buClr>
              <a:buSzPct val="80000"/>
              <a:buFont typeface="Wingdings 3" charset="2"/>
              <a:buChar char=""/>
            </a:pPr>
            <a:r>
              <a:rPr lang="en-US" sz="1100">
                <a:latin typeface="+mj-lt"/>
                <a:ea typeface="+mj-ea"/>
                <a:cs typeface="+mj-cs"/>
              </a:rPr>
              <a:t>Again the relationship between BP and disease progression seems to be linear from the scatter plot. </a:t>
            </a:r>
          </a:p>
          <a:p>
            <a:pPr>
              <a:lnSpc>
                <a:spcPct val="90000"/>
              </a:lnSpc>
              <a:spcBef>
                <a:spcPts val="1000"/>
              </a:spcBef>
              <a:buClr>
                <a:schemeClr val="bg2">
                  <a:lumMod val="40000"/>
                  <a:lumOff val="60000"/>
                </a:schemeClr>
              </a:buClr>
              <a:buSzPct val="80000"/>
              <a:buFont typeface="Wingdings 3" charset="2"/>
              <a:buChar char=""/>
            </a:pPr>
            <a:r>
              <a:rPr lang="en-US" sz="1100">
                <a:latin typeface="+mj-lt"/>
                <a:ea typeface="+mj-ea"/>
                <a:cs typeface="+mj-cs"/>
              </a:rPr>
              <a:t>The distribution of BP seems to be normal. However distribution of disease progression is skewed right showing that few people tend to show much higher progression.</a:t>
            </a:r>
          </a:p>
        </p:txBody>
      </p:sp>
    </p:spTree>
    <p:extLst>
      <p:ext uri="{BB962C8B-B14F-4D97-AF65-F5344CB8AC3E}">
        <p14:creationId xmlns:p14="http://schemas.microsoft.com/office/powerpoint/2010/main" val="211219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12AED04D-DCAA-489F-9539-F8A532EAFE79}"/>
              </a:ext>
            </a:extLst>
          </p:cNvPr>
          <p:cNvSpPr/>
          <p:nvPr/>
        </p:nvSpPr>
        <p:spPr>
          <a:xfrm>
            <a:off x="648930" y="629266"/>
            <a:ext cx="9252154" cy="122398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900" b="0" i="0" u="sng" kern="1200" cap="none" spc="0" dirty="0">
                <a:ln w="0"/>
                <a:solidFill>
                  <a:schemeClr val="tx2"/>
                </a:solidFill>
                <a:effectLst>
                  <a:outerShdw blurRad="38100" dist="19050" dir="2700000" algn="tl" rotWithShape="0">
                    <a:schemeClr val="dk1">
                      <a:alpha val="40000"/>
                    </a:schemeClr>
                  </a:outerShdw>
                </a:effectLst>
                <a:latin typeface="+mj-lt"/>
                <a:ea typeface="+mj-ea"/>
                <a:cs typeface="+mj-cs"/>
              </a:rPr>
              <a:t>DATA EXPLORATORY ANALYSIS AND DATA VISUALIZATION</a:t>
            </a:r>
          </a:p>
        </p:txBody>
      </p:sp>
      <p:sp>
        <p:nvSpPr>
          <p:cNvPr id="5" name="TextBox 4">
            <a:extLst>
              <a:ext uri="{FF2B5EF4-FFF2-40B4-BE49-F238E27FC236}">
                <a16:creationId xmlns:a16="http://schemas.microsoft.com/office/drawing/2014/main" xmlns="" id="{1762654C-7D51-428C-BB11-06AB9EFA5F6F}"/>
              </a:ext>
            </a:extLst>
          </p:cNvPr>
          <p:cNvSpPr txBox="1"/>
          <p:nvPr/>
        </p:nvSpPr>
        <p:spPr>
          <a:xfrm>
            <a:off x="423183" y="1976980"/>
            <a:ext cx="4338409" cy="419618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heat map, shows that there is higher correlation between the response variable- Y (disease progression) and blood serum concentration S5, S4 and S6. Also a strong correlation is observed between disease progression and BMI followed by BP.</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strongest correlation coefficient is between BMI and disease progression.</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There is negative correlation between blood serum concentration S3 and disease progression.</a:t>
            </a:r>
          </a:p>
        </p:txBody>
      </p:sp>
      <p:pic>
        <p:nvPicPr>
          <p:cNvPr id="6" name="Picture 5">
            <a:extLst>
              <a:ext uri="{FF2B5EF4-FFF2-40B4-BE49-F238E27FC236}">
                <a16:creationId xmlns:a16="http://schemas.microsoft.com/office/drawing/2014/main" xmlns="" id="{60C15AF1-1254-4F4D-9BCD-CED275495D2A}"/>
              </a:ext>
            </a:extLst>
          </p:cNvPr>
          <p:cNvPicPr>
            <a:picLocks noChangeAspect="1"/>
          </p:cNvPicPr>
          <p:nvPr/>
        </p:nvPicPr>
        <p:blipFill>
          <a:blip r:embed="rId7"/>
          <a:stretch>
            <a:fillRect/>
          </a:stretch>
        </p:blipFill>
        <p:spPr>
          <a:xfrm>
            <a:off x="4761592" y="1850984"/>
            <a:ext cx="7262475" cy="4448175"/>
          </a:xfrm>
          <a:prstGeom prst="rect">
            <a:avLst/>
          </a:prstGeom>
        </p:spPr>
      </p:pic>
    </p:spTree>
    <p:extLst>
      <p:ext uri="{BB962C8B-B14F-4D97-AF65-F5344CB8AC3E}">
        <p14:creationId xmlns:p14="http://schemas.microsoft.com/office/powerpoint/2010/main" val="337543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D0B85DE-4126-483D-9A11-7DB391EC665A}"/>
              </a:ext>
            </a:extLst>
          </p:cNvPr>
          <p:cNvSpPr/>
          <p:nvPr/>
        </p:nvSpPr>
        <p:spPr>
          <a:xfrm>
            <a:off x="95534" y="1242969"/>
            <a:ext cx="10573728"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Machine Learning Application to find the best fitting model:</a:t>
            </a:r>
          </a:p>
        </p:txBody>
      </p:sp>
      <p:sp>
        <p:nvSpPr>
          <p:cNvPr id="5" name="Rectangle 4">
            <a:extLst>
              <a:ext uri="{FF2B5EF4-FFF2-40B4-BE49-F238E27FC236}">
                <a16:creationId xmlns:a16="http://schemas.microsoft.com/office/drawing/2014/main" xmlns="" id="{AA0959D8-9FA5-4911-88DF-01F1CF770013}"/>
              </a:ext>
            </a:extLst>
          </p:cNvPr>
          <p:cNvSpPr/>
          <p:nvPr/>
        </p:nvSpPr>
        <p:spPr>
          <a:xfrm>
            <a:off x="95534" y="210457"/>
            <a:ext cx="701666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MACHINE LEARNING</a:t>
            </a:r>
          </a:p>
        </p:txBody>
      </p:sp>
      <p:sp>
        <p:nvSpPr>
          <p:cNvPr id="7" name="TextBox 6">
            <a:extLst>
              <a:ext uri="{FF2B5EF4-FFF2-40B4-BE49-F238E27FC236}">
                <a16:creationId xmlns:a16="http://schemas.microsoft.com/office/drawing/2014/main" xmlns="" id="{1407EC02-F08C-4434-956D-76BC24A2E765}"/>
              </a:ext>
            </a:extLst>
          </p:cNvPr>
          <p:cNvSpPr txBox="1"/>
          <p:nvPr/>
        </p:nvSpPr>
        <p:spPr>
          <a:xfrm>
            <a:off x="255888" y="1875371"/>
            <a:ext cx="11039061" cy="2154436"/>
          </a:xfrm>
          <a:prstGeom prst="rect">
            <a:avLst/>
          </a:prstGeom>
          <a:noFill/>
        </p:spPr>
        <p:txBody>
          <a:bodyPr wrap="square" rtlCol="0">
            <a:spAutoFit/>
          </a:bodyPr>
          <a:lstStyle/>
          <a:p>
            <a:r>
              <a:rPr lang="en-CA" dirty="0"/>
              <a:t>1</a:t>
            </a:r>
            <a:r>
              <a:rPr lang="en-CA" sz="1400" dirty="0"/>
              <a:t>. The Data set is split in to training set and test set using the </a:t>
            </a:r>
            <a:r>
              <a:rPr lang="en-CA" sz="1400" dirty="0" err="1"/>
              <a:t>train_test_split</a:t>
            </a:r>
            <a:r>
              <a:rPr lang="en-CA" sz="1400" dirty="0"/>
              <a:t> estimator from the Scikit learn package.</a:t>
            </a:r>
          </a:p>
          <a:p>
            <a:r>
              <a:rPr lang="en-CA" sz="1400" dirty="0"/>
              <a:t>2. The model is trained and fitted on to the training set.</a:t>
            </a:r>
          </a:p>
          <a:p>
            <a:r>
              <a:rPr lang="en-CA" sz="1400" dirty="0"/>
              <a:t>3. The Following Machine learning Algorithms are used from the Scikit learn package:</a:t>
            </a:r>
          </a:p>
          <a:p>
            <a:pPr marL="285750" indent="-285750">
              <a:buFont typeface="Wingdings" panose="05000000000000000000" pitchFamily="2" charset="2"/>
              <a:buChar char="q"/>
            </a:pPr>
            <a:r>
              <a:rPr lang="en-CA" sz="1400" dirty="0"/>
              <a:t>Linear Regression with Single Variable (BMI as it showed the highest correlation with response variable).</a:t>
            </a:r>
          </a:p>
          <a:p>
            <a:pPr marL="285750" indent="-285750">
              <a:buFont typeface="Wingdings" panose="05000000000000000000" pitchFamily="2" charset="2"/>
              <a:buChar char="q"/>
            </a:pPr>
            <a:r>
              <a:rPr lang="en-CA" sz="1400" dirty="0"/>
              <a:t>Linear Regression with Multivariable</a:t>
            </a:r>
          </a:p>
          <a:p>
            <a:pPr marL="285750" indent="-285750">
              <a:buFont typeface="Wingdings" panose="05000000000000000000" pitchFamily="2" charset="2"/>
              <a:buChar char="q"/>
            </a:pPr>
            <a:r>
              <a:rPr lang="en-CA" sz="1400" dirty="0"/>
              <a:t>Polynomial Regression (Regularized and Unregularized)</a:t>
            </a:r>
          </a:p>
          <a:p>
            <a:r>
              <a:rPr lang="en-CA" sz="1400" dirty="0"/>
              <a:t>4. After training the data with different Algorithms, model evaluation is performed by conducting both in-sample evaluation and out of sample evaluation.</a:t>
            </a:r>
          </a:p>
          <a:p>
            <a:endParaRPr lang="en-CA" dirty="0"/>
          </a:p>
        </p:txBody>
      </p:sp>
      <p:sp>
        <p:nvSpPr>
          <p:cNvPr id="9" name="Rectangle 8">
            <a:extLst>
              <a:ext uri="{FF2B5EF4-FFF2-40B4-BE49-F238E27FC236}">
                <a16:creationId xmlns:a16="http://schemas.microsoft.com/office/drawing/2014/main" xmlns="" id="{5BBB6EA9-E42C-4B7C-9150-B43046B528FF}"/>
              </a:ext>
            </a:extLst>
          </p:cNvPr>
          <p:cNvSpPr/>
          <p:nvPr/>
        </p:nvSpPr>
        <p:spPr>
          <a:xfrm>
            <a:off x="216131" y="3669914"/>
            <a:ext cx="384111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MODEL EVALUATION:</a:t>
            </a:r>
          </a:p>
        </p:txBody>
      </p:sp>
      <p:sp>
        <p:nvSpPr>
          <p:cNvPr id="10" name="TextBox 9">
            <a:extLst>
              <a:ext uri="{FF2B5EF4-FFF2-40B4-BE49-F238E27FC236}">
                <a16:creationId xmlns:a16="http://schemas.microsoft.com/office/drawing/2014/main" xmlns="" id="{10D4AA0A-EE38-4347-ADDE-CFA2C1D8700E}"/>
              </a:ext>
            </a:extLst>
          </p:cNvPr>
          <p:cNvSpPr txBox="1"/>
          <p:nvPr/>
        </p:nvSpPr>
        <p:spPr>
          <a:xfrm>
            <a:off x="255888" y="4115658"/>
            <a:ext cx="10866783" cy="2462213"/>
          </a:xfrm>
          <a:prstGeom prst="rect">
            <a:avLst/>
          </a:prstGeom>
          <a:noFill/>
        </p:spPr>
        <p:txBody>
          <a:bodyPr wrap="square" rtlCol="0">
            <a:spAutoFit/>
          </a:bodyPr>
          <a:lstStyle/>
          <a:p>
            <a:r>
              <a:rPr lang="en-CA" sz="1400" dirty="0"/>
              <a:t>Rsquared value and the mean squared error in the model is calculated. Rsquared represents how much variation in the response variable can be explained by the model we used to predict the response variable. It compares the best fit line to a worse fitted line which is at the mean value of response variable, i.e. it takes the ratio of squared sum of residuals from the best fit line to the squared sum of residuals from the worse fit line. Larger the Rsquared value, better is the fit of our model.</a:t>
            </a:r>
          </a:p>
          <a:p>
            <a:endParaRPr lang="en-CA" sz="1400" dirty="0"/>
          </a:p>
          <a:p>
            <a:endParaRPr lang="en-CA" sz="1400" dirty="0"/>
          </a:p>
          <a:p>
            <a:endParaRPr lang="en-CA" sz="1400" dirty="0"/>
          </a:p>
          <a:p>
            <a:r>
              <a:rPr lang="en-CA" sz="1400" dirty="0"/>
              <a:t>The mean squared error is the mean of the squared difference in the actual response value from the predicted response value. It shows how close are the data points to the best fit line. Smaller the mean squared error, better is the fit of out model.</a:t>
            </a:r>
          </a:p>
          <a:p>
            <a:endParaRPr lang="en-CA" sz="1400" dirty="0"/>
          </a:p>
        </p:txBody>
      </p:sp>
      <p:pic>
        <p:nvPicPr>
          <p:cNvPr id="11" name="Picture 10">
            <a:extLst>
              <a:ext uri="{FF2B5EF4-FFF2-40B4-BE49-F238E27FC236}">
                <a16:creationId xmlns:a16="http://schemas.microsoft.com/office/drawing/2014/main" xmlns="" id="{7B8E47CF-486C-41C0-B7D6-312AB02AE9F3}"/>
              </a:ext>
            </a:extLst>
          </p:cNvPr>
          <p:cNvPicPr>
            <a:picLocks noChangeAspect="1"/>
          </p:cNvPicPr>
          <p:nvPr/>
        </p:nvPicPr>
        <p:blipFill>
          <a:blip r:embed="rId2"/>
          <a:stretch>
            <a:fillRect/>
          </a:stretch>
        </p:blipFill>
        <p:spPr>
          <a:xfrm>
            <a:off x="4913657" y="5118165"/>
            <a:ext cx="1847850" cy="457200"/>
          </a:xfrm>
          <a:prstGeom prst="rect">
            <a:avLst/>
          </a:prstGeom>
        </p:spPr>
      </p:pic>
      <p:pic>
        <p:nvPicPr>
          <p:cNvPr id="12" name="Picture 11">
            <a:extLst>
              <a:ext uri="{FF2B5EF4-FFF2-40B4-BE49-F238E27FC236}">
                <a16:creationId xmlns:a16="http://schemas.microsoft.com/office/drawing/2014/main" xmlns="" id="{DF1B6E08-A8E3-45E0-84E0-129F949CB9F5}"/>
              </a:ext>
            </a:extLst>
          </p:cNvPr>
          <p:cNvPicPr>
            <a:picLocks noChangeAspect="1"/>
          </p:cNvPicPr>
          <p:nvPr/>
        </p:nvPicPr>
        <p:blipFill>
          <a:blip r:embed="rId3"/>
          <a:stretch>
            <a:fillRect/>
          </a:stretch>
        </p:blipFill>
        <p:spPr>
          <a:xfrm>
            <a:off x="4913657" y="6120671"/>
            <a:ext cx="1543050" cy="457200"/>
          </a:xfrm>
          <a:prstGeom prst="rect">
            <a:avLst/>
          </a:prstGeom>
        </p:spPr>
      </p:pic>
    </p:spTree>
    <p:extLst>
      <p:ext uri="{BB962C8B-B14F-4D97-AF65-F5344CB8AC3E}">
        <p14:creationId xmlns:p14="http://schemas.microsoft.com/office/powerpoint/2010/main" val="253945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3B8886E-69BD-4657-9CD0-DAAF40778284}"/>
              </a:ext>
            </a:extLst>
          </p:cNvPr>
          <p:cNvSpPr/>
          <p:nvPr/>
        </p:nvSpPr>
        <p:spPr>
          <a:xfrm>
            <a:off x="268542" y="141826"/>
            <a:ext cx="701666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MACHINE LEARNING</a:t>
            </a:r>
          </a:p>
        </p:txBody>
      </p:sp>
      <p:sp>
        <p:nvSpPr>
          <p:cNvPr id="6" name="TextBox 5">
            <a:extLst>
              <a:ext uri="{FF2B5EF4-FFF2-40B4-BE49-F238E27FC236}">
                <a16:creationId xmlns:a16="http://schemas.microsoft.com/office/drawing/2014/main" xmlns="" id="{BDA4BCF1-B8E9-4CDC-AB83-2F4DE93AAF21}"/>
              </a:ext>
            </a:extLst>
          </p:cNvPr>
          <p:cNvSpPr txBox="1"/>
          <p:nvPr/>
        </p:nvSpPr>
        <p:spPr>
          <a:xfrm>
            <a:off x="268542" y="1065156"/>
            <a:ext cx="7765774" cy="1569660"/>
          </a:xfrm>
          <a:prstGeom prst="rect">
            <a:avLst/>
          </a:prstGeom>
          <a:noFill/>
        </p:spPr>
        <p:txBody>
          <a:bodyPr wrap="square" rtlCol="0">
            <a:spAutoFit/>
          </a:bodyPr>
          <a:lstStyle/>
          <a:p>
            <a:r>
              <a:rPr lang="en-CA" sz="1600" b="1" u="sng" dirty="0"/>
              <a:t>SINGLE VARIABLE LINEAR REGRESSION MODEL: </a:t>
            </a:r>
            <a:r>
              <a:rPr lang="en-CA" sz="1600" dirty="0"/>
              <a:t>Distribution plot have been made to compare the predicted response variable with actual response variable.</a:t>
            </a:r>
          </a:p>
          <a:p>
            <a:r>
              <a:rPr lang="en-CA" sz="1600" dirty="0"/>
              <a:t>The Distribution plots have also been made on both the training set (In-sample testing) and the test set (Out-of-Sample testing) </a:t>
            </a:r>
            <a:br>
              <a:rPr lang="en-CA" sz="1600" dirty="0"/>
            </a:br>
            <a:r>
              <a:rPr lang="en-CA" sz="1600" dirty="0"/>
              <a:t>for comparison.</a:t>
            </a:r>
          </a:p>
        </p:txBody>
      </p:sp>
      <p:pic>
        <p:nvPicPr>
          <p:cNvPr id="7" name="Picture 6">
            <a:extLst>
              <a:ext uri="{FF2B5EF4-FFF2-40B4-BE49-F238E27FC236}">
                <a16:creationId xmlns:a16="http://schemas.microsoft.com/office/drawing/2014/main" xmlns="" id="{C4FF8180-85FA-4574-BECF-1C1EE98E6423}"/>
              </a:ext>
            </a:extLst>
          </p:cNvPr>
          <p:cNvPicPr>
            <a:picLocks noChangeAspect="1"/>
          </p:cNvPicPr>
          <p:nvPr/>
        </p:nvPicPr>
        <p:blipFill>
          <a:blip r:embed="rId2"/>
          <a:stretch>
            <a:fillRect/>
          </a:stretch>
        </p:blipFill>
        <p:spPr>
          <a:xfrm>
            <a:off x="268542" y="2388595"/>
            <a:ext cx="5363001" cy="4275634"/>
          </a:xfrm>
          <a:prstGeom prst="rect">
            <a:avLst/>
          </a:prstGeom>
        </p:spPr>
      </p:pic>
      <p:pic>
        <p:nvPicPr>
          <p:cNvPr id="8" name="Picture 7">
            <a:extLst>
              <a:ext uri="{FF2B5EF4-FFF2-40B4-BE49-F238E27FC236}">
                <a16:creationId xmlns:a16="http://schemas.microsoft.com/office/drawing/2014/main" xmlns="" id="{E38B569F-6B01-4DD5-902E-FA2045DC7DC0}"/>
              </a:ext>
            </a:extLst>
          </p:cNvPr>
          <p:cNvPicPr>
            <a:picLocks noChangeAspect="1"/>
          </p:cNvPicPr>
          <p:nvPr/>
        </p:nvPicPr>
        <p:blipFill>
          <a:blip r:embed="rId3"/>
          <a:stretch>
            <a:fillRect/>
          </a:stretch>
        </p:blipFill>
        <p:spPr>
          <a:xfrm>
            <a:off x="6096000" y="2388594"/>
            <a:ext cx="5637893" cy="4275634"/>
          </a:xfrm>
          <a:prstGeom prst="rect">
            <a:avLst/>
          </a:prstGeom>
        </p:spPr>
      </p:pic>
    </p:spTree>
    <p:extLst>
      <p:ext uri="{BB962C8B-B14F-4D97-AF65-F5344CB8AC3E}">
        <p14:creationId xmlns:p14="http://schemas.microsoft.com/office/powerpoint/2010/main" val="1675736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TotalTime>
  <Words>1629</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Saran</dc:creator>
  <cp:lastModifiedBy>RAMESHWAR SARAN</cp:lastModifiedBy>
  <cp:revision>4</cp:revision>
  <dcterms:created xsi:type="dcterms:W3CDTF">2020-03-03T20:06:13Z</dcterms:created>
  <dcterms:modified xsi:type="dcterms:W3CDTF">2020-03-13T19:06:21Z</dcterms:modified>
</cp:coreProperties>
</file>