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71" r:id="rId2"/>
    <p:sldId id="256" r:id="rId3"/>
    <p:sldId id="258" r:id="rId4"/>
    <p:sldId id="281" r:id="rId5"/>
    <p:sldId id="261" r:id="rId6"/>
    <p:sldId id="295" r:id="rId7"/>
    <p:sldId id="296" r:id="rId8"/>
    <p:sldId id="284" r:id="rId9"/>
    <p:sldId id="292" r:id="rId10"/>
    <p:sldId id="293" r:id="rId11"/>
    <p:sldId id="294" r:id="rId12"/>
    <p:sldId id="288" r:id="rId13"/>
    <p:sldId id="297" r:id="rId14"/>
    <p:sldId id="290" r:id="rId15"/>
    <p:sldId id="289" r:id="rId16"/>
    <p:sldId id="285" r:id="rId17"/>
    <p:sldId id="286" r:id="rId18"/>
    <p:sldId id="283" r:id="rId19"/>
    <p:sldId id="280"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67413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145170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974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732340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273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574588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07916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4375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587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ADF2E-026A-4BF3-9753-7AB7DD11127C}"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78012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2672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1ADF2E-026A-4BF3-9753-7AB7DD11127C}" type="datetimeFigureOut">
              <a:rPr lang="en-IN" smtClean="0"/>
              <a:t>16-10-2024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261587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1ADF2E-026A-4BF3-9753-7AB7DD11127C}" type="datetimeFigureOut">
              <a:rPr lang="en-IN" smtClean="0"/>
              <a:t>16-10-2024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428647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ADF2E-026A-4BF3-9753-7AB7DD11127C}" type="datetimeFigureOut">
              <a:rPr lang="en-IN" smtClean="0"/>
              <a:t>16-10-2024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9453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315801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ADF2E-026A-4BF3-9753-7AB7DD11127C}"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951D8-0411-4771-8D54-0BF90741A7B3}" type="slidenum">
              <a:rPr lang="en-IN" smtClean="0"/>
              <a:t>‹#›</a:t>
            </a:fld>
            <a:endParaRPr lang="en-IN"/>
          </a:p>
        </p:txBody>
      </p:sp>
    </p:spTree>
    <p:extLst>
      <p:ext uri="{BB962C8B-B14F-4D97-AF65-F5344CB8AC3E}">
        <p14:creationId xmlns:p14="http://schemas.microsoft.com/office/powerpoint/2010/main" val="5695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1ADF2E-026A-4BF3-9753-7AB7DD11127C}" type="datetimeFigureOut">
              <a:rPr lang="en-IN" smtClean="0"/>
              <a:t>16-10-2024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9951D8-0411-4771-8D54-0BF90741A7B3}" type="slidenum">
              <a:rPr lang="en-IN" smtClean="0"/>
              <a:t>‹#›</a:t>
            </a:fld>
            <a:endParaRPr lang="en-IN"/>
          </a:p>
        </p:txBody>
      </p:sp>
    </p:spTree>
    <p:extLst>
      <p:ext uri="{BB962C8B-B14F-4D97-AF65-F5344CB8AC3E}">
        <p14:creationId xmlns:p14="http://schemas.microsoft.com/office/powerpoint/2010/main" val="21859463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A19A-1909-89A5-7AE4-5C4466AF174E}"/>
              </a:ext>
            </a:extLst>
          </p:cNvPr>
          <p:cNvSpPr>
            <a:spLocks noGrp="1"/>
          </p:cNvSpPr>
          <p:nvPr>
            <p:ph type="title"/>
          </p:nvPr>
        </p:nvSpPr>
        <p:spPr>
          <a:xfrm>
            <a:off x="1529038" y="312897"/>
            <a:ext cx="8534400" cy="1507067"/>
          </a:xfrm>
        </p:spPr>
        <p:txBody>
          <a:bodyPr>
            <a:normAutofit/>
          </a:bodyPr>
          <a:lstStyle/>
          <a:p>
            <a:pPr>
              <a:lnSpc>
                <a:spcPct val="150000"/>
              </a:lnSpc>
            </a:pPr>
            <a:r>
              <a:rPr lang="en-IN" sz="2800" dirty="0"/>
              <a:t>                      </a:t>
            </a:r>
            <a:r>
              <a:rPr lang="en-IN" sz="2800" b="1" dirty="0">
                <a:solidFill>
                  <a:schemeClr val="tx1"/>
                </a:solidFill>
                <a:latin typeface="Times New Roman" panose="02020603050405020304" pitchFamily="18" charset="0"/>
                <a:cs typeface="Times New Roman" panose="02020603050405020304" pitchFamily="18" charset="0"/>
              </a:rPr>
              <a:t>A PROJECT PRESENTATION</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ON</a:t>
            </a:r>
          </a:p>
        </p:txBody>
      </p:sp>
      <p:sp>
        <p:nvSpPr>
          <p:cNvPr id="3" name="Content Placeholder 2">
            <a:extLst>
              <a:ext uri="{FF2B5EF4-FFF2-40B4-BE49-F238E27FC236}">
                <a16:creationId xmlns:a16="http://schemas.microsoft.com/office/drawing/2014/main" id="{9E3E85C7-F374-E663-FB5B-4A0C6F11CE66}"/>
              </a:ext>
            </a:extLst>
          </p:cNvPr>
          <p:cNvSpPr>
            <a:spLocks noGrp="1"/>
          </p:cNvSpPr>
          <p:nvPr>
            <p:ph idx="1"/>
          </p:nvPr>
        </p:nvSpPr>
        <p:spPr>
          <a:xfrm>
            <a:off x="1033669" y="1819964"/>
            <a:ext cx="10376452" cy="4560773"/>
          </a:xfrm>
        </p:spPr>
        <p:txBody>
          <a:bodyPr>
            <a:normAutofit fontScale="77500" lnSpcReduction="20000"/>
          </a:bodyPr>
          <a:lstStyle/>
          <a:p>
            <a:pPr marL="0" indent="0">
              <a:buNone/>
            </a:pPr>
            <a:r>
              <a:rPr lang="en-IN" sz="3600" dirty="0"/>
              <a:t>            </a:t>
            </a:r>
            <a:r>
              <a:rPr lang="en-IN" sz="3600" b="1" dirty="0">
                <a:solidFill>
                  <a:schemeClr val="tx1"/>
                </a:solidFill>
                <a:latin typeface="Times New Roman" panose="02020603050405020304" pitchFamily="18" charset="0"/>
                <a:cs typeface="Times New Roman" panose="02020603050405020304" pitchFamily="18" charset="0"/>
              </a:rPr>
              <a:t>“</a:t>
            </a:r>
            <a:r>
              <a:rPr lang="en-IN" sz="3300" b="1" dirty="0">
                <a:effectLst/>
                <a:latin typeface="Times New Roman" panose="02020603050405020304" pitchFamily="18" charset="0"/>
                <a:ea typeface="Times New Roman" panose="02020603050405020304" pitchFamily="18" charset="0"/>
              </a:rPr>
              <a:t>ADMINISTRATING AND IMPLEMENTING WINDOWS</a:t>
            </a:r>
          </a:p>
          <a:p>
            <a:pPr marL="0" indent="0">
              <a:buNone/>
            </a:pPr>
            <a:r>
              <a:rPr lang="en-IN" sz="3300" b="1" dirty="0">
                <a:effectLst/>
                <a:latin typeface="Times New Roman" panose="02020603050405020304" pitchFamily="18" charset="0"/>
                <a:ea typeface="Times New Roman" panose="02020603050405020304" pitchFamily="18" charset="0"/>
              </a:rPr>
              <a:t>                   SERVER 2016 IN AN AWS CLOUD INFRASTRUCTURE</a:t>
            </a:r>
            <a:r>
              <a:rPr lang="en-IN" sz="3300" b="1" dirty="0">
                <a:solidFill>
                  <a:schemeClr val="tx1"/>
                </a:solidFill>
                <a:latin typeface="Times New Roman" panose="02020603050405020304" pitchFamily="18" charset="0"/>
                <a:cs typeface="Times New Roman" panose="02020603050405020304" pitchFamily="18" charset="0"/>
              </a:rPr>
              <a:t>”</a:t>
            </a:r>
          </a:p>
          <a:p>
            <a:pPr marL="0" indent="0">
              <a:buNone/>
            </a:pPr>
            <a:endParaRPr lang="en-IN" dirty="0"/>
          </a:p>
          <a:p>
            <a:pPr marL="0" indent="0">
              <a:buNone/>
            </a:pPr>
            <a:r>
              <a:rPr lang="en-IN" dirty="0"/>
              <a:t>                                                                                        </a:t>
            </a:r>
          </a:p>
          <a:p>
            <a:pPr marL="0" indent="0">
              <a:buNone/>
            </a:pPr>
            <a:r>
              <a:rPr lang="en-IN" dirty="0"/>
              <a:t>       </a:t>
            </a:r>
            <a:r>
              <a:rPr lang="en-IN" dirty="0">
                <a:solidFill>
                  <a:schemeClr val="tx1"/>
                </a:solidFill>
                <a:latin typeface="Times New Roman" panose="02020603050405020304" pitchFamily="18" charset="0"/>
                <a:cs typeface="Times New Roman" panose="02020603050405020304" pitchFamily="18" charset="0"/>
              </a:rPr>
              <a:t>                    GUIDED BY:                                                                                                                 PRESENTED BY:</a:t>
            </a:r>
          </a:p>
          <a:p>
            <a:pPr marL="0" indent="0">
              <a:buNone/>
            </a:pPr>
            <a:r>
              <a:rPr lang="en-IN" dirty="0">
                <a:solidFill>
                  <a:schemeClr val="tx1"/>
                </a:solidFill>
                <a:latin typeface="Times New Roman" panose="02020603050405020304" pitchFamily="18" charset="0"/>
                <a:cs typeface="Times New Roman" panose="02020603050405020304" pitchFamily="18" charset="0"/>
              </a:rPr>
              <a:t>                       ZAKIR HUSSAIN                                                                                                                RANI BEHARE</a:t>
            </a:r>
          </a:p>
          <a:p>
            <a:pPr marL="0" indent="0">
              <a:buNone/>
            </a:pPr>
            <a:r>
              <a:rPr lang="en-IN" dirty="0">
                <a:solidFill>
                  <a:schemeClr val="tx1"/>
                </a:solidFill>
                <a:latin typeface="Times New Roman" panose="02020603050405020304" pitchFamily="18" charset="0"/>
                <a:cs typeface="Times New Roman" panose="02020603050405020304" pitchFamily="18" charset="0"/>
              </a:rPr>
              <a:t>                                                                                                                                                                     GAURI VETAL</a:t>
            </a:r>
          </a:p>
          <a:p>
            <a:pPr marL="0" indent="0">
              <a:buNone/>
            </a:pPr>
            <a:r>
              <a:rPr lang="en-IN" dirty="0">
                <a:solidFill>
                  <a:schemeClr val="tx1"/>
                </a:solidFill>
                <a:latin typeface="Times New Roman" panose="02020603050405020304" pitchFamily="18" charset="0"/>
                <a:cs typeface="Times New Roman" panose="02020603050405020304" pitchFamily="18" charset="0"/>
              </a:rPr>
              <a:t>                                                                                                                                                                     SAKSHI SHAHA</a:t>
            </a:r>
          </a:p>
          <a:p>
            <a:pPr marL="0" indent="0">
              <a:buNone/>
            </a:pPr>
            <a:r>
              <a:rPr lang="en-IN" dirty="0">
                <a:solidFill>
                  <a:schemeClr val="tx1"/>
                </a:solidFill>
                <a:latin typeface="Times New Roman" panose="02020603050405020304" pitchFamily="18" charset="0"/>
                <a:cs typeface="Times New Roman" panose="02020603050405020304" pitchFamily="18" charset="0"/>
              </a:rPr>
              <a:t>                                                                                                                                                                     DEEPANKER SAMANTHA</a:t>
            </a:r>
          </a:p>
          <a:p>
            <a:pPr marL="0" indent="0">
              <a:buNone/>
            </a:pPr>
            <a:r>
              <a:rPr lang="en-IN" dirty="0">
                <a:solidFill>
                  <a:schemeClr val="tx1"/>
                </a:solidFill>
                <a:latin typeface="Times New Roman" panose="02020603050405020304" pitchFamily="18" charset="0"/>
                <a:cs typeface="Times New Roman" panose="02020603050405020304" pitchFamily="18" charset="0"/>
              </a:rPr>
              <a:t>                                                                                                                                                                     HARSHAL PATIL</a:t>
            </a:r>
          </a:p>
          <a:p>
            <a:pPr marL="0" indent="0">
              <a:buNone/>
            </a:pPr>
            <a:r>
              <a:rPr lang="en-IN" dirty="0">
                <a:solidFill>
                  <a:schemeClr val="tx1"/>
                </a:solidFill>
                <a:latin typeface="Times New Roman" panose="02020603050405020304" pitchFamily="18" charset="0"/>
                <a:cs typeface="Times New Roman" panose="02020603050405020304" pitchFamily="18" charset="0"/>
              </a:rPr>
              <a:t>                                                                                                                                                                     RENUKA CHAVAN</a:t>
            </a:r>
          </a:p>
          <a:p>
            <a:pPr marL="0" indent="0">
              <a:buNone/>
            </a:pPr>
            <a:r>
              <a:rPr lang="en-IN" dirty="0">
                <a:solidFill>
                  <a:schemeClr val="tx1"/>
                </a:solidFill>
                <a:latin typeface="Times New Roman" panose="02020603050405020304" pitchFamily="18" charset="0"/>
                <a:cs typeface="Times New Roman" panose="02020603050405020304" pitchFamily="18" charset="0"/>
              </a:rPr>
              <a:t>                                                                                                                                                                      PRAJWAL NIMKARDE</a:t>
            </a:r>
          </a:p>
        </p:txBody>
      </p:sp>
    </p:spTree>
    <p:extLst>
      <p:ext uri="{BB962C8B-B14F-4D97-AF65-F5344CB8AC3E}">
        <p14:creationId xmlns:p14="http://schemas.microsoft.com/office/powerpoint/2010/main" val="114839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D75F-0729-886B-501C-CB74E69DACD0}"/>
              </a:ext>
            </a:extLst>
          </p:cNvPr>
          <p:cNvSpPr>
            <a:spLocks noGrp="1"/>
          </p:cNvSpPr>
          <p:nvPr>
            <p:ph type="title"/>
          </p:nvPr>
        </p:nvSpPr>
        <p:spPr>
          <a:xfrm>
            <a:off x="1729409" y="713562"/>
            <a:ext cx="9934229" cy="1860673"/>
          </a:xfrm>
        </p:spPr>
        <p:txBody>
          <a:bodyPr>
            <a:normAutofit fontScale="90000"/>
          </a:bodyPr>
          <a:lstStyle/>
          <a:p>
            <a:r>
              <a:rPr lang="en-US" sz="2000" dirty="0">
                <a:solidFill>
                  <a:schemeClr val="tx1"/>
                </a:solidFill>
                <a:latin typeface="Times New Roman" panose="02020603050405020304" pitchFamily="18" charset="0"/>
                <a:cs typeface="Times New Roman" panose="02020603050405020304" pitchFamily="18" charset="0"/>
              </a:rPr>
              <a:t>3.DHCP (Dynamic Host Configuration Protocol): DHCP is used to automatically assign IP addresses to devices within the VPC, simplifying network management and reducing manual IP configuration. AWS itself provides IP addresses to EC2 instances through its own DHCP service.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4.Web Server: IIS (Internet Information Services) is installed to host and manage websites and web applications on the server. It allows secure access to hosted applications via public-facing EC2 instances.</a:t>
            </a:r>
            <a:br>
              <a:rPr lang="en-US" dirty="0">
                <a:latin typeface="Times New Roman" panose="02020603050405020304" pitchFamily="18"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3CB66BAC-219E-42A8-8502-4AFA5CFF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043" y="2447081"/>
            <a:ext cx="7911548" cy="4234069"/>
          </a:xfrm>
          <a:prstGeom prst="rect">
            <a:avLst/>
          </a:prstGeom>
        </p:spPr>
      </p:pic>
    </p:spTree>
    <p:extLst>
      <p:ext uri="{BB962C8B-B14F-4D97-AF65-F5344CB8AC3E}">
        <p14:creationId xmlns:p14="http://schemas.microsoft.com/office/powerpoint/2010/main" val="318643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131-BBC2-2306-62EB-814FD540CE75}"/>
              </a:ext>
            </a:extLst>
          </p:cNvPr>
          <p:cNvSpPr>
            <a:spLocks noGrp="1"/>
          </p:cNvSpPr>
          <p:nvPr>
            <p:ph type="title"/>
          </p:nvPr>
        </p:nvSpPr>
        <p:spPr>
          <a:xfrm>
            <a:off x="2105908" y="713562"/>
            <a:ext cx="8911687" cy="1280890"/>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5. File and Storage Service : A dedicated file storage server is configured using EBS volumes to provide network-attached storage for users and applications.</a:t>
            </a:r>
            <a:br>
              <a:rPr lang="en-IN" dirty="0">
                <a:latin typeface="Times New Roman" panose="02020603050405020304" pitchFamily="18" charset="0"/>
                <a:cs typeface="Times New Roman" panose="02020603050405020304" pitchFamily="18" charset="0"/>
              </a:rPr>
            </a:br>
            <a:endParaRPr lang="en-IN" dirty="0"/>
          </a:p>
        </p:txBody>
      </p:sp>
      <p:pic>
        <p:nvPicPr>
          <p:cNvPr id="9" name="Picture 8">
            <a:extLst>
              <a:ext uri="{FF2B5EF4-FFF2-40B4-BE49-F238E27FC236}">
                <a16:creationId xmlns:a16="http://schemas.microsoft.com/office/drawing/2014/main" id="{BC1B1E75-EE29-BBE9-02FA-63EA36B1D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1937103"/>
            <a:ext cx="5128591" cy="3856383"/>
          </a:xfrm>
          <a:prstGeom prst="rect">
            <a:avLst/>
          </a:prstGeom>
        </p:spPr>
      </p:pic>
      <p:pic>
        <p:nvPicPr>
          <p:cNvPr id="11" name="Picture 10">
            <a:extLst>
              <a:ext uri="{FF2B5EF4-FFF2-40B4-BE49-F238E27FC236}">
                <a16:creationId xmlns:a16="http://schemas.microsoft.com/office/drawing/2014/main" id="{0C3734AB-4B07-C04C-46A2-056DAD0B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731" y="1888434"/>
            <a:ext cx="5509592" cy="3847702"/>
          </a:xfrm>
          <a:prstGeom prst="rect">
            <a:avLst/>
          </a:prstGeom>
        </p:spPr>
      </p:pic>
    </p:spTree>
    <p:extLst>
      <p:ext uri="{BB962C8B-B14F-4D97-AF65-F5344CB8AC3E}">
        <p14:creationId xmlns:p14="http://schemas.microsoft.com/office/powerpoint/2010/main" val="181323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5DCB-F00C-8C0B-7091-8440FD87644A}"/>
              </a:ext>
            </a:extLst>
          </p:cNvPr>
          <p:cNvSpPr>
            <a:spLocks noGrp="1"/>
          </p:cNvSpPr>
          <p:nvPr>
            <p:ph type="title"/>
          </p:nvPr>
        </p:nvSpPr>
        <p:spPr>
          <a:xfrm>
            <a:off x="4769595" y="333821"/>
            <a:ext cx="2982927" cy="697794"/>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MONITORING </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BC5A82-49F2-CBBA-055C-8F73D47A29F0}"/>
              </a:ext>
            </a:extLst>
          </p:cNvPr>
          <p:cNvSpPr>
            <a:spLocks noGrp="1"/>
          </p:cNvSpPr>
          <p:nvPr>
            <p:ph idx="1"/>
          </p:nvPr>
        </p:nvSpPr>
        <p:spPr>
          <a:xfrm>
            <a:off x="2002802" y="1073426"/>
            <a:ext cx="9377501" cy="3777622"/>
          </a:xfrm>
        </p:spPr>
        <p:txBody>
          <a:bodyPr>
            <a:normAutofit/>
          </a:bodyPr>
          <a:lstStyle/>
          <a:p>
            <a:pPr>
              <a:lnSpc>
                <a:spcPct val="150000"/>
              </a:lnSpc>
              <a:buAutoNum type="arabicPeriod"/>
            </a:pPr>
            <a:r>
              <a:rPr lang="en-US" sz="2000" b="1" dirty="0">
                <a:latin typeface="Times New Roman" panose="02020603050405020304" pitchFamily="18" charset="0"/>
                <a:cs typeface="Times New Roman" panose="02020603050405020304" pitchFamily="18" charset="0"/>
              </a:rPr>
              <a:t>CloudWatch</a:t>
            </a:r>
            <a:r>
              <a:rPr lang="en-US" sz="2000" dirty="0">
                <a:latin typeface="Times New Roman" panose="02020603050405020304" pitchFamily="18" charset="0"/>
                <a:cs typeface="Times New Roman" panose="02020603050405020304" pitchFamily="18" charset="0"/>
              </a:rPr>
              <a:t>: AWS CloudWatch is used to monitor the performance of EC2 instances and other AWS resources. It tracks CPU utilization, memory usage, disk activity, and other performance metrics.</a:t>
            </a:r>
          </a:p>
        </p:txBody>
      </p:sp>
      <p:pic>
        <p:nvPicPr>
          <p:cNvPr id="5" name="Picture 4">
            <a:extLst>
              <a:ext uri="{FF2B5EF4-FFF2-40B4-BE49-F238E27FC236}">
                <a16:creationId xmlns:a16="http://schemas.microsoft.com/office/drawing/2014/main" id="{FE3BD503-DACF-4B09-861C-9AD112018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548" y="2704746"/>
            <a:ext cx="7230650" cy="3777622"/>
          </a:xfrm>
          <a:prstGeom prst="rect">
            <a:avLst/>
          </a:prstGeom>
        </p:spPr>
      </p:pic>
    </p:spTree>
    <p:extLst>
      <p:ext uri="{BB962C8B-B14F-4D97-AF65-F5344CB8AC3E}">
        <p14:creationId xmlns:p14="http://schemas.microsoft.com/office/powerpoint/2010/main" val="8743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A2C76-8A7A-E575-8801-60587B2A89E6}"/>
              </a:ext>
            </a:extLst>
          </p:cNvPr>
          <p:cNvSpPr>
            <a:spLocks noGrp="1"/>
          </p:cNvSpPr>
          <p:nvPr>
            <p:ph idx="1"/>
          </p:nvPr>
        </p:nvSpPr>
        <p:spPr>
          <a:xfrm>
            <a:off x="2082317" y="930965"/>
            <a:ext cx="8915400" cy="877957"/>
          </a:xfrm>
        </p:spPr>
        <p:txBody>
          <a:bodyPr>
            <a:no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2. Event Viewer</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Windows Event Viewer logs critical system and security events, aiding in troubleshooting and ensuring system stability.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38AB35-AD19-F2E0-D8F7-2AF195F75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322" y="2325757"/>
            <a:ext cx="7275444" cy="4114800"/>
          </a:xfrm>
          <a:prstGeom prst="rect">
            <a:avLst/>
          </a:prstGeom>
        </p:spPr>
      </p:pic>
    </p:spTree>
    <p:extLst>
      <p:ext uri="{BB962C8B-B14F-4D97-AF65-F5344CB8AC3E}">
        <p14:creationId xmlns:p14="http://schemas.microsoft.com/office/powerpoint/2010/main" val="172870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4564-A4E7-6CA2-6965-C5830C4CF606}"/>
              </a:ext>
            </a:extLst>
          </p:cNvPr>
          <p:cNvSpPr>
            <a:spLocks noGrp="1"/>
          </p:cNvSpPr>
          <p:nvPr>
            <p:ph type="title"/>
          </p:nvPr>
        </p:nvSpPr>
        <p:spPr>
          <a:xfrm>
            <a:off x="2056212" y="810899"/>
            <a:ext cx="8911687" cy="1280890"/>
          </a:xfrm>
        </p:spPr>
        <p:txBody>
          <a:bodyPr>
            <a:normAutofit fontScale="90000"/>
          </a:bodyPr>
          <a:lstStyle/>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1. EBS Snapshots:</a:t>
            </a:r>
            <a:r>
              <a:rPr lang="en-US" sz="2200" dirty="0">
                <a:solidFill>
                  <a:schemeClr val="tx1"/>
                </a:solidFill>
                <a:latin typeface="Times New Roman" panose="02020603050405020304" pitchFamily="18" charset="0"/>
                <a:cs typeface="Times New Roman" panose="02020603050405020304" pitchFamily="18" charset="0"/>
              </a:rPr>
              <a:t> EBS snapshots are taken regularly to capture point-in-time backups of EBS volumes attached to EC2 instances. These snapshots provide a quick disaster recovery solution.</a:t>
            </a:r>
            <a:br>
              <a:rPr lang="en-US" sz="3600"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68C9E41-D48E-6294-AAD4-898CB621F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2059" y="2286675"/>
            <a:ext cx="7125305" cy="4165876"/>
          </a:xfrm>
        </p:spPr>
      </p:pic>
      <p:sp>
        <p:nvSpPr>
          <p:cNvPr id="3" name="TextBox 2">
            <a:extLst>
              <a:ext uri="{FF2B5EF4-FFF2-40B4-BE49-F238E27FC236}">
                <a16:creationId xmlns:a16="http://schemas.microsoft.com/office/drawing/2014/main" id="{82D6EA9A-742A-0AA4-C90C-E71048746ECC}"/>
              </a:ext>
            </a:extLst>
          </p:cNvPr>
          <p:cNvSpPr txBox="1"/>
          <p:nvPr/>
        </p:nvSpPr>
        <p:spPr>
          <a:xfrm>
            <a:off x="4045750" y="287679"/>
            <a:ext cx="523792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BACKUP AND RECOVERY</a:t>
            </a:r>
          </a:p>
        </p:txBody>
      </p:sp>
    </p:spTree>
    <p:extLst>
      <p:ext uri="{BB962C8B-B14F-4D97-AF65-F5344CB8AC3E}">
        <p14:creationId xmlns:p14="http://schemas.microsoft.com/office/powerpoint/2010/main" val="390759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0C83-497C-A857-AB7D-01CF8C76D71F}"/>
              </a:ext>
            </a:extLst>
          </p:cNvPr>
          <p:cNvSpPr>
            <a:spLocks noGrp="1"/>
          </p:cNvSpPr>
          <p:nvPr>
            <p:ph type="title"/>
          </p:nvPr>
        </p:nvSpPr>
        <p:spPr>
          <a:xfrm>
            <a:off x="1956820" y="882527"/>
            <a:ext cx="9184945" cy="1280890"/>
          </a:xfrm>
        </p:spPr>
        <p:txBody>
          <a:bodyPr>
            <a:noAutofit/>
          </a:bodyPr>
          <a:lstStyle/>
          <a:p>
            <a:pPr>
              <a:lnSpc>
                <a:spcPct val="150000"/>
              </a:lnSpc>
            </a:pPr>
            <a:r>
              <a:rPr lang="en-US" sz="2000" b="1" dirty="0">
                <a:solidFill>
                  <a:schemeClr val="tx1"/>
                </a:solidFill>
                <a:latin typeface="Times New Roman" panose="02020603050405020304" pitchFamily="18" charset="0"/>
                <a:cs typeface="Times New Roman" panose="02020603050405020304" pitchFamily="18" charset="0"/>
              </a:rPr>
              <a:t>2. Windows Backup:</a:t>
            </a:r>
            <a:r>
              <a:rPr lang="en-US" sz="2000" dirty="0">
                <a:solidFill>
                  <a:schemeClr val="tx1"/>
                </a:solidFill>
                <a:latin typeface="Times New Roman" panose="02020603050405020304" pitchFamily="18" charset="0"/>
                <a:cs typeface="Times New Roman" panose="02020603050405020304" pitchFamily="18" charset="0"/>
              </a:rPr>
              <a:t> Windows Backup is configured on the server to automate the backup process of critical system files and data, ensuring data integrity in case of failure.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D0D78E-5A65-FB62-CEC0-10B103F7A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670" y="2600739"/>
            <a:ext cx="7522870" cy="3778250"/>
          </a:xfrm>
        </p:spPr>
      </p:pic>
    </p:spTree>
    <p:extLst>
      <p:ext uri="{BB962C8B-B14F-4D97-AF65-F5344CB8AC3E}">
        <p14:creationId xmlns:p14="http://schemas.microsoft.com/office/powerpoint/2010/main" val="412834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CF06F-725C-A5CA-CD54-E04FE30C0E3D}"/>
              </a:ext>
            </a:extLst>
          </p:cNvPr>
          <p:cNvSpPr>
            <a:spLocks noGrp="1"/>
          </p:cNvSpPr>
          <p:nvPr>
            <p:ph idx="1"/>
          </p:nvPr>
        </p:nvSpPr>
        <p:spPr>
          <a:xfrm>
            <a:off x="2223914" y="1669398"/>
            <a:ext cx="9514199" cy="3777622"/>
          </a:xfrm>
        </p:spPr>
        <p:txBody>
          <a:bodyPr>
            <a:noAutofit/>
          </a:bodyPr>
          <a:lstStyle/>
          <a:p>
            <a:pPr>
              <a:lnSpc>
                <a:spcPct val="150000"/>
              </a:lnSpc>
              <a:buFont typeface="Wingdings" panose="05000000000000000000" pitchFamily="2" charset="2"/>
              <a:buChar char="Ø"/>
            </a:pPr>
            <a:r>
              <a:rPr lang="en-US" b="1" i="0" u="none" strike="noStrike" baseline="0" dirty="0">
                <a:solidFill>
                  <a:srgbClr val="000000"/>
                </a:solidFill>
                <a:latin typeface="Times New Roman" panose="02020603050405020304" pitchFamily="18" charset="0"/>
                <a:cs typeface="Times New Roman" panose="02020603050405020304" pitchFamily="18" charset="0"/>
              </a:rPr>
              <a:t>Scenario 1</a:t>
            </a:r>
            <a:r>
              <a:rPr lang="en-US" b="0" i="0" u="none" strike="noStrike" baseline="0" dirty="0">
                <a:solidFill>
                  <a:srgbClr val="000000"/>
                </a:solidFill>
                <a:latin typeface="Times New Roman" panose="02020603050405020304" pitchFamily="18" charset="0"/>
                <a:cs typeface="Times New Roman" panose="02020603050405020304" pitchFamily="18" charset="0"/>
              </a:rPr>
              <a:t>: A small e-commerce company wants to move its on-premises web application to the cloud to improve scalability and reduce operational costs. The company currently runs its web application on a local server that struggles to handle peak traffic during sales events. They decide to implement Windows Server 2016 on AWS to leverage the cloud's flexibility and reliability. </a:t>
            </a:r>
          </a:p>
          <a:p>
            <a:pPr marL="0" indent="0">
              <a:lnSpc>
                <a:spcPct val="150000"/>
              </a:lnSpc>
              <a:buNone/>
            </a:pPr>
            <a:r>
              <a:rPr lang="en-US" b="1" i="0" u="none" strike="noStrike" baseline="0" dirty="0">
                <a:solidFill>
                  <a:srgbClr val="000000"/>
                </a:solidFill>
                <a:latin typeface="Times New Roman" panose="02020603050405020304" pitchFamily="18" charset="0"/>
                <a:cs typeface="Times New Roman" panose="02020603050405020304" pitchFamily="18" charset="0"/>
              </a:rPr>
              <a:t>   Outcome: </a:t>
            </a:r>
            <a:r>
              <a:rPr lang="en-US" b="0" i="0" u="none" strike="noStrike" baseline="0" dirty="0">
                <a:solidFill>
                  <a:srgbClr val="000000"/>
                </a:solidFill>
                <a:latin typeface="Times New Roman" panose="02020603050405020304" pitchFamily="18" charset="0"/>
                <a:cs typeface="Times New Roman" panose="02020603050405020304" pitchFamily="18" charset="0"/>
              </a:rPr>
              <a:t>By migrating to AWS, the e-commerce company successfully improved the scalability of its web application, enabling it to handle increased traffic during sales events. The cloud infrastructure provided enhanced security, reliable performance, and cost-effective resource management,  ultimately leading to improved customer satisfaction and business growth. </a:t>
            </a:r>
          </a:p>
        </p:txBody>
      </p:sp>
      <p:sp>
        <p:nvSpPr>
          <p:cNvPr id="4" name="TextBox 3">
            <a:extLst>
              <a:ext uri="{FF2B5EF4-FFF2-40B4-BE49-F238E27FC236}">
                <a16:creationId xmlns:a16="http://schemas.microsoft.com/office/drawing/2014/main" id="{7D9E387E-9F12-6614-AB9E-C2C0269DA5EA}"/>
              </a:ext>
            </a:extLst>
          </p:cNvPr>
          <p:cNvSpPr txBox="1"/>
          <p:nvPr/>
        </p:nvSpPr>
        <p:spPr>
          <a:xfrm>
            <a:off x="3911263" y="695739"/>
            <a:ext cx="4369474" cy="800219"/>
          </a:xfrm>
          <a:prstGeom prst="rect">
            <a:avLst/>
          </a:prstGeom>
          <a:noFill/>
        </p:spPr>
        <p:txBody>
          <a:bodyPr wrap="square" rtlCol="0">
            <a:sp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cs typeface="Times New Roman" panose="02020603050405020304" pitchFamily="18" charset="0"/>
              </a:rPr>
              <a:t>REAL TIME SCENARIO</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018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43D0B-D46A-7328-D115-F1B38AB76F51}"/>
              </a:ext>
            </a:extLst>
          </p:cNvPr>
          <p:cNvSpPr>
            <a:spLocks noGrp="1"/>
          </p:cNvSpPr>
          <p:nvPr>
            <p:ph idx="1"/>
          </p:nvPr>
        </p:nvSpPr>
        <p:spPr>
          <a:xfrm>
            <a:off x="2360612" y="1457739"/>
            <a:ext cx="8915400" cy="3777622"/>
          </a:xfrm>
        </p:spPr>
        <p:txBody>
          <a:bodyPr>
            <a:normAutofit lnSpcReduction="10000"/>
          </a:bodyPr>
          <a:lstStyle/>
          <a:p>
            <a:pPr>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Scenario 2</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 healthcare organization wants to migrate its patient management system to the cloud to improve accessibility for remote healthcare providers and ensure data security and compliance with regulations such as HIPAA. They choose to implement Windows Server 2016 on AWS to take advantage of the cloud's scalability and reliability. </a:t>
            </a:r>
          </a:p>
          <a:p>
            <a:pPr marL="0" indent="0">
              <a:lnSpc>
                <a:spcPct val="150000"/>
              </a:lnSpc>
              <a:buNone/>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Outcome: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healthcare organization successfully migrated its patient management system to AWS, allowing remote healthcare providers to access patient data securely and efficiently. The cloud infrastructure not only improved accessibility but also ensured compliance with HIPAA regulations, provided high availability, and enabled effective monitoring and data protection, ultimately enhancing patient care and operational efficiency.</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396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8F8B-0E2D-8A0A-8E9B-2833DD7F4C2F}"/>
              </a:ext>
            </a:extLst>
          </p:cNvPr>
          <p:cNvSpPr>
            <a:spLocks noGrp="1"/>
          </p:cNvSpPr>
          <p:nvPr>
            <p:ph type="title"/>
          </p:nvPr>
        </p:nvSpPr>
        <p:spPr>
          <a:xfrm>
            <a:off x="5147282" y="352441"/>
            <a:ext cx="3503075" cy="737551"/>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59694A2-4987-1750-619F-3AE41F9E3EC4}"/>
              </a:ext>
            </a:extLst>
          </p:cNvPr>
          <p:cNvSpPr>
            <a:spLocks noGrp="1"/>
          </p:cNvSpPr>
          <p:nvPr>
            <p:ph idx="1"/>
          </p:nvPr>
        </p:nvSpPr>
        <p:spPr>
          <a:xfrm>
            <a:off x="2728360" y="1089992"/>
            <a:ext cx="8915400" cy="377762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1. Migration to Newer Windows Server Versions: Future projects can focus on migrating to more recent versions of Windows Server (e.g., 2019 or 2022), ensuring improved performance, security features, and enhanced cloud integration capabilities.</a:t>
            </a:r>
          </a:p>
          <a:p>
            <a:pPr marL="0" indent="0">
              <a:buNone/>
            </a:pPr>
            <a:r>
              <a:rPr lang="en-US" sz="1600" dirty="0">
                <a:latin typeface="Times New Roman" panose="02020603050405020304" pitchFamily="18" charset="0"/>
                <a:cs typeface="Times New Roman" panose="02020603050405020304" pitchFamily="18" charset="0"/>
              </a:rPr>
              <a:t>2. Hybrid Cloud Integration: Expanding the infrastructure to a hybrid cloud model by integrating on-premises systems with AWS, allowing for seamless data exchange, enhanced disaster recovery, and greater flexibility in resource management.</a:t>
            </a:r>
          </a:p>
          <a:p>
            <a:pPr marL="0" indent="0">
              <a:buNone/>
            </a:pPr>
            <a:r>
              <a:rPr lang="en-US" sz="1600" dirty="0">
                <a:latin typeface="Times New Roman" panose="02020603050405020304" pitchFamily="18" charset="0"/>
                <a:cs typeface="Times New Roman" panose="02020603050405020304" pitchFamily="18" charset="0"/>
              </a:rPr>
              <a:t>3. Automation and Orchestration: Implementing AWS tools like AWS Systems Manager and CloudFormation to automate server management, patching, scaling, and resource deployment for more efficient operations.</a:t>
            </a:r>
          </a:p>
          <a:p>
            <a:pPr marL="0" indent="0">
              <a:buNone/>
            </a:pPr>
            <a:r>
              <a:rPr lang="en-US" sz="1600" dirty="0">
                <a:latin typeface="Times New Roman" panose="02020603050405020304" pitchFamily="18" charset="0"/>
                <a:cs typeface="Times New Roman" panose="02020603050405020304" pitchFamily="18" charset="0"/>
              </a:rPr>
              <a:t>4. Serverless and Containerization Solutions: Exploring the use of AWS Lambda or Docker containers to reduce dependency on virtual machines, enabling faster application deployment, scaling, and maintenance.</a:t>
            </a:r>
          </a:p>
          <a:p>
            <a:pPr marL="0" indent="0">
              <a:buNone/>
            </a:pPr>
            <a:r>
              <a:rPr lang="en-US" sz="1600" dirty="0">
                <a:latin typeface="Times New Roman" panose="02020603050405020304" pitchFamily="18" charset="0"/>
                <a:cs typeface="Times New Roman" panose="02020603050405020304" pitchFamily="18" charset="0"/>
              </a:rPr>
              <a:t>5.  Advanced Security Features: Leveraging AWS services such as  AWS Shield and </a:t>
            </a:r>
            <a:r>
              <a:rPr lang="en-US" sz="1600" dirty="0" err="1">
                <a:latin typeface="Times New Roman" panose="02020603050405020304" pitchFamily="18" charset="0"/>
                <a:cs typeface="Times New Roman" panose="02020603050405020304" pitchFamily="18" charset="0"/>
              </a:rPr>
              <a:t>GuardDuty</a:t>
            </a:r>
            <a:r>
              <a:rPr lang="en-US" sz="1600" dirty="0">
                <a:latin typeface="Times New Roman" panose="02020603050405020304" pitchFamily="18" charset="0"/>
                <a:cs typeface="Times New Roman" panose="02020603050405020304" pitchFamily="18" charset="0"/>
              </a:rPr>
              <a:t> for enhanced threat detection, DDoS protection, and compliance with stricter security regulations.</a:t>
            </a:r>
          </a:p>
          <a:p>
            <a:pPr marL="0" indent="0">
              <a:buNone/>
            </a:pPr>
            <a:r>
              <a:rPr lang="en-US" sz="1600" dirty="0">
                <a:latin typeface="Times New Roman" panose="02020603050405020304" pitchFamily="18" charset="0"/>
                <a:cs typeface="Times New Roman" panose="02020603050405020304" pitchFamily="18" charset="0"/>
              </a:rPr>
              <a:t>6. Enhanced Monitoring and Analytics: Utilizing advanced analytics tools like Amazon Athena and  AWS X-Ray to gain deeper insights into system performance, optimize resource utilization, and detect inefficiencies.</a:t>
            </a:r>
          </a:p>
          <a:p>
            <a:pPr marL="0" indent="0">
              <a:buNone/>
            </a:pPr>
            <a:r>
              <a:rPr lang="en-US" sz="1600" dirty="0">
                <a:latin typeface="Times New Roman" panose="02020603050405020304" pitchFamily="18" charset="0"/>
                <a:cs typeface="Times New Roman" panose="02020603050405020304" pitchFamily="18" charset="0"/>
              </a:rPr>
              <a:t>7. AI and Machine Learning Integration: Incorporating AWS AI/ML services for predictive monitoring and automated troubleshooting, further reducing manual intervention and increasing operational efficiency.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94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0913-4C68-5311-3E78-D772FC547271}"/>
              </a:ext>
            </a:extLst>
          </p:cNvPr>
          <p:cNvSpPr>
            <a:spLocks noGrp="1"/>
          </p:cNvSpPr>
          <p:nvPr>
            <p:ph type="title"/>
          </p:nvPr>
        </p:nvSpPr>
        <p:spPr>
          <a:xfrm>
            <a:off x="4839169" y="524719"/>
            <a:ext cx="2933232" cy="58846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BB1E820-FB4C-8485-2A4A-4963A1576FCE}"/>
              </a:ext>
            </a:extLst>
          </p:cNvPr>
          <p:cNvSpPr>
            <a:spLocks noGrp="1"/>
          </p:cNvSpPr>
          <p:nvPr>
            <p:ph idx="1"/>
          </p:nvPr>
        </p:nvSpPr>
        <p:spPr>
          <a:xfrm>
            <a:off x="2529578" y="1417983"/>
            <a:ext cx="8915400" cy="3777622"/>
          </a:xfrm>
        </p:spPr>
        <p:txBody>
          <a:bodyPr>
            <a:noAutofit/>
          </a:bodyPr>
          <a:lstStyle/>
          <a:p>
            <a:r>
              <a:rPr lang="en-US" dirty="0">
                <a:latin typeface="Times New Roman" panose="02020603050405020304" pitchFamily="18" charset="0"/>
                <a:cs typeface="Times New Roman" panose="02020603050405020304" pitchFamily="18" charset="0"/>
              </a:rPr>
              <a:t>In conclusion, the administration and implementation of Windows Server 2016 within AWS Cloud Infrastructure have demonstrated significant advantages in scalability, security, and efficiency.</a:t>
            </a:r>
          </a:p>
          <a:p>
            <a:r>
              <a:rPr lang="en-US" dirty="0">
                <a:latin typeface="Times New Roman" panose="02020603050405020304" pitchFamily="18" charset="0"/>
                <a:cs typeface="Times New Roman" panose="02020603050405020304" pitchFamily="18" charset="0"/>
              </a:rPr>
              <a:t> By leveraging key features such as Active Directory, DNS, DHCP, and web services, we created a robust environment that effectively meets organizational needs. </a:t>
            </a:r>
          </a:p>
          <a:p>
            <a:r>
              <a:rPr lang="en-US" dirty="0">
                <a:latin typeface="Times New Roman" panose="02020603050405020304" pitchFamily="18" charset="0"/>
                <a:cs typeface="Times New Roman" panose="02020603050405020304" pitchFamily="18" charset="0"/>
              </a:rPr>
              <a:t>The use of backup solutions like AWS AMI and EBS snapshots ensures data integrity and rapid recovery in case of failures.</a:t>
            </a:r>
          </a:p>
          <a:p>
            <a:r>
              <a:rPr lang="en-US" dirty="0">
                <a:latin typeface="Times New Roman" panose="02020603050405020304" pitchFamily="18" charset="0"/>
                <a:cs typeface="Times New Roman" panose="02020603050405020304" pitchFamily="18" charset="0"/>
              </a:rPr>
              <a:t> Additionally, our monitoring tools, including CloudWatch and Windows Performance Monitor, provide real-time insights into system performance, facilitating proactive management. </a:t>
            </a:r>
          </a:p>
          <a:p>
            <a:r>
              <a:rPr lang="en-US" dirty="0">
                <a:latin typeface="Times New Roman" panose="02020603050405020304" pitchFamily="18" charset="0"/>
                <a:cs typeface="Times New Roman" panose="02020603050405020304" pitchFamily="18" charset="0"/>
              </a:rPr>
              <a:t>Overall, this project not only enhances resource management but also establishes a secure foundation for future cloud-based initiatives.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5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E71E-7E5B-3BA4-AF33-2B58DAEFECD6}"/>
              </a:ext>
            </a:extLst>
          </p:cNvPr>
          <p:cNvSpPr>
            <a:spLocks noGrp="1"/>
          </p:cNvSpPr>
          <p:nvPr>
            <p:ph type="ctrTitle"/>
          </p:nvPr>
        </p:nvSpPr>
        <p:spPr>
          <a:xfrm>
            <a:off x="5248523" y="1214637"/>
            <a:ext cx="1908003" cy="444036"/>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OUTLINE</a:t>
            </a:r>
          </a:p>
        </p:txBody>
      </p:sp>
      <p:sp>
        <p:nvSpPr>
          <p:cNvPr id="3" name="Subtitle 2">
            <a:extLst>
              <a:ext uri="{FF2B5EF4-FFF2-40B4-BE49-F238E27FC236}">
                <a16:creationId xmlns:a16="http://schemas.microsoft.com/office/drawing/2014/main" id="{9FA8ABB7-35D4-7A99-3A64-5A1E53AF57F6}"/>
              </a:ext>
            </a:extLst>
          </p:cNvPr>
          <p:cNvSpPr>
            <a:spLocks noGrp="1"/>
          </p:cNvSpPr>
          <p:nvPr>
            <p:ph type="subTitle" idx="1"/>
          </p:nvPr>
        </p:nvSpPr>
        <p:spPr>
          <a:xfrm>
            <a:off x="2823374" y="2012049"/>
            <a:ext cx="7766936" cy="3410372"/>
          </a:xfrm>
        </p:spPr>
        <p:txBody>
          <a:bodyPr>
            <a:noAutofit/>
          </a:bodyPr>
          <a:lstStyle/>
          <a:p>
            <a:pPr marL="342900" indent="-34290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Introduction</a:t>
            </a:r>
          </a:p>
          <a:p>
            <a:pPr marL="342900" indent="-34290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Objectives</a:t>
            </a:r>
          </a:p>
          <a:p>
            <a:pPr marL="285750" indent="-285750" algn="l">
              <a:lnSpc>
                <a:spcPct val="150000"/>
              </a:lnSpc>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Feasibility Study</a:t>
            </a:r>
          </a:p>
          <a:p>
            <a:pPr marL="285750" indent="-285750" algn="l">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System</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 Detailed Walkthrough</a:t>
            </a: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Real-time Scenario</a:t>
            </a:r>
          </a:p>
          <a:p>
            <a:pPr marL="285750" indent="-285750" algn="l">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Future Scope</a:t>
            </a:r>
          </a:p>
          <a:p>
            <a:pPr marL="285750" indent="-285750" algn="l">
              <a:lnSpc>
                <a:spcPct val="150000"/>
              </a:lnSpc>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70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BAA8F-0D70-D4A6-A5D7-733F6E3728AB}"/>
              </a:ext>
            </a:extLst>
          </p:cNvPr>
          <p:cNvSpPr>
            <a:spLocks noGrp="1"/>
          </p:cNvSpPr>
          <p:nvPr>
            <p:ph idx="1"/>
          </p:nvPr>
        </p:nvSpPr>
        <p:spPr>
          <a:xfrm>
            <a:off x="4189412" y="2869096"/>
            <a:ext cx="5709962" cy="798443"/>
          </a:xfrm>
        </p:spPr>
        <p:txBody>
          <a:bodyPr>
            <a:normAutofit lnSpcReduction="10000"/>
          </a:bodyPr>
          <a:lstStyle/>
          <a:p>
            <a:pPr marL="0" indent="0">
              <a:buNone/>
            </a:pP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51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A8DD-7AA9-4C58-A430-6F7C4C8870E6}"/>
              </a:ext>
            </a:extLst>
          </p:cNvPr>
          <p:cNvSpPr>
            <a:spLocks noGrp="1"/>
          </p:cNvSpPr>
          <p:nvPr>
            <p:ph type="title"/>
          </p:nvPr>
        </p:nvSpPr>
        <p:spPr>
          <a:xfrm>
            <a:off x="4786311" y="663003"/>
            <a:ext cx="3739836" cy="650240"/>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5CAF44D-E6F9-7B29-0EA3-8E4F5B2B5597}"/>
              </a:ext>
            </a:extLst>
          </p:cNvPr>
          <p:cNvSpPr>
            <a:spLocks noGrp="1"/>
          </p:cNvSpPr>
          <p:nvPr>
            <p:ph idx="1"/>
          </p:nvPr>
        </p:nvSpPr>
        <p:spPr>
          <a:xfrm>
            <a:off x="2430817" y="1313243"/>
            <a:ext cx="9299786" cy="3880773"/>
          </a:xfrm>
        </p:spPr>
        <p:txBody>
          <a:bodyPr>
            <a:normAutofit fontScale="25000" lnSpcReduction="20000"/>
          </a:bodyPr>
          <a:lstStyle/>
          <a:p>
            <a:pPr marL="0" indent="0">
              <a:lnSpc>
                <a:spcPct val="170000"/>
              </a:lnSpc>
              <a:buNone/>
            </a:pPr>
            <a:endParaRPr lang="en-US" sz="7200" b="1" spc="-5" dirty="0">
              <a:uFill>
                <a:solidFill>
                  <a:srgbClr val="000000"/>
                </a:solidFill>
              </a:uFill>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In this project, we implemented a comprehensive cloud-based solution using AWS Cloud Infrastructure to host and manage a Windows Server 2016 environment. </a:t>
            </a: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The goal was to provide a secure, scalable, and resilient platform for various critical services such as identity management, network services, web hosting, and file storage.</a:t>
            </a:r>
          </a:p>
          <a:p>
            <a:pPr>
              <a:lnSpc>
                <a:spcPct val="170000"/>
              </a:lnSpc>
              <a:buFont typeface="Arial" panose="020B0604020202020204" pitchFamily="34" charset="0"/>
              <a:buChar char="•"/>
            </a:pPr>
            <a:r>
              <a:rPr lang="en-US" sz="7200" spc="-5" dirty="0">
                <a:uFill>
                  <a:solidFill>
                    <a:srgbClr val="000000"/>
                  </a:solidFill>
                </a:uFill>
                <a:latin typeface="Times New Roman" panose="02020603050405020304" pitchFamily="18" charset="0"/>
                <a:cs typeface="Times New Roman" panose="02020603050405020304" pitchFamily="18" charset="0"/>
              </a:rPr>
              <a:t>Key features include the installation and configuration of  Active Directory Domain Services (AD DS) for centralized user management, along with DNS, DHCP, and a web server for network and application hosting needs. </a:t>
            </a:r>
          </a:p>
          <a:p>
            <a:pPr marL="0"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82713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E7E8-47F9-3AFF-1551-C2FF0A888A9A}"/>
              </a:ext>
            </a:extLst>
          </p:cNvPr>
          <p:cNvSpPr>
            <a:spLocks noGrp="1"/>
          </p:cNvSpPr>
          <p:nvPr>
            <p:ph type="title"/>
          </p:nvPr>
        </p:nvSpPr>
        <p:spPr>
          <a:xfrm>
            <a:off x="5177098" y="389159"/>
            <a:ext cx="3503075" cy="618281"/>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06669F3-43D6-CA34-2BF3-FC4C5401732C}"/>
              </a:ext>
            </a:extLst>
          </p:cNvPr>
          <p:cNvSpPr>
            <a:spLocks noGrp="1"/>
          </p:cNvSpPr>
          <p:nvPr>
            <p:ph idx="1"/>
          </p:nvPr>
        </p:nvSpPr>
        <p:spPr>
          <a:xfrm>
            <a:off x="2778056" y="1255918"/>
            <a:ext cx="8915400" cy="3777622"/>
          </a:xfrm>
        </p:spPr>
        <p:txBody>
          <a:bodyPr>
            <a:noAutofit/>
          </a:bodyPr>
          <a:lstStyle/>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proficiently administer and implement Windows Server 2016 in an AWS cloud infrastructure by leveraging cloud-based tools and services for optimized performance, scalability, and security.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seamless integration of Windows Server with AWS services such as EC2, VPC, and IAM, enabling efficient server management, data backup, and recovery.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automating deployments, monitoring server performance, and enhancing security using AWS Identity and Access Management policies and AWS CloudWatch.</a:t>
            </a:r>
          </a:p>
        </p:txBody>
      </p:sp>
    </p:spTree>
    <p:extLst>
      <p:ext uri="{BB962C8B-B14F-4D97-AF65-F5344CB8AC3E}">
        <p14:creationId xmlns:p14="http://schemas.microsoft.com/office/powerpoint/2010/main" val="168243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BF8-9F10-EBDA-3FF6-D1DE3D658099}"/>
              </a:ext>
            </a:extLst>
          </p:cNvPr>
          <p:cNvSpPr>
            <a:spLocks noGrp="1"/>
          </p:cNvSpPr>
          <p:nvPr>
            <p:ph idx="1"/>
          </p:nvPr>
        </p:nvSpPr>
        <p:spPr>
          <a:xfrm>
            <a:off x="2490011" y="1323888"/>
            <a:ext cx="8596668" cy="5285633"/>
          </a:xfrm>
        </p:spPr>
        <p:txBody>
          <a:bodyPr>
            <a:normAutofit fontScale="77500" lnSpcReduction="20000"/>
          </a:bodyPr>
          <a:lstStyle/>
          <a:p>
            <a:pPr marL="0" indent="0">
              <a:buNone/>
            </a:pPr>
            <a:r>
              <a:rPr lang="en-IN" sz="2300" b="1" dirty="0">
                <a:solidFill>
                  <a:schemeClr val="tx1"/>
                </a:solidFill>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Operating System: Windows Server 2016</a:t>
            </a:r>
            <a:br>
              <a:rPr lang="en-IN"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300" b="1" dirty="0">
                <a:solidFill>
                  <a:schemeClr val="tx1"/>
                </a:solidFill>
                <a:latin typeface="Times New Roman" panose="02020603050405020304" pitchFamily="18" charset="0"/>
                <a:cs typeface="Times New Roman" panose="02020603050405020304" pitchFamily="18" charset="0"/>
              </a:rPr>
              <a:t>SOFTWARE REQUIREMENTS:</a:t>
            </a:r>
            <a:endParaRPr lang="en-IN" sz="23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For AWS EC2 Instance Running Windows Server 2016:</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Operating System: Microsoft Windows Server 2016 Core Base</a:t>
            </a:r>
          </a:p>
          <a:p>
            <a:pPr>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Windows Services:</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AD DS</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DNS Server</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File And Storage Services</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Web Server (IIS)</a:t>
            </a:r>
          </a:p>
          <a:p>
            <a:pPr>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For Local  Management Machine:</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Remote Desktop Client</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Web Browser</a:t>
            </a:r>
          </a:p>
          <a:p>
            <a:pPr marL="0" indent="0">
              <a:buNone/>
            </a:pPr>
            <a:r>
              <a:rPr lang="en-IN" sz="2300" dirty="0">
                <a:solidFill>
                  <a:schemeClr val="tx1"/>
                </a:solidFill>
                <a:latin typeface="Times New Roman" panose="02020603050405020304" pitchFamily="18" charset="0"/>
                <a:cs typeface="Times New Roman" panose="02020603050405020304" pitchFamily="18" charset="0"/>
              </a:rPr>
              <a:t>         -  AWS CLI </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03762A-EBA6-6B53-EF09-BA2869D2F335}"/>
              </a:ext>
            </a:extLst>
          </p:cNvPr>
          <p:cNvSpPr txBox="1"/>
          <p:nvPr/>
        </p:nvSpPr>
        <p:spPr>
          <a:xfrm>
            <a:off x="3250096" y="438734"/>
            <a:ext cx="6102626" cy="523220"/>
          </a:xfrm>
          <a:prstGeom prst="rect">
            <a:avLst/>
          </a:prstGeom>
          <a:noFill/>
        </p:spPr>
        <p:txBody>
          <a:bodyPr wrap="square" rtlCol="0">
            <a:spAutoFit/>
          </a:bodyPr>
          <a:lstStyle/>
          <a:p>
            <a:pPr algn="ctr">
              <a:spcBef>
                <a:spcPct val="0"/>
              </a:spcBef>
              <a:buFontTx/>
              <a:buNone/>
            </a:pPr>
            <a:r>
              <a:rPr lang="en-US" altLang="en-US" sz="2800" b="1" dirty="0">
                <a:latin typeface="Times New Roman" panose="02020603050405020304" pitchFamily="18" charset="0"/>
                <a:cs typeface="Times New Roman" panose="02020603050405020304" pitchFamily="18" charset="0"/>
              </a:rPr>
              <a:t>FEASIBILITY STUDY</a:t>
            </a:r>
          </a:p>
        </p:txBody>
      </p:sp>
    </p:spTree>
    <p:extLst>
      <p:ext uri="{BB962C8B-B14F-4D97-AF65-F5344CB8AC3E}">
        <p14:creationId xmlns:p14="http://schemas.microsoft.com/office/powerpoint/2010/main" val="3097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0593-A8E3-8983-6982-346B3BF3DDCC}"/>
              </a:ext>
            </a:extLst>
          </p:cNvPr>
          <p:cNvSpPr>
            <a:spLocks noGrp="1"/>
          </p:cNvSpPr>
          <p:nvPr>
            <p:ph type="title"/>
          </p:nvPr>
        </p:nvSpPr>
        <p:spPr>
          <a:xfrm>
            <a:off x="4540996" y="545095"/>
            <a:ext cx="3728362" cy="54870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PROPOSED SYSTEM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DE4B60-C207-066D-8A85-039B477BD22B}"/>
              </a:ext>
            </a:extLst>
          </p:cNvPr>
          <p:cNvPicPr>
            <a:picLocks noChangeAspect="1"/>
          </p:cNvPicPr>
          <p:nvPr/>
        </p:nvPicPr>
        <p:blipFill>
          <a:blip r:embed="rId2">
            <a:extLst>
              <a:ext uri="{28A0092B-C50C-407E-A947-70E740481C1C}">
                <a14:useLocalDpi xmlns:a14="http://schemas.microsoft.com/office/drawing/2010/main" val="0"/>
              </a:ext>
            </a:extLst>
          </a:blip>
          <a:srcRect l="8259" t="17971" r="13420" b="11304"/>
          <a:stretch/>
        </p:blipFill>
        <p:spPr>
          <a:xfrm>
            <a:off x="3180522" y="1620078"/>
            <a:ext cx="6301408" cy="4850296"/>
          </a:xfrm>
          <a:prstGeom prst="rect">
            <a:avLst/>
          </a:prstGeom>
        </p:spPr>
      </p:pic>
    </p:spTree>
    <p:extLst>
      <p:ext uri="{BB962C8B-B14F-4D97-AF65-F5344CB8AC3E}">
        <p14:creationId xmlns:p14="http://schemas.microsoft.com/office/powerpoint/2010/main" val="113247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289C-41DF-58CE-AA66-3A8DF4F54D0F}"/>
              </a:ext>
            </a:extLst>
          </p:cNvPr>
          <p:cNvSpPr>
            <a:spLocks noGrp="1"/>
          </p:cNvSpPr>
          <p:nvPr>
            <p:ph type="title"/>
          </p:nvPr>
        </p:nvSpPr>
        <p:spPr>
          <a:xfrm>
            <a:off x="4719899" y="467645"/>
            <a:ext cx="3768118" cy="499012"/>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AWS SERVICES USED</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68E24-982E-4E84-31C0-6862F5ED0080}"/>
              </a:ext>
            </a:extLst>
          </p:cNvPr>
          <p:cNvSpPr>
            <a:spLocks noGrp="1"/>
          </p:cNvSpPr>
          <p:nvPr>
            <p:ph idx="1"/>
          </p:nvPr>
        </p:nvSpPr>
        <p:spPr>
          <a:xfrm>
            <a:off x="2410308" y="1189383"/>
            <a:ext cx="8915400" cy="3777622"/>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1. EC2 (Elastic Compute Cloud): EC2 instances form the core of the infrastructure where Windows Server 2016 is hosted. These virtual machines provide scalable compute resources necessary for deploying critical Windows Server services such as AD DS, DNS, DHCP, and web servers. </a:t>
            </a:r>
          </a:p>
          <a:p>
            <a:pPr marL="0" indent="0">
              <a:lnSpc>
                <a:spcPct val="150000"/>
              </a:lnSpc>
              <a:buNone/>
            </a:pPr>
            <a:r>
              <a:rPr lang="en-US" dirty="0">
                <a:latin typeface="Times New Roman" panose="02020603050405020304" pitchFamily="18" charset="0"/>
                <a:cs typeface="Times New Roman" panose="02020603050405020304" pitchFamily="18" charset="0"/>
              </a:rPr>
              <a:t>2. VPC (Virtual Private Cloud): A Virtual Private Cloud is used to create a secure, isolated environment for Windows Server deployment. Subnets are configured to segment the network into private and public zones, ensuring that sensitive resources are accessible only via controlled methods. </a:t>
            </a:r>
          </a:p>
        </p:txBody>
      </p:sp>
    </p:spTree>
    <p:extLst>
      <p:ext uri="{BB962C8B-B14F-4D97-AF65-F5344CB8AC3E}">
        <p14:creationId xmlns:p14="http://schemas.microsoft.com/office/powerpoint/2010/main" val="181938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27E2-75DC-77E1-A3EA-419B5FEE0A73}"/>
              </a:ext>
            </a:extLst>
          </p:cNvPr>
          <p:cNvSpPr>
            <a:spLocks noGrp="1"/>
          </p:cNvSpPr>
          <p:nvPr>
            <p:ph type="title"/>
          </p:nvPr>
        </p:nvSpPr>
        <p:spPr>
          <a:xfrm>
            <a:off x="3616656" y="296118"/>
            <a:ext cx="6262840" cy="737551"/>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   WINDOWS SERVER COMPONENTS</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INSTALLED</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D4F69F-FA22-040A-BDC6-5A00B4AFC6A4}"/>
              </a:ext>
            </a:extLst>
          </p:cNvPr>
          <p:cNvSpPr>
            <a:spLocks noGrp="1"/>
          </p:cNvSpPr>
          <p:nvPr>
            <p:ph idx="1"/>
          </p:nvPr>
        </p:nvSpPr>
        <p:spPr>
          <a:xfrm>
            <a:off x="2054653" y="1311966"/>
            <a:ext cx="9119084" cy="1580322"/>
          </a:xfrm>
        </p:spPr>
        <p:txBody>
          <a:bodyPr>
            <a:normAutofit/>
          </a:bodyPr>
          <a:lstStyle/>
          <a:p>
            <a:pPr>
              <a:lnSpc>
                <a:spcPct val="150000"/>
              </a:lnSpc>
              <a:buAutoNum type="arabicPeriod"/>
            </a:pPr>
            <a:r>
              <a:rPr lang="en-US" sz="2000" dirty="0">
                <a:latin typeface="Times New Roman" panose="02020603050405020304" pitchFamily="18" charset="0"/>
                <a:cs typeface="Times New Roman" panose="02020603050405020304" pitchFamily="18" charset="0"/>
              </a:rPr>
              <a:t>Active Directory Domain Services (AD DS): AD DS is set up on the Windows Server to manage user identities, groups, and access controls. It provides centralized user authentication and authorization services across the network.</a:t>
            </a:r>
          </a:p>
        </p:txBody>
      </p:sp>
      <p:pic>
        <p:nvPicPr>
          <p:cNvPr id="5" name="Picture 4">
            <a:extLst>
              <a:ext uri="{FF2B5EF4-FFF2-40B4-BE49-F238E27FC236}">
                <a16:creationId xmlns:a16="http://schemas.microsoft.com/office/drawing/2014/main" id="{2CD1E7FA-B8BC-DF43-D029-E970C842B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983" y="2892288"/>
            <a:ext cx="7344424" cy="3756988"/>
          </a:xfrm>
          <a:prstGeom prst="rect">
            <a:avLst/>
          </a:prstGeom>
        </p:spPr>
      </p:pic>
    </p:spTree>
    <p:extLst>
      <p:ext uri="{BB962C8B-B14F-4D97-AF65-F5344CB8AC3E}">
        <p14:creationId xmlns:p14="http://schemas.microsoft.com/office/powerpoint/2010/main" val="152089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28CF-D997-0615-98CE-FB3DF06358F1}"/>
              </a:ext>
            </a:extLst>
          </p:cNvPr>
          <p:cNvSpPr>
            <a:spLocks noGrp="1"/>
          </p:cNvSpPr>
          <p:nvPr>
            <p:ph type="title"/>
          </p:nvPr>
        </p:nvSpPr>
        <p:spPr>
          <a:xfrm>
            <a:off x="2105908" y="723502"/>
            <a:ext cx="8911687" cy="1280890"/>
          </a:xfrm>
        </p:spPr>
        <p:txBody>
          <a:bodyPr>
            <a:noAutofit/>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2. DNS (Domain Name System): DNS is deployed for resolving domain names to IP addresses within the network, essential for the functioning of AD DS and communication between networked systems.</a:t>
            </a:r>
            <a:br>
              <a:rPr lang="en-US"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endParaRPr>
          </a:p>
        </p:txBody>
      </p:sp>
      <p:pic>
        <p:nvPicPr>
          <p:cNvPr id="5" name="Picture 4">
            <a:extLst>
              <a:ext uri="{FF2B5EF4-FFF2-40B4-BE49-F238E27FC236}">
                <a16:creationId xmlns:a16="http://schemas.microsoft.com/office/drawing/2014/main" id="{43CBFDC4-07E6-0AC7-59A0-380E7F9EF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4" y="2256182"/>
            <a:ext cx="7812535" cy="4216247"/>
          </a:xfrm>
          <a:prstGeom prst="rect">
            <a:avLst/>
          </a:prstGeom>
        </p:spPr>
      </p:pic>
    </p:spTree>
    <p:extLst>
      <p:ext uri="{BB962C8B-B14F-4D97-AF65-F5344CB8AC3E}">
        <p14:creationId xmlns:p14="http://schemas.microsoft.com/office/powerpoint/2010/main" val="2708198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1421</TotalTime>
  <Words>1353</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Wisp</vt:lpstr>
      <vt:lpstr>                      A PROJECT PRESENTATION                                           ON</vt:lpstr>
      <vt:lpstr>OUTLINE</vt:lpstr>
      <vt:lpstr>INTRODUCTION</vt:lpstr>
      <vt:lpstr>OBJECTIVES</vt:lpstr>
      <vt:lpstr>PowerPoint Presentation</vt:lpstr>
      <vt:lpstr>PROPOSED SYSTEM</vt:lpstr>
      <vt:lpstr>AWS SERVICES USED</vt:lpstr>
      <vt:lpstr>   WINDOWS SERVER COMPONENTS                          INSTALLED</vt:lpstr>
      <vt:lpstr>2. DNS (Domain Name System): DNS is deployed for resolving domain names to IP addresses within the network, essential for the functioning of AD DS and communication between networked systems. </vt:lpstr>
      <vt:lpstr>3.DHCP (Dynamic Host Configuration Protocol): DHCP is used to automatically assign IP addresses to devices within the VPC, simplifying network management and reducing manual IP configuration. AWS itself provides IP addresses to EC2 instances through its own DHCP service.  4.Web Server: IIS (Internet Information Services) is installed to host and manage websites and web applications on the server. It allows secure access to hosted applications via public-facing EC2 instances. </vt:lpstr>
      <vt:lpstr>5. File and Storage Service : A dedicated file storage server is configured using EBS volumes to provide network-attached storage for users and applications. </vt:lpstr>
      <vt:lpstr>MONITORING </vt:lpstr>
      <vt:lpstr>PowerPoint Presentation</vt:lpstr>
      <vt:lpstr>1. EBS Snapshots: EBS snapshots are taken regularly to capture point-in-time backups of EBS volumes attached to EC2 instances. These snapshots provide a quick disaster recovery solution. </vt:lpstr>
      <vt:lpstr>2. Windows Backup: Windows Backup is configured on the server to automate the backup process of critical system files and data, ensuring data integrity in case of failure.</vt:lpstr>
      <vt:lpstr>PowerPoint Presentation</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Gauri Vetal</dc:creator>
  <cp:lastModifiedBy>Gauri Vetal</cp:lastModifiedBy>
  <cp:revision>27</cp:revision>
  <dcterms:created xsi:type="dcterms:W3CDTF">2024-09-18T09:32:23Z</dcterms:created>
  <dcterms:modified xsi:type="dcterms:W3CDTF">2024-10-16T10:56:49Z</dcterms:modified>
</cp:coreProperties>
</file>