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89" r:id="rId11"/>
    <p:sldId id="26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8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29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94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1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3C32-E541-4018-A6FB-A31EC1D57B3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03F945-1508-4E27-8AF2-EC799390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7E9-7C6A-562C-985E-B30E193E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COMMUNICATION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54412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F7F-4426-ACA0-24F8-891863D8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/>
              <a:t>CONSTRAINED DEVICES AND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4398-8B2F-B1A3-AC7A-4EA61A03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devices are </a:t>
            </a:r>
            <a:r>
              <a:rPr lang="en-GB" b="1" dirty="0"/>
              <a:t>low on resource capability</a:t>
            </a:r>
          </a:p>
          <a:p>
            <a:r>
              <a:rPr lang="en-GB" dirty="0"/>
              <a:t>They </a:t>
            </a:r>
            <a:r>
              <a:rPr lang="en-GB" b="1" dirty="0"/>
              <a:t>lack processing power</a:t>
            </a:r>
            <a:r>
              <a:rPr lang="en-GB" dirty="0"/>
              <a:t> like standard devices like LAPTOP, DESKTOP and SMART PHONES</a:t>
            </a:r>
          </a:p>
          <a:p>
            <a:r>
              <a:rPr lang="en-GB" dirty="0"/>
              <a:t>They are </a:t>
            </a:r>
            <a:r>
              <a:rPr lang="en-GB" b="1" dirty="0"/>
              <a:t>not able to communicate </a:t>
            </a:r>
            <a:r>
              <a:rPr lang="en-GB" dirty="0"/>
              <a:t>over various </a:t>
            </a:r>
            <a:r>
              <a:rPr lang="en-GB" b="1" dirty="0"/>
              <a:t>protocols </a:t>
            </a:r>
          </a:p>
          <a:p>
            <a:r>
              <a:rPr lang="en-GB" dirty="0"/>
              <a:t>Device must be </a:t>
            </a:r>
            <a:r>
              <a:rPr lang="en-GB" b="1" dirty="0"/>
              <a:t>LIGHT WEIGHT, ENERGY EFFICIENT AND CONSUME LESS BANDWIDTH</a:t>
            </a:r>
          </a:p>
          <a:p>
            <a:r>
              <a:rPr lang="en-GB" dirty="0"/>
              <a:t>Various network constrains for various devices will be depending on </a:t>
            </a:r>
            <a:r>
              <a:rPr lang="en-GB" b="1" dirty="0"/>
              <a:t>THROUGHPUT,  RANGE,TOPOLOGY etc</a:t>
            </a:r>
          </a:p>
        </p:txBody>
      </p:sp>
    </p:spTree>
    <p:extLst>
      <p:ext uri="{BB962C8B-B14F-4D97-AF65-F5344CB8AC3E}">
        <p14:creationId xmlns:p14="http://schemas.microsoft.com/office/powerpoint/2010/main" val="429176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7E9-7C6A-562C-985E-B30E193EF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IEEE</a:t>
            </a:r>
          </a:p>
        </p:txBody>
      </p:sp>
    </p:spTree>
    <p:extLst>
      <p:ext uri="{BB962C8B-B14F-4D97-AF65-F5344CB8AC3E}">
        <p14:creationId xmlns:p14="http://schemas.microsoft.com/office/powerpoint/2010/main" val="11810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45D-2764-7EA3-AEDB-71C0B172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052F-B91D-2555-BC7A-B59B595A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8589885" cy="4756536"/>
          </a:xfrm>
        </p:spPr>
        <p:txBody>
          <a:bodyPr/>
          <a:lstStyle/>
          <a:p>
            <a:r>
              <a:rPr lang="en-US" dirty="0"/>
              <a:t>It is the protocol or standard to </a:t>
            </a:r>
            <a:r>
              <a:rPr lang="en-US" sz="2000" b="1" dirty="0"/>
              <a:t>networking protocol and networking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Various N/W requires various standards depending upon the requirement like </a:t>
            </a:r>
            <a:r>
              <a:rPr lang="en-US" b="1" dirty="0"/>
              <a:t>Local Area Network  </a:t>
            </a:r>
            <a:r>
              <a:rPr lang="en-US" dirty="0"/>
              <a:t>is the data transfer may be between two buildings or within buildings.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Metropolitan Area Network </a:t>
            </a:r>
            <a:r>
              <a:rPr lang="en-US" dirty="0"/>
              <a:t>data transfer may be between two different cities.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both cases </a:t>
            </a:r>
            <a:r>
              <a:rPr lang="en-US" sz="2000" b="1" dirty="0"/>
              <a:t>ranges are different speed requirement is different</a:t>
            </a:r>
            <a:r>
              <a:rPr lang="en-US" dirty="0"/>
              <a:t>, so protocols are different.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92DF-09B8-C038-393B-06F80CE4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E715-0236-937F-2CA5-F2C7DD0C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3"/>
            <a:ext cx="8596668" cy="4523280"/>
          </a:xfrm>
        </p:spPr>
        <p:txBody>
          <a:bodyPr/>
          <a:lstStyle/>
          <a:p>
            <a:r>
              <a:rPr lang="en-US" dirty="0"/>
              <a:t>IEEE 802.3 defines protocols for ETHERNET.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IEEE 802.11 defines for WIFI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WIFI basically </a:t>
            </a:r>
            <a:r>
              <a:rPr lang="en-US" sz="2000" b="1" dirty="0"/>
              <a:t>needs greater range, speed of communication also very high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 IEEE 802.11 standard cannot be used for </a:t>
            </a:r>
            <a:r>
              <a:rPr lang="en-US" b="1" dirty="0"/>
              <a:t>low power devices where range is low and battery power is also 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A40D-7A8C-A5C7-B533-DA93F7EB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77662"/>
          </a:xfrm>
        </p:spPr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654B-64AF-B56A-C28D-55284351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/>
          <a:lstStyle/>
          <a:p>
            <a:r>
              <a:rPr lang="en-US" dirty="0"/>
              <a:t>To communicate between sensor to sensor at </a:t>
            </a:r>
            <a:r>
              <a:rPr lang="en-US" sz="2000" b="1" dirty="0"/>
              <a:t>low rate, low power consumption IEEE 802.15.4 is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similar to IEEE 802.11. But communication protocol specially designed for 100 power nodes where data rate requirement is less.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of the functionality will be same as IEEE 802.11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standard specially designed for </a:t>
            </a:r>
            <a:r>
              <a:rPr lang="en-US" sz="2000" b="1" dirty="0"/>
              <a:t>Low Rate Wireless Personal Area Network</a:t>
            </a:r>
            <a:r>
              <a:rPr lang="en-US" dirty="0"/>
              <a:t>. (LR-WPAN)</a:t>
            </a:r>
          </a:p>
        </p:txBody>
      </p:sp>
    </p:spTree>
    <p:extLst>
      <p:ext uri="{BB962C8B-B14F-4D97-AF65-F5344CB8AC3E}">
        <p14:creationId xmlns:p14="http://schemas.microsoft.com/office/powerpoint/2010/main" val="10384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0D11-B42A-A984-E5E7-616D78B7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C313-022C-4FB9-2693-BBE0327C8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693"/>
            <a:ext cx="8596668" cy="4567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OPEN SYSTEM INTERCONNECTION MODEL </a:t>
            </a:r>
            <a:r>
              <a:rPr lang="en-US" dirty="0"/>
              <a:t>(OSI)model is 7 layered MODEL</a:t>
            </a:r>
          </a:p>
          <a:p>
            <a:r>
              <a:rPr lang="en-US" dirty="0"/>
              <a:t>It will have PHYSICAL LAYER,DATA LINK LAYER,NETWORK LAYER, TRANSPORT LAYER,SESSION LAYER , PRESENTATION LAYER AND APPLICATION LAYER</a:t>
            </a:r>
          </a:p>
          <a:p>
            <a:r>
              <a:rPr lang="en-US" dirty="0"/>
              <a:t>802.15.4  </a:t>
            </a:r>
            <a:r>
              <a:rPr lang="en-US" b="1" dirty="0"/>
              <a:t>defines PHY layer and MAC (Medium access control layer) </a:t>
            </a:r>
            <a:r>
              <a:rPr lang="en-US" dirty="0"/>
              <a:t>specifications for </a:t>
            </a:r>
            <a:r>
              <a:rPr lang="en-US" b="1" dirty="0"/>
              <a:t>low data rate wireless connectivity.</a:t>
            </a:r>
          </a:p>
          <a:p>
            <a:r>
              <a:rPr lang="en-US" dirty="0"/>
              <a:t>Sensors between which communication can happen may be fixed, portable or moving devices with no battery or very limited battery.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5F27-AC5F-8EBA-BC23-D6108483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F697-9AD9-6196-ACF4-D5816CA3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Devices which can participate in this N/W are of </a:t>
            </a:r>
            <a:r>
              <a:rPr lang="en-US" b="1" dirty="0"/>
              <a:t>two 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Full Function device</a:t>
            </a:r>
          </a:p>
          <a:p>
            <a:pPr lvl="1"/>
            <a:r>
              <a:rPr lang="en-US" b="1" dirty="0"/>
              <a:t>Reduced function device</a:t>
            </a:r>
          </a:p>
          <a:p>
            <a:pPr marL="0" indent="0">
              <a:buNone/>
            </a:pPr>
            <a:r>
              <a:rPr lang="en-US" sz="2000" b="1" dirty="0"/>
              <a:t>Full Function Device (FFD)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work as coordinator </a:t>
            </a:r>
            <a:r>
              <a:rPr lang="en-US" b="1" dirty="0"/>
              <a:t>in Personal Area Network, Network coordinator ,a normal sensor device, RFD-TX device or RFD-RX device</a:t>
            </a:r>
            <a:r>
              <a:rPr lang="en-US" dirty="0"/>
              <a:t>.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coordinator means it can be leader of the N/W.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function as </a:t>
            </a:r>
            <a:r>
              <a:rPr lang="en-US" b="1" dirty="0"/>
              <a:t>N/W coordinator </a:t>
            </a:r>
            <a:r>
              <a:rPr lang="en-US" dirty="0"/>
              <a:t>collecting the data, processing the data and sending over the other N/W.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function as </a:t>
            </a:r>
            <a:r>
              <a:rPr lang="en-US" b="1" dirty="0"/>
              <a:t>device</a:t>
            </a:r>
            <a:r>
              <a:rPr lang="en-US" dirty="0"/>
              <a:t>, it will generate data by sensing environment and can collect data from other devices and send in the N/W to the N/W coordinate.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N/W will have at least </a:t>
            </a:r>
            <a:r>
              <a:rPr lang="en-US" b="1" dirty="0"/>
              <a:t>one FFD and one N/W coordinator</a:t>
            </a:r>
            <a:r>
              <a:rPr lang="en-US" dirty="0"/>
              <a:t> called (PAN coordinator).</a:t>
            </a:r>
          </a:p>
        </p:txBody>
      </p:sp>
    </p:spTree>
    <p:extLst>
      <p:ext uri="{BB962C8B-B14F-4D97-AF65-F5344CB8AC3E}">
        <p14:creationId xmlns:p14="http://schemas.microsoft.com/office/powerpoint/2010/main" val="110035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4DE-A0B3-0F38-E561-CFC31603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8784"/>
          </a:xfrm>
        </p:spPr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8FDE-03D1-FBDF-CB8B-0E8F6A99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>
            <a:normAutofit/>
          </a:bodyPr>
          <a:lstStyle/>
          <a:p>
            <a:r>
              <a:rPr lang="en-US" sz="2000" dirty="0"/>
              <a:t>FFD working as </a:t>
            </a:r>
            <a:r>
              <a:rPr lang="en-US" sz="2000" b="1" dirty="0"/>
              <a:t>PAN coordinator</a:t>
            </a:r>
          </a:p>
          <a:p>
            <a:pPr lvl="1"/>
            <a:r>
              <a:rPr lang="en-US" sz="2200" dirty="0"/>
              <a:t>It manages the N/W.</a:t>
            </a:r>
          </a:p>
          <a:p>
            <a:pPr lvl="1"/>
            <a:r>
              <a:rPr lang="en-US" sz="2200" dirty="0"/>
              <a:t>It sends the processed data to the </a:t>
            </a:r>
            <a:r>
              <a:rPr lang="en-US" sz="2200" b="1" dirty="0"/>
              <a:t>internet and through the gate.</a:t>
            </a:r>
          </a:p>
          <a:p>
            <a:pPr lvl="1"/>
            <a:r>
              <a:rPr lang="en-US" sz="2200" dirty="0"/>
              <a:t>It usually plugged into a </a:t>
            </a:r>
            <a:r>
              <a:rPr lang="en-US" sz="2200" b="1" dirty="0"/>
              <a:t>power source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It associates with PAN ID network with different PAN IDS </a:t>
            </a:r>
            <a:r>
              <a:rPr lang="en-US" sz="2200" b="1" dirty="0"/>
              <a:t>cannot </a:t>
            </a:r>
            <a:r>
              <a:rPr lang="en-US" sz="2200" dirty="0"/>
              <a:t>communicate directly with each other.</a:t>
            </a:r>
          </a:p>
          <a:p>
            <a:pPr lvl="1"/>
            <a:r>
              <a:rPr lang="en-US" sz="2200" dirty="0"/>
              <a:t>It allow nodes to join and leave the PAN. If necessary it initiates, it </a:t>
            </a:r>
            <a:r>
              <a:rPr lang="en-US" sz="2200" b="1" dirty="0"/>
              <a:t>terminates and routes</a:t>
            </a:r>
            <a:r>
              <a:rPr lang="en-US" sz="2200" dirty="0"/>
              <a:t> the communication.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94B0-D7B5-2232-9B9C-DC66B7BD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3231-11E9-DCCC-53EB-ADEAAE4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7"/>
            <a:ext cx="8596668" cy="4576546"/>
          </a:xfrm>
        </p:spPr>
        <p:txBody>
          <a:bodyPr>
            <a:normAutofit/>
          </a:bodyPr>
          <a:lstStyle/>
          <a:p>
            <a:r>
              <a:rPr lang="en-US" sz="2200" b="1" dirty="0"/>
              <a:t>Reduced function device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cannot work as FFD or PAN coordinator.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just a sensor or a device.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may be a device, RFD-TX, RFD-RX device.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nothing </a:t>
            </a:r>
            <a:r>
              <a:rPr lang="en-US" sz="2000" b="1" dirty="0"/>
              <a:t>but a sensor node which can sense the environment and generate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connected to the </a:t>
            </a:r>
            <a:r>
              <a:rPr lang="en-US" sz="2000" b="1" dirty="0"/>
              <a:t>only FFD </a:t>
            </a:r>
            <a:r>
              <a:rPr lang="en-US" sz="2000" dirty="0"/>
              <a:t>at a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is implemented using </a:t>
            </a:r>
            <a:r>
              <a:rPr lang="en-US" sz="2000" b="1" dirty="0"/>
              <a:t>minimal resources and internal capacity.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6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7A23-BD27-ABC2-B982-240F355A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US" dirty="0"/>
              <a:t>IEEE 802.15.4 (TOPOLOGY)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6A6B-6CCA-06E5-D0DA-F40D053B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48" y="1340529"/>
            <a:ext cx="9123614" cy="470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IEEE802.15.4 can operate in either </a:t>
            </a:r>
            <a:r>
              <a:rPr lang="en-US" b="1" dirty="0"/>
              <a:t>STAR or peer to peer </a:t>
            </a:r>
            <a:r>
              <a:rPr lang="en-US" dirty="0"/>
              <a:t>topology.</a:t>
            </a:r>
          </a:p>
        </p:txBody>
      </p:sp>
      <p:pic>
        <p:nvPicPr>
          <p:cNvPr id="1028" name="Picture 4" descr="Example of IEEE802.15.4 topology: (a) star topology, (b) peer-to-peer... |  Download Scientific Diagram">
            <a:extLst>
              <a:ext uri="{FF2B5EF4-FFF2-40B4-BE49-F238E27FC236}">
                <a16:creationId xmlns:a16="http://schemas.microsoft.com/office/drawing/2014/main" id="{4DD7804F-B232-A14A-A7CA-1CCC54E6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2" y="1876424"/>
            <a:ext cx="8877669" cy="45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355437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smart objects depends on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range, and connectivity requirement 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the connectivity of smart objects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also depend on 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or wireless connection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connectivity is very popular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use IEEE802,WiFi, cellular networks, Bluetooth, ZigBee, and various other forms of wireless connection</a:t>
            </a:r>
          </a:p>
        </p:txBody>
      </p:sp>
    </p:spTree>
    <p:extLst>
      <p:ext uri="{BB962C8B-B14F-4D97-AF65-F5344CB8AC3E}">
        <p14:creationId xmlns:p14="http://schemas.microsoft.com/office/powerpoint/2010/main" val="97539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7A23-BD27-ABC2-B982-240F355A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US" dirty="0"/>
              <a:t>IEEE 802.15.4 ( STAR TOPOLOGY)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6A6B-6CCA-06E5-D0DA-F40D053B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9123614" cy="4700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STAR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Communication in established between the devices and a single central coordinator called as </a:t>
            </a:r>
            <a:r>
              <a:rPr lang="en-US" sz="2000" b="1" dirty="0"/>
              <a:t>PAN coordinator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 coordinator is the primary coordinator of the </a:t>
            </a:r>
            <a:r>
              <a:rPr lang="en-US" sz="2000" b="1" dirty="0"/>
              <a:t>Personal Area N/W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Every device operating in the PAN has unique address called as </a:t>
            </a:r>
            <a:r>
              <a:rPr lang="en-US" sz="2000" b="1" dirty="0"/>
              <a:t>EXTENDED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During association process a device can be assigned </a:t>
            </a:r>
            <a:r>
              <a:rPr lang="en-US" sz="2000" b="1" dirty="0"/>
              <a:t>a short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Every devices will have short address or extended address for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STAR Topology is used </a:t>
            </a:r>
            <a:r>
              <a:rPr lang="en-US" sz="2000" b="1" dirty="0"/>
              <a:t>over small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Application where STAR Topology is preferred </a:t>
            </a:r>
            <a:r>
              <a:rPr lang="en-US" sz="2000" b="1" dirty="0"/>
              <a:t>Home automation, personal computer peripheral, personal Health care, etc.</a:t>
            </a:r>
          </a:p>
        </p:txBody>
      </p:sp>
    </p:spTree>
    <p:extLst>
      <p:ext uri="{BB962C8B-B14F-4D97-AF65-F5344CB8AC3E}">
        <p14:creationId xmlns:p14="http://schemas.microsoft.com/office/powerpoint/2010/main" val="151832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D2F6-CB00-C7EB-5A9B-15529276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252"/>
          </a:xfrm>
        </p:spPr>
        <p:txBody>
          <a:bodyPr>
            <a:normAutofit fontScale="90000"/>
          </a:bodyPr>
          <a:lstStyle/>
          <a:p>
            <a:r>
              <a:rPr lang="en-US" dirty="0"/>
              <a:t>IEEE 802.15.4 (Peer to Peer)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4D-9C44-1DF6-66F3-8F65E304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/>
          <a:lstStyle/>
          <a:p>
            <a:r>
              <a:rPr lang="en-US" b="1" dirty="0"/>
              <a:t>Any device can communicate with other device in the PAN without going through PAN coordinator.</a:t>
            </a:r>
          </a:p>
          <a:p>
            <a:r>
              <a:rPr lang="en-US" dirty="0"/>
              <a:t>PAN coordinator perform usual function in </a:t>
            </a:r>
            <a:r>
              <a:rPr lang="en-US" b="1" dirty="0"/>
              <a:t>coordinating &amp; managing the N/W.</a:t>
            </a:r>
          </a:p>
          <a:p>
            <a:r>
              <a:rPr lang="en-US" dirty="0"/>
              <a:t>Device operating on the N/W will have unique address called as </a:t>
            </a:r>
            <a:r>
              <a:rPr lang="en-US" b="1" dirty="0"/>
              <a:t>Extended address.</a:t>
            </a:r>
          </a:p>
          <a:p>
            <a:r>
              <a:rPr lang="en-US" dirty="0"/>
              <a:t>Device will be given </a:t>
            </a:r>
            <a:r>
              <a:rPr lang="en-US" b="1" dirty="0"/>
              <a:t>short address </a:t>
            </a:r>
            <a:r>
              <a:rPr lang="en-US" dirty="0"/>
              <a:t>during association process.</a:t>
            </a:r>
          </a:p>
          <a:p>
            <a:r>
              <a:rPr lang="en-US" dirty="0"/>
              <a:t>Device can use either </a:t>
            </a:r>
            <a:r>
              <a:rPr lang="en-US" b="1" dirty="0"/>
              <a:t>extended or short address </a:t>
            </a:r>
            <a:r>
              <a:rPr lang="en-US" dirty="0"/>
              <a:t>for communication within PAN.</a:t>
            </a:r>
          </a:p>
          <a:p>
            <a:r>
              <a:rPr lang="en-US" dirty="0"/>
              <a:t>Peer to Peer topology spams over </a:t>
            </a:r>
            <a:r>
              <a:rPr lang="en-US" b="1" dirty="0"/>
              <a:t>large area and suitable for industrial control and monitoring wireless sensor N/W, Inventory tracking, intelligent architecture and security.</a:t>
            </a:r>
          </a:p>
          <a:p>
            <a:r>
              <a:rPr lang="en-US" dirty="0"/>
              <a:t>Peer to Peer topology allows </a:t>
            </a:r>
            <a:r>
              <a:rPr lang="en-US" b="1" dirty="0"/>
              <a:t>more complex Network function </a:t>
            </a:r>
            <a:r>
              <a:rPr lang="en-US" dirty="0"/>
              <a:t>such as </a:t>
            </a:r>
            <a:r>
              <a:rPr lang="en-US" b="1" dirty="0"/>
              <a:t>tree OR mesh Networking topology.</a:t>
            </a:r>
          </a:p>
        </p:txBody>
      </p:sp>
    </p:spTree>
    <p:extLst>
      <p:ext uri="{BB962C8B-B14F-4D97-AF65-F5344CB8AC3E}">
        <p14:creationId xmlns:p14="http://schemas.microsoft.com/office/powerpoint/2010/main" val="101537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0BF0-2E9A-8153-A224-77F4C081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US" dirty="0"/>
              <a:t>IEEE 802.15.4 (High Level Architecture)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91B4-9E01-3E46-1E54-F4136A82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892794" cy="5095783"/>
          </a:xfrm>
        </p:spPr>
        <p:txBody>
          <a:bodyPr/>
          <a:lstStyle/>
          <a:p>
            <a:r>
              <a:rPr lang="en-US" dirty="0"/>
              <a:t>IEEE 802.15.1 standard released in 2003 adopted wide band physical layer using Direct Sequence Spread Spectrum technique (DSSS).</a:t>
            </a:r>
          </a:p>
          <a:p>
            <a:r>
              <a:rPr lang="en-US" dirty="0"/>
              <a:t>It provides operation in 3 frequency bands </a:t>
            </a:r>
          </a:p>
          <a:p>
            <a:pPr marL="0" indent="0">
              <a:buNone/>
            </a:pPr>
            <a:r>
              <a:rPr lang="en-US" dirty="0"/>
              <a:t>868 MHZ in Europe.</a:t>
            </a:r>
          </a:p>
          <a:p>
            <a:pPr marL="0" indent="0">
              <a:buNone/>
            </a:pPr>
            <a:r>
              <a:rPr lang="en-US" dirty="0"/>
              <a:t>915 MHZ  in US</a:t>
            </a:r>
          </a:p>
          <a:p>
            <a:pPr marL="0" indent="0">
              <a:buNone/>
            </a:pPr>
            <a:r>
              <a:rPr lang="en-US" dirty="0"/>
              <a:t>2.4 GHZ ISM (802.4) it is unlicensed band available for sending data, when we use 802.15.4.</a:t>
            </a:r>
          </a:p>
          <a:p>
            <a:r>
              <a:rPr lang="en-US" dirty="0"/>
              <a:t>27 channels are supported by the 3 bands.</a:t>
            </a:r>
          </a:p>
          <a:p>
            <a:pPr marL="0" indent="0">
              <a:buNone/>
            </a:pPr>
            <a:r>
              <a:rPr lang="en-US" dirty="0"/>
              <a:t>868 MHZ – 1 channel</a:t>
            </a:r>
          </a:p>
          <a:p>
            <a:pPr marL="0" indent="0">
              <a:buNone/>
            </a:pPr>
            <a:r>
              <a:rPr lang="en-US" dirty="0"/>
              <a:t>915 MHZ – 10 channels</a:t>
            </a:r>
          </a:p>
          <a:p>
            <a:pPr marL="0" indent="0">
              <a:buNone/>
            </a:pPr>
            <a:r>
              <a:rPr lang="en-US" dirty="0"/>
              <a:t>802.4 MHZ – 16 channels </a:t>
            </a:r>
          </a:p>
          <a:p>
            <a:r>
              <a:rPr lang="en-US" dirty="0"/>
              <a:t>Three band provide transmission rate 20Kb/s, 40kb/s &amp; 250 kb/s.</a:t>
            </a:r>
          </a:p>
          <a:p>
            <a:r>
              <a:rPr lang="en-US" dirty="0"/>
              <a:t>Later 2006/2007/2009 new bands have been added.</a:t>
            </a:r>
          </a:p>
        </p:txBody>
      </p:sp>
    </p:spTree>
    <p:extLst>
      <p:ext uri="{BB962C8B-B14F-4D97-AF65-F5344CB8AC3E}">
        <p14:creationId xmlns:p14="http://schemas.microsoft.com/office/powerpoint/2010/main" val="72096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802F-E184-40BF-DB2B-F3017E09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layer 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BC63-8C95-F5D8-B78A-3A8BEDD4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8596668" cy="4638690"/>
          </a:xfrm>
        </p:spPr>
        <p:txBody>
          <a:bodyPr/>
          <a:lstStyle/>
          <a:p>
            <a:r>
              <a:rPr lang="en-US" dirty="0"/>
              <a:t>It is responsible for low level function like data transfer &amp; reception energy detection of current channel link quality indication.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layer – </a:t>
            </a:r>
          </a:p>
          <a:p>
            <a:pPr marL="0" indent="0">
              <a:buNone/>
            </a:pPr>
            <a:r>
              <a:rPr lang="en-US" dirty="0"/>
              <a:t>                 What ever information present in the device digitally will be converted into analog and will be transmitted. </a:t>
            </a:r>
          </a:p>
          <a:p>
            <a:pPr marL="0" indent="0">
              <a:buNone/>
            </a:pPr>
            <a:r>
              <a:rPr lang="en-US" dirty="0"/>
              <a:t>                  Another physical layer device will accept this analog information convert it into digital &amp; send to the Upper OSI layer.</a:t>
            </a:r>
          </a:p>
        </p:txBody>
      </p:sp>
    </p:spTree>
    <p:extLst>
      <p:ext uri="{BB962C8B-B14F-4D97-AF65-F5344CB8AC3E}">
        <p14:creationId xmlns:p14="http://schemas.microsoft.com/office/powerpoint/2010/main" val="275975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355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communication criteria there are various factors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BANDS 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SPEED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DEVICES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NETWORKS</a:t>
            </a:r>
          </a:p>
        </p:txBody>
      </p:sp>
    </p:spTree>
    <p:extLst>
      <p:ext uri="{BB962C8B-B14F-4D97-AF65-F5344CB8AC3E}">
        <p14:creationId xmlns:p14="http://schemas.microsoft.com/office/powerpoint/2010/main" val="24828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943"/>
            <a:ext cx="8596668" cy="3795444"/>
          </a:xfrm>
        </p:spPr>
        <p:txBody>
          <a:bodyPr>
            <a:normAutofit/>
          </a:bodyPr>
          <a:lstStyle/>
          <a:p>
            <a:pPr lvl="1" indent="-34290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far signal needs to travel</a:t>
            </a:r>
          </a:p>
          <a:p>
            <a:pPr marL="685800"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coverage area</a:t>
            </a:r>
          </a:p>
          <a:p>
            <a:pPr marL="685800"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wireless connectivity would be small</a:t>
            </a:r>
          </a:p>
          <a:p>
            <a:pPr marL="685800"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 wireless connectivity would be more</a:t>
            </a:r>
          </a:p>
          <a:p>
            <a:pPr marL="685800" lvl="1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RANGE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</a:t>
            </a:r>
          </a:p>
          <a:p>
            <a:pPr marL="400050" lvl="1" indent="0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942"/>
            <a:ext cx="8596668" cy="45554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 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IEEE802.15.1, Bluetooth, IEEE802.15.7 used for indoor facility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range up to 100 m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LE is for LOW POWER CONSUMPTION and LOW range APPLICATIONS</a:t>
            </a:r>
          </a:p>
          <a:p>
            <a:pPr marL="40005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RANGE</a:t>
            </a:r>
          </a:p>
          <a:p>
            <a:pPr lvl="1" indent="-34290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and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connectivity. Range is few hundred meters Generally distance between two devices 1 KM</a:t>
            </a:r>
          </a:p>
          <a:p>
            <a:pPr marL="40005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</a:t>
            </a:r>
          </a:p>
          <a:p>
            <a:pPr lvl="1" indent="-34290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technologies ( 2G,3G,4G,5G)</a:t>
            </a:r>
          </a:p>
          <a:p>
            <a:pPr lvl="1" indent="-342900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distance greater than 1 Km</a:t>
            </a:r>
          </a:p>
          <a:p>
            <a:pPr marL="685800" lvl="1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/>
              <a:t>FRQUENCY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942"/>
            <a:ext cx="8596668" cy="45554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NAME							OPERATING FREQUENCY</a:t>
            </a:r>
          </a:p>
          <a:p>
            <a:pPr marL="400050" lvl="1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Band							902-928 MHz</a:t>
            </a:r>
          </a:p>
          <a:p>
            <a:pPr marL="400050" lvl="1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Band							2.4GHz- 2.48GHz</a:t>
            </a:r>
          </a:p>
          <a:p>
            <a:pPr marL="400050" lvl="1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Band 								5.725-5.8 GHz</a:t>
            </a:r>
          </a:p>
          <a:p>
            <a:pPr marL="400050" lvl="1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Bands are different for different applications so crosstalk and interference will be avoided</a:t>
            </a:r>
          </a:p>
        </p:txBody>
      </p:sp>
    </p:spTree>
    <p:extLst>
      <p:ext uri="{BB962C8B-B14F-4D97-AF65-F5344CB8AC3E}">
        <p14:creationId xmlns:p14="http://schemas.microsoft.com/office/powerpoint/2010/main" val="260989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/>
              <a:t>TRANSMISSION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942"/>
            <a:ext cx="8596668" cy="45554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6 Leading Types of IoT Wireless Technologies | BehrTech Blog">
            <a:extLst>
              <a:ext uri="{FF2B5EF4-FFF2-40B4-BE49-F238E27FC236}">
                <a16:creationId xmlns:a16="http://schemas.microsoft.com/office/drawing/2014/main" id="{15AB0F1F-5C13-00DA-84B7-B2123C4B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930400"/>
            <a:ext cx="10220325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/>
              <a:t>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942"/>
            <a:ext cx="8596668" cy="4555407"/>
          </a:xfrm>
        </p:spPr>
        <p:txBody>
          <a:bodyPr>
            <a:normAutofit/>
          </a:bodyPr>
          <a:lstStyle/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either connected to a  power source or battery operated</a:t>
            </a:r>
          </a:p>
          <a:p>
            <a:pPr marL="685800" lvl="1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Battery-operated devices always have power constrained based on batter lifetime requirement</a:t>
            </a:r>
          </a:p>
          <a:p>
            <a:pPr marL="685800" lvl="1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and WSN must address power consumption and low power consumption</a:t>
            </a:r>
          </a:p>
          <a:p>
            <a:pPr marL="400050" lvl="1" indent="0">
              <a:buNone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0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90F-D6AD-5C81-1C68-3E671CE0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CRITERIA</a:t>
            </a:r>
            <a:br>
              <a:rPr lang="en-GB" dirty="0"/>
            </a:br>
            <a:r>
              <a:rPr lang="en-GB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31A5-C232-DBAC-393A-A8AFDF79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7173"/>
            <a:ext cx="8596668" cy="2690428"/>
          </a:xfrm>
        </p:spPr>
        <p:txBody>
          <a:bodyPr>
            <a:normAutofit/>
          </a:bodyPr>
          <a:lstStyle/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depends upon the range for which IOT needs to be used</a:t>
            </a: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</a:p>
          <a:p>
            <a:pPr marL="1085850" lvl="2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Long-range and short-range uses  cellular, LPWAN and Bluetooth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TO PEER , STAR, MESH TECHNOLOGY</a:t>
            </a:r>
          </a:p>
          <a:p>
            <a:pPr marL="1085850" lvl="2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range uses</a:t>
            </a:r>
          </a:p>
          <a:p>
            <a:pPr marL="685800" lvl="1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64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1380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Trebuchet MS</vt:lpstr>
      <vt:lpstr>Wingdings 3</vt:lpstr>
      <vt:lpstr>Facet</vt:lpstr>
      <vt:lpstr>COMMUNICATION CRITERIA</vt:lpstr>
      <vt:lpstr>COMMUNICATION CRITERIA</vt:lpstr>
      <vt:lpstr>COMMUNICATION CRITERIA</vt:lpstr>
      <vt:lpstr>COMMUNICATION CRITERIA RANGE</vt:lpstr>
      <vt:lpstr>COMMUNICATION CRITERIA RANGE</vt:lpstr>
      <vt:lpstr>COMMUNICATION CRITERIA FRQUENCY BAND</vt:lpstr>
      <vt:lpstr>COMMUNICATION CRITERIA TRANSMISSION SPEED</vt:lpstr>
      <vt:lpstr>COMMUNICATION CRITERIA POWER CONSUMPTION</vt:lpstr>
      <vt:lpstr>COMMUNICATION CRITERIA TOPOLOGY</vt:lpstr>
      <vt:lpstr>COMMUNICATION CRITERIA CONSTRAINED DEVICES AND NETWORK</vt:lpstr>
      <vt:lpstr>IEEE</vt:lpstr>
      <vt:lpstr>IEEE 802</vt:lpstr>
      <vt:lpstr>IEEE 802</vt:lpstr>
      <vt:lpstr>IEEE 802.15.4</vt:lpstr>
      <vt:lpstr>IEEE 802.15.4</vt:lpstr>
      <vt:lpstr>IEEE 802.15.4</vt:lpstr>
      <vt:lpstr>IEEE 802.15.4</vt:lpstr>
      <vt:lpstr>IEEE 802.15.4</vt:lpstr>
      <vt:lpstr>IEEE 802.15.4 (TOPOLOGY)</vt:lpstr>
      <vt:lpstr>IEEE 802.15.4 ( STAR TOPOLOGY)</vt:lpstr>
      <vt:lpstr>IEEE 802.15.4 (Peer to Peer)</vt:lpstr>
      <vt:lpstr>IEEE 802.15.4 (High Level Architecture)  </vt:lpstr>
      <vt:lpstr>Physical layer IEEE 802.15.4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31</cp:revision>
  <dcterms:created xsi:type="dcterms:W3CDTF">2023-02-22T07:08:14Z</dcterms:created>
  <dcterms:modified xsi:type="dcterms:W3CDTF">2023-02-23T00:36:12Z</dcterms:modified>
</cp:coreProperties>
</file>