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6" r:id="rId2"/>
    <p:sldId id="257" r:id="rId3"/>
    <p:sldId id="273" r:id="rId4"/>
    <p:sldId id="258" r:id="rId5"/>
    <p:sldId id="259" r:id="rId6"/>
    <p:sldId id="263" r:id="rId7"/>
    <p:sldId id="275" r:id="rId8"/>
    <p:sldId id="274" r:id="rId9"/>
    <p:sldId id="262" r:id="rId10"/>
    <p:sldId id="264" r:id="rId11"/>
    <p:sldId id="265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83512-752C-4CB2-B7B8-D4FD81D8C7D4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D1A9D-3D61-424C-9BD0-825F708C86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1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CACD-10FD-4581-BE6D-FB8143BA6875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2488-90B5-4D04-8441-6F46DC8315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3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CACD-10FD-4581-BE6D-FB8143BA6875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2488-90B5-4D04-8441-6F46DC8315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5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CACD-10FD-4581-BE6D-FB8143BA6875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2488-90B5-4D04-8441-6F46DC8315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6468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CACD-10FD-4581-BE6D-FB8143BA6875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2488-90B5-4D04-8441-6F46DC8315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0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CACD-10FD-4581-BE6D-FB8143BA6875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2488-90B5-4D04-8441-6F46DC8315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0666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CACD-10FD-4581-BE6D-FB8143BA6875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2488-90B5-4D04-8441-6F46DC8315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80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CACD-10FD-4581-BE6D-FB8143BA6875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2488-90B5-4D04-8441-6F46DC8315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86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CACD-10FD-4581-BE6D-FB8143BA6875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2488-90B5-4D04-8441-6F46DC8315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9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CACD-10FD-4581-BE6D-FB8143BA6875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2488-90B5-4D04-8441-6F46DC8315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8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CACD-10FD-4581-BE6D-FB8143BA6875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2488-90B5-4D04-8441-6F46DC8315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6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CACD-10FD-4581-BE6D-FB8143BA6875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2488-90B5-4D04-8441-6F46DC8315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4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CACD-10FD-4581-BE6D-FB8143BA6875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2488-90B5-4D04-8441-6F46DC8315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CACD-10FD-4581-BE6D-FB8143BA6875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2488-90B5-4D04-8441-6F46DC8315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4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CACD-10FD-4581-BE6D-FB8143BA6875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2488-90B5-4D04-8441-6F46DC8315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3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CACD-10FD-4581-BE6D-FB8143BA6875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2488-90B5-4D04-8441-6F46DC8315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7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CACD-10FD-4581-BE6D-FB8143BA6875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2488-90B5-4D04-8441-6F46DC8315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7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FCACD-10FD-4581-BE6D-FB8143BA6875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282488-90B5-4D04-8441-6F46DC8315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5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42EC-75FC-F509-0C66-381328C3F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IOT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8B63E-6F0C-7FF0-B683-D20E1EEEF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4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4645-32BC-94BB-C575-8A946123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173"/>
          </a:xfrm>
        </p:spPr>
        <p:txBody>
          <a:bodyPr/>
          <a:lstStyle/>
          <a:p>
            <a:r>
              <a:rPr lang="en-US" dirty="0"/>
              <a:t>Connectivity (layer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1364-FA17-3A92-28F4-58F339B5B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1349"/>
            <a:ext cx="8596668" cy="4470014"/>
          </a:xfrm>
        </p:spPr>
        <p:txBody>
          <a:bodyPr/>
          <a:lstStyle/>
          <a:p>
            <a:r>
              <a:rPr lang="en-US" dirty="0"/>
              <a:t>It focus </a:t>
            </a:r>
            <a:r>
              <a:rPr lang="en-US" b="1" dirty="0"/>
              <a:t>on CONNECTIVITY</a:t>
            </a:r>
            <a:r>
              <a:rPr lang="en-US" dirty="0"/>
              <a:t>.</a:t>
            </a:r>
          </a:p>
          <a:p>
            <a:r>
              <a:rPr lang="en-US" dirty="0"/>
              <a:t>Function of this layer reliably &amp; timely </a:t>
            </a:r>
            <a:r>
              <a:rPr lang="en-US" b="1" dirty="0"/>
              <a:t>TRANSMISSION OF DATA</a:t>
            </a:r>
            <a:r>
              <a:rPr lang="en-US" dirty="0"/>
              <a:t>.</a:t>
            </a:r>
          </a:p>
          <a:p>
            <a:r>
              <a:rPr lang="en-US" dirty="0"/>
              <a:t>Date transmission could be between </a:t>
            </a:r>
            <a:r>
              <a:rPr lang="en-US" b="1" dirty="0"/>
              <a:t>devices &amp; N/W or across the N\W</a:t>
            </a:r>
          </a:p>
          <a:p>
            <a:r>
              <a:rPr lang="en-US" dirty="0"/>
              <a:t>Connectivity Includes------</a:t>
            </a:r>
          </a:p>
          <a:p>
            <a:pPr lvl="1"/>
            <a:r>
              <a:rPr lang="en-US" sz="2000" dirty="0"/>
              <a:t>Implementation using of various protocols</a:t>
            </a:r>
          </a:p>
          <a:p>
            <a:pPr lvl="1"/>
            <a:r>
              <a:rPr lang="en-US" sz="2000" dirty="0"/>
              <a:t>Routing </a:t>
            </a:r>
          </a:p>
          <a:p>
            <a:pPr lvl="1"/>
            <a:r>
              <a:rPr lang="en-US" sz="2000" dirty="0"/>
              <a:t>Switching </a:t>
            </a:r>
          </a:p>
          <a:p>
            <a:pPr lvl="1"/>
            <a:r>
              <a:rPr lang="en-US" sz="2000" dirty="0"/>
              <a:t>Security at the N/W layer</a:t>
            </a:r>
          </a:p>
          <a:p>
            <a:pPr lvl="1"/>
            <a:r>
              <a:rPr lang="en-US" sz="2000" dirty="0"/>
              <a:t>Delivery across Network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BD8F1-8F45-332E-DDF4-0DBFFA7DE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E3B9-E89A-4E09-929C-D0548A36A794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F7364-97E4-297C-982C-03FFD225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World Forum Standardized Architecture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E18CD-FC92-3545-9970-C9990E71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2488-90B5-4D04-8441-6F46DC8315A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5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9D88-1D17-45E9-9812-04AE68AD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683"/>
          </a:xfrm>
        </p:spPr>
        <p:txBody>
          <a:bodyPr>
            <a:normAutofit fontScale="90000"/>
          </a:bodyPr>
          <a:lstStyle/>
          <a:p>
            <a:r>
              <a:rPr lang="en-US" dirty="0"/>
              <a:t>Edge (Fog) computing (layer3)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81FA-7362-0351-2DDA-44B590614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0327"/>
            <a:ext cx="8596668" cy="4541036"/>
          </a:xfrm>
        </p:spPr>
        <p:txBody>
          <a:bodyPr>
            <a:normAutofit/>
          </a:bodyPr>
          <a:lstStyle/>
          <a:p>
            <a:r>
              <a:rPr lang="en-US" dirty="0"/>
              <a:t>It is called as “fog” computing.</a:t>
            </a:r>
          </a:p>
          <a:p>
            <a:r>
              <a:rPr lang="en-US" dirty="0"/>
              <a:t>It emphasis on </a:t>
            </a:r>
            <a:r>
              <a:rPr lang="en-US" b="1" dirty="0"/>
              <a:t>DATA REDUCTION</a:t>
            </a:r>
            <a:r>
              <a:rPr lang="en-US" dirty="0"/>
              <a:t>.</a:t>
            </a:r>
          </a:p>
          <a:p>
            <a:r>
              <a:rPr lang="en-US" dirty="0"/>
              <a:t>It converts N/W data flow into information that is ready for storage and processing by higher layers.</a:t>
            </a:r>
          </a:p>
          <a:p>
            <a:r>
              <a:rPr lang="en-US" dirty="0"/>
              <a:t>Main basic principle of this layer is information processing as early as possible </a:t>
            </a:r>
            <a:r>
              <a:rPr lang="en-US" b="1" dirty="0"/>
              <a:t>to avoid too much data being transported to higher layers.</a:t>
            </a:r>
          </a:p>
          <a:p>
            <a:r>
              <a:rPr lang="en-US" dirty="0"/>
              <a:t>Data processing should be done </a:t>
            </a:r>
            <a:r>
              <a:rPr lang="en-US" b="1" dirty="0"/>
              <a:t>close to device </a:t>
            </a:r>
            <a:r>
              <a:rPr lang="en-US" dirty="0"/>
              <a:t>as far as possible.</a:t>
            </a:r>
          </a:p>
          <a:p>
            <a:r>
              <a:rPr lang="en-US" dirty="0"/>
              <a:t>Another function of this layer is the </a:t>
            </a:r>
            <a:r>
              <a:rPr lang="en-US" b="1" dirty="0"/>
              <a:t>evaluation of data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Data can be filtered or aggregated before sending it to higher layers.</a:t>
            </a:r>
          </a:p>
          <a:p>
            <a:pPr lvl="1"/>
            <a:r>
              <a:rPr lang="en-US" dirty="0"/>
              <a:t>Data is  decoded and restricted making additional processing.</a:t>
            </a:r>
          </a:p>
          <a:p>
            <a:r>
              <a:rPr lang="en-US" dirty="0"/>
              <a:t>Last function of this layer </a:t>
            </a:r>
            <a:r>
              <a:rPr lang="en-US" b="1" dirty="0"/>
              <a:t>to assess </a:t>
            </a:r>
            <a:r>
              <a:rPr lang="en-US" dirty="0"/>
              <a:t>the collected data and generate alerts.</a:t>
            </a:r>
          </a:p>
          <a:p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D10F4-76F6-D3BD-2462-6FC49249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36C8-A1AA-4893-BA2B-3C293996B18C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5FA84-D330-DCF5-7D56-20C6A86C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World Forum Standardized Architecture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A7916-C48F-CDB6-7604-BE78870B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2488-90B5-4D04-8441-6F46DC8315A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06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59BD-2D5A-DDAA-9C7F-020D5206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050"/>
          </a:xfrm>
        </p:spPr>
        <p:txBody>
          <a:bodyPr/>
          <a:lstStyle/>
          <a:p>
            <a:r>
              <a:rPr lang="en-US" dirty="0"/>
              <a:t>Data Accumulation (layer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428C5-776E-5FE2-BC43-8A251E4E2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/>
          <a:lstStyle/>
          <a:p>
            <a:r>
              <a:rPr lang="en-US" dirty="0"/>
              <a:t>Data received is </a:t>
            </a:r>
            <a:r>
              <a:rPr lang="en-US" sz="2400" b="1" dirty="0"/>
              <a:t>“in motion”.</a:t>
            </a:r>
            <a:endParaRPr lang="en-US" b="1" dirty="0"/>
          </a:p>
          <a:p>
            <a:r>
              <a:rPr lang="en-US" dirty="0"/>
              <a:t>Most application do not need data in real time.</a:t>
            </a:r>
          </a:p>
          <a:p>
            <a:r>
              <a:rPr lang="en-US" dirty="0"/>
              <a:t>Most application run on “data at rest”.</a:t>
            </a:r>
          </a:p>
          <a:p>
            <a:r>
              <a:rPr lang="en-US" dirty="0"/>
              <a:t>This layer converts “data in motion” to “ data in rest” </a:t>
            </a:r>
          </a:p>
          <a:p>
            <a:r>
              <a:rPr lang="en-US" sz="2000" b="1" dirty="0"/>
              <a:t>Data usability  </a:t>
            </a:r>
            <a:r>
              <a:rPr lang="en-US" dirty="0"/>
              <a:t>finds out data is really required by higher level or not.</a:t>
            </a:r>
          </a:p>
          <a:p>
            <a:r>
              <a:rPr lang="en-US" sz="2000" b="1" dirty="0"/>
              <a:t>Data Persistence </a:t>
            </a:r>
            <a:r>
              <a:rPr lang="en-US" dirty="0"/>
              <a:t>it determines whether data must be stored. If yes, where it must be stored &amp; in which format &amp; how long.</a:t>
            </a:r>
          </a:p>
          <a:p>
            <a:r>
              <a:rPr lang="en-US" sz="2000" b="1" dirty="0"/>
              <a:t>Data Accumulation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It determines whether data must be recombined, recomputed or aggregated with previously stored information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It checks whether any data has come from any non-IOT sources.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C3171-27DE-9F11-FFB0-A4E60EDF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D1AB-95A1-4F3E-AC74-24889D99000F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5642E-94AB-0462-9FE1-99A29D1C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World Forum Standardized Architecture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C4189-5891-66B8-767E-3F76450A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2488-90B5-4D04-8441-6F46DC8315A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759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00E4-97EE-11EC-9F16-B87C4F2E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22050"/>
          </a:xfrm>
        </p:spPr>
        <p:txBody>
          <a:bodyPr/>
          <a:lstStyle/>
          <a:p>
            <a:r>
              <a:rPr lang="en-US" dirty="0"/>
              <a:t>Data Abstraction(Reduction)(layer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13B4-2D38-318A-64B2-7CC9B40C2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8083"/>
            <a:ext cx="8596668" cy="4523280"/>
          </a:xfrm>
        </p:spPr>
        <p:txBody>
          <a:bodyPr>
            <a:normAutofit/>
          </a:bodyPr>
          <a:lstStyle/>
          <a:p>
            <a:r>
              <a:rPr lang="en-US" sz="2000" dirty="0"/>
              <a:t>IOT needs to scale to a corporate or even global level.</a:t>
            </a:r>
          </a:p>
          <a:p>
            <a:r>
              <a:rPr lang="en-US" sz="2000" dirty="0"/>
              <a:t>IOT needs </a:t>
            </a:r>
            <a:r>
              <a:rPr lang="en-US" sz="2400" b="1" dirty="0"/>
              <a:t>multiple storage system </a:t>
            </a:r>
            <a:r>
              <a:rPr lang="en-US" sz="2000" dirty="0"/>
              <a:t>to accommodate IOT device data.</a:t>
            </a:r>
          </a:p>
          <a:p>
            <a:r>
              <a:rPr lang="en-US" sz="2000" dirty="0"/>
              <a:t>Data Abstraction functions on </a:t>
            </a:r>
            <a:r>
              <a:rPr lang="en-US" sz="2000" b="1" dirty="0"/>
              <a:t>rendering(gathering)data </a:t>
            </a:r>
            <a:r>
              <a:rPr lang="en-US" sz="2000" dirty="0"/>
              <a:t>&amp; its storage in way so that can be used for </a:t>
            </a:r>
            <a:r>
              <a:rPr lang="en-US" sz="2000" b="1" dirty="0"/>
              <a:t>particular application</a:t>
            </a:r>
            <a:r>
              <a:rPr lang="en-US" sz="2000" dirty="0"/>
              <a:t>.</a:t>
            </a:r>
          </a:p>
          <a:p>
            <a:r>
              <a:rPr lang="en-US" sz="2000" dirty="0"/>
              <a:t>It </a:t>
            </a:r>
            <a:r>
              <a:rPr lang="en-US" sz="2000" b="1" dirty="0"/>
              <a:t>consolidates</a:t>
            </a:r>
            <a:r>
              <a:rPr lang="en-US" sz="2000" dirty="0"/>
              <a:t> multiple data format.</a:t>
            </a:r>
          </a:p>
          <a:p>
            <a:r>
              <a:rPr lang="en-US" sz="2000" dirty="0"/>
              <a:t>It ensure data completeness for higher level application.</a:t>
            </a:r>
          </a:p>
          <a:p>
            <a:r>
              <a:rPr lang="en-US" sz="2000" b="1" dirty="0"/>
              <a:t>Visualize data </a:t>
            </a:r>
            <a:r>
              <a:rPr lang="en-US" sz="2000" dirty="0"/>
              <a:t>and consolidate from  various sources.</a:t>
            </a:r>
          </a:p>
          <a:p>
            <a:r>
              <a:rPr lang="en-US" sz="2000" b="1" dirty="0"/>
              <a:t>Secure &amp; protect data.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AA354-C5CB-BA3C-2FF0-6CF08A6E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07F8-6FB2-430C-9463-048D7CAE38DC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F2F1F-A907-32AD-090C-8AED4134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World Forum Standardized Architecture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178DA-6F7F-E46C-3BBA-831151D5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2488-90B5-4D04-8441-6F46DC8315A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5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3ECB-855D-F6C2-546E-59FDC16A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173"/>
          </a:xfrm>
        </p:spPr>
        <p:txBody>
          <a:bodyPr/>
          <a:lstStyle/>
          <a:p>
            <a:r>
              <a:rPr lang="en-US" dirty="0"/>
              <a:t>Application (layer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59B62-1880-AE2A-A494-3BF37B817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9205"/>
            <a:ext cx="8596668" cy="4532158"/>
          </a:xfrm>
        </p:spPr>
        <p:txBody>
          <a:bodyPr/>
          <a:lstStyle/>
          <a:p>
            <a:r>
              <a:rPr lang="en-US" dirty="0"/>
              <a:t>At this layer </a:t>
            </a:r>
            <a:r>
              <a:rPr lang="en-US" sz="2000" b="1" dirty="0"/>
              <a:t>information interpretation </a:t>
            </a:r>
            <a:r>
              <a:rPr lang="en-US" dirty="0"/>
              <a:t>occurs.</a:t>
            </a:r>
          </a:p>
          <a:p>
            <a:r>
              <a:rPr lang="en-US" dirty="0"/>
              <a:t>Software at this level well interact with </a:t>
            </a:r>
            <a:r>
              <a:rPr lang="en-US" sz="2000" b="1" dirty="0"/>
              <a:t>layer 5 and data at rest</a:t>
            </a:r>
            <a:r>
              <a:rPr lang="en-US" dirty="0"/>
              <a:t>.</a:t>
            </a:r>
          </a:p>
          <a:p>
            <a:r>
              <a:rPr lang="en-US" dirty="0"/>
              <a:t>Application is based on requirements, nature of device data and business needs.</a:t>
            </a:r>
          </a:p>
          <a:p>
            <a:pPr lvl="1"/>
            <a:r>
              <a:rPr lang="en-US" sz="1800" dirty="0"/>
              <a:t>Some application focus on </a:t>
            </a:r>
            <a:r>
              <a:rPr lang="en-US" sz="1800" b="1" dirty="0"/>
              <a:t>monitoring device data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Some application focus on </a:t>
            </a:r>
            <a:r>
              <a:rPr lang="en-US" sz="1800" b="1" dirty="0"/>
              <a:t>controlling devices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Some application combine </a:t>
            </a:r>
            <a:r>
              <a:rPr lang="en-US" sz="1800" b="1" dirty="0"/>
              <a:t>device &amp; Non device data</a:t>
            </a:r>
            <a:r>
              <a:rPr lang="en-US" sz="1800" dirty="0"/>
              <a:t>.</a:t>
            </a:r>
            <a:endParaRPr lang="en-US" dirty="0"/>
          </a:p>
          <a:p>
            <a:r>
              <a:rPr lang="en-US" dirty="0"/>
              <a:t>In IOT Ref Model Application layer is not well defined.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DAC50-2EEA-84EF-EA32-4EECBB99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2CD2-305B-44CF-8734-57DF4B567AAF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1A018-10C1-D95E-06DF-BA5455EB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World Forum Standardized Architecture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504D9-826C-7500-C13B-6A58E819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2488-90B5-4D04-8441-6F46DC8315A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15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A6B0-7EF3-81F4-D2A9-9486D005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683"/>
          </a:xfrm>
        </p:spPr>
        <p:txBody>
          <a:bodyPr/>
          <a:lstStyle/>
          <a:p>
            <a:r>
              <a:rPr lang="en-US" dirty="0"/>
              <a:t>Collaboration &amp; Processes (layer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94137-DF88-955D-BEB6-8DDA92781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8083"/>
            <a:ext cx="8596668" cy="4523280"/>
          </a:xfrm>
        </p:spPr>
        <p:txBody>
          <a:bodyPr>
            <a:normAutofit/>
          </a:bodyPr>
          <a:lstStyle/>
          <a:p>
            <a:r>
              <a:rPr lang="en-US" dirty="0"/>
              <a:t>It deals with collaboration and process.</a:t>
            </a:r>
          </a:p>
          <a:p>
            <a:r>
              <a:rPr lang="en-US" dirty="0"/>
              <a:t>Multiple people uses </a:t>
            </a:r>
            <a:r>
              <a:rPr lang="en-US" sz="2200" b="1" dirty="0"/>
              <a:t>same application for different purposes.</a:t>
            </a:r>
          </a:p>
          <a:p>
            <a:r>
              <a:rPr lang="en-US" dirty="0"/>
              <a:t>Application layer gives business people </a:t>
            </a:r>
            <a:r>
              <a:rPr lang="en-US" b="1" dirty="0"/>
              <a:t>right data at the right time </a:t>
            </a:r>
            <a:r>
              <a:rPr lang="en-US" dirty="0"/>
              <a:t>so they can do right things.</a:t>
            </a:r>
          </a:p>
          <a:p>
            <a:r>
              <a:rPr lang="en-US" dirty="0"/>
              <a:t> Application layer also provides </a:t>
            </a:r>
            <a:r>
              <a:rPr lang="en-US" b="1" dirty="0"/>
              <a:t>associated data </a:t>
            </a:r>
            <a:r>
              <a:rPr lang="en-US" dirty="0"/>
              <a:t>for their needs.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layer ensures people will be able </a:t>
            </a:r>
            <a:r>
              <a:rPr lang="en-US" sz="2000" b="1" dirty="0"/>
              <a:t>to communicate, collaborate data and various processes as per their needs to run specific application.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DA6A-19DE-CF19-F86E-E79414C9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83F5-0CBD-4D1C-82FC-C666F0653C4F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2A122-DEC3-610A-CF1C-D07A1497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World Forum Standardized Architecture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8B256-C3C0-1116-8740-977730F9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2488-90B5-4D04-8441-6F46DC8315A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22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38D9-D826-CFFD-E420-51EEE0A9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907"/>
          </a:xfrm>
        </p:spPr>
        <p:txBody>
          <a:bodyPr/>
          <a:lstStyle/>
          <a:p>
            <a:r>
              <a:rPr lang="en-US" dirty="0"/>
              <a:t>Security in the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1061F-A02C-3BAB-43B5-AB70EDC22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0427"/>
            <a:ext cx="8596668" cy="4620935"/>
          </a:xfrm>
        </p:spPr>
        <p:txBody>
          <a:bodyPr/>
          <a:lstStyle/>
          <a:p>
            <a:r>
              <a:rPr lang="en-US" dirty="0"/>
              <a:t>Reference Model also highlights </a:t>
            </a:r>
            <a:r>
              <a:rPr lang="en-US" b="1" dirty="0"/>
              <a:t>the need for security at each level.</a:t>
            </a:r>
          </a:p>
          <a:p>
            <a:endParaRPr lang="en-US" b="1" dirty="0"/>
          </a:p>
          <a:p>
            <a:r>
              <a:rPr lang="en-US" sz="2000" b="1" dirty="0"/>
              <a:t>Each device </a:t>
            </a:r>
            <a:r>
              <a:rPr lang="en-US" dirty="0"/>
              <a:t>in a system should be secured.</a:t>
            </a:r>
          </a:p>
          <a:p>
            <a:endParaRPr lang="en-US" dirty="0"/>
          </a:p>
          <a:p>
            <a:r>
              <a:rPr lang="en-US" sz="2000" b="1" dirty="0"/>
              <a:t>Each process </a:t>
            </a:r>
            <a:r>
              <a:rPr lang="en-US" dirty="0"/>
              <a:t>must be secured.</a:t>
            </a:r>
          </a:p>
          <a:p>
            <a:endParaRPr lang="en-US" dirty="0"/>
          </a:p>
          <a:p>
            <a:r>
              <a:rPr lang="en-US" sz="2000" b="1" dirty="0"/>
              <a:t>Communication between each layer </a:t>
            </a:r>
            <a:r>
              <a:rPr lang="en-US" dirty="0"/>
              <a:t>must be secured.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b="1" dirty="0"/>
              <a:t>Movement of data, control between layers </a:t>
            </a:r>
            <a:r>
              <a:rPr lang="en-US" dirty="0"/>
              <a:t>must be secured.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0FCD6-84A9-0FD0-7E9C-0ED8EC72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9D20-4E54-48BD-94F6-177D8906514B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25438-D861-18A2-5F05-19071C63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World Forum Standardized Architecture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AD98B-F5A8-2242-DD93-62FB7E34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2488-90B5-4D04-8441-6F46DC8315A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5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A4A8-3FAD-7A3F-D7CF-2D5261E3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173"/>
          </a:xfrm>
        </p:spPr>
        <p:txBody>
          <a:bodyPr>
            <a:normAutofit/>
          </a:bodyPr>
          <a:lstStyle/>
          <a:p>
            <a:r>
              <a:rPr lang="en-US" dirty="0"/>
              <a:t>oneM2M IoT STD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A461-FE17-ACFF-34F7-049593AEE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816"/>
            <a:ext cx="8596668" cy="4576546"/>
          </a:xfrm>
        </p:spPr>
        <p:txBody>
          <a:bodyPr>
            <a:normAutofit/>
          </a:bodyPr>
          <a:lstStyle/>
          <a:p>
            <a:r>
              <a:rPr lang="en-US" sz="2000" dirty="0"/>
              <a:t>It is a layered model</a:t>
            </a:r>
          </a:p>
          <a:p>
            <a:r>
              <a:rPr lang="en-US" sz="2000" dirty="0"/>
              <a:t>It has three layers</a:t>
            </a:r>
          </a:p>
          <a:p>
            <a:pPr lvl="1"/>
            <a:r>
              <a:rPr lang="en-US" sz="1800" dirty="0"/>
              <a:t>Application Layer</a:t>
            </a:r>
          </a:p>
          <a:p>
            <a:pPr lvl="1"/>
            <a:r>
              <a:rPr lang="en-US" sz="1800" dirty="0"/>
              <a:t>Common Entity Layer</a:t>
            </a:r>
          </a:p>
          <a:p>
            <a:pPr lvl="1"/>
            <a:r>
              <a:rPr lang="en-US" sz="1800" dirty="0"/>
              <a:t>Network Service Layer</a:t>
            </a:r>
          </a:p>
          <a:p>
            <a:endParaRPr lang="en-US" dirty="0"/>
          </a:p>
        </p:txBody>
      </p:sp>
      <p:pic>
        <p:nvPicPr>
          <p:cNvPr id="1026" name="Picture 2" descr="Using oneM2M">
            <a:extLst>
              <a:ext uri="{FF2B5EF4-FFF2-40B4-BE49-F238E27FC236}">
                <a16:creationId xmlns:a16="http://schemas.microsoft.com/office/drawing/2014/main" id="{1FCD930D-64A3-F5BA-20D4-D4AD0F77C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728" y="1260629"/>
            <a:ext cx="5663954" cy="478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587AB64-EC6F-133A-D26A-6FE4DEE1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2A44-7358-4FBD-A7E9-542C267F998C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37AC4B2-2F5E-14E5-7CA0-CB031EFF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oneM2M IoT STD Architecture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DBDEF5-3752-E655-6025-33A1B5F7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2488-90B5-4D04-8441-6F46DC8315A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6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A4A8-3FAD-7A3F-D7CF-2D5261E3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173"/>
          </a:xfrm>
        </p:spPr>
        <p:txBody>
          <a:bodyPr/>
          <a:lstStyle/>
          <a:p>
            <a:r>
              <a:rPr lang="en-US" dirty="0"/>
              <a:t>Application Entity (AE)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A461-FE17-ACFF-34F7-049593AEE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0427"/>
            <a:ext cx="8596668" cy="462093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It is the entity in application layer which will perform M2M application.</a:t>
            </a:r>
          </a:p>
          <a:p>
            <a:endParaRPr lang="en-US" sz="2000" dirty="0"/>
          </a:p>
          <a:p>
            <a:r>
              <a:rPr lang="en-US" sz="2000" dirty="0"/>
              <a:t>AE will have application service logic.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Application service logic will be part of many M2M nodes or single M2M nodes.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Each Application Entity will have AE – ID.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Various applications that can be included in AE 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Blood sugar monitoring application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Power metering application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Controlling application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681BB-3D09-4F2F-0171-3950EAB5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3378-F1AC-42E8-A6FD-B7D33100C0AD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D479E-B6ED-42A7-72FF-9DEE721D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oneM2M IoT STD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0B753-A04A-D4F1-7517-5B9E4D8A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2488-90B5-4D04-8441-6F46DC8315A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0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4792-8745-FC6F-6156-823CD987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/>
          <a:lstStyle/>
          <a:p>
            <a:r>
              <a:rPr lang="en-US" dirty="0"/>
              <a:t>Common Service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73FD7-F785-83AA-4D9F-99DA1063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0327"/>
            <a:ext cx="8596668" cy="4541036"/>
          </a:xfrm>
        </p:spPr>
        <p:txBody>
          <a:bodyPr/>
          <a:lstStyle/>
          <a:p>
            <a:r>
              <a:rPr lang="en-US" dirty="0"/>
              <a:t>It represents “common service functions”.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Service functions are exposed to other entities through </a:t>
            </a:r>
            <a:r>
              <a:rPr lang="en-US" dirty="0" err="1"/>
              <a:t>Mca</a:t>
            </a:r>
            <a:r>
              <a:rPr lang="en-US" dirty="0"/>
              <a:t> &amp; </a:t>
            </a:r>
            <a:r>
              <a:rPr lang="en-US" dirty="0" err="1"/>
              <a:t>Mcc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Functions of CSE -</a:t>
            </a:r>
          </a:p>
          <a:p>
            <a:pPr lvl="1"/>
            <a:r>
              <a:rPr lang="en-US" sz="2000" dirty="0"/>
              <a:t>Data Management </a:t>
            </a:r>
          </a:p>
          <a:p>
            <a:pPr lvl="1"/>
            <a:r>
              <a:rPr lang="en-US" sz="2000" dirty="0"/>
              <a:t>Device Management </a:t>
            </a:r>
          </a:p>
          <a:p>
            <a:pPr lvl="1"/>
            <a:r>
              <a:rPr lang="en-US" sz="2000" dirty="0"/>
              <a:t>Subscription Management</a:t>
            </a:r>
          </a:p>
          <a:p>
            <a:pPr lvl="1"/>
            <a:r>
              <a:rPr lang="en-US" sz="2000" dirty="0"/>
              <a:t>Location service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DE80F-F1C7-6E6D-7714-B0B14421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E0E3-24AE-4EED-A231-AF1BAC354D42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6307F-6E3C-8D83-A562-DD197AB1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oneM2M IoT STD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63A25-455C-90B9-EA52-D2B8AA4E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2488-90B5-4D04-8441-6F46DC8315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6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B8F8-3683-774B-B0FF-A86FFD52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7807"/>
            <a:ext cx="8596668" cy="677662"/>
          </a:xfrm>
        </p:spPr>
        <p:txBody>
          <a:bodyPr/>
          <a:lstStyle/>
          <a:p>
            <a:r>
              <a:rPr lang="en-US" dirty="0"/>
              <a:t>Network Service Entity (NSE)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AE1F7-6696-0C1D-B5D7-780A41946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/>
          <a:lstStyle/>
          <a:p>
            <a:r>
              <a:rPr lang="en-US" dirty="0"/>
              <a:t>It is entity which provides network layer.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the </a:t>
            </a:r>
            <a:r>
              <a:rPr lang="en-US" b="1" dirty="0"/>
              <a:t>COMMUNICATION DOMAIN </a:t>
            </a:r>
            <a:r>
              <a:rPr lang="en-US" dirty="0"/>
              <a:t>for the IOT devices &amp; endpoints.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</a:t>
            </a:r>
            <a:r>
              <a:rPr lang="en-US" b="1" dirty="0"/>
              <a:t> links </a:t>
            </a:r>
            <a:r>
              <a:rPr lang="en-US" dirty="0"/>
              <a:t>devices &amp; network</a:t>
            </a:r>
          </a:p>
          <a:p>
            <a:endParaRPr lang="en-US" dirty="0"/>
          </a:p>
          <a:p>
            <a:r>
              <a:rPr lang="en-US" dirty="0"/>
              <a:t>Include wireless technologies IEEE.802.15.4(wire less N/W – require for IOT application)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2211B-E3E3-2389-259F-C52C8042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5D68-B801-4411-BFE9-33995C97364D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4A71F-29AA-F33A-86FB-AB5E7505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oneM2M IoT STD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D9103-C7BE-5A8C-4C5F-C1C1B8EA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2488-90B5-4D04-8441-6F46DC8315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6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398D-44A6-EC68-CD10-5F4C54DF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439"/>
          </a:xfrm>
        </p:spPr>
        <p:txBody>
          <a:bodyPr/>
          <a:lstStyle/>
          <a:p>
            <a:r>
              <a:rPr lang="en-US" dirty="0"/>
              <a:t>Network Service Entity (NSE)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20A3-CA42-0C49-A66B-D87A01919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6039"/>
            <a:ext cx="4542736" cy="466532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Mca</a:t>
            </a:r>
            <a:r>
              <a:rPr lang="en-US" dirty="0"/>
              <a:t> – Communication between AE &amp; CSE. (M2M communication application interface)</a:t>
            </a:r>
          </a:p>
          <a:p>
            <a:endParaRPr lang="en-US" dirty="0"/>
          </a:p>
          <a:p>
            <a:r>
              <a:rPr lang="en-US" dirty="0" err="1"/>
              <a:t>Mcc</a:t>
            </a:r>
            <a:r>
              <a:rPr lang="en-US" dirty="0"/>
              <a:t>- reference point communication between two CSE’s. This enables CSE to use service provided by other CSE</a:t>
            </a:r>
          </a:p>
          <a:p>
            <a:endParaRPr lang="en-US" dirty="0"/>
          </a:p>
          <a:p>
            <a:r>
              <a:rPr lang="en-US" dirty="0" err="1"/>
              <a:t>Mcn</a:t>
            </a:r>
            <a:r>
              <a:rPr lang="en-US" dirty="0"/>
              <a:t>- communication between CSE &amp; NSE. This helps CSE to get support services like transport &amp; connectivity services</a:t>
            </a:r>
          </a:p>
          <a:p>
            <a:endParaRPr lang="en-US" dirty="0"/>
          </a:p>
          <a:p>
            <a:r>
              <a:rPr lang="en-US" dirty="0" err="1"/>
              <a:t>Mcc</a:t>
            </a:r>
            <a:r>
              <a:rPr lang="en-US" dirty="0"/>
              <a:t>’ – Communications between CSE’s in infrastructure domain to another CSE which with service provides domain. </a:t>
            </a:r>
          </a:p>
          <a:p>
            <a:endParaRPr lang="en-US" dirty="0"/>
          </a:p>
        </p:txBody>
      </p:sp>
      <p:pic>
        <p:nvPicPr>
          <p:cNvPr id="4" name="Picture 2" descr="Using oneM2M">
            <a:extLst>
              <a:ext uri="{FF2B5EF4-FFF2-40B4-BE49-F238E27FC236}">
                <a16:creationId xmlns:a16="http://schemas.microsoft.com/office/drawing/2014/main" id="{83617407-B99C-77C2-AB5A-201830DA9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293" y="1371601"/>
            <a:ext cx="5042517" cy="459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0A5EC-C93D-561B-E9F4-60DCC6A5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DD2E-E544-42B5-8310-010F8CA43207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4408B-0867-6F56-4311-B1FD7EE5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oneM2M IoT STD Architecture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323A1-38DA-D6B6-4A99-713B0829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2488-90B5-4D04-8441-6F46DC8315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8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6A1D-F3A2-5E15-9DA5-0A5705B9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IoT World Forum Standardized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273-A066-B3AD-BC62-5A9676F5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40D5-5685-4ECE-A146-6C370DB951E3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69D40-1918-4E3E-76B2-81F99B50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World Forum Standardized Architecture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F2DB3-2F3B-2B53-63ED-81D7E89D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7</a:t>
            </a:fld>
            <a:endParaRPr lang="en-US" dirty="0"/>
          </a:p>
        </p:txBody>
      </p:sp>
      <p:pic>
        <p:nvPicPr>
          <p:cNvPr id="5122" name="Picture 2" descr="IoT World Forum Reference Model | Download Scientific Diagram">
            <a:extLst>
              <a:ext uri="{FF2B5EF4-FFF2-40B4-BE49-F238E27FC236}">
                <a16:creationId xmlns:a16="http://schemas.microsoft.com/office/drawing/2014/main" id="{ADC1B5BE-96A1-18A1-2C65-CCF4E40163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45" y="1349406"/>
            <a:ext cx="8273987" cy="458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55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8530-A74B-0FEF-4C48-D2E0876A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683"/>
          </a:xfrm>
        </p:spPr>
        <p:txBody>
          <a:bodyPr/>
          <a:lstStyle/>
          <a:p>
            <a:r>
              <a:rPr lang="en-US" dirty="0"/>
              <a:t>IOT World Form Std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E1FF-86FF-25AF-76E2-CA92590E7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593"/>
            <a:ext cx="8596668" cy="4487770"/>
          </a:xfrm>
        </p:spPr>
        <p:txBody>
          <a:bodyPr/>
          <a:lstStyle/>
          <a:p>
            <a:r>
              <a:rPr lang="en-US" dirty="0"/>
              <a:t>IOTWF architectural committee </a:t>
            </a:r>
            <a:r>
              <a:rPr lang="en-US" b="1" dirty="0"/>
              <a:t>publishes 7 layered IOT architectural reference Model in 2014.</a:t>
            </a:r>
          </a:p>
          <a:p>
            <a:endParaRPr lang="en-US" dirty="0"/>
          </a:p>
          <a:p>
            <a:r>
              <a:rPr lang="en-US" dirty="0"/>
              <a:t>This committee was led </a:t>
            </a:r>
            <a:r>
              <a:rPr lang="en-US" b="1" dirty="0"/>
              <a:t>by CISCO, IBM, Rockwell automation.</a:t>
            </a:r>
          </a:p>
          <a:p>
            <a:endParaRPr lang="en-US" b="1" dirty="0"/>
          </a:p>
          <a:p>
            <a:r>
              <a:rPr lang="en-US" dirty="0"/>
              <a:t>It offers clean, simplified perspective on IOT.</a:t>
            </a:r>
          </a:p>
          <a:p>
            <a:endParaRPr lang="en-US" dirty="0"/>
          </a:p>
          <a:p>
            <a:r>
              <a:rPr lang="en-US" dirty="0"/>
              <a:t>Includes </a:t>
            </a:r>
            <a:r>
              <a:rPr lang="en-US" b="1" dirty="0"/>
              <a:t>edge computing, data storage and access.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65C44-00CE-4D15-6617-6BFF899D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9C2B-D659-4809-808B-0AB54B7EB26A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0B574-66D1-3732-FBC6-962CC8AB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World Forum Standardized Architecture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CC8D6-6196-801A-BDA0-833E6852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2488-90B5-4D04-8441-6F46DC8315A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53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4F5E-4329-21BC-E694-DF7C1D47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295"/>
          </a:xfrm>
        </p:spPr>
        <p:txBody>
          <a:bodyPr/>
          <a:lstStyle/>
          <a:p>
            <a:r>
              <a:rPr lang="en-US" dirty="0"/>
              <a:t>Physical Device &amp; Controllers (layer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3E147-AD9D-C9E6-E9EE-C17911EA3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6959"/>
            <a:ext cx="8596668" cy="4514403"/>
          </a:xfrm>
        </p:spPr>
        <p:txBody>
          <a:bodyPr/>
          <a:lstStyle/>
          <a:p>
            <a:r>
              <a:rPr lang="en-US" dirty="0"/>
              <a:t>This layer has </a:t>
            </a:r>
            <a:r>
              <a:rPr lang="en-US" sz="2000" b="1" dirty="0"/>
              <a:t>“things” </a:t>
            </a:r>
            <a:r>
              <a:rPr lang="en-US" dirty="0"/>
              <a:t>as in IOT.</a:t>
            </a:r>
          </a:p>
          <a:p>
            <a:r>
              <a:rPr lang="en-US" dirty="0"/>
              <a:t>“Things” are capable of </a:t>
            </a:r>
            <a:r>
              <a:rPr lang="en-US" b="1" dirty="0"/>
              <a:t>send &amp; receive </a:t>
            </a:r>
            <a:r>
              <a:rPr lang="en-US" dirty="0"/>
              <a:t>information.</a:t>
            </a:r>
          </a:p>
          <a:p>
            <a:r>
              <a:rPr lang="en-US" dirty="0"/>
              <a:t>Primary function is </a:t>
            </a:r>
            <a:r>
              <a:rPr lang="en-US" sz="2400" b="1" dirty="0"/>
              <a:t>generating data</a:t>
            </a:r>
            <a:r>
              <a:rPr lang="en-US" dirty="0"/>
              <a:t>.</a:t>
            </a:r>
          </a:p>
          <a:p>
            <a:r>
              <a:rPr lang="en-US" dirty="0"/>
              <a:t>“Things” can be controlled remotely over </a:t>
            </a:r>
            <a:r>
              <a:rPr lang="en-US" b="1" dirty="0"/>
              <a:t>Network</a:t>
            </a:r>
            <a:r>
              <a:rPr lang="en-US" dirty="0"/>
              <a:t>.</a:t>
            </a:r>
          </a:p>
          <a:p>
            <a:r>
              <a:rPr lang="en-US" dirty="0"/>
              <a:t> List of things is </a:t>
            </a:r>
            <a:r>
              <a:rPr lang="en-US" b="1" dirty="0"/>
              <a:t>extensive</a:t>
            </a:r>
            <a:r>
              <a:rPr lang="en-US" dirty="0"/>
              <a:t>.</a:t>
            </a:r>
          </a:p>
          <a:p>
            <a:r>
              <a:rPr lang="en-US" b="1" dirty="0"/>
              <a:t>No rules about size, location form factor or Origin</a:t>
            </a:r>
            <a:r>
              <a:rPr lang="en-US" dirty="0"/>
              <a:t>.</a:t>
            </a:r>
          </a:p>
          <a:p>
            <a:r>
              <a:rPr lang="en-US" dirty="0"/>
              <a:t>“Things” could be simple “Silicon chip” or as big as “CAR”</a:t>
            </a:r>
          </a:p>
          <a:p>
            <a:r>
              <a:rPr lang="en-US" dirty="0"/>
              <a:t>Hundreds of Manufacturer can produce IOT devices.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D0FA1EA-28DF-38BC-7E20-32A94840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8E00-5ABD-40CF-AFAC-1AD8B764F424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A90B6D-CF30-156C-EF6A-069A15DA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World Forum Standardized Architecture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71355D-F3B8-9C04-1C68-7EF493CB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2488-90B5-4D04-8441-6F46DC8315A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346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</TotalTime>
  <Words>1074</Words>
  <Application>Microsoft Office PowerPoint</Application>
  <PresentationFormat>Widescreen</PresentationFormat>
  <Paragraphs>173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IOT ARCHITECTURE</vt:lpstr>
      <vt:lpstr>oneM2M IoT STD Architecture</vt:lpstr>
      <vt:lpstr>Application Entity (AE)</vt:lpstr>
      <vt:lpstr>Common Service Entity</vt:lpstr>
      <vt:lpstr>Network Service Entity (NSE)</vt:lpstr>
      <vt:lpstr>Network Service Entity (NSE)</vt:lpstr>
      <vt:lpstr>IoT World Forum Standardized Architecture</vt:lpstr>
      <vt:lpstr>IOT World Form Std Architecture </vt:lpstr>
      <vt:lpstr>Physical Device &amp; Controllers (layer 1)</vt:lpstr>
      <vt:lpstr>Connectivity (layer 2)</vt:lpstr>
      <vt:lpstr>Edge (Fog) computing (layer3) </vt:lpstr>
      <vt:lpstr>Data Accumulation (layer 4)</vt:lpstr>
      <vt:lpstr>Data Abstraction(Reduction)(layer 5)</vt:lpstr>
      <vt:lpstr>Application (layer 6)</vt:lpstr>
      <vt:lpstr>Collaboration &amp; Processes (layer 7)</vt:lpstr>
      <vt:lpstr>Security in the IOT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Entity (AE)</dc:title>
  <dc:creator>Dell</dc:creator>
  <cp:lastModifiedBy>Ashish Yadav</cp:lastModifiedBy>
  <cp:revision>35</cp:revision>
  <dcterms:created xsi:type="dcterms:W3CDTF">2023-01-26T10:44:48Z</dcterms:created>
  <dcterms:modified xsi:type="dcterms:W3CDTF">2023-02-02T02:16:18Z</dcterms:modified>
</cp:coreProperties>
</file>