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8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85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946D-1954-4418-BC3F-730DF4C75CA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831945-C4C9-418E-805C-C88B3E3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0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E091-7790-1598-0CE9-8AD4D55E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252447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9B1C-468E-E7E3-A703-C07D41E3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497"/>
          </a:xfrm>
        </p:spPr>
        <p:txBody>
          <a:bodyPr>
            <a:normAutofit fontScale="90000"/>
          </a:bodyPr>
          <a:lstStyle/>
          <a:p>
            <a:r>
              <a:rPr lang="en-US" dirty="0"/>
              <a:t>Link 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50A2-2307-3B21-7672-F6B42C0C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751"/>
            <a:ext cx="8596668" cy="4789611"/>
          </a:xfrm>
        </p:spPr>
        <p:txBody>
          <a:bodyPr/>
          <a:lstStyle/>
          <a:p>
            <a:r>
              <a:rPr lang="en-US" dirty="0"/>
              <a:t>802.3 Ethernet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 WCAN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802.15.4 – LR – WPAN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802.16 Wi MAX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2G/ 3G / 4G /LTE / 5G Cellular </a:t>
            </a:r>
          </a:p>
        </p:txBody>
      </p:sp>
    </p:spTree>
    <p:extLst>
      <p:ext uri="{BB962C8B-B14F-4D97-AF65-F5344CB8AC3E}">
        <p14:creationId xmlns:p14="http://schemas.microsoft.com/office/powerpoint/2010/main" val="112980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050-8202-E574-B9BA-A0E8D4F4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763"/>
          </a:xfrm>
        </p:spPr>
        <p:txBody>
          <a:bodyPr>
            <a:normAutofit fontScale="90000"/>
          </a:bodyPr>
          <a:lstStyle/>
          <a:p>
            <a:r>
              <a:rPr lang="en-US" dirty="0"/>
              <a:t>802.3 Ethernet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B1CE-E393-4583-9517-54155AC2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It is developed by IEEE for wired Ethernet technology.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802.3a, 802.3i, 802.3j, 802.3ae, 802.3z these all come under same umbrella.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of these will have its even set of detailed specifications.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can use STAR or BUS Topology.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Connecting devices used are coaxial cables twisted pairs and optical </a:t>
            </a:r>
            <a:r>
              <a:rPr lang="en-US" dirty="0" err="1"/>
              <a:t>fibres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Speed could be 10Mbps to 10Gbps. </a:t>
            </a:r>
          </a:p>
        </p:txBody>
      </p:sp>
    </p:spTree>
    <p:extLst>
      <p:ext uri="{BB962C8B-B14F-4D97-AF65-F5344CB8AC3E}">
        <p14:creationId xmlns:p14="http://schemas.microsoft.com/office/powerpoint/2010/main" val="123874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1D45-F505-5C03-F35F-FA6F147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1"/>
          </a:xfrm>
        </p:spPr>
        <p:txBody>
          <a:bodyPr>
            <a:normAutofit fontScale="90000"/>
          </a:bodyPr>
          <a:lstStyle/>
          <a:p>
            <a:r>
              <a:rPr lang="en-US" dirty="0"/>
              <a:t>802.11 WLAN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3361-57BC-92F6-B0C9-4539F1B8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29"/>
            <a:ext cx="8596668" cy="4780734"/>
          </a:xfrm>
        </p:spPr>
        <p:txBody>
          <a:bodyPr/>
          <a:lstStyle/>
          <a:p>
            <a:r>
              <a:rPr lang="en-US" dirty="0"/>
              <a:t>It is developed by IEEE for WLAN.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802.11a, 802.11b, 802.11g, 802.11n, 802.11i these all come under same umbrella.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of these will have its own set of detailed specifications.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WLAN is usually implemented as Wi-fi most preferred way to connect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roaming capabilities and do not require any external interface.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also helps to reduce the size of IOT devices.</a:t>
            </a:r>
          </a:p>
        </p:txBody>
      </p:sp>
    </p:spTree>
    <p:extLst>
      <p:ext uri="{BB962C8B-B14F-4D97-AF65-F5344CB8AC3E}">
        <p14:creationId xmlns:p14="http://schemas.microsoft.com/office/powerpoint/2010/main" val="133121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C94-597B-7FF6-09B8-5ABA265C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802.15.4 LR-WPAN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5051-C120-D59D-CB6A-ABEB988C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5"/>
            <a:ext cx="8596668" cy="4762978"/>
          </a:xfrm>
        </p:spPr>
        <p:txBody>
          <a:bodyPr/>
          <a:lstStyle/>
          <a:p>
            <a:r>
              <a:rPr lang="en-US" dirty="0"/>
              <a:t>It is developed by IEEE or LR-WPAN.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802.15.4A, 802.15.4c, 802.15.4d, 802.15.4e, 802.15.4f all these come under same umbrella.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protocol is low power consumption, low data rate, low cost and high message throughout.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250kbps, 40kbps and 20 kbps.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can handle huge IOT devices.</a:t>
            </a:r>
          </a:p>
        </p:txBody>
      </p:sp>
    </p:spTree>
    <p:extLst>
      <p:ext uri="{BB962C8B-B14F-4D97-AF65-F5344CB8AC3E}">
        <p14:creationId xmlns:p14="http://schemas.microsoft.com/office/powerpoint/2010/main" val="259754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19EB-C312-D662-070A-DC0D5C64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802.16 Wi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39A3-747A-B1FD-4738-3E912CAF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developed by IEEE for broadband wireless Metropolitan Area Network Technology.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802.16.1a, 802.16.1b, 802.16p, 802.16n, 802.16a, will come under same umbrella.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will have their own detailed specifications.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802.16 officially called as wireless MAN.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802.16 commercialized under the name </a:t>
            </a:r>
          </a:p>
          <a:p>
            <a:pPr marL="0" indent="0">
              <a:buNone/>
            </a:pPr>
            <a:r>
              <a:rPr lang="en-US" dirty="0"/>
              <a:t>      “Wi MAX” (World Wide interoperability for Microwave Access)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data rate 1.5 Mbps to 1 Gbps.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9406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9CEE-B0D7-CD59-D112-641C1416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2G/ 3G / 4G /LTE /5G - Cellular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3C95-46AD-1DC4-9A0B-B941E9DA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/>
          <a:lstStyle/>
          <a:p>
            <a:r>
              <a:rPr lang="en-US" dirty="0"/>
              <a:t>Cellular Networks are used for data connectivity as well as voice connectivity.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Analog circuit – 1G</a:t>
            </a:r>
          </a:p>
          <a:p>
            <a:pPr marL="0" indent="0">
              <a:buNone/>
            </a:pPr>
            <a:r>
              <a:rPr lang="en-US" dirty="0"/>
              <a:t>     GSM – 2G</a:t>
            </a:r>
          </a:p>
          <a:p>
            <a:pPr marL="0" indent="0">
              <a:buNone/>
            </a:pPr>
            <a:r>
              <a:rPr lang="en-US" dirty="0"/>
              <a:t>     UMTS – 3G</a:t>
            </a:r>
          </a:p>
          <a:p>
            <a:pPr marL="0" indent="0">
              <a:buNone/>
            </a:pPr>
            <a:r>
              <a:rPr lang="en-US" dirty="0"/>
              <a:t>     LTE – 4G </a:t>
            </a:r>
          </a:p>
          <a:p>
            <a:pPr marL="0" indent="0">
              <a:buNone/>
            </a:pPr>
            <a:r>
              <a:rPr lang="en-US" dirty="0"/>
              <a:t>     5G New Radio – 5G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5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3C89-99EC-F835-0B66-1BF507E8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layer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4C0C3-F013-B2F6-77AE-91FF5BC79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40529"/>
                <a:ext cx="8596668" cy="4700834"/>
              </a:xfrm>
            </p:spPr>
            <p:txBody>
              <a:bodyPr/>
              <a:lstStyle/>
              <a:p>
                <a:r>
                  <a:rPr lang="en-US" dirty="0"/>
                  <a:t>IPV 4</a:t>
                </a:r>
              </a:p>
              <a:p>
                <a:r>
                  <a:rPr lang="en-US" dirty="0"/>
                  <a:t>IP stands for internet protocol.</a:t>
                </a:r>
              </a:p>
              <a:p>
                <a:r>
                  <a:rPr lang="en-US" dirty="0"/>
                  <a:t>IP defines a set of protocols that can be used for communication between any devices on the Network. </a:t>
                </a:r>
              </a:p>
              <a:p>
                <a:r>
                  <a:rPr lang="en-US" dirty="0"/>
                  <a:t>IP provides addressing &amp; routing mechanisms for each packet of data that needs to move across the Network.</a:t>
                </a:r>
              </a:p>
              <a:p>
                <a:r>
                  <a:rPr lang="en-US" dirty="0"/>
                  <a:t>IPV4 is Version 4.</a:t>
                </a:r>
              </a:p>
              <a:p>
                <a:r>
                  <a:rPr lang="en-US" dirty="0"/>
                  <a:t>It is 32 bit long and has an address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= 4, 294, 967, 2196, so approximately 4.3 billion address it can provide.</a:t>
                </a:r>
              </a:p>
              <a:p>
                <a:r>
                  <a:rPr lang="en-US" dirty="0"/>
                  <a:t>IPV4 address will look like 121.56.78.214.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4C0C3-F013-B2F6-77AE-91FF5BC79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40529"/>
                <a:ext cx="8596668" cy="4700834"/>
              </a:xfrm>
              <a:blipFill>
                <a:blip r:embed="rId2"/>
                <a:stretch>
                  <a:fillRect l="-142" t="-908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98BA-1034-7C65-8C75-5A51B5E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08D0-5134-77AA-87E6-E65034B1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dirty="0"/>
              <a:t>IPv6 IS IP version 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IPv6 address is 128 bit long, so we can have 128 addresses.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IPv6 is able to provide enough IP addresses to cover entire spectrum of IOT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IPv6 address looks like 2001:0:gd38: 6abd: 2c37:10da: </a:t>
            </a:r>
          </a:p>
        </p:txBody>
      </p:sp>
    </p:spTree>
    <p:extLst>
      <p:ext uri="{BB962C8B-B14F-4D97-AF65-F5344CB8AC3E}">
        <p14:creationId xmlns:p14="http://schemas.microsoft.com/office/powerpoint/2010/main" val="217105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0282-B584-C20E-4CBF-A32B8AE3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Transport layer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1535-6408-FCA7-049C-5F9CC2DC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141"/>
            <a:ext cx="8596668" cy="4745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Transmission control Protocol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helps to establish &amp; maintain Network through which application program can exchange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reliable and connection oriented protocol.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ensures packets are delivered to the destination host.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packets are lost during transmission, then TCP has the ability to identify this issue and resend the lost or </a:t>
            </a:r>
            <a:r>
              <a:rPr lang="en-US" dirty="0" err="1"/>
              <a:t>compted</a:t>
            </a:r>
            <a:r>
              <a:rPr lang="en-US" dirty="0"/>
              <a:t> packet.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TCP also supports packet sequencing, Congestion Control and error detection and correction.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92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48F-3C52-5AD3-6753-32B3553D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 dirty="0"/>
              <a:t>Transport Layer Protocol (UDP)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0B16-1707-F63D-6011-90AC0EE9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1"/>
            <a:ext cx="8596668" cy="46298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provides procedure for application programs to send messages to other program with minimum resources.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connection less protocol.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has neither packet sequencing nor flow and congestion control.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no acknowledgement after delivering the packet.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does not guarantee that a packet will reach its destination.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Hence it is unreliable protocol.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it is faster than TCP and require less resources.</a:t>
            </a:r>
          </a:p>
        </p:txBody>
      </p:sp>
    </p:spTree>
    <p:extLst>
      <p:ext uri="{BB962C8B-B14F-4D97-AF65-F5344CB8AC3E}">
        <p14:creationId xmlns:p14="http://schemas.microsoft.com/office/powerpoint/2010/main" val="21622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6A6-9B62-E938-B52F-91F4336A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107"/>
            <a:ext cx="8596668" cy="1151139"/>
          </a:xfrm>
        </p:spPr>
        <p:txBody>
          <a:bodyPr>
            <a:normAutofit fontScale="90000"/>
          </a:bodyPr>
          <a:lstStyle/>
          <a:p>
            <a:r>
              <a:rPr lang="en-US" dirty="0"/>
              <a:t>Core IOT Functional Stack</a:t>
            </a:r>
            <a:br>
              <a:rPr lang="en-US" dirty="0"/>
            </a:br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11F0-05E0-6746-8595-69530617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5418666" cy="5237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IOT Network management sublayer</a:t>
            </a:r>
          </a:p>
          <a:p>
            <a:r>
              <a:rPr lang="en-US" sz="2400" dirty="0"/>
              <a:t>At this layer several applications that </a:t>
            </a:r>
            <a:r>
              <a:rPr lang="en-US" sz="2400" dirty="0" err="1"/>
              <a:t>process,analyse,visualize</a:t>
            </a:r>
            <a:r>
              <a:rPr lang="en-US" sz="2400" dirty="0"/>
              <a:t>,  </a:t>
            </a:r>
            <a:r>
              <a:rPr lang="en-US" sz="2400" dirty="0" err="1"/>
              <a:t>control,manage</a:t>
            </a:r>
            <a:r>
              <a:rPr lang="en-US" sz="2400" dirty="0"/>
              <a:t> and report the collected data from “things”</a:t>
            </a:r>
          </a:p>
          <a:p>
            <a:r>
              <a:rPr lang="en-US" sz="2400" dirty="0"/>
              <a:t>Some applications could only control manage IOT based systems</a:t>
            </a:r>
          </a:p>
          <a:p>
            <a:r>
              <a:rPr lang="en-US" sz="2400" dirty="0"/>
              <a:t>Some applications could synthesize the collected information and generate meaningful reports and </a:t>
            </a:r>
            <a:r>
              <a:rPr lang="en-US" sz="2400"/>
              <a:t>actionable insights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100" name="Picture 4" descr="MODULE 1">
            <a:extLst>
              <a:ext uri="{FF2B5EF4-FFF2-40B4-BE49-F238E27FC236}">
                <a16:creationId xmlns:a16="http://schemas.microsoft.com/office/drawing/2014/main" id="{66D563BE-4659-149A-BD39-D82A6D3B8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01" y="1455939"/>
            <a:ext cx="4918229" cy="48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7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2CC1-629B-98FF-1B11-C57573CB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2719-BFCB-8304-3B82-29FC1216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</a:t>
            </a:r>
          </a:p>
          <a:p>
            <a:r>
              <a:rPr lang="en-US" dirty="0"/>
              <a:t>Hypertext Transfer Protocol used to transfer data on distributed and connects systems.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 is state less protocol.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means that client &amp; web server make and break a connection for each interaction.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user request to view a web page that the web server finds the requested web page, present to the user and then terminates the connection.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2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F69B-A760-203F-BC25-DF5EAA54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layer Protocol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E996-3B96-C39B-AC19-5B4E0EE7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29"/>
            <a:ext cx="8596668" cy="4780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</a:t>
            </a:r>
          </a:p>
          <a:p>
            <a:r>
              <a:rPr lang="en-US" dirty="0"/>
              <a:t>It is the secure version of HTTP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 stands for secure.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the communication between client and server will be secured.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 usually used to protect confidential online interactions such as online banking.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 keep client &amp; server connections established until it is terminated.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7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EFFB-43F9-ECCE-931F-2735CB4E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CoAP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83A0-F7F8-A4F6-0D6D-CD388955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Constrained Application Protocol.</a:t>
            </a:r>
          </a:p>
          <a:p>
            <a:r>
              <a:rPr lang="en-US" dirty="0"/>
              <a:t>It is specialized web transfer protocol.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used for low power, low processing capabilities.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also constrained for low rate networks.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protocol is specially designed for M2M applications such as smart energy &amp; building automation.</a:t>
            </a:r>
          </a:p>
        </p:txBody>
      </p:sp>
    </p:spTree>
    <p:extLst>
      <p:ext uri="{BB962C8B-B14F-4D97-AF65-F5344CB8AC3E}">
        <p14:creationId xmlns:p14="http://schemas.microsoft.com/office/powerpoint/2010/main" val="338677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B4C2-53F9-052B-8D1A-242A98B6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/>
          <a:lstStyle/>
          <a:p>
            <a:r>
              <a:rPr lang="en-US" dirty="0"/>
              <a:t>Application and Analytics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996C-39F6-86C3-19B2-B5FDD37B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/>
          <a:lstStyle/>
          <a:p>
            <a:r>
              <a:rPr lang="en-US" dirty="0"/>
              <a:t>It is composed of many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applications can process, </a:t>
            </a:r>
            <a:r>
              <a:rPr lang="en-US" dirty="0" err="1"/>
              <a:t>analyse</a:t>
            </a:r>
            <a:r>
              <a:rPr lang="en-US" dirty="0"/>
              <a:t>, visualize, control, manage &amp; report the collected data from “things”.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can be developed as per user requirement.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applications are just for control, manage and operate the IOT systems.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applications can synthesis the collected information and generate meaningful reports &amp; actionable heights.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2E19-7730-F59F-8499-F89097BD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CC22-E655-F632-28EB-6364D347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4736345"/>
          </a:xfrm>
        </p:spPr>
        <p:txBody>
          <a:bodyPr/>
          <a:lstStyle/>
          <a:p>
            <a:r>
              <a:rPr lang="en-US" dirty="0"/>
              <a:t>This type of application collects data from multiple smart objects, processes the collected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displays information resulting from the data processed.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always processes the data received from the multiple smart objects and then convey to the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information is presented in such a way we can take meaningful 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29-7BFB-C44E-6D63-521C8F70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2BF4-4713-B6C3-7FE4-0B1293AE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/>
          <a:lstStyle/>
          <a:p>
            <a:r>
              <a:rPr lang="en-US" dirty="0"/>
              <a:t>These applications control the </a:t>
            </a:r>
            <a:r>
              <a:rPr lang="en-US" dirty="0" err="1"/>
              <a:t>behaviour</a:t>
            </a:r>
            <a:r>
              <a:rPr lang="en-US" dirty="0"/>
              <a:t> of the smart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applications are very useful for controlling complex aspects of an IOT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Ex- Pressure sensor may be connected to a pump. A control application increases the pump speed when the connected sensor detect a drop in pressure.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Ex- control application automatically turns off the light is the illumination level of an area is sufficiently good.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674F-710F-5AEC-4A8C-E0C4977C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Application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31D5-0C2D-8C10-28F7-A34AADB3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Advanced application module may include both analytics and control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is collected from the smart objects &amp; processed in the analytics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result of the processing module may be used by control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module modify the </a:t>
            </a:r>
            <a:r>
              <a:rPr lang="en-US" dirty="0" err="1"/>
              <a:t>behaviour</a:t>
            </a:r>
            <a:r>
              <a:rPr lang="en-US" dirty="0"/>
              <a:t> of the smart objects and system related to the smart objects.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module also conveys the instructions for the </a:t>
            </a:r>
            <a:r>
              <a:rPr lang="en-US" dirty="0" err="1"/>
              <a:t>behavioural</a:t>
            </a:r>
            <a:r>
              <a:rPr lang="en-US" dirty="0"/>
              <a:t> changes.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9D6A-271E-EA4E-59DE-0D8AE431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8495-7EE8-4B82-7FC3-FA126110E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It is meant to process the data collected by smart objects combine it to provide an intelligent view related to the IOT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processing can be very complex and may have complex Algorithm.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processing can be done for one smart object (IOT Thing) </a:t>
            </a:r>
          </a:p>
          <a:p>
            <a:pPr marL="0" indent="0">
              <a:buNone/>
            </a:pPr>
            <a:r>
              <a:rPr lang="en-US" dirty="0"/>
              <a:t>     Ex- Dash board can display an alarm when a weight sensor detects that a</a:t>
            </a:r>
          </a:p>
          <a:p>
            <a:pPr marL="0" indent="0">
              <a:buNone/>
            </a:pPr>
            <a:r>
              <a:rPr lang="en-US" dirty="0"/>
              <a:t>           sheet is empty in a store.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processing can be complex involving multiple sensor or IOT devices.</a:t>
            </a:r>
          </a:p>
          <a:p>
            <a:pPr marL="0" indent="0">
              <a:buNone/>
            </a:pPr>
            <a:r>
              <a:rPr lang="en-US" dirty="0"/>
              <a:t>     Ex- Temperature, pressure, humidity of thousands of sensors is collected and</a:t>
            </a:r>
          </a:p>
          <a:p>
            <a:pPr marL="0" indent="0">
              <a:buNone/>
            </a:pPr>
            <a:r>
              <a:rPr lang="en-US" dirty="0"/>
              <a:t>           processed to determine the likelihood of a storm and its probable path.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8397-2525-CD09-C9D8-A5FE9AAB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763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DA01-C871-9E44-613E-B95F24BA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683079"/>
          </a:xfrm>
        </p:spPr>
        <p:txBody>
          <a:bodyPr/>
          <a:lstStyle/>
          <a:p>
            <a:r>
              <a:rPr lang="en-US" dirty="0"/>
              <a:t>Network connectivity between smart objects will affect the efficiency of the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Loss of connectivity may result in accident or degradation of operation efficiency.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analytics plays import role in connecting all systems.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connectivity may be enough if smart objects report occasional status without expectation for immediate action.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Detailed connectivity required if the central application is expected to pilot in near – real – time connected systems.</a:t>
            </a:r>
          </a:p>
        </p:txBody>
      </p:sp>
    </p:spTree>
    <p:extLst>
      <p:ext uri="{BB962C8B-B14F-4D97-AF65-F5344CB8AC3E}">
        <p14:creationId xmlns:p14="http://schemas.microsoft.com/office/powerpoint/2010/main" val="11712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FF34-16C6-722C-7D71-8C193176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IOT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39E9-A7D9-3934-EEA6-9C82A0DF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997"/>
            <a:ext cx="8596668" cy="4807366"/>
          </a:xfrm>
        </p:spPr>
        <p:txBody>
          <a:bodyPr>
            <a:normAutofit/>
          </a:bodyPr>
          <a:lstStyle/>
          <a:p>
            <a:r>
              <a:rPr lang="en-US" dirty="0"/>
              <a:t>The open system inter connection model (OSI model) is a conceptual model that characterizes and standardizes the communication functions of Networked communications without diving into complexities of protocols, architecture and the underlying technologies.</a:t>
            </a:r>
          </a:p>
          <a:p>
            <a:r>
              <a:rPr lang="en-US" dirty="0"/>
              <a:t>OSI Model has (7) seven layers. </a:t>
            </a:r>
          </a:p>
          <a:p>
            <a:r>
              <a:rPr lang="en-US" dirty="0"/>
              <a:t>Each layer interacts with the layer above and below it and passes on the respective protocol data units.</a:t>
            </a:r>
          </a:p>
          <a:p>
            <a:r>
              <a:rPr lang="en-US" dirty="0"/>
              <a:t>When data move from top to down layers encapsulation happens.</a:t>
            </a:r>
          </a:p>
          <a:p>
            <a:r>
              <a:rPr lang="en-US" dirty="0"/>
              <a:t>Encapsulation means the process of adding layer specific information and passing on the data to the next layer below is called encapsulation.</a:t>
            </a:r>
          </a:p>
          <a:p>
            <a:r>
              <a:rPr lang="en-US" dirty="0"/>
              <a:t>When data move from bottom to top layer, decapsulation happens.</a:t>
            </a:r>
          </a:p>
          <a:p>
            <a:r>
              <a:rPr lang="en-US" dirty="0"/>
              <a:t>Decapsulation means the process of removing layer specific information and passing on the data to the next layer above is called decapsulation. </a:t>
            </a:r>
          </a:p>
        </p:txBody>
      </p:sp>
    </p:spTree>
    <p:extLst>
      <p:ext uri="{BB962C8B-B14F-4D97-AF65-F5344CB8AC3E}">
        <p14:creationId xmlns:p14="http://schemas.microsoft.com/office/powerpoint/2010/main" val="669130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1466</Words>
  <Application>Microsoft Office PowerPoint</Application>
  <PresentationFormat>Widescreen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Facet</vt:lpstr>
      <vt:lpstr>IOT</vt:lpstr>
      <vt:lpstr>Core IOT Functional Stack Applications</vt:lpstr>
      <vt:lpstr>Application and Analytics layer</vt:lpstr>
      <vt:lpstr>Analytics Application</vt:lpstr>
      <vt:lpstr>Control Application </vt:lpstr>
      <vt:lpstr>Advanced Application Module</vt:lpstr>
      <vt:lpstr>Data Analytics </vt:lpstr>
      <vt:lpstr>Network Analytics</vt:lpstr>
      <vt:lpstr>IOT Protocols </vt:lpstr>
      <vt:lpstr>Link layer protocols</vt:lpstr>
      <vt:lpstr>802.3 Ethernet </vt:lpstr>
      <vt:lpstr>802.11 WLAN</vt:lpstr>
      <vt:lpstr>802.15.4 LR-WPAN</vt:lpstr>
      <vt:lpstr>802.16 Wi MAX</vt:lpstr>
      <vt:lpstr>2G/ 3G / 4G /LTE /5G - Cellular</vt:lpstr>
      <vt:lpstr>Network layer Protocol</vt:lpstr>
      <vt:lpstr>IPv6</vt:lpstr>
      <vt:lpstr>Transport layer Protocol (TCP)</vt:lpstr>
      <vt:lpstr>Transport Layer Protocol (UDP)</vt:lpstr>
      <vt:lpstr>Application layer Protocols</vt:lpstr>
      <vt:lpstr>Application layer Protocol </vt:lpstr>
      <vt:lpstr>CoAP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Dell</dc:creator>
  <cp:lastModifiedBy>Dell</cp:lastModifiedBy>
  <cp:revision>9</cp:revision>
  <dcterms:created xsi:type="dcterms:W3CDTF">2023-03-08T08:48:41Z</dcterms:created>
  <dcterms:modified xsi:type="dcterms:W3CDTF">2023-03-09T01:40:42Z</dcterms:modified>
</cp:coreProperties>
</file>