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946A7-65D0-4535-B6DD-98E4C493C68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E139-7A24-4D72-98C7-795E1E2CA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A751-2F30-4940-9ACE-5E2DF0A17DF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8195-25AA-416E-B150-808E3485FAD3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EF15-EAA5-416A-A0C2-A0B962241737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21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513-C917-49FA-AE48-6B68B3407635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838-5D56-4E23-B70E-EF1E70CAEE17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33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FA1-8AB6-4954-B983-48E916BAE6B8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37D9-517A-4C3C-8475-32D42D89965D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7E8-078F-488B-90A1-5984B5203F83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C3D-009B-4CFD-ADDD-F2915FF4D03B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D92-6D17-4E2D-BDBF-99BA51A09B75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24D-411E-4EAD-900F-A754ABC077F6}" type="datetime1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D2B-2640-415D-9C2C-D0A2BAF5828E}" type="datetime1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B9A-F575-4A06-8347-059B69FD65B3}" type="datetime1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FB3D-0730-4150-AA0E-7241AB3FADC4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F535-8707-4335-9A63-AC8C6176C2AA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CFF1-5205-4451-90DE-A1CA68EF881F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BEBE-F2E5-9B04-9572-D9ECB311D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Machine2Machine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5AF35-2379-3950-C217-8EAE6955F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A2A0-BA5F-A804-5158-D28D7599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8C29-1407-4BD1-AB43-277E4A3C7057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F87C-C92B-4963-472B-C205AF43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B823-B9C1-CBBD-0865-DAB32C76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61A7-5925-EA91-01A3-1DCE5BC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M2M and IOT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3995-5848-B92B-34C5-D0CA3785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436F-C79B-AF5B-FE32-27B0B259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CF2E-803A-0EB8-2EC7-2C2A90A2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What are the Differences Between M2M and IoT? - Electronics For You">
            <a:extLst>
              <a:ext uri="{FF2B5EF4-FFF2-40B4-BE49-F238E27FC236}">
                <a16:creationId xmlns:a16="http://schemas.microsoft.com/office/drawing/2014/main" id="{3628F5D6-039E-B9A5-498B-5E2AE2176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04513"/>
            <a:ext cx="8351256" cy="433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9DE6-DE69-78F7-5C8B-33D65890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US" dirty="0"/>
              <a:t>Difference between M2M and IOT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6647-06F5-4AE2-CCC1-9F0F5B2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29DA-55B3-9108-28BA-52394047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E68B-AED4-0DE3-3022-1C9C61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11</a:t>
            </a:fld>
            <a:endParaRPr lang="en-US"/>
          </a:p>
        </p:txBody>
      </p:sp>
      <p:pic>
        <p:nvPicPr>
          <p:cNvPr id="4102" name="Picture 6" descr="Key Differences Between IoT &amp; M2M — ConnectedYou Europe ApS">
            <a:extLst>
              <a:ext uri="{FF2B5EF4-FFF2-40B4-BE49-F238E27FC236}">
                <a16:creationId xmlns:a16="http://schemas.microsoft.com/office/drawing/2014/main" id="{4E95AAF7-5EB2-3B7F-8615-B0576C985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313896"/>
            <a:ext cx="7483876" cy="49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A1D-F3A2-5E15-9DA5-0A5705B9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IoT World Forum Standardized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273-A066-B3AD-BC62-5A9676F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9D40-1918-4E3E-76B2-81F99B50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2DB3-2F3B-2B53-63ED-81D7E89D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IoT World Forum Reference Model | Download Scientific Diagram">
            <a:extLst>
              <a:ext uri="{FF2B5EF4-FFF2-40B4-BE49-F238E27FC236}">
                <a16:creationId xmlns:a16="http://schemas.microsoft.com/office/drawing/2014/main" id="{ADC1B5BE-96A1-18A1-2C65-CCF4E40163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5" y="1349406"/>
            <a:ext cx="8273987" cy="458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5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A1D-F3A2-5E15-9DA5-0A5705B9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IoT World Forum Standardized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273-A066-B3AD-BC62-5A9676F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9D40-1918-4E3E-76B2-81F99B50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2DB3-2F3B-2B53-63ED-81D7E89D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BD34-34EF-19F6-FDD8-F0F42E2D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r>
              <a:rPr lang="en-US" dirty="0" err="1"/>
              <a:t>IoTW</a:t>
            </a:r>
            <a:r>
              <a:rPr lang="en-US" dirty="0"/>
              <a:t> architectural committee led by Cisco, IBM, Rockwell Automation published seven layer reference model</a:t>
            </a:r>
          </a:p>
          <a:p>
            <a:r>
              <a:rPr lang="en-US" dirty="0"/>
              <a:t>It helps to visualize IOT</a:t>
            </a:r>
          </a:p>
          <a:p>
            <a:r>
              <a:rPr lang="en-US" dirty="0"/>
              <a:t>Each of seven layers are broken into specific functions and </a:t>
            </a:r>
            <a:r>
              <a:rPr lang="en-US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9687-1FAF-8DAC-1E5E-142DD74B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E813-F563-F62B-BADF-B77AB4C4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55"/>
            <a:ext cx="8596668" cy="4194808"/>
          </a:xfrm>
        </p:spPr>
        <p:txBody>
          <a:bodyPr/>
          <a:lstStyle/>
          <a:p>
            <a:r>
              <a:rPr lang="en-US" dirty="0"/>
              <a:t>It refers to technologies, standards and protocols that enable the machines to communicate and interact with each other and carry out useful task</a:t>
            </a:r>
          </a:p>
          <a:p>
            <a:r>
              <a:rPr lang="en-US" dirty="0"/>
              <a:t>M2M can either use telemetry to do machine to machine communication whish includes telephone lines and radio waves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M2M can either use wired medium or wireless medium like cellular networks, ETHERNET, Wi-Fi, Bluetooth and infrared and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software programs to help a network device to interpret data and make decisions </a:t>
            </a:r>
            <a:endParaRPr lang="en-US" dirty="0"/>
          </a:p>
          <a:p>
            <a:r>
              <a:rPr lang="en-US" dirty="0"/>
              <a:t>M2M allows machines and systems to work together more effectively</a:t>
            </a:r>
          </a:p>
          <a:p>
            <a:r>
              <a:rPr lang="en-US" dirty="0">
                <a:solidFill>
                  <a:srgbClr val="666666"/>
                </a:solidFill>
                <a:latin typeface="+mj-lt"/>
              </a:rPr>
              <a:t>M2M ultimately reduces cost, boosted revenue and improved customer service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7573-2BE1-D36C-1A3D-2436FD6D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4F1E-0586-1CA4-ADDE-0CDD66B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CFEE-27E7-5046-5DE8-36A7C6D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8334-DBBD-7B24-19F3-13998B40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A21A-9129-BB14-1545-BC95A79A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205"/>
            <a:ext cx="8596668" cy="45321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VENDING MACHINE</a:t>
            </a:r>
          </a:p>
          <a:p>
            <a:r>
              <a:rPr lang="en-US" dirty="0"/>
              <a:t>Traditionally it need to be checked regularly to see the stock that they carried</a:t>
            </a:r>
          </a:p>
          <a:p>
            <a:r>
              <a:rPr lang="en-US" dirty="0"/>
              <a:t>If stock is less, FACILITIES MANAGER will contact the vending machine OPERATOR to order new stock that could be added into the machine</a:t>
            </a:r>
          </a:p>
          <a:p>
            <a:r>
              <a:rPr lang="en-US" dirty="0"/>
              <a:t>M2M vending machines will communicate stock levels straight back to the stock database and ware house</a:t>
            </a:r>
          </a:p>
          <a:p>
            <a:r>
              <a:rPr lang="en-US" dirty="0"/>
              <a:t>M2M SIM will provide connectivity for  providing current operational status and stock items in the vending machine</a:t>
            </a:r>
          </a:p>
          <a:p>
            <a:r>
              <a:rPr lang="en-US" dirty="0"/>
              <a:t>M2M needs someone for refilling and maintenance no need of physical inspection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C3CF-4D18-4AC7-4454-05E397C4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98BB-9ECB-C01A-CDAC-07061885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88A-C14B-A056-D160-C283DA3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Applications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C954-F5A6-506D-C415-9E4C2B6C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9"/>
            <a:ext cx="8596668" cy="4434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ROBOTICS</a:t>
            </a:r>
          </a:p>
          <a:p>
            <a:r>
              <a:rPr lang="en-US" dirty="0"/>
              <a:t>M2M used in robotics to place inventory in warehouse and autofill shipment orders</a:t>
            </a:r>
          </a:p>
          <a:p>
            <a:r>
              <a:rPr lang="en-US" dirty="0"/>
              <a:t>It also helps to automate manufacturing related tasks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LOGISTICS AND FLEET MANAGEMENT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M2M can be used in fleet management to track movement of vehicles and objects and manage them efficiently</a:t>
            </a:r>
          </a:p>
          <a:p>
            <a:r>
              <a:rPr lang="en-US" dirty="0"/>
              <a:t>M2M helps to get information like current location ,traffic jams in route environmental conditions send them to a machine that can track vehicle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3453-DD6A-9732-DAAA-8F715D54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6333-1909-E353-CDFB-6D921511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3EAE-A6D0-CAD6-4250-11B9AC65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3199-61E9-98CE-C127-A007C757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60CA-4B8D-DADB-E546-75D74BB6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369"/>
            <a:ext cx="8596668" cy="43989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UTILITY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M2M can be used in monitoring smart utility meters ELECTRICITY,WATER GAS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smart meter being an electronic device that records consumption of electricity ,gas and water and communicate the information for monitoring bills </a:t>
            </a:r>
          </a:p>
          <a:p>
            <a:r>
              <a:rPr lang="en-US" dirty="0"/>
              <a:t>Smart meters can automatically send meter readings to the Utility Companies </a:t>
            </a:r>
          </a:p>
          <a:p>
            <a:r>
              <a:rPr lang="en-US" dirty="0"/>
              <a:t>Smart meters can give users REAL TIME FEEDBACK on their energy or waste usage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9552-DD4A-3332-EAA1-A8BCA87D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4AE9-D3A9-6659-832D-1E2134E5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71AD-FC3D-5896-BDCF-A9CAF616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46B-9E11-2EEB-2BB0-7BED002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9C38-30CA-0399-B7ED-82ADB180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4F68-176E-31DF-56E3-31BE4AFD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D967-3E43-1034-0F44-A6229FD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4. M2M Development (System Architecture) – duniaelectronics">
            <a:extLst>
              <a:ext uri="{FF2B5EF4-FFF2-40B4-BE49-F238E27FC236}">
                <a16:creationId xmlns:a16="http://schemas.microsoft.com/office/drawing/2014/main" id="{6E4F000D-46E1-760F-8A52-996F7F997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2" y="1358900"/>
            <a:ext cx="8368480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46B-9E11-2EEB-2BB0-7BED002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Architecture( ETSI)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9C38-30CA-0399-B7ED-82ADB180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4F68-176E-31DF-56E3-31BE4AFD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D967-3E43-1034-0F44-A6229FD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EFE6-DDA5-3567-8BDC-BEC17BD3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pPr marL="3200400" lvl="7" indent="0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M2M DEVICE DOMAIN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	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 M2M area network is formed by the collaboration of a large number of devices (e.g. intelligent sensors, actuators, and smart meters) and gateways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M2M Gateway has a capacity for interconnecting M2M device to the communication network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M2M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NETWORK DOMAIN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M2M communication Network provide communication between the M2M Gateways and M2M applications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could be wired or wireless communication medium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This includes 3G, LTE,GPS,GPRS,WAN ,LAN, PAN ,WiMAX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etc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7A2-AE44-7AC3-6F26-CBDA7B4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8972-2785-A6D3-FAA9-5B0EB1B7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427"/>
            <a:ext cx="4374060" cy="46209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/>
              <a:t>M2M APPLICATIONS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application domain consists of a back-end server (BS) and M2M application clients.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back-end server is the main component of the M2M system and acts as an integration point to store all the sensory information transmitted from the M2M device domain.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/>
              <a:t>ETSI European Telecommunication Standards Institute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44E6-432F-E4DF-9CB5-9A68635F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35A-79B5-1836-9079-7F64066D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EEC3-206B-C84E-1A72-1AB9ADB9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PDF] Machine-to-Machine Communication Architecture as an Enabling Paradigm  of Embedded Internet Evolution | Semantic Scholar">
            <a:extLst>
              <a:ext uri="{FF2B5EF4-FFF2-40B4-BE49-F238E27FC236}">
                <a16:creationId xmlns:a16="http://schemas.microsoft.com/office/drawing/2014/main" id="{BA49C75B-3A79-66BC-4082-5DA58DC1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45" y="340257"/>
            <a:ext cx="3519487" cy="590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8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087E-DFC8-DBED-87CA-4BEB411C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End Architecture of M2M for IOT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B3B5-1EAE-34F2-9E0C-2FE4C140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CCA3-22A9-A02F-FCA1-2C9A370F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0E43-4169-C914-7C5E-94CECB1E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2CB0B1-42E0-D911-C699-7C96323B266F}"/>
              </a:ext>
            </a:extLst>
          </p:cNvPr>
          <p:cNvSpPr/>
          <p:nvPr/>
        </p:nvSpPr>
        <p:spPr>
          <a:xfrm>
            <a:off x="2432482" y="5922679"/>
            <a:ext cx="4542464" cy="627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DEVICES ( ANY DEVICE)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F69360-6AA3-6189-87BD-A61A97342B14}"/>
              </a:ext>
            </a:extLst>
          </p:cNvPr>
          <p:cNvSpPr/>
          <p:nvPr/>
        </p:nvSpPr>
        <p:spPr>
          <a:xfrm>
            <a:off x="745724" y="4985417"/>
            <a:ext cx="8273987" cy="62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M2M GATEWAY can run communication protocols to collect data from IOT devices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B58162-62F6-9C07-1B17-EDEA6450168C}"/>
              </a:ext>
            </a:extLst>
          </p:cNvPr>
          <p:cNvSpPr/>
          <p:nvPr/>
        </p:nvSpPr>
        <p:spPr>
          <a:xfrm>
            <a:off x="745724" y="3927858"/>
            <a:ext cx="8273987" cy="62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M2M WIRED OR WIRELESS COMMUNICATION can use standards like ethernet Bluetooth and </a:t>
            </a:r>
            <a:r>
              <a:rPr lang="en-US" dirty="0" err="1"/>
              <a:t>WiFi</a:t>
            </a:r>
            <a:r>
              <a:rPr lang="en-US"/>
              <a:t> ,internet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A67842-73B2-E9E6-41AD-21C58513ADAB}"/>
              </a:ext>
            </a:extLst>
          </p:cNvPr>
          <p:cNvSpPr/>
          <p:nvPr/>
        </p:nvSpPr>
        <p:spPr>
          <a:xfrm>
            <a:off x="745726" y="2706473"/>
            <a:ext cx="8273987" cy="625021"/>
          </a:xfrm>
          <a:prstGeom prst="roundRect">
            <a:avLst>
              <a:gd name="adj" fmla="val 2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&amp; APPLICATION INTERFACE can process collected data and expose it to end user application for consumption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7A9E86-B8C1-4D47-9D55-BA90108BB9DD}"/>
              </a:ext>
            </a:extLst>
          </p:cNvPr>
          <p:cNvSpPr/>
          <p:nvPr/>
        </p:nvSpPr>
        <p:spPr>
          <a:xfrm>
            <a:off x="745725" y="1627725"/>
            <a:ext cx="8273988" cy="65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 APPLICATIONS it can be used to interact with IOT devices. Applications may be on SMART PHONES, vending machine 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63370ADE-8C2E-829D-934F-25852E7C4534}"/>
              </a:ext>
            </a:extLst>
          </p:cNvPr>
          <p:cNvSpPr/>
          <p:nvPr/>
        </p:nvSpPr>
        <p:spPr>
          <a:xfrm>
            <a:off x="4412202" y="2250452"/>
            <a:ext cx="372862" cy="5260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A529DAEC-5754-6FFC-E9F6-973C3354EEA2}"/>
              </a:ext>
            </a:extLst>
          </p:cNvPr>
          <p:cNvSpPr/>
          <p:nvPr/>
        </p:nvSpPr>
        <p:spPr>
          <a:xfrm>
            <a:off x="4412202" y="3399200"/>
            <a:ext cx="372862" cy="5260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BFD43CCC-3221-4262-4B71-04083DAEC5C6}"/>
              </a:ext>
            </a:extLst>
          </p:cNvPr>
          <p:cNvSpPr/>
          <p:nvPr/>
        </p:nvSpPr>
        <p:spPr>
          <a:xfrm>
            <a:off x="4412202" y="4495566"/>
            <a:ext cx="372862" cy="5260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275D59A3-BB2E-B16A-AF82-5F4789F4E91A}"/>
              </a:ext>
            </a:extLst>
          </p:cNvPr>
          <p:cNvSpPr/>
          <p:nvPr/>
        </p:nvSpPr>
        <p:spPr>
          <a:xfrm>
            <a:off x="4412202" y="5495469"/>
            <a:ext cx="372862" cy="5260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4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