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3BDE-F4AD-42EE-92BC-30A172A238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E2FFA-8E57-4742-A036-C0B9918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3066-8B57-4F94-A3CE-B7D3A6ECD68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85F5-44FE-4FF4-AACA-A07B953284F7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237-69EA-457E-9C7B-D6F9A9A1B9D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70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1D7F-E8ED-44F1-8830-9C35F74C81FA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9FB-5E77-4056-92BD-460EC670000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21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877-B2D5-480F-97C0-A917B8E118B0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D84-AFEE-4E04-9147-9EF02A7E62B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A21D-0D97-4E84-B7D9-83F707EBAD4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873A-CD3D-4C9B-A314-41EDD2338E2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41A4-17F4-412B-8FDC-C84C03C6C7F4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1BA7-C52A-4CBE-984A-E63D9555D00F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6DE3-DCAF-463D-8FA7-A533C3DC1904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4CB-2752-424E-B939-5CC2BA93869F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B40B-8DB1-44A6-A0DF-9CFF7613445B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438-8C82-4590-B066-70B89F81AB3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D36D-A6FD-4D34-97B2-E2E9CB5B7D7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B09576-F176-45C3-ADD0-B5B53254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EF5A2-A209-7013-EAE3-FD0FC3A324B9}"/>
              </a:ext>
            </a:extLst>
          </p:cNvPr>
          <p:cNvSpPr txBox="1"/>
          <p:nvPr/>
        </p:nvSpPr>
        <p:spPr>
          <a:xfrm rot="10800000" flipV="1">
            <a:off x="858175" y="2436181"/>
            <a:ext cx="10475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r"/>
            <a:r>
              <a:rPr lang="en-US" sz="4000" dirty="0"/>
              <a:t>CONVERGENCE of IT and OT</a:t>
            </a:r>
            <a:endParaRPr 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CBAEF-104B-31F4-6147-2C55747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E141-472A-44EB-96E5-946DA98A9E69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968E-B2FE-7AC7-06A9-861A7C3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9B0B-CACA-BA52-AC1E-B2BA6DA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778A-1DEA-8AA0-656E-2780D06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CBE7-EA36-A665-8BFA-509757A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2A3A-79AE-023D-0694-D67D23BB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1499-D46A-D643-0DB3-6ACB26B2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4 Stages of IoT architecture explained in simple words | by Paul Stokes |  DataDrivenInvestor">
            <a:extLst>
              <a:ext uri="{FF2B5EF4-FFF2-40B4-BE49-F238E27FC236}">
                <a16:creationId xmlns:a16="http://schemas.microsoft.com/office/drawing/2014/main" id="{F78F1726-C3B7-E8C3-3124-7E69C5DFE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322773"/>
            <a:ext cx="8800838" cy="47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0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CD72-4B76-9FF3-C25E-823FD4F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Devices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8FE0-5B2E-2A99-E398-FB32DD9F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devices track the data ,record the data as per design</a:t>
            </a:r>
          </a:p>
          <a:p>
            <a:pPr lvl="1"/>
            <a:r>
              <a:rPr lang="en-US" dirty="0"/>
              <a:t>Ex.. Smart watch tracking various parameters of the person wearing it…like pulse ..ECG.. Heart rate….oxygen level.</a:t>
            </a:r>
          </a:p>
          <a:p>
            <a:r>
              <a:rPr lang="en-US" dirty="0"/>
              <a:t>To do said task these devices are equipped with sensors , actuators</a:t>
            </a:r>
          </a:p>
          <a:p>
            <a:r>
              <a:rPr lang="en-US" dirty="0"/>
              <a:t>Sensors is electronic circuit that uses RFID, GPS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Actuators also an electronic circuit that can read data but it can take action also</a:t>
            </a:r>
          </a:p>
          <a:p>
            <a:pPr lvl="1"/>
            <a:r>
              <a:rPr lang="en-US" dirty="0"/>
              <a:t>Ex…temperature of room changes then actuators automatically SWITCH ON or OFF the air condition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E697-7964-F086-BA89-23985B57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8FEA7-8B3F-37DB-F066-3846B9E6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F7E7-BA1D-E7B6-89A6-1BA6AF00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32D-0344-3658-C35B-5A226CA2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Gateway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AAAB-3905-F497-324F-5EE173BF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meant to handle MULTILPLE IOT devices</a:t>
            </a:r>
          </a:p>
          <a:p>
            <a:r>
              <a:rPr lang="en-US" dirty="0"/>
              <a:t>Ex…SMART CARS of one manufactures running on road. Various data coming from car like Engine Health, Milage Driving Style and Car performance get track by manufacturer</a:t>
            </a:r>
          </a:p>
          <a:p>
            <a:r>
              <a:rPr lang="en-US" dirty="0"/>
              <a:t>As per the data received he needs to provide maintenance support and break down support to all</a:t>
            </a:r>
          </a:p>
          <a:p>
            <a:r>
              <a:rPr lang="en-US" dirty="0"/>
              <a:t>It is a big task to manage huge data</a:t>
            </a:r>
          </a:p>
          <a:p>
            <a:r>
              <a:rPr lang="en-US" dirty="0"/>
              <a:t>IOT Gateway…segregates data from various devices and processes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4593-AD6B-CC33-B143-0DB6A08C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26A1-4260-0DA2-4154-BE39C91A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0D9B-13A7-3484-689D-37DA9E3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32D-0344-3658-C35B-5A226CA2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Gateway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AAAB-3905-F497-324F-5EE173BF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is done on collected data </a:t>
            </a:r>
          </a:p>
          <a:p>
            <a:r>
              <a:rPr lang="en-US" dirty="0"/>
              <a:t>Only useful information will be sent on further stages</a:t>
            </a:r>
          </a:p>
          <a:p>
            <a:r>
              <a:rPr lang="en-US" dirty="0"/>
              <a:t>IOT has a capacity to collect granular data</a:t>
            </a:r>
          </a:p>
          <a:p>
            <a:r>
              <a:rPr lang="en-US" dirty="0"/>
              <a:t>Such highly granular data need not to be sent</a:t>
            </a:r>
          </a:p>
          <a:p>
            <a:r>
              <a:rPr lang="en-US" dirty="0"/>
              <a:t>IOT gateways ..process these granular data….of various devices …segregates and then send to further stages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4593-AD6B-CC33-B143-0DB6A08C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26A1-4260-0DA2-4154-BE39C91A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0D9B-13A7-3484-689D-37DA9E3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DE5-EB6E-CA72-D1B5-D28A5D8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Infrastructure( stage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DEAB-6B11-3524-802E-AF170907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always try to avoid sending large volume of data over the network</a:t>
            </a:r>
          </a:p>
          <a:p>
            <a:r>
              <a:rPr lang="en-US" dirty="0"/>
              <a:t>Edge infrastructure run analysis function , prediction based machine learning model</a:t>
            </a:r>
          </a:p>
          <a:p>
            <a:r>
              <a:rPr lang="en-US" dirty="0"/>
              <a:t>It always try to keep data into sync with other models</a:t>
            </a:r>
          </a:p>
          <a:p>
            <a:r>
              <a:rPr lang="en-US" dirty="0"/>
              <a:t>Edge infrastructure provides filter device</a:t>
            </a:r>
          </a:p>
          <a:p>
            <a:r>
              <a:rPr lang="en-US" dirty="0"/>
              <a:t>Filtered data is sent on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00B0-5E75-3912-6F3A-8C78FB6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7447-2F86-519B-5449-7F05CDD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5132-F37D-72BE-FF24-AA2527C7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DE5-EB6E-CA72-D1B5-D28A5D8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Services( stage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DEAB-6B11-3524-802E-AF170907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data further analyzed by cloud resources</a:t>
            </a:r>
          </a:p>
          <a:p>
            <a:r>
              <a:rPr lang="en-US" dirty="0"/>
              <a:t>cloud services take data from IOT devices….processes it and generate meaningful information and actions</a:t>
            </a:r>
          </a:p>
          <a:p>
            <a:r>
              <a:rPr lang="en-US" dirty="0"/>
              <a:t>It takes data from….</a:t>
            </a:r>
          </a:p>
          <a:p>
            <a:pPr lvl="1"/>
            <a:r>
              <a:rPr lang="en-US" dirty="0"/>
              <a:t>Health monitoring system</a:t>
            </a:r>
          </a:p>
          <a:p>
            <a:pPr lvl="1"/>
            <a:r>
              <a:rPr lang="en-US" dirty="0"/>
              <a:t>Home automation system</a:t>
            </a:r>
          </a:p>
          <a:p>
            <a:pPr lvl="1"/>
            <a:r>
              <a:rPr lang="en-US" dirty="0"/>
              <a:t>Car predictive maintenance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00B0-5E75-3912-6F3A-8C78FB6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7447-2F86-519B-5449-7F05CDD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5132-F37D-72BE-FF24-AA2527C7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DE5-EB6E-CA72-D1B5-D28A5D8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Connectivity( stage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DEAB-6B11-3524-802E-AF170907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IOT and services and application is incomplete without NETWORK</a:t>
            </a:r>
          </a:p>
          <a:p>
            <a:r>
              <a:rPr lang="en-US" dirty="0"/>
              <a:t>No internet…no IOT</a:t>
            </a:r>
          </a:p>
          <a:p>
            <a:r>
              <a:rPr lang="en-US" dirty="0"/>
              <a:t>Various different network protocols are used for seamless operation of IOT</a:t>
            </a:r>
          </a:p>
          <a:p>
            <a:r>
              <a:rPr lang="en-US" dirty="0"/>
              <a:t>Network connectivity includes…</a:t>
            </a:r>
          </a:p>
          <a:p>
            <a:pPr lvl="1"/>
            <a:r>
              <a:rPr lang="en-US" dirty="0"/>
              <a:t>LTE,2G ,3G, 4G and 5G</a:t>
            </a:r>
          </a:p>
          <a:p>
            <a:pPr lvl="1"/>
            <a:r>
              <a:rPr lang="en-US" dirty="0"/>
              <a:t>Wi-fi ,Bluetooth, ETHERNET</a:t>
            </a:r>
          </a:p>
          <a:p>
            <a:pPr lvl="1"/>
            <a:r>
              <a:rPr lang="en-US" dirty="0"/>
              <a:t>Network communication…on HTTP, CoAP(CONSTRAINED APPLICATION PROTOCOL)</a:t>
            </a:r>
          </a:p>
          <a:p>
            <a:pPr lvl="1"/>
            <a:r>
              <a:rPr lang="en-US" dirty="0"/>
              <a:t>CoAP can allow only constrained devices to get connected to internet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00B0-5E75-3912-6F3A-8C78FB6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7447-2F86-519B-5449-7F05CDD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5132-F37D-72BE-FF24-AA2527C7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8CF1-097A-77AD-2065-A118F47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FAFC-66F0-5DD3-4C14-30B27F4E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internet technology</a:t>
            </a:r>
          </a:p>
          <a:p>
            <a:r>
              <a:rPr lang="en-US" dirty="0"/>
              <a:t>OT is operational technology</a:t>
            </a:r>
          </a:p>
          <a:p>
            <a:r>
              <a:rPr lang="en-US" dirty="0"/>
              <a:t>IT supports connections to internet along with related data and technology systems </a:t>
            </a:r>
          </a:p>
          <a:p>
            <a:r>
              <a:rPr lang="en-US" dirty="0"/>
              <a:t>IT always focus on secure DATA FLOW within the organization</a:t>
            </a:r>
          </a:p>
          <a:p>
            <a:r>
              <a:rPr lang="en-US" dirty="0"/>
              <a:t>IT do not involved in production and logistics of company</a:t>
            </a:r>
          </a:p>
          <a:p>
            <a:r>
              <a:rPr lang="en-US" dirty="0"/>
              <a:t>IT is responsible only for business data , email, file ,print services, data base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AD51-054E-8742-E101-D272DDC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D836-FFFE-FEB7-7ED6-31709E1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1079-03A3-D7AB-8DEF-6BC8AB2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FF3E-A467-0C55-FF19-94272784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C5B9-686F-27B2-35F6-CDD223C8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 controls and monitors devices , processes on physical operational systems</a:t>
            </a:r>
          </a:p>
          <a:p>
            <a:r>
              <a:rPr lang="en-US" dirty="0"/>
              <a:t>OT controls assembly lines, utility distribution network , roadway system..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OT is involved in production and logistics of a company</a:t>
            </a:r>
          </a:p>
          <a:p>
            <a:r>
              <a:rPr lang="en-US" dirty="0"/>
              <a:t>OT is responsible for the devices and processes on industrial equipment such as factory machines ,meters and actuators,  distribution devices,                    SCADA( supervisory control and Data Acquisition)</a:t>
            </a:r>
          </a:p>
          <a:p>
            <a:r>
              <a:rPr lang="en-US" dirty="0"/>
              <a:t>SCADA system used for controlling, monitoring and analyzing industrial devices</a:t>
            </a:r>
          </a:p>
          <a:p>
            <a:r>
              <a:rPr lang="en-US" dirty="0"/>
              <a:t>OT uses dedicated networks with specialized communication protocols to connect these devices</a:t>
            </a:r>
          </a:p>
          <a:p>
            <a:r>
              <a:rPr lang="en-US" dirty="0"/>
              <a:t>These OT networks run  completely separately from IT network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5D80-403E-3FC1-A09D-B5E35AF9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F78F-4DBF-EC63-013F-00DF4AC9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04A6-15AD-64E4-7A73-875B76AA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BC67-FE46-C1CC-5EA8-E9FB24E3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95AB-6CE4-CDA0-96A6-44F4E2E1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network connecting factory (automation unit) fails the machine cannot function and production come to stand still.</a:t>
            </a:r>
          </a:p>
          <a:p>
            <a:r>
              <a:rPr lang="en-US" dirty="0"/>
              <a:t>The company will have negative impact on business that results into loss of million dollars.</a:t>
            </a:r>
          </a:p>
          <a:p>
            <a:r>
              <a:rPr lang="en-US" dirty="0"/>
              <a:t>On the other hand if the Email server fail it will just irritate the people but it will not have much impact on company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B3E2-E9AA-10F1-D7A5-5584A5A7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9FAD-BABD-E192-ECA0-8B74F58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5B04-C8D3-E053-6597-35EFA69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75CB-F4C3-0448-A61C-EC72CAD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IT and 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72C6B5-8B47-1524-BD55-BA95DD83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77" y="1312796"/>
            <a:ext cx="9454717" cy="47330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F3E-B184-EC67-EAB1-BC99FED2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2357-7E2E-4841-B719-D2AD7F7DF7F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110E-D53C-9DF8-C40A-2A2A66D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C4BA-6898-11A2-D9C0-408F1A80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634F-4200-41CE-B82A-3D02E3873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E47D-1B84-3A86-F998-F0ACCF5C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IT/OT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51CB-C6BB-216B-5F12-0D7B1E36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 starts adopting Network protocols, technology and transport</a:t>
            </a:r>
          </a:p>
          <a:p>
            <a:r>
              <a:rPr lang="en-US" dirty="0"/>
              <a:t>IT starts supporting OT requirements</a:t>
            </a:r>
          </a:p>
          <a:p>
            <a:r>
              <a:rPr lang="en-US" dirty="0"/>
              <a:t>Their convergence leads to….</a:t>
            </a:r>
          </a:p>
          <a:p>
            <a:pPr lvl="1"/>
            <a:r>
              <a:rPr lang="en-US" dirty="0"/>
              <a:t>Reduce amount of infrastructure</a:t>
            </a:r>
          </a:p>
          <a:p>
            <a:pPr lvl="1"/>
            <a:r>
              <a:rPr lang="en-US" dirty="0"/>
              <a:t>Easy to operate network</a:t>
            </a:r>
          </a:p>
          <a:p>
            <a:pPr lvl="1"/>
            <a:r>
              <a:rPr lang="en-US" dirty="0"/>
              <a:t>Flexibility of open standard ETHERNET/IP</a:t>
            </a:r>
          </a:p>
          <a:p>
            <a:pPr lvl="1"/>
            <a:r>
              <a:rPr lang="en-US" dirty="0"/>
              <a:t>Adaptability to new technology</a:t>
            </a:r>
          </a:p>
          <a:p>
            <a:pPr lvl="1"/>
            <a:r>
              <a:rPr lang="en-US" dirty="0"/>
              <a:t>IT understands business outcomes and operational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1DA8-F162-9BAD-80DF-73FB614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9791-D4D1-ACA8-9BE1-A6515B6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C98F-04B5-F602-6B6D-EBA371E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60BB-BA21-EACD-2A16-5F9FEFD5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QoS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5354-E3FF-97A3-286A-A5BA7EF1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priorities of IT and OT are different …..OT should always be given first preference since it will create impact on overall business</a:t>
            </a:r>
          </a:p>
          <a:p>
            <a:r>
              <a:rPr lang="en-US" dirty="0"/>
              <a:t>IT preferences may be voice or video data</a:t>
            </a:r>
          </a:p>
          <a:p>
            <a:r>
              <a:rPr lang="en-US" dirty="0"/>
              <a:t>OT preferences may be real time traffic in production</a:t>
            </a:r>
          </a:p>
          <a:p>
            <a:r>
              <a:rPr lang="en-US" dirty="0"/>
              <a:t>To merge IT OT successfully for efficient system…..IT OT </a:t>
            </a:r>
            <a:r>
              <a:rPr lang="en-US"/>
              <a:t>should respect &amp; </a:t>
            </a:r>
            <a:r>
              <a:rPr lang="en-US" dirty="0"/>
              <a:t>understand each other priorities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507D-D77B-FE63-95A7-FC891CEE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AAFB-E277-7C26-32C7-FFB0512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CD26-EEDA-DFD0-C6A9-05B6A179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323-6562-947F-BC25-A0D0A58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merging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6BFC-A2B4-E6E9-99C7-2C3D359A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business model</a:t>
            </a:r>
          </a:p>
          <a:p>
            <a:r>
              <a:rPr lang="en-US" dirty="0"/>
              <a:t>Profitable business</a:t>
            </a:r>
          </a:p>
          <a:p>
            <a:r>
              <a:rPr lang="en-US" dirty="0"/>
              <a:t>Reduced down time</a:t>
            </a:r>
          </a:p>
          <a:p>
            <a:r>
              <a:rPr lang="en-US" dirty="0"/>
              <a:t>Lower cost overcall</a:t>
            </a:r>
          </a:p>
          <a:p>
            <a:r>
              <a:rPr lang="en-US" dirty="0"/>
              <a:t>Improved delivery time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6C20-C7EE-3C1C-DC02-99B0C35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61-CA47-48DB-B3B8-5BEFBAACF8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0ADA-AAB1-AF39-EAD2-9F7360B0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1466-CFB5-F3F5-7B33-DF5294D8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EF5A2-A209-7013-EAE3-FD0FC3A324B9}"/>
              </a:ext>
            </a:extLst>
          </p:cNvPr>
          <p:cNvSpPr txBox="1"/>
          <p:nvPr/>
        </p:nvSpPr>
        <p:spPr>
          <a:xfrm rot="10800000" flipV="1">
            <a:off x="858175" y="2436181"/>
            <a:ext cx="10475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r"/>
            <a:r>
              <a:rPr lang="en-US" sz="4000" dirty="0"/>
              <a:t>ARCHITECTURE OF IOT </a:t>
            </a:r>
            <a:endParaRPr 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CBAEF-104B-31F4-6147-2C55747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E141-472A-44EB-96E5-946DA98A9E69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968E-B2FE-7AC7-06A9-861A7C3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9B0B-CACA-BA52-AC1E-B2BA6DA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9576-F176-45C3-ADD0-B5B5325445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21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Trebuchet MS</vt:lpstr>
      <vt:lpstr>Wingdings 3</vt:lpstr>
      <vt:lpstr>Wisp</vt:lpstr>
      <vt:lpstr>PowerPoint Presentation</vt:lpstr>
      <vt:lpstr>CONVERGENCE of IT and OT</vt:lpstr>
      <vt:lpstr>CONVERGENCE of IT and OT</vt:lpstr>
      <vt:lpstr>CONVERGENCE of IT and OT</vt:lpstr>
      <vt:lpstr>CONVERGENCE of IT and OT</vt:lpstr>
      <vt:lpstr>Rise of IT/OT</vt:lpstr>
      <vt:lpstr>Deploying QoS </vt:lpstr>
      <vt:lpstr>Benefits of merging </vt:lpstr>
      <vt:lpstr>PowerPoint Presentation</vt:lpstr>
      <vt:lpstr>Architecture</vt:lpstr>
      <vt:lpstr>IOT Devices (stage 1)</vt:lpstr>
      <vt:lpstr>IOT Gateway (stage 2)</vt:lpstr>
      <vt:lpstr>IOT Gateway (stage 2)</vt:lpstr>
      <vt:lpstr>Edge Infrastructure( stage 3)</vt:lpstr>
      <vt:lpstr>Cloud Services( stage 4)</vt:lpstr>
      <vt:lpstr>Network Connectivity( stage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Gauri Vispute</cp:lastModifiedBy>
  <cp:revision>1</cp:revision>
  <dcterms:modified xsi:type="dcterms:W3CDTF">2023-02-13T04:32:12Z</dcterms:modified>
</cp:coreProperties>
</file>