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56545-E2EF-4115-8CA6-D494F8AF88A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A33531-8691-43D9-9191-BF1B514A1F1F}">
      <dgm:prSet phldrT="[Text]" custT="1"/>
      <dgm:spPr/>
      <dgm:t>
        <a:bodyPr/>
        <a:lstStyle/>
        <a:p>
          <a:r>
            <a:rPr lang="en-US" sz="3200" dirty="0"/>
            <a:t>sensors</a:t>
          </a:r>
        </a:p>
      </dgm:t>
    </dgm:pt>
    <dgm:pt modelId="{0F542956-F412-4ED4-BB8B-A1ECBC288453}" type="parTrans" cxnId="{D9365525-6760-4B86-A99B-8D6FB0948846}">
      <dgm:prSet/>
      <dgm:spPr/>
      <dgm:t>
        <a:bodyPr/>
        <a:lstStyle/>
        <a:p>
          <a:endParaRPr lang="en-US"/>
        </a:p>
      </dgm:t>
    </dgm:pt>
    <dgm:pt modelId="{EAB1892E-EC0C-46F0-A95C-156B8BB16A20}" type="sibTrans" cxnId="{D9365525-6760-4B86-A99B-8D6FB0948846}">
      <dgm:prSet/>
      <dgm:spPr/>
      <dgm:t>
        <a:bodyPr/>
        <a:lstStyle/>
        <a:p>
          <a:endParaRPr lang="en-US"/>
        </a:p>
      </dgm:t>
    </dgm:pt>
    <dgm:pt modelId="{1E1B76CF-99A7-400D-A184-42858A3AA844}">
      <dgm:prSet phldrT="[Text]" custT="1"/>
      <dgm:spPr/>
      <dgm:t>
        <a:bodyPr/>
        <a:lstStyle/>
        <a:p>
          <a:r>
            <a:rPr lang="en-US" sz="2400" dirty="0"/>
            <a:t>ADC</a:t>
          </a:r>
        </a:p>
      </dgm:t>
    </dgm:pt>
    <dgm:pt modelId="{972B919F-2CD3-4726-9FD3-9C17E93DB8A4}" type="parTrans" cxnId="{72570B94-75BC-46D0-A803-89ED4B18AD56}">
      <dgm:prSet/>
      <dgm:spPr/>
      <dgm:t>
        <a:bodyPr/>
        <a:lstStyle/>
        <a:p>
          <a:endParaRPr lang="en-US"/>
        </a:p>
      </dgm:t>
    </dgm:pt>
    <dgm:pt modelId="{C735477B-3021-4CF3-82E5-B4868631A4A6}" type="sibTrans" cxnId="{72570B94-75BC-46D0-A803-89ED4B18AD56}">
      <dgm:prSet/>
      <dgm:spPr/>
      <dgm:t>
        <a:bodyPr/>
        <a:lstStyle/>
        <a:p>
          <a:endParaRPr lang="en-US"/>
        </a:p>
      </dgm:t>
    </dgm:pt>
    <dgm:pt modelId="{DFC5D34E-4174-438E-B83F-8448B7897396}">
      <dgm:prSet phldrT="[Text]" custT="1"/>
      <dgm:spPr/>
      <dgm:t>
        <a:bodyPr/>
        <a:lstStyle/>
        <a:p>
          <a:r>
            <a:rPr lang="en-US" sz="2000" dirty="0"/>
            <a:t>CONTROLLER</a:t>
          </a:r>
        </a:p>
      </dgm:t>
    </dgm:pt>
    <dgm:pt modelId="{DCEF6296-E2D6-47FF-AB40-992FEFA32BB6}" type="parTrans" cxnId="{20E511B4-2780-442E-9E61-228E0FA0CA65}">
      <dgm:prSet/>
      <dgm:spPr/>
      <dgm:t>
        <a:bodyPr/>
        <a:lstStyle/>
        <a:p>
          <a:endParaRPr lang="en-US"/>
        </a:p>
      </dgm:t>
    </dgm:pt>
    <dgm:pt modelId="{1741792C-FC6B-40BF-BAFF-CE7926FD88CB}" type="sibTrans" cxnId="{20E511B4-2780-442E-9E61-228E0FA0CA65}">
      <dgm:prSet/>
      <dgm:spPr/>
      <dgm:t>
        <a:bodyPr/>
        <a:lstStyle/>
        <a:p>
          <a:endParaRPr lang="en-US"/>
        </a:p>
      </dgm:t>
    </dgm:pt>
    <dgm:pt modelId="{1803F9B8-AE73-46A0-B679-60970CAC34A6}">
      <dgm:prSet phldrT="[Text]" custT="1"/>
      <dgm:spPr/>
      <dgm:t>
        <a:bodyPr/>
        <a:lstStyle/>
        <a:p>
          <a:r>
            <a:rPr lang="en-US" sz="2400" dirty="0"/>
            <a:t>DAC</a:t>
          </a:r>
        </a:p>
      </dgm:t>
    </dgm:pt>
    <dgm:pt modelId="{F9273E28-A572-41D7-83A7-8AC4371C35F2}" type="parTrans" cxnId="{88735137-2004-4A78-A677-1239AB968157}">
      <dgm:prSet/>
      <dgm:spPr/>
      <dgm:t>
        <a:bodyPr/>
        <a:lstStyle/>
        <a:p>
          <a:endParaRPr lang="en-US"/>
        </a:p>
      </dgm:t>
    </dgm:pt>
    <dgm:pt modelId="{0A096E92-B1B3-4E9A-AA3F-44445C6856E1}" type="sibTrans" cxnId="{88735137-2004-4A78-A677-1239AB968157}">
      <dgm:prSet/>
      <dgm:spPr/>
      <dgm:t>
        <a:bodyPr/>
        <a:lstStyle/>
        <a:p>
          <a:endParaRPr lang="en-US"/>
        </a:p>
      </dgm:t>
    </dgm:pt>
    <dgm:pt modelId="{144ADB8E-2D7F-40A6-9D58-D0B4F3EDCBD9}">
      <dgm:prSet phldrT="[Text]" custT="1"/>
      <dgm:spPr/>
      <dgm:t>
        <a:bodyPr/>
        <a:lstStyle/>
        <a:p>
          <a:r>
            <a:rPr lang="en-US" sz="2400" dirty="0"/>
            <a:t>ACTUATORS</a:t>
          </a:r>
        </a:p>
      </dgm:t>
    </dgm:pt>
    <dgm:pt modelId="{6DDB495E-8C50-4F13-96F9-7A91DED2C07B}" type="parTrans" cxnId="{DCA0577A-28D6-4981-B57B-1599DD3AB3F9}">
      <dgm:prSet/>
      <dgm:spPr/>
      <dgm:t>
        <a:bodyPr/>
        <a:lstStyle/>
        <a:p>
          <a:endParaRPr lang="en-US"/>
        </a:p>
      </dgm:t>
    </dgm:pt>
    <dgm:pt modelId="{80DB564B-2C34-4A13-9702-9BE32877F983}" type="sibTrans" cxnId="{DCA0577A-28D6-4981-B57B-1599DD3AB3F9}">
      <dgm:prSet/>
      <dgm:spPr/>
      <dgm:t>
        <a:bodyPr/>
        <a:lstStyle/>
        <a:p>
          <a:endParaRPr lang="en-US"/>
        </a:p>
      </dgm:t>
    </dgm:pt>
    <dgm:pt modelId="{48FB8595-AEB0-426D-A837-71C504E0861E}" type="pres">
      <dgm:prSet presAssocID="{D5356545-E2EF-4115-8CA6-D494F8AF88AE}" presName="diagram" presStyleCnt="0">
        <dgm:presLayoutVars>
          <dgm:dir/>
          <dgm:resizeHandles val="exact"/>
        </dgm:presLayoutVars>
      </dgm:prSet>
      <dgm:spPr/>
    </dgm:pt>
    <dgm:pt modelId="{BB975640-2AA6-4CF5-ADEA-D6B1A09943B1}" type="pres">
      <dgm:prSet presAssocID="{DDA33531-8691-43D9-9191-BF1B514A1F1F}" presName="node" presStyleLbl="node1" presStyleIdx="0" presStyleCnt="5" custLinFactNeighborX="-5111">
        <dgm:presLayoutVars>
          <dgm:bulletEnabled val="1"/>
        </dgm:presLayoutVars>
      </dgm:prSet>
      <dgm:spPr>
        <a:prstGeom prst="roundRect">
          <a:avLst/>
        </a:prstGeom>
      </dgm:spPr>
    </dgm:pt>
    <dgm:pt modelId="{6BC9D13A-705B-4EB1-A601-72105BCD6871}" type="pres">
      <dgm:prSet presAssocID="{EAB1892E-EC0C-46F0-A95C-156B8BB16A20}" presName="sibTrans" presStyleLbl="sibTrans2D1" presStyleIdx="0" presStyleCnt="4"/>
      <dgm:spPr/>
    </dgm:pt>
    <dgm:pt modelId="{40F9F209-5E71-4B16-9CE9-A198F37B2457}" type="pres">
      <dgm:prSet presAssocID="{EAB1892E-EC0C-46F0-A95C-156B8BB16A20}" presName="connectorText" presStyleLbl="sibTrans2D1" presStyleIdx="0" presStyleCnt="4"/>
      <dgm:spPr/>
    </dgm:pt>
    <dgm:pt modelId="{244E518C-FBE5-42AD-9F7F-4AB9710C9B43}" type="pres">
      <dgm:prSet presAssocID="{1E1B76CF-99A7-400D-A184-42858A3AA844}" presName="node" presStyleLbl="node1" presStyleIdx="1" presStyleCnt="5">
        <dgm:presLayoutVars>
          <dgm:bulletEnabled val="1"/>
        </dgm:presLayoutVars>
      </dgm:prSet>
      <dgm:spPr/>
    </dgm:pt>
    <dgm:pt modelId="{3C1D179F-D7E1-4C87-83E5-1235BB896D3D}" type="pres">
      <dgm:prSet presAssocID="{C735477B-3021-4CF3-82E5-B4868631A4A6}" presName="sibTrans" presStyleLbl="sibTrans2D1" presStyleIdx="1" presStyleCnt="4" custScaleX="148506"/>
      <dgm:spPr/>
    </dgm:pt>
    <dgm:pt modelId="{88A58D5E-DCDD-4F98-B91F-05313DE9F7D2}" type="pres">
      <dgm:prSet presAssocID="{C735477B-3021-4CF3-82E5-B4868631A4A6}" presName="connectorText" presStyleLbl="sibTrans2D1" presStyleIdx="1" presStyleCnt="4"/>
      <dgm:spPr/>
    </dgm:pt>
    <dgm:pt modelId="{FE866824-E740-4C60-B78E-D32E09D9BA32}" type="pres">
      <dgm:prSet presAssocID="{DFC5D34E-4174-438E-B83F-8448B7897396}" presName="node" presStyleLbl="node1" presStyleIdx="2" presStyleCnt="5">
        <dgm:presLayoutVars>
          <dgm:bulletEnabled val="1"/>
        </dgm:presLayoutVars>
      </dgm:prSet>
      <dgm:spPr/>
    </dgm:pt>
    <dgm:pt modelId="{07F821AE-6033-4CAC-AC0C-1FEE8E963984}" type="pres">
      <dgm:prSet presAssocID="{1741792C-FC6B-40BF-BAFF-CE7926FD88CB}" presName="sibTrans" presStyleLbl="sibTrans2D1" presStyleIdx="2" presStyleCnt="4"/>
      <dgm:spPr/>
    </dgm:pt>
    <dgm:pt modelId="{F3FE0193-B325-4193-B4DE-B0605945E306}" type="pres">
      <dgm:prSet presAssocID="{1741792C-FC6B-40BF-BAFF-CE7926FD88CB}" presName="connectorText" presStyleLbl="sibTrans2D1" presStyleIdx="2" presStyleCnt="4"/>
      <dgm:spPr/>
    </dgm:pt>
    <dgm:pt modelId="{4DD05E94-CBEB-4CDE-8636-51A487605474}" type="pres">
      <dgm:prSet presAssocID="{1803F9B8-AE73-46A0-B679-60970CAC34A6}" presName="node" presStyleLbl="node1" presStyleIdx="3" presStyleCnt="5" custLinFactNeighborX="327">
        <dgm:presLayoutVars>
          <dgm:bulletEnabled val="1"/>
        </dgm:presLayoutVars>
      </dgm:prSet>
      <dgm:spPr/>
    </dgm:pt>
    <dgm:pt modelId="{EEFDCFEE-ED77-43D1-90B7-8F632132F3AB}" type="pres">
      <dgm:prSet presAssocID="{0A096E92-B1B3-4E9A-AA3F-44445C6856E1}" presName="sibTrans" presStyleLbl="sibTrans2D1" presStyleIdx="3" presStyleCnt="4" custScaleX="126830"/>
      <dgm:spPr/>
    </dgm:pt>
    <dgm:pt modelId="{A53AA35F-30C7-42A2-BDFF-69A6AF4CBC48}" type="pres">
      <dgm:prSet presAssocID="{0A096E92-B1B3-4E9A-AA3F-44445C6856E1}" presName="connectorText" presStyleLbl="sibTrans2D1" presStyleIdx="3" presStyleCnt="4"/>
      <dgm:spPr/>
    </dgm:pt>
    <dgm:pt modelId="{BA5E5527-5BB8-4BB8-9D10-E48652392C51}" type="pres">
      <dgm:prSet presAssocID="{144ADB8E-2D7F-40A6-9D58-D0B4F3EDCBD9}" presName="node" presStyleLbl="node1" presStyleIdx="4" presStyleCnt="5">
        <dgm:presLayoutVars>
          <dgm:bulletEnabled val="1"/>
        </dgm:presLayoutVars>
      </dgm:prSet>
      <dgm:spPr/>
    </dgm:pt>
  </dgm:ptLst>
  <dgm:cxnLst>
    <dgm:cxn modelId="{7E9CBD0B-69E2-4CCB-8099-56A6238BF17C}" type="presOf" srcId="{C735477B-3021-4CF3-82E5-B4868631A4A6}" destId="{3C1D179F-D7E1-4C87-83E5-1235BB896D3D}" srcOrd="0" destOrd="0" presId="urn:microsoft.com/office/officeart/2005/8/layout/process5"/>
    <dgm:cxn modelId="{D0AD4F21-54F5-4C64-9EAF-8D05C1D9A992}" type="presOf" srcId="{D5356545-E2EF-4115-8CA6-D494F8AF88AE}" destId="{48FB8595-AEB0-426D-A837-71C504E0861E}" srcOrd="0" destOrd="0" presId="urn:microsoft.com/office/officeart/2005/8/layout/process5"/>
    <dgm:cxn modelId="{BA1C0124-E44D-4C7D-9F96-34DAF0A17EE0}" type="presOf" srcId="{1741792C-FC6B-40BF-BAFF-CE7926FD88CB}" destId="{F3FE0193-B325-4193-B4DE-B0605945E306}" srcOrd="1" destOrd="0" presId="urn:microsoft.com/office/officeart/2005/8/layout/process5"/>
    <dgm:cxn modelId="{D9365525-6760-4B86-A99B-8D6FB0948846}" srcId="{D5356545-E2EF-4115-8CA6-D494F8AF88AE}" destId="{DDA33531-8691-43D9-9191-BF1B514A1F1F}" srcOrd="0" destOrd="0" parTransId="{0F542956-F412-4ED4-BB8B-A1ECBC288453}" sibTransId="{EAB1892E-EC0C-46F0-A95C-156B8BB16A20}"/>
    <dgm:cxn modelId="{88735137-2004-4A78-A677-1239AB968157}" srcId="{D5356545-E2EF-4115-8CA6-D494F8AF88AE}" destId="{1803F9B8-AE73-46A0-B679-60970CAC34A6}" srcOrd="3" destOrd="0" parTransId="{F9273E28-A572-41D7-83A7-8AC4371C35F2}" sibTransId="{0A096E92-B1B3-4E9A-AA3F-44445C6856E1}"/>
    <dgm:cxn modelId="{8C2A0944-3157-4D37-B176-5BA9E9FACE40}" type="presOf" srcId="{EAB1892E-EC0C-46F0-A95C-156B8BB16A20}" destId="{6BC9D13A-705B-4EB1-A601-72105BCD6871}" srcOrd="0" destOrd="0" presId="urn:microsoft.com/office/officeart/2005/8/layout/process5"/>
    <dgm:cxn modelId="{5BC0F945-7420-4B20-9FC1-A114342890E2}" type="presOf" srcId="{1E1B76CF-99A7-400D-A184-42858A3AA844}" destId="{244E518C-FBE5-42AD-9F7F-4AB9710C9B43}" srcOrd="0" destOrd="0" presId="urn:microsoft.com/office/officeart/2005/8/layout/process5"/>
    <dgm:cxn modelId="{FA362B52-599C-4D70-B7EB-AF592AAB3E34}" type="presOf" srcId="{1741792C-FC6B-40BF-BAFF-CE7926FD88CB}" destId="{07F821AE-6033-4CAC-AC0C-1FEE8E963984}" srcOrd="0" destOrd="0" presId="urn:microsoft.com/office/officeart/2005/8/layout/process5"/>
    <dgm:cxn modelId="{DCA0577A-28D6-4981-B57B-1599DD3AB3F9}" srcId="{D5356545-E2EF-4115-8CA6-D494F8AF88AE}" destId="{144ADB8E-2D7F-40A6-9D58-D0B4F3EDCBD9}" srcOrd="4" destOrd="0" parTransId="{6DDB495E-8C50-4F13-96F9-7A91DED2C07B}" sibTransId="{80DB564B-2C34-4A13-9702-9BE32877F983}"/>
    <dgm:cxn modelId="{50EB5E7C-0C40-4B5B-8191-A948074482E9}" type="presOf" srcId="{EAB1892E-EC0C-46F0-A95C-156B8BB16A20}" destId="{40F9F209-5E71-4B16-9CE9-A198F37B2457}" srcOrd="1" destOrd="0" presId="urn:microsoft.com/office/officeart/2005/8/layout/process5"/>
    <dgm:cxn modelId="{26D7FB83-4D75-45E5-986F-D0245E2DE66C}" type="presOf" srcId="{0A096E92-B1B3-4E9A-AA3F-44445C6856E1}" destId="{EEFDCFEE-ED77-43D1-90B7-8F632132F3AB}" srcOrd="0" destOrd="0" presId="urn:microsoft.com/office/officeart/2005/8/layout/process5"/>
    <dgm:cxn modelId="{74D04B89-8149-462F-8E28-1C9B1258A859}" type="presOf" srcId="{C735477B-3021-4CF3-82E5-B4868631A4A6}" destId="{88A58D5E-DCDD-4F98-B91F-05313DE9F7D2}" srcOrd="1" destOrd="0" presId="urn:microsoft.com/office/officeart/2005/8/layout/process5"/>
    <dgm:cxn modelId="{72570B94-75BC-46D0-A803-89ED4B18AD56}" srcId="{D5356545-E2EF-4115-8CA6-D494F8AF88AE}" destId="{1E1B76CF-99A7-400D-A184-42858A3AA844}" srcOrd="1" destOrd="0" parTransId="{972B919F-2CD3-4726-9FD3-9C17E93DB8A4}" sibTransId="{C735477B-3021-4CF3-82E5-B4868631A4A6}"/>
    <dgm:cxn modelId="{8F97DE99-A487-44EF-8259-109F0AB1D1F8}" type="presOf" srcId="{DFC5D34E-4174-438E-B83F-8448B7897396}" destId="{FE866824-E740-4C60-B78E-D32E09D9BA32}" srcOrd="0" destOrd="0" presId="urn:microsoft.com/office/officeart/2005/8/layout/process5"/>
    <dgm:cxn modelId="{464C4FA1-5AAD-4C3B-85E1-3A64A6750D21}" type="presOf" srcId="{1803F9B8-AE73-46A0-B679-60970CAC34A6}" destId="{4DD05E94-CBEB-4CDE-8636-51A487605474}" srcOrd="0" destOrd="0" presId="urn:microsoft.com/office/officeart/2005/8/layout/process5"/>
    <dgm:cxn modelId="{6DB259A4-A21C-4D12-BA58-C5EC2EAC511E}" type="presOf" srcId="{144ADB8E-2D7F-40A6-9D58-D0B4F3EDCBD9}" destId="{BA5E5527-5BB8-4BB8-9D10-E48652392C51}" srcOrd="0" destOrd="0" presId="urn:microsoft.com/office/officeart/2005/8/layout/process5"/>
    <dgm:cxn modelId="{20E511B4-2780-442E-9E61-228E0FA0CA65}" srcId="{D5356545-E2EF-4115-8CA6-D494F8AF88AE}" destId="{DFC5D34E-4174-438E-B83F-8448B7897396}" srcOrd="2" destOrd="0" parTransId="{DCEF6296-E2D6-47FF-AB40-992FEFA32BB6}" sibTransId="{1741792C-FC6B-40BF-BAFF-CE7926FD88CB}"/>
    <dgm:cxn modelId="{49E706E2-BBC3-4AED-8A41-B6B047CFBEFC}" type="presOf" srcId="{DDA33531-8691-43D9-9191-BF1B514A1F1F}" destId="{BB975640-2AA6-4CF5-ADEA-D6B1A09943B1}" srcOrd="0" destOrd="0" presId="urn:microsoft.com/office/officeart/2005/8/layout/process5"/>
    <dgm:cxn modelId="{C22848F9-D323-41C8-A9E0-C54A27A89F0F}" type="presOf" srcId="{0A096E92-B1B3-4E9A-AA3F-44445C6856E1}" destId="{A53AA35F-30C7-42A2-BDFF-69A6AF4CBC48}" srcOrd="1" destOrd="0" presId="urn:microsoft.com/office/officeart/2005/8/layout/process5"/>
    <dgm:cxn modelId="{F710FDD6-6D2C-4C52-8943-D603E7C8E9A8}" type="presParOf" srcId="{48FB8595-AEB0-426D-A837-71C504E0861E}" destId="{BB975640-2AA6-4CF5-ADEA-D6B1A09943B1}" srcOrd="0" destOrd="0" presId="urn:microsoft.com/office/officeart/2005/8/layout/process5"/>
    <dgm:cxn modelId="{17EF7286-7C1B-4B6E-BF3F-A6B21E925ECE}" type="presParOf" srcId="{48FB8595-AEB0-426D-A837-71C504E0861E}" destId="{6BC9D13A-705B-4EB1-A601-72105BCD6871}" srcOrd="1" destOrd="0" presId="urn:microsoft.com/office/officeart/2005/8/layout/process5"/>
    <dgm:cxn modelId="{F74E293D-5016-4E1E-B406-B4CA048E70A0}" type="presParOf" srcId="{6BC9D13A-705B-4EB1-A601-72105BCD6871}" destId="{40F9F209-5E71-4B16-9CE9-A198F37B2457}" srcOrd="0" destOrd="0" presId="urn:microsoft.com/office/officeart/2005/8/layout/process5"/>
    <dgm:cxn modelId="{22630CC7-6AA1-423B-A62E-287D648510B7}" type="presParOf" srcId="{48FB8595-AEB0-426D-A837-71C504E0861E}" destId="{244E518C-FBE5-42AD-9F7F-4AB9710C9B43}" srcOrd="2" destOrd="0" presId="urn:microsoft.com/office/officeart/2005/8/layout/process5"/>
    <dgm:cxn modelId="{35827387-79E3-47A5-A202-26C9A9C89DDA}" type="presParOf" srcId="{48FB8595-AEB0-426D-A837-71C504E0861E}" destId="{3C1D179F-D7E1-4C87-83E5-1235BB896D3D}" srcOrd="3" destOrd="0" presId="urn:microsoft.com/office/officeart/2005/8/layout/process5"/>
    <dgm:cxn modelId="{5F3B43A7-D799-444C-BD35-C558019083EC}" type="presParOf" srcId="{3C1D179F-D7E1-4C87-83E5-1235BB896D3D}" destId="{88A58D5E-DCDD-4F98-B91F-05313DE9F7D2}" srcOrd="0" destOrd="0" presId="urn:microsoft.com/office/officeart/2005/8/layout/process5"/>
    <dgm:cxn modelId="{9145DBCB-5F22-472E-AD18-620BAA6CA088}" type="presParOf" srcId="{48FB8595-AEB0-426D-A837-71C504E0861E}" destId="{FE866824-E740-4C60-B78E-D32E09D9BA32}" srcOrd="4" destOrd="0" presId="urn:microsoft.com/office/officeart/2005/8/layout/process5"/>
    <dgm:cxn modelId="{1F2D662A-D5F8-4AFF-82B9-C988AA52503C}" type="presParOf" srcId="{48FB8595-AEB0-426D-A837-71C504E0861E}" destId="{07F821AE-6033-4CAC-AC0C-1FEE8E963984}" srcOrd="5" destOrd="0" presId="urn:microsoft.com/office/officeart/2005/8/layout/process5"/>
    <dgm:cxn modelId="{B83286D7-F0CA-4621-9EB3-BB0A9EA51946}" type="presParOf" srcId="{07F821AE-6033-4CAC-AC0C-1FEE8E963984}" destId="{F3FE0193-B325-4193-B4DE-B0605945E306}" srcOrd="0" destOrd="0" presId="urn:microsoft.com/office/officeart/2005/8/layout/process5"/>
    <dgm:cxn modelId="{E0932DF1-B34B-4AE4-878A-8D384592ACDF}" type="presParOf" srcId="{48FB8595-AEB0-426D-A837-71C504E0861E}" destId="{4DD05E94-CBEB-4CDE-8636-51A487605474}" srcOrd="6" destOrd="0" presId="urn:microsoft.com/office/officeart/2005/8/layout/process5"/>
    <dgm:cxn modelId="{E95B1669-C337-4352-B37D-08BFF091B3A0}" type="presParOf" srcId="{48FB8595-AEB0-426D-A837-71C504E0861E}" destId="{EEFDCFEE-ED77-43D1-90B7-8F632132F3AB}" srcOrd="7" destOrd="0" presId="urn:microsoft.com/office/officeart/2005/8/layout/process5"/>
    <dgm:cxn modelId="{46194D8D-AE1C-443B-BFC8-ECEC1AECB43E}" type="presParOf" srcId="{EEFDCFEE-ED77-43D1-90B7-8F632132F3AB}" destId="{A53AA35F-30C7-42A2-BDFF-69A6AF4CBC48}" srcOrd="0" destOrd="0" presId="urn:microsoft.com/office/officeart/2005/8/layout/process5"/>
    <dgm:cxn modelId="{4C1A9C85-B6E5-4DDA-8475-0B949A21F0AE}" type="presParOf" srcId="{48FB8595-AEB0-426D-A837-71C504E0861E}" destId="{BA5E5527-5BB8-4BB8-9D10-E48652392C5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75640-2AA6-4CF5-ADEA-D6B1A09943B1}">
      <dsp:nvSpPr>
        <dsp:cNvPr id="0" name=""/>
        <dsp:cNvSpPr/>
      </dsp:nvSpPr>
      <dsp:spPr>
        <a:xfrm>
          <a:off x="0" y="732"/>
          <a:ext cx="2421505" cy="1452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sensors</a:t>
          </a:r>
        </a:p>
      </dsp:txBody>
      <dsp:txXfrm>
        <a:off x="70925" y="71657"/>
        <a:ext cx="2279655" cy="1311053"/>
      </dsp:txXfrm>
    </dsp:sp>
    <dsp:sp modelId="{6BC9D13A-705B-4EB1-A601-72105BCD6871}">
      <dsp:nvSpPr>
        <dsp:cNvPr id="0" name=""/>
        <dsp:cNvSpPr/>
      </dsp:nvSpPr>
      <dsp:spPr>
        <a:xfrm>
          <a:off x="2657545" y="426917"/>
          <a:ext cx="568640" cy="600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657545" y="547024"/>
        <a:ext cx="398048" cy="360319"/>
      </dsp:txXfrm>
    </dsp:sp>
    <dsp:sp modelId="{244E518C-FBE5-42AD-9F7F-4AB9710C9B43}">
      <dsp:nvSpPr>
        <dsp:cNvPr id="0" name=""/>
        <dsp:cNvSpPr/>
      </dsp:nvSpPr>
      <dsp:spPr>
        <a:xfrm>
          <a:off x="3494412" y="732"/>
          <a:ext cx="2421505" cy="1452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ADC</a:t>
          </a:r>
        </a:p>
      </dsp:txBody>
      <dsp:txXfrm>
        <a:off x="3536966" y="43286"/>
        <a:ext cx="2336397" cy="1367795"/>
      </dsp:txXfrm>
    </dsp:sp>
    <dsp:sp modelId="{3C1D179F-D7E1-4C87-83E5-1235BB896D3D}">
      <dsp:nvSpPr>
        <dsp:cNvPr id="0" name=""/>
        <dsp:cNvSpPr/>
      </dsp:nvSpPr>
      <dsp:spPr>
        <a:xfrm>
          <a:off x="6004505" y="426917"/>
          <a:ext cx="762369" cy="600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004505" y="547024"/>
        <a:ext cx="582209" cy="360319"/>
      </dsp:txXfrm>
    </dsp:sp>
    <dsp:sp modelId="{FE866824-E740-4C60-B78E-D32E09D9BA32}">
      <dsp:nvSpPr>
        <dsp:cNvPr id="0" name=""/>
        <dsp:cNvSpPr/>
      </dsp:nvSpPr>
      <dsp:spPr>
        <a:xfrm>
          <a:off x="6884520" y="732"/>
          <a:ext cx="2421505" cy="1452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CONTROLLER</a:t>
          </a:r>
        </a:p>
      </dsp:txBody>
      <dsp:txXfrm>
        <a:off x="6927074" y="43286"/>
        <a:ext cx="2336397" cy="1367795"/>
      </dsp:txXfrm>
    </dsp:sp>
    <dsp:sp modelId="{07F821AE-6033-4CAC-AC0C-1FEE8E963984}">
      <dsp:nvSpPr>
        <dsp:cNvPr id="0" name=""/>
        <dsp:cNvSpPr/>
      </dsp:nvSpPr>
      <dsp:spPr>
        <a:xfrm rot="5388759">
          <a:off x="7842503" y="1623141"/>
          <a:ext cx="513361" cy="600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-5400000">
        <a:off x="7918772" y="1666727"/>
        <a:ext cx="360319" cy="359353"/>
      </dsp:txXfrm>
    </dsp:sp>
    <dsp:sp modelId="{4DD05E94-CBEB-4CDE-8636-51A487605474}">
      <dsp:nvSpPr>
        <dsp:cNvPr id="0" name=""/>
        <dsp:cNvSpPr/>
      </dsp:nvSpPr>
      <dsp:spPr>
        <a:xfrm>
          <a:off x="6892438" y="2422238"/>
          <a:ext cx="2421505" cy="1452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DAC</a:t>
          </a:r>
        </a:p>
      </dsp:txBody>
      <dsp:txXfrm>
        <a:off x="6934992" y="2464792"/>
        <a:ext cx="2336397" cy="1367795"/>
      </dsp:txXfrm>
    </dsp:sp>
    <dsp:sp modelId="{EEFDCFEE-ED77-43D1-90B7-8F632132F3AB}">
      <dsp:nvSpPr>
        <dsp:cNvPr id="0" name=""/>
        <dsp:cNvSpPr/>
      </dsp:nvSpPr>
      <dsp:spPr>
        <a:xfrm rot="10800000">
          <a:off x="6090617" y="2848423"/>
          <a:ext cx="656416" cy="600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10800000">
        <a:off x="6270777" y="2968530"/>
        <a:ext cx="476256" cy="360319"/>
      </dsp:txXfrm>
    </dsp:sp>
    <dsp:sp modelId="{BA5E5527-5BB8-4BB8-9D10-E48652392C51}">
      <dsp:nvSpPr>
        <dsp:cNvPr id="0" name=""/>
        <dsp:cNvSpPr/>
      </dsp:nvSpPr>
      <dsp:spPr>
        <a:xfrm>
          <a:off x="3494412" y="2422238"/>
          <a:ext cx="2421505" cy="1452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ACTUATORS</a:t>
          </a:r>
        </a:p>
      </dsp:txBody>
      <dsp:txXfrm>
        <a:off x="3536966" y="2464792"/>
        <a:ext cx="2336397" cy="136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3BDE-F4AD-42EE-92BC-30A172A238B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E2FFA-8E57-4742-A036-C0B9918B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7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3066-8B57-4F94-A3CE-B7D3A6ECD68A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85F5-44FE-4FF4-AACA-A07B953284F7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4237-69EA-457E-9C7B-D6F9A9A1B9DF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70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1D7F-E8ED-44F1-8830-9C35F74C81FA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49FB-5E77-4056-92BD-460EC670000D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215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877-B2D5-480F-97C0-A917B8E118B0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1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CD84-AFEE-4E04-9147-9EF02A7E62BA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A21D-0D97-4E84-B7D9-83F707EBAD4B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4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361-CA47-48DB-B3B8-5BEFBAACF810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873A-CD3D-4C9B-A314-41EDD2338E2B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41A4-17F4-412B-8FDC-C84C03C6C7F4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5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1BA7-C52A-4CBE-984A-E63D9555D00F}" type="datetime1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4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6DE3-DCAF-463D-8FA7-A533C3DC1904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C4CB-2752-424E-B939-5CC2BA93869F}" type="datetime1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1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B40B-8DB1-44A6-A0DF-9CFF7613445B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7438-8C82-4590-B066-70B89F81AB38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D36D-A6FD-4D34-97B2-E2E9CB5B7D71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8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EF5A2-A209-7013-EAE3-FD0FC3A324B9}"/>
              </a:ext>
            </a:extLst>
          </p:cNvPr>
          <p:cNvSpPr txBox="1"/>
          <p:nvPr/>
        </p:nvSpPr>
        <p:spPr>
          <a:xfrm rot="10800000" flipV="1">
            <a:off x="858175" y="2328460"/>
            <a:ext cx="1047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r"/>
            <a:r>
              <a:rPr lang="en-US" sz="5400" b="1">
                <a:latin typeface="Trebuchet MS" panose="020B0603020202020204" pitchFamily="34" charset="0"/>
              </a:rPr>
              <a:t>SMART</a:t>
            </a:r>
            <a:r>
              <a:rPr lang="en-US" sz="4400" b="1">
                <a:latin typeface="Trebuchet MS" panose="020B0603020202020204" pitchFamily="34" charset="0"/>
              </a:rPr>
              <a:t> </a:t>
            </a:r>
            <a:r>
              <a:rPr lang="en-US" sz="5400" b="1">
                <a:latin typeface="Trebuchet MS" panose="020B0603020202020204" pitchFamily="34" charset="0"/>
              </a:rPr>
              <a:t>CREATURES</a:t>
            </a:r>
            <a:endParaRPr lang="en-US" sz="5400" b="1" dirty="0">
              <a:latin typeface="Trebuchet MS" panose="020B0603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CBAEF-104B-31F4-6147-2C557472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E141-472A-44EB-96E5-946DA98A9E69}" type="datetime1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5968E-B2FE-7AC7-06A9-861A7C31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D9B0B-CACA-BA52-AC1E-B2BA6DAC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1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9792-B960-C7D6-0FED-0F042681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DIGITIZATION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AE7BF02-46AD-5A89-0DA9-CA06F63DA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925921"/>
              </p:ext>
            </p:extLst>
          </p:nvPr>
        </p:nvGraphicFramePr>
        <p:xfrm>
          <a:off x="1526959" y="2166151"/>
          <a:ext cx="9410330" cy="387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7D19AF7-44CF-BA1D-1463-F53DBFCF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59B-9A59-423E-9E20-8FB713431A04}" type="datetime1">
              <a:rPr lang="en-US" smtClean="0"/>
              <a:t>2/2/2023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5E94B7C-D54D-2B6C-2109-25DA010B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BAF8F04-D107-E4D5-C38F-05C62CDD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C357-06D4-B169-00A6-2CCB2FB4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DIGITZATION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4DD6-DD2F-C5C5-A7F5-29E6A6A0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acts as differentiator</a:t>
            </a:r>
          </a:p>
          <a:p>
            <a:r>
              <a:rPr lang="en-US" dirty="0"/>
              <a:t>IOT acts as prime enabler of digitization</a:t>
            </a:r>
          </a:p>
          <a:p>
            <a:r>
              <a:rPr lang="en-US" dirty="0"/>
              <a:t>Smart objects connectivity will increase due to digitization</a:t>
            </a:r>
          </a:p>
          <a:p>
            <a:r>
              <a:rPr lang="en-US" dirty="0"/>
              <a:t>Digitization and IOT increasing…</a:t>
            </a:r>
          </a:p>
          <a:p>
            <a:pPr lvl="1"/>
            <a:r>
              <a:rPr lang="en-US" dirty="0"/>
              <a:t>Relevancy</a:t>
            </a:r>
          </a:p>
          <a:p>
            <a:pPr lvl="1"/>
            <a:r>
              <a:rPr lang="en-US" dirty="0"/>
              <a:t>Value of network</a:t>
            </a:r>
          </a:p>
          <a:p>
            <a:pPr lvl="1"/>
            <a:r>
              <a:rPr lang="en-US" dirty="0"/>
              <a:t>Intelligent connection</a:t>
            </a:r>
          </a:p>
          <a:p>
            <a:pPr lvl="1"/>
            <a:r>
              <a:rPr lang="en-US" dirty="0"/>
              <a:t>Positive impact on society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EBEE-09D1-A7DA-712A-FCE66057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311E-D53E-4ED2-9DE1-3595E6DFBCA0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41A7-D9D5-1940-FC1F-6A9F446B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7D7C2-6617-DD3A-2F4A-DE4E31E4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8091-E404-AF86-5EC1-61A89915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ISSUES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505E-BE84-BA77-C784-DF5868C3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008" y="1740023"/>
            <a:ext cx="8327254" cy="4301339"/>
          </a:xfrm>
        </p:spPr>
        <p:txBody>
          <a:bodyPr/>
          <a:lstStyle/>
          <a:p>
            <a:r>
              <a:rPr lang="en-US" sz="2400" dirty="0"/>
              <a:t>Privacy and security</a:t>
            </a:r>
          </a:p>
          <a:p>
            <a:r>
              <a:rPr lang="en-US" sz="2400" dirty="0"/>
              <a:t>Unclear system boundary</a:t>
            </a:r>
          </a:p>
          <a:p>
            <a:r>
              <a:rPr lang="en-US" sz="2400" dirty="0"/>
              <a:t>Ambiguous interaction</a:t>
            </a:r>
          </a:p>
          <a:p>
            <a:r>
              <a:rPr lang="en-US" sz="2400" dirty="0"/>
              <a:t>Managing multiple devices</a:t>
            </a:r>
          </a:p>
          <a:p>
            <a:r>
              <a:rPr lang="en-US" sz="2400" dirty="0"/>
              <a:t>Cognitive overload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4071C-BCA6-192B-0F35-B5CEF3ED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ED35-FC3E-4ACC-854E-E835425428E5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86CDC-95A7-7942-80A1-2919EA70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D603-CF34-0C0F-5716-61D06B28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0A8E-9383-823B-51B1-462CC070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Privacy and security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2D06-A872-E4F9-57B8-7A8BAEC40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and security is biggest challenge</a:t>
            </a:r>
          </a:p>
          <a:p>
            <a:r>
              <a:rPr lang="en-US" dirty="0"/>
              <a:t>IOT system during operations collect lot of user data  which includes their personal data as well</a:t>
            </a:r>
          </a:p>
          <a:p>
            <a:r>
              <a:rPr lang="en-US" dirty="0"/>
              <a:t>Data collecting Organization have responsibility to secure this collected data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A8F1-FC80-7CA3-FEE2-491DCD08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FA1-10DB-4B1D-A172-9925D6126332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45CF-5D60-7515-7F69-C33A507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6761-CA35-ECAB-C381-8A11CA19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8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30A1-9C3F-C2F0-99C1-7DFF4DF1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Unclear system boundary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FB74-A1D0-1C7A-A325-09F3FB28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Wired network has physical boundaries</a:t>
            </a:r>
          </a:p>
          <a:p>
            <a:r>
              <a:rPr lang="en-US" dirty="0"/>
              <a:t>IOT being wireless do not have physical boundaries</a:t>
            </a:r>
          </a:p>
          <a:p>
            <a:r>
              <a:rPr lang="en-US" dirty="0"/>
              <a:t>Data transferred over wireless network can be captured from outside physical boundaries leading to information leakage</a:t>
            </a:r>
          </a:p>
          <a:p>
            <a:r>
              <a:rPr lang="en-US" dirty="0"/>
              <a:t>Sometimes it is possible to connect IOT system externally by forcing them to connect malicious wireless network</a:t>
            </a:r>
          </a:p>
          <a:p>
            <a:r>
              <a:rPr lang="en-US" dirty="0"/>
              <a:t>Adequate measures to be taken for the same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E2A5-2CFB-BE6A-E68A-6C5054B7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906-09B6-4A8E-8E52-0D623BA73964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F25A-0431-A63D-5B67-1C1EE382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30C7-9BAB-3134-81DB-674A83D7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9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2FA9-D8D3-3D21-D7CB-54A6C0E8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Ambiguous interaction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DD16-9D68-59B7-6CBF-2FE15704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often works through sensors</a:t>
            </a:r>
          </a:p>
          <a:p>
            <a:r>
              <a:rPr lang="en-US" dirty="0"/>
              <a:t>Sometimes SENSORS falsely detect the situation or surrounding parameter</a:t>
            </a:r>
          </a:p>
          <a:p>
            <a:r>
              <a:rPr lang="en-US" dirty="0"/>
              <a:t>Such ambiguous and unclear interaction might be annoying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5F94-903E-54B9-3407-E6206510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F41B-308F-410B-9C59-3EB21A8CBE35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D5EE-971E-2B0D-0FB4-9D379EFF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C7F4-5573-9244-DF86-EBF13E45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8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0A21-4A1A-E47F-C3A0-90E8CC74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Managing multiple devices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DEC9-5678-D7D7-11A9-E18B5CFC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building might have many IOT devices interconnected with each other</a:t>
            </a:r>
          </a:p>
          <a:p>
            <a:r>
              <a:rPr lang="en-US" dirty="0"/>
              <a:t>Managing ,operating and maintaining can be a challenge</a:t>
            </a:r>
          </a:p>
          <a:p>
            <a:r>
              <a:rPr lang="en-US" dirty="0"/>
              <a:t>Controlling system is always a centralized system</a:t>
            </a:r>
          </a:p>
          <a:p>
            <a:r>
              <a:rPr lang="en-US" dirty="0"/>
              <a:t>IOT devices usually installed at a far from controlling system</a:t>
            </a:r>
          </a:p>
          <a:p>
            <a:r>
              <a:rPr lang="en-US" dirty="0"/>
              <a:t>It is really challenging to locate a IOT device for maintenance activity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A868B-7DCA-83A7-A58D-B0D78EEF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839D-45AF-4BAD-9643-1B1DD9B652A8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6E1E2-3737-274C-E452-780B6DA3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F1E0-615D-F631-0C66-E47C3387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3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9F9A-A2CB-7975-B3A1-7ED279F6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Cognitive overload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BC03-10BE-95A3-8740-2814ECA9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automated IOT devices are there around user in IOT world</a:t>
            </a:r>
          </a:p>
          <a:p>
            <a:r>
              <a:rPr lang="en-US" dirty="0"/>
              <a:t>Operation of every device is different means different gestures and required </a:t>
            </a:r>
          </a:p>
          <a:p>
            <a:r>
              <a:rPr lang="en-US" dirty="0"/>
              <a:t>Some times devices are audio driven</a:t>
            </a:r>
          </a:p>
          <a:p>
            <a:r>
              <a:rPr lang="en-US" dirty="0"/>
              <a:t>Hoe to control those devices might put pressure on common man who is using those devices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FE0F0-A898-1857-2DFD-847A4428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DED1-6311-4640-ACCA-4F10B47E2CBA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64FA4-B22F-A419-CF9D-8134D500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A6E7-5121-74B9-87CE-0FFC5859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EF5A2-A209-7013-EAE3-FD0FC3A324B9}"/>
              </a:ext>
            </a:extLst>
          </p:cNvPr>
          <p:cNvSpPr txBox="1"/>
          <p:nvPr/>
        </p:nvSpPr>
        <p:spPr>
          <a:xfrm rot="10800000" flipV="1">
            <a:off x="858175" y="2436181"/>
            <a:ext cx="104756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r"/>
            <a:r>
              <a:rPr lang="en-US" sz="4000" dirty="0"/>
              <a:t>CONVERGENCE of IT and OT</a:t>
            </a:r>
            <a:endParaRPr lang="en-US" sz="2000" b="1" dirty="0">
              <a:latin typeface="Trebuchet MS" panose="020B0603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CBAEF-104B-31F4-6147-2C557472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E141-472A-44EB-96E5-946DA98A9E69}" type="datetime1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5968E-B2FE-7AC7-06A9-861A7C31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D9B0B-CACA-BA52-AC1E-B2BA6DAC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8CF1-097A-77AD-2065-A118F47D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IT and 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FAFC-66F0-5DD3-4C14-30B27F4EA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internet technology</a:t>
            </a:r>
          </a:p>
          <a:p>
            <a:r>
              <a:rPr lang="en-US" dirty="0"/>
              <a:t>OT is operational technology</a:t>
            </a:r>
          </a:p>
          <a:p>
            <a:r>
              <a:rPr lang="en-US" dirty="0"/>
              <a:t>IT supports connections to internet along with related data and technology systems </a:t>
            </a:r>
          </a:p>
          <a:p>
            <a:r>
              <a:rPr lang="en-US" dirty="0"/>
              <a:t>IT always focus on secure DATA FLOW within the organization</a:t>
            </a:r>
          </a:p>
          <a:p>
            <a:r>
              <a:rPr lang="en-US" dirty="0"/>
              <a:t>IT do not involved in production and logistics of company</a:t>
            </a:r>
          </a:p>
          <a:p>
            <a:r>
              <a:rPr lang="en-US" dirty="0"/>
              <a:t>IT is responsible only for business data , email, file ,print </a:t>
            </a:r>
            <a:r>
              <a:rPr lang="en-US" dirty="0" err="1"/>
              <a:t>services,data</a:t>
            </a:r>
            <a:r>
              <a:rPr lang="en-US" dirty="0"/>
              <a:t> base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AD51-054E-8742-E101-D272DDC6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2357-7E2E-4841-B719-D2AD7F7DF7F4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DD836-FFFE-FEB7-7ED6-31709E12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61079-03A3-D7AB-8DEF-6BC8AB26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C530-6122-BF86-5A77-D802502F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Smart Creatures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E54E-5A33-A1B6-C5D8-D9623800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rebuchet MS" panose="020B0603020202020204" pitchFamily="34" charset="0"/>
              </a:rPr>
              <a:t>IOT connects objects &amp; machine to internet.</a:t>
            </a:r>
          </a:p>
          <a:p>
            <a:pPr marL="0" indent="0">
              <a:buNone/>
            </a:pPr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Living creatures can be connected to internet.</a:t>
            </a:r>
          </a:p>
          <a:p>
            <a:pPr marL="0" indent="0">
              <a:buNone/>
            </a:pPr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Sensors can be placed on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EDE9D-198B-24F2-71F1-92CDA489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DDF9-386C-4E3C-A208-15336011B3F6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783BC-3A32-482B-86D0-E98A338F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2AA31-2E65-CBC8-AA63-692700E3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29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FF3E-A467-0C55-FF19-94272784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IT and 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C5B9-686F-27B2-35F6-CDD223C8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 controls and monitors devices , processes on physical operational systems</a:t>
            </a:r>
          </a:p>
          <a:p>
            <a:r>
              <a:rPr lang="en-US" dirty="0"/>
              <a:t>OT controls assembly lines, utility distribution network , roadway system..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OT is involved in production and logistics of a company</a:t>
            </a:r>
          </a:p>
          <a:p>
            <a:r>
              <a:rPr lang="en-US" dirty="0"/>
              <a:t>OT is responsible for the devices and processes on industrial equipment such as factory machines ,meters actuators,  distribution devices, SCADA( supervisory control and Data Acquisition)</a:t>
            </a:r>
          </a:p>
          <a:p>
            <a:r>
              <a:rPr lang="en-US" dirty="0"/>
              <a:t>OT uses dedicated networks with specialized communication protocols to connect these devices</a:t>
            </a:r>
          </a:p>
          <a:p>
            <a:r>
              <a:rPr lang="en-US" dirty="0"/>
              <a:t>These OT networks run  completely separately from IT network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35D80-403E-3FC1-A09D-B5E35AF9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2357-7E2E-4841-B719-D2AD7F7DF7F4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3F78F-4DBF-EC63-013F-00DF4AC9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04A6-15AD-64E4-7A73-875B76AA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95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BC67-FE46-C1CC-5EA8-E9FB24E3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IT and 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95AB-6CE4-CDA0-96A6-44F4E2E1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network connecting factory fails the machine cannot function and production come to stand still.</a:t>
            </a:r>
          </a:p>
          <a:p>
            <a:r>
              <a:rPr lang="en-US" dirty="0"/>
              <a:t>The company will have negative impact on business that results into loss of million dollars.</a:t>
            </a:r>
          </a:p>
          <a:p>
            <a:r>
              <a:rPr lang="en-US" dirty="0"/>
              <a:t>On the other hand if the Email server fail it will just irritate the people but it will not have much impact on company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B3E2-E9AA-10F1-D7A5-5584A5A7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2357-7E2E-4841-B719-D2AD7F7DF7F4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E9FAD-BABD-E192-ECA0-8B74F58F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5B04-C8D3-E053-6597-35EFA69D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3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75CB-F4C3-0448-A61C-EC72CAD4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IT and 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72C6B5-8B47-1524-BD55-BA95DD83B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211" y="2160588"/>
            <a:ext cx="7607616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0F3E-B184-EC67-EAB1-BC99FED2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2357-7E2E-4841-B719-D2AD7F7DF7F4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110E-D53C-9DF8-C40A-2A2A66D9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C4BA-6898-11A2-D9C0-408F1A80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FD75-6AD1-292E-28CD-FDB5A108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Connected cow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10BE-D882-4917-8B1B-23B79240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Trebuchet MS" panose="020B0603020202020204" pitchFamily="34" charset="0"/>
              </a:rPr>
              <a:t>Sparked a DUTCH COMPANY developed a sensor placed in cow’s ear.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Sensor monitors health aspect of the cow and location.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Sensor transmit data wirelessly for analysis.</a:t>
            </a:r>
          </a:p>
          <a:p>
            <a:pPr marL="0" indent="0">
              <a:buNone/>
            </a:pPr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Data is around 200MB in a year.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Data gives complete view of a herd and statistics on every cow.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EB6C-B456-D773-45A5-8432DA3A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EAEF-086D-435A-863C-6771CDEC3E25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3366-704A-6700-D6F4-9CBA15D1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2B054-97FC-B81C-91DA-F5D5100D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4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3C67-9CD9-54F1-2EB8-CD7C343B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Connected cow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1666-F73E-92D6-9AF8-B80AE16B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rebuchet MS" panose="020B0603020202020204" pitchFamily="34" charset="0"/>
              </a:rPr>
              <a:t>Environmental effect on cow.</a:t>
            </a:r>
          </a:p>
          <a:p>
            <a:pPr marL="0" indent="0">
              <a:buNone/>
            </a:pPr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Effect of changed diet.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Early detection of a disease.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Early detection of their pregnancy.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ED78-D88A-B938-36B7-0457A7E5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3CC2-8A63-410C-B17F-92CA493779FA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BA018-F031-24EC-5E09-C87DA7C4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1986-D0C9-FC1E-1D58-7636C8DC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DEDA-E7F5-361A-FD80-C85DC0B6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Roaches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7C17-32F3-F1A1-5631-B9A8E840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rebuchet MS" panose="020B0603020202020204" pitchFamily="34" charset="0"/>
              </a:rPr>
              <a:t>Placements of sensors on roaches.</a:t>
            </a:r>
          </a:p>
          <a:p>
            <a:pPr marL="0" indent="0">
              <a:buNone/>
            </a:pPr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Electronic backpack attached to the roaches.</a:t>
            </a:r>
          </a:p>
          <a:p>
            <a:pPr marL="0" indent="0">
              <a:buNone/>
            </a:pPr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Electronic back pack uses wireless communication to a controller and can be “driven” remotely.</a:t>
            </a:r>
          </a:p>
          <a:p>
            <a:pPr marL="0" indent="0">
              <a:buNone/>
            </a:pPr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Roaches with electronic backpack can be kept in the disaster area.</a:t>
            </a:r>
          </a:p>
          <a:p>
            <a:pPr marL="0" indent="0">
              <a:buNone/>
            </a:pPr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Use of roaches help to rescue survivors in the disaster.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79F5-C398-0327-76EB-FE816F14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872B-EDF7-4199-BFF4-B45BB8D4D80C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3A17-6A3F-9DF0-A24A-F0581564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7BB6-BE69-D49B-B0AD-E5698B58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7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E8C6-9B2E-EC48-B3BA-16E076FF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Electronic Backpack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E823-C8C5-08B5-E979-81B6890E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Trebuchet MS" panose="020B0603020202020204" pitchFamily="34" charset="0"/>
              </a:rPr>
              <a:t>Electronic backpack is equipped with directional microphones. That can detect certain sounds and its direction.</a:t>
            </a:r>
          </a:p>
          <a:p>
            <a:pPr marL="0" indent="0">
              <a:buNone/>
            </a:pPr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Software can analyze, sound is coming from person and not from leaking pipes, etc.</a:t>
            </a:r>
          </a:p>
          <a:p>
            <a:pPr marL="0" indent="0">
              <a:buNone/>
            </a:pPr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IOT often goes beyond just adding sensors and more intelligence to non-living “things”.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Living “things” can also be connected to the internet &amp; create wonders.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C2C96-9870-25E6-846A-09614178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B6E7-0623-4ECF-BF3B-9E1A75128D37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69E46-AEAB-1599-3197-25A35EE0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045E-65B9-DB97-E094-063D0D6B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34A3-10F9-F960-0413-9D3D43B3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Roaches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CA099-4AB8-630A-05A1-501F4875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361-CA47-48DB-B3B8-5BEFBAACF810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BF83-5B6E-EE58-18B4-73D09C30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979A-96E2-E2DF-1315-F2E10631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Row over US mobile phone 'cockroach backpack' app - BBC News">
            <a:extLst>
              <a:ext uri="{FF2B5EF4-FFF2-40B4-BE49-F238E27FC236}">
                <a16:creationId xmlns:a16="http://schemas.microsoft.com/office/drawing/2014/main" id="{13DD88D4-C8DB-7E4E-FC25-32BD3F3C6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851733"/>
            <a:ext cx="4755839" cy="266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dian Origin Scientists Develop Cyborg Cockroaches, May Save Lives One Day!">
            <a:extLst>
              <a:ext uri="{FF2B5EF4-FFF2-40B4-BE49-F238E27FC236}">
                <a16:creationId xmlns:a16="http://schemas.microsoft.com/office/drawing/2014/main" id="{EF8D0CBE-5E88-35E8-79F8-8AA72BAF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99" y="3615763"/>
            <a:ext cx="3945540" cy="26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38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52B1-D225-1BDC-6F59-DC98E548D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2014940"/>
          </a:xfrm>
        </p:spPr>
        <p:txBody>
          <a:bodyPr/>
          <a:lstStyle/>
          <a:p>
            <a:r>
              <a:rPr lang="en-US" dirty="0"/>
              <a:t>IOT and DIGITASATION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51BE-72B5-B74B-7140-9382CB168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INTERNET OF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961E8-70C8-B455-0E1D-24F878F2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18AB-25F0-44D7-B744-2A9BA1AD26D1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2CFF6-3A59-C5EA-6EDC-C4AC1C9A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E9652-DC42-7D95-18ED-D2D4E247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B0D4-9095-33B7-FCF2-05D2B416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25D4-632F-0DB5-2FA3-C7547F1D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412" y="1367161"/>
            <a:ext cx="9072978" cy="467420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IOT provide connectivity to the physical object</a:t>
            </a:r>
          </a:p>
          <a:p>
            <a:r>
              <a:rPr lang="en-US" dirty="0"/>
              <a:t>Physical object can share information with physical world through internet</a:t>
            </a:r>
          </a:p>
          <a:p>
            <a:r>
              <a:rPr lang="en-US" dirty="0"/>
              <a:t>Physical objects needs sensors, actuators ,controllers to do the above task</a:t>
            </a:r>
          </a:p>
          <a:p>
            <a:r>
              <a:rPr lang="en-US" dirty="0"/>
              <a:t>Actuators  are finally connected with physical world</a:t>
            </a:r>
          </a:p>
          <a:p>
            <a:r>
              <a:rPr lang="en-US" dirty="0"/>
              <a:t>ALL ABOVE DATA FLOW IS POSSIBLE ONLY DUE TO DIGITIZATION</a:t>
            </a:r>
          </a:p>
          <a:p>
            <a:endParaRPr lang="en-US" dirty="0"/>
          </a:p>
          <a:p>
            <a:r>
              <a:rPr lang="en-US" dirty="0"/>
              <a:t>DIGITISATION BRINGS TOGETHER “THINGS”, “DATA”, “BUSINESS PROCESS”</a:t>
            </a:r>
          </a:p>
          <a:p>
            <a:pPr marL="0" indent="0">
              <a:buNone/>
            </a:pPr>
            <a:r>
              <a:rPr lang="en-US" dirty="0"/>
              <a:t>TO MAKE NETWORK CONNECTION VALUABLE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3A8FF-48B1-A003-6AE1-30B81105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3C9A-A9BA-446A-BF91-440DB2AB6773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E1B4A-958C-9398-67BA-BBDA1A06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0C4F-6B48-4720-8C85-B7718B58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505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535</TotalTime>
  <Words>908</Words>
  <Application>Microsoft Office PowerPoint</Application>
  <PresentationFormat>Widescreen</PresentationFormat>
  <Paragraphs>192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Wisp</vt:lpstr>
      <vt:lpstr>PowerPoint Presentation</vt:lpstr>
      <vt:lpstr>Smart Creatures</vt:lpstr>
      <vt:lpstr>Connected cow </vt:lpstr>
      <vt:lpstr>Connected cow </vt:lpstr>
      <vt:lpstr>Roaches </vt:lpstr>
      <vt:lpstr>Electronic Backpack</vt:lpstr>
      <vt:lpstr>Roaches</vt:lpstr>
      <vt:lpstr>IOT and DIGITASATION </vt:lpstr>
      <vt:lpstr>DIGITIZATION</vt:lpstr>
      <vt:lpstr>DIGITIZATION</vt:lpstr>
      <vt:lpstr>BENEFITS of DIGITZATION</vt:lpstr>
      <vt:lpstr>IOT ISSUES and CHALLENGES</vt:lpstr>
      <vt:lpstr>Privacy and security </vt:lpstr>
      <vt:lpstr>Unclear system boundary </vt:lpstr>
      <vt:lpstr>Ambiguous interaction</vt:lpstr>
      <vt:lpstr>Managing multiple devices </vt:lpstr>
      <vt:lpstr>Cognitive overload </vt:lpstr>
      <vt:lpstr>PowerPoint Presentation</vt:lpstr>
      <vt:lpstr>CONVERGENCE of IT and OT</vt:lpstr>
      <vt:lpstr>CONVERGENCE of IT and OT</vt:lpstr>
      <vt:lpstr>CONVERGENCE of IT and OT</vt:lpstr>
      <vt:lpstr>CONVERGENCE of IT and 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Ashish Yadav</cp:lastModifiedBy>
  <cp:revision>13</cp:revision>
  <dcterms:created xsi:type="dcterms:W3CDTF">2023-01-11T08:30:51Z</dcterms:created>
  <dcterms:modified xsi:type="dcterms:W3CDTF">2023-02-02T02:21:47Z</dcterms:modified>
</cp:coreProperties>
</file>