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2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57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49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6410-EE12-4F1B-AC6B-63123C221C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F3D-E734-0958-2919-0A6AAB67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7512-DE41-655F-BB7C-2FF20857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A90-9692-D3C2-6C15-284DCA0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99A8-899F-6CFE-3016-1AC9C560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HUMIDITY</a:t>
            </a:r>
          </a:p>
          <a:p>
            <a:pPr lvl="1"/>
            <a:r>
              <a:rPr lang="en-US" sz="2000" dirty="0"/>
              <a:t>It is calculated by comparing the live humidity reading at a given temperature to the maximum amount of humidity for air at the same temperature</a:t>
            </a:r>
          </a:p>
          <a:p>
            <a:pPr lvl="1"/>
            <a:r>
              <a:rPr lang="en-US" sz="2000" dirty="0"/>
              <a:t>RH sensor also need to measure temperature</a:t>
            </a:r>
          </a:p>
          <a:p>
            <a:r>
              <a:rPr lang="en-US" dirty="0"/>
              <a:t>ABSOLUTE HUMIDITY</a:t>
            </a:r>
          </a:p>
          <a:p>
            <a:pPr lvl="1"/>
            <a:r>
              <a:rPr lang="en-US" sz="2000" dirty="0"/>
              <a:t>It is always calculated without any reference to any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A90-9692-D3C2-6C15-284DCA0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99A8-899F-6CFE-3016-1AC9C560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sz="2000" b="1" dirty="0"/>
              <a:t>Domestic</a:t>
            </a:r>
            <a:r>
              <a:rPr lang="en-US" sz="2000" dirty="0"/>
              <a:t>: sensing and controlling humidity in offices and homes are very important since higher humidity conditions affects the blood flow</a:t>
            </a:r>
          </a:p>
          <a:p>
            <a:r>
              <a:rPr lang="en-US" sz="2000" b="1" dirty="0"/>
              <a:t>Industry</a:t>
            </a:r>
            <a:r>
              <a:rPr lang="en-US" sz="2000" dirty="0"/>
              <a:t>: In chemical industries if there is high humidity then it reduces oxygen levels in the air and reduces fire rate in furnaces</a:t>
            </a:r>
          </a:p>
          <a:p>
            <a:r>
              <a:rPr lang="en-US" sz="2000" b="1" dirty="0"/>
              <a:t>Agriculture</a:t>
            </a:r>
            <a:r>
              <a:rPr lang="en-US" sz="2000" dirty="0"/>
              <a:t>: humidity will decide amount of moisture in air and in </a:t>
            </a:r>
            <a:r>
              <a:rPr lang="en-US" sz="2000" dirty="0" err="1"/>
              <a:t>soilthet</a:t>
            </a:r>
            <a:r>
              <a:rPr lang="en-US" sz="2000" dirty="0"/>
              <a:t> will affect the irrigation </a:t>
            </a:r>
          </a:p>
          <a:p>
            <a:r>
              <a:rPr lang="en-US" sz="2000" b="1" dirty="0"/>
              <a:t>Electronics and semiconductor industry</a:t>
            </a:r>
            <a:r>
              <a:rPr lang="en-US" sz="2000" dirty="0"/>
              <a:t>: all electronic devices are rated with a range of humidity values in which they are expected to work. Minute change in humidity level will have huge impact on production</a:t>
            </a:r>
          </a:p>
          <a:p>
            <a:r>
              <a:rPr lang="en-US" sz="2000" b="1" dirty="0"/>
              <a:t>Medical</a:t>
            </a:r>
            <a:r>
              <a:rPr lang="en-US" sz="2000" dirty="0"/>
              <a:t>: in medical field incubators ,ventilators </a:t>
            </a:r>
            <a:r>
              <a:rPr lang="en-US" sz="2000" dirty="0" err="1"/>
              <a:t>etc</a:t>
            </a:r>
            <a:r>
              <a:rPr lang="en-US" sz="2000" dirty="0"/>
              <a:t> requires perfect humidity control</a:t>
            </a:r>
          </a:p>
        </p:txBody>
      </p:sp>
    </p:spTree>
    <p:extLst>
      <p:ext uri="{BB962C8B-B14F-4D97-AF65-F5344CB8AC3E}">
        <p14:creationId xmlns:p14="http://schemas.microsoft.com/office/powerpoint/2010/main" val="287709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A90-9692-D3C2-6C15-284DCA0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99A8-899F-6CFE-3016-1AC9C560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sz="2000" dirty="0"/>
              <a:t>It is used to detect the level of liquids and other fluids including slurries granular material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There are two types of level sensors</a:t>
            </a:r>
          </a:p>
          <a:p>
            <a:r>
              <a:rPr lang="en-US" sz="2000" b="1" dirty="0"/>
              <a:t>Continuous level Sensors: </a:t>
            </a:r>
            <a:r>
              <a:rPr lang="en-US" sz="2000" dirty="0"/>
              <a:t>this measures level in the specified range and determines exact value of substance</a:t>
            </a:r>
          </a:p>
          <a:p>
            <a:pPr lvl="1"/>
            <a:r>
              <a:rPr lang="en-US" sz="1800" b="1" dirty="0"/>
              <a:t>Example fuel in the automobiles</a:t>
            </a:r>
          </a:p>
          <a:p>
            <a:r>
              <a:rPr lang="en-US" sz="2000" b="1" dirty="0"/>
              <a:t>Point level Sensors</a:t>
            </a:r>
            <a:r>
              <a:rPr lang="en-US" sz="2000" dirty="0"/>
              <a:t>: this indicates if the substance above or belove threshold point</a:t>
            </a:r>
          </a:p>
          <a:p>
            <a:r>
              <a:rPr lang="en-US" sz="2000" dirty="0"/>
              <a:t>https://www.youtube.com/watch?v=EMotg3BQjlI</a:t>
            </a:r>
          </a:p>
        </p:txBody>
      </p:sp>
    </p:spTree>
    <p:extLst>
      <p:ext uri="{BB962C8B-B14F-4D97-AF65-F5344CB8AC3E}">
        <p14:creationId xmlns:p14="http://schemas.microsoft.com/office/powerpoint/2010/main" val="355979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ADC7-0624-6F86-0A4E-9EA6D920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sensors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2AC3-03EC-1CA2-2DA2-379EE6B5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sz="2000" dirty="0"/>
              <a:t>To make sensors to be used easily  many companies are manufacturing sensors in USB packaging</a:t>
            </a:r>
          </a:p>
          <a:p>
            <a:r>
              <a:rPr lang="en-US" sz="2000" dirty="0"/>
              <a:t>Plug such sensors into a PC and USB compatible device and record whatever we want to monitor based on sensor chosen</a:t>
            </a:r>
          </a:p>
          <a:p>
            <a:r>
              <a:rPr lang="en-US" sz="2000" dirty="0"/>
              <a:t>These are easy to handle and use</a:t>
            </a:r>
          </a:p>
          <a:p>
            <a:r>
              <a:rPr lang="en-US" sz="2000" dirty="0"/>
              <a:t>They are available to measure temperature , humidity, pressure and noise level</a:t>
            </a:r>
          </a:p>
          <a:p>
            <a:r>
              <a:rPr lang="en-US" sz="2000" dirty="0"/>
              <a:t>They are also available to measure air quality in industrial and dusty places </a:t>
            </a:r>
          </a:p>
          <a:p>
            <a:r>
              <a:rPr lang="en-US" sz="2000" dirty="0"/>
              <a:t>It is not </a:t>
            </a:r>
            <a:r>
              <a:rPr lang="en-US" sz="2000" b="1" dirty="0"/>
              <a:t>A DIFFERENT TYPE OF SENSOR JUST PAKAGING IS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4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42B6-FEB6-ADCD-7C9C-938AA1C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4978-FF69-4B42-89EA-B001A760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/>
          <a:lstStyle/>
          <a:p>
            <a:r>
              <a:rPr lang="en-US" sz="2000" dirty="0"/>
              <a:t>Like USB  sensors these sensors </a:t>
            </a:r>
            <a:r>
              <a:rPr lang="en-US" sz="2000" b="1" dirty="0"/>
              <a:t>do have different packaging</a:t>
            </a:r>
          </a:p>
          <a:p>
            <a:endParaRPr lang="en-US" sz="2000" dirty="0"/>
          </a:p>
          <a:p>
            <a:r>
              <a:rPr lang="en-US" sz="2000" dirty="0"/>
              <a:t>It has different packaging so multiple sensors can be accommodated in a single device</a:t>
            </a:r>
          </a:p>
          <a:p>
            <a:endParaRPr lang="en-US" sz="2000" dirty="0"/>
          </a:p>
          <a:p>
            <a:r>
              <a:rPr lang="en-US" sz="2000" b="1" dirty="0"/>
              <a:t>SMART PHONE</a:t>
            </a:r>
            <a:r>
              <a:rPr lang="en-US" sz="2000" dirty="0"/>
              <a:t>: has multiple sensors to help many applications like finger print recognition, facial recognition, removing background noise, detecting noise level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SMART WATCH</a:t>
            </a:r>
            <a:r>
              <a:rPr lang="en-US" sz="2000" dirty="0"/>
              <a:t>: it helps you to monitor various health related parameters using various sensors in embedded packaging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A894-849D-34FB-EB7C-B354741D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8758-10E7-1ABB-CBC1-5548459A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7"/>
            <a:ext cx="8596668" cy="4691956"/>
          </a:xfrm>
        </p:spPr>
        <p:txBody>
          <a:bodyPr/>
          <a:lstStyle/>
          <a:p>
            <a:r>
              <a:rPr lang="en-US" sz="2400" b="1" dirty="0"/>
              <a:t>It is large collection of sensor devices that can monitor several physical conditions</a:t>
            </a:r>
          </a:p>
          <a:p>
            <a:r>
              <a:rPr lang="en-US" dirty="0"/>
              <a:t>All the sensors in the network will work together to sense and to measure their operating environment characteristics</a:t>
            </a:r>
          </a:p>
          <a:p>
            <a:r>
              <a:rPr lang="en-US" dirty="0"/>
              <a:t>A sensor network could </a:t>
            </a:r>
            <a:r>
              <a:rPr lang="en-US" b="1" dirty="0"/>
              <a:t>be wired or wireless</a:t>
            </a:r>
          </a:p>
          <a:p>
            <a:r>
              <a:rPr lang="en-US" dirty="0"/>
              <a:t>In WSN each sensor will be called </a:t>
            </a:r>
            <a:r>
              <a:rPr lang="en-US" b="1" dirty="0"/>
              <a:t>as sensor node</a:t>
            </a:r>
          </a:p>
          <a:p>
            <a:r>
              <a:rPr lang="en-US" dirty="0"/>
              <a:t>A sensor node can monitor several physical conditions  like pressure, temperature, illumination of light, wind speed and humidity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Collected information will be sent to </a:t>
            </a:r>
            <a:r>
              <a:rPr lang="en-US" b="1" dirty="0"/>
              <a:t>the processing center </a:t>
            </a:r>
            <a:r>
              <a:rPr lang="en-US" dirty="0"/>
              <a:t>via </a:t>
            </a:r>
            <a:r>
              <a:rPr lang="en-US" b="1" dirty="0"/>
              <a:t>WSN gateway</a:t>
            </a:r>
          </a:p>
          <a:p>
            <a:r>
              <a:rPr lang="en-US" dirty="0"/>
              <a:t> WSN gateway is also called as </a:t>
            </a:r>
            <a:r>
              <a:rPr lang="en-US" b="1" dirty="0"/>
              <a:t>Base station or Sink node</a:t>
            </a:r>
          </a:p>
          <a:p>
            <a:r>
              <a:rPr lang="en-US" b="1" dirty="0"/>
              <a:t>The processing center </a:t>
            </a:r>
            <a:r>
              <a:rPr lang="en-US" dirty="0"/>
              <a:t>evaluates the information received from various sensor nodes and the send instructions to the connected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5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A894-849D-34FB-EB7C-B354741D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</a:p>
        </p:txBody>
      </p:sp>
      <p:pic>
        <p:nvPicPr>
          <p:cNvPr id="2050" name="Picture 2" descr="Wireless Sensor Network (WSN) - GeeksforGeeks">
            <a:extLst>
              <a:ext uri="{FF2B5EF4-FFF2-40B4-BE49-F238E27FC236}">
                <a16:creationId xmlns:a16="http://schemas.microsoft.com/office/drawing/2014/main" id="{6E03689D-C0CF-27AF-D577-205C8138D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8" y="1331650"/>
            <a:ext cx="6258758" cy="26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RELESS SENSOR NETWORKS and APPLICATIONS">
            <a:extLst>
              <a:ext uri="{FF2B5EF4-FFF2-40B4-BE49-F238E27FC236}">
                <a16:creationId xmlns:a16="http://schemas.microsoft.com/office/drawing/2014/main" id="{15B03EEB-F025-468A-5CFB-59119927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1" y="4048771"/>
            <a:ext cx="7919298" cy="274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8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5042044" cy="4478892"/>
          </a:xfrm>
        </p:spPr>
        <p:txBody>
          <a:bodyPr/>
          <a:lstStyle/>
          <a:p>
            <a:pPr marL="3657600" lvl="8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There is a single base station or sink node acts as HUB</a:t>
            </a:r>
          </a:p>
          <a:p>
            <a:r>
              <a:rPr lang="en-US" dirty="0"/>
              <a:t>Every sensor will be connected to the HUB</a:t>
            </a:r>
          </a:p>
          <a:p>
            <a:r>
              <a:rPr lang="en-US" dirty="0"/>
              <a:t>Base station sends data to processing unit</a:t>
            </a:r>
          </a:p>
          <a:p>
            <a:r>
              <a:rPr lang="en-US" dirty="0"/>
              <a:t>Processing unit could be LOCAL OR REMOTE LIKE CLOUD</a:t>
            </a:r>
          </a:p>
          <a:p>
            <a:r>
              <a:rPr lang="en-US" dirty="0"/>
              <a:t>It is easy to implement, design and expand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A1D39-49C9-15C5-E040-D35CD92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2" y="1447800"/>
            <a:ext cx="434118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pPr marL="3657600" lvl="8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There is a single base station or sink node called as ROOT NODE</a:t>
            </a:r>
          </a:p>
          <a:p>
            <a:r>
              <a:rPr lang="en-US" dirty="0"/>
              <a:t>IT HAS MULTIPLE INTERMEDIATE NODES</a:t>
            </a:r>
          </a:p>
          <a:p>
            <a:r>
              <a:rPr lang="en-US" dirty="0"/>
              <a:t>Many sensor nodes are connected to intermediate nodes</a:t>
            </a:r>
          </a:p>
          <a:p>
            <a:r>
              <a:rPr lang="en-US" dirty="0"/>
              <a:t>There are many intermediate nodes</a:t>
            </a:r>
          </a:p>
          <a:p>
            <a:r>
              <a:rPr lang="en-US" dirty="0"/>
              <a:t>Intermediate nodes are connected to each other or connected to ROOT NODE</a:t>
            </a:r>
          </a:p>
          <a:p>
            <a:r>
              <a:rPr lang="en-US" dirty="0"/>
              <a:t>Every root node is directly connected to sensors or many intermediate nodes</a:t>
            </a:r>
          </a:p>
          <a:p>
            <a:r>
              <a:rPr lang="en-US" dirty="0"/>
              <a:t>HIERARCHY would be continued as per requirement  and intelligence</a:t>
            </a:r>
          </a:p>
          <a:p>
            <a:r>
              <a:rPr lang="en-US" dirty="0"/>
              <a:t>Processing power, energy consumption is highest at the root node </a:t>
            </a:r>
          </a:p>
          <a:p>
            <a:r>
              <a:rPr lang="en-US" dirty="0"/>
              <a:t>It is not very easy to implement, design and expand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pPr marL="3657600" lvl="8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34AF4-E595-D990-C0E9-F0219740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1402672"/>
            <a:ext cx="6933461" cy="51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ED2-395A-C827-66E3-58617F84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All-Inclusive Guide On The Top IoT Sensors In The Market">
            <a:extLst>
              <a:ext uri="{FF2B5EF4-FFF2-40B4-BE49-F238E27FC236}">
                <a16:creationId xmlns:a16="http://schemas.microsoft.com/office/drawing/2014/main" id="{305A5E47-D653-6939-14B4-6FD4DCB13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4" y="177553"/>
            <a:ext cx="9641149" cy="674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r>
              <a:rPr lang="en-US" dirty="0"/>
              <a:t>Apart from transmitting its own data , each node could act as relay to transmit data</a:t>
            </a:r>
          </a:p>
          <a:p>
            <a:r>
              <a:rPr lang="en-US" dirty="0"/>
              <a:t>There are two types</a:t>
            </a:r>
          </a:p>
          <a:p>
            <a:r>
              <a:rPr lang="en-US" dirty="0"/>
              <a:t>FULLY CONNECTED MESH</a:t>
            </a:r>
          </a:p>
          <a:p>
            <a:r>
              <a:rPr lang="en-US" dirty="0"/>
              <a:t>PARTIALLY CONNECTED MESH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7AC1-A58C-1456-BFB4-30302B59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50" y="2361461"/>
            <a:ext cx="5726097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2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r>
              <a:rPr lang="en-US" dirty="0"/>
              <a:t>FULLY CONNECTED MESH</a:t>
            </a:r>
          </a:p>
          <a:p>
            <a:pPr lvl="1"/>
            <a:r>
              <a:rPr lang="en-US" dirty="0"/>
              <a:t>Where node is connected to every other node of the network</a:t>
            </a:r>
          </a:p>
          <a:p>
            <a:r>
              <a:rPr lang="en-US" dirty="0"/>
              <a:t>PARTIALLY CONNECTED MESH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8AF5-7FDA-65F5-1691-0F31130A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89" y="3126650"/>
            <a:ext cx="5660486" cy="37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5C-B0FD-CD66-90A8-E0E6A11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in WSN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6B9-22E7-D71F-491F-851673BE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8567B-7B35-F232-9805-6BF57A4F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" y="1331651"/>
            <a:ext cx="8309499" cy="52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82B1-BD0D-723B-2898-DB2296E6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10F4-8534-C044-A937-650C252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carry out desired function by controlling system</a:t>
            </a:r>
          </a:p>
          <a:p>
            <a:endParaRPr lang="en-US" dirty="0"/>
          </a:p>
          <a:p>
            <a:r>
              <a:rPr lang="en-US" dirty="0"/>
              <a:t>Example robotic arm, sound alarm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can be related to our hand and legs</a:t>
            </a:r>
          </a:p>
          <a:p>
            <a:endParaRPr lang="en-US" dirty="0"/>
          </a:p>
          <a:p>
            <a:r>
              <a:rPr lang="en-US" dirty="0"/>
              <a:t>They can do various functions under the instruction of brain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5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82B1-BD0D-723B-2898-DB2296E6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10F4-8534-C044-A937-650C252C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4736345"/>
          </a:xfrm>
        </p:spPr>
        <p:txBody>
          <a:bodyPr/>
          <a:lstStyle/>
          <a:p>
            <a:r>
              <a:rPr lang="en-US" dirty="0"/>
              <a:t>Hydraulic-fluid based motor uses the power of HYDRAULICS to create action</a:t>
            </a:r>
          </a:p>
          <a:p>
            <a:r>
              <a:rPr lang="en-US" dirty="0"/>
              <a:t>Thermal – they uses magnetic energy to perform action</a:t>
            </a:r>
          </a:p>
          <a:p>
            <a:r>
              <a:rPr lang="en-US" dirty="0"/>
              <a:t>Electrical they work on AC and DC and turn into mechanical energy</a:t>
            </a:r>
          </a:p>
          <a:p>
            <a:r>
              <a:rPr lang="en-US" dirty="0"/>
              <a:t>Pneumatic- they use Vacuum or Compressed air to make energy into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938E4-FB6F-3BE7-2438-5D2CA511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7" y="3124940"/>
            <a:ext cx="7865616" cy="37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8DF1-2B17-CB7F-40BD-FF734DA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E4A4-2551-ECD3-4A43-533664EA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8"/>
          </a:xfrm>
        </p:spPr>
        <p:txBody>
          <a:bodyPr/>
          <a:lstStyle/>
          <a:p>
            <a:r>
              <a:rPr lang="en-US" dirty="0"/>
              <a:t>It is used to measure amount of heat energy in an operating environment</a:t>
            </a:r>
          </a:p>
          <a:p>
            <a:r>
              <a:rPr lang="en-US" b="1" dirty="0"/>
              <a:t>Thermocouples</a:t>
            </a:r>
            <a:r>
              <a:rPr lang="en-US" dirty="0"/>
              <a:t>: it shows change in voltage based on temperature</a:t>
            </a:r>
          </a:p>
          <a:p>
            <a:pPr lvl="1"/>
            <a:r>
              <a:rPr lang="en-US" dirty="0"/>
              <a:t>Temperature rises then Voltage increases </a:t>
            </a:r>
          </a:p>
          <a:p>
            <a:r>
              <a:rPr lang="en-US" b="1" dirty="0"/>
              <a:t>Thermistors </a:t>
            </a:r>
            <a:r>
              <a:rPr lang="en-US" dirty="0"/>
              <a:t>: it is temperature sensitive resistor that changes its physical resistance with the change in temperature</a:t>
            </a:r>
          </a:p>
          <a:p>
            <a:r>
              <a:rPr lang="en-US" b="1" dirty="0"/>
              <a:t>Semiconductors</a:t>
            </a:r>
            <a:r>
              <a:rPr lang="en-US" dirty="0"/>
              <a:t>: these are linear devices here the conductivity  changes linearly with temperature</a:t>
            </a:r>
          </a:p>
          <a:p>
            <a:r>
              <a:rPr lang="en-US" b="1" dirty="0"/>
              <a:t>Infrared </a:t>
            </a:r>
            <a:r>
              <a:rPr lang="en-US" dirty="0"/>
              <a:t>: it detects the temperature by intercepting a portion of emitted infrared energy of the object or substance and sensing its intensity</a:t>
            </a:r>
          </a:p>
          <a:p>
            <a:r>
              <a:rPr lang="en-US" dirty="0"/>
              <a:t>It can be used to measure temperature of the solids and liquids only </a:t>
            </a:r>
          </a:p>
          <a:p>
            <a:r>
              <a:rPr lang="en-US" dirty="0"/>
              <a:t>During pandemic these were used to check the body temperature of the person without touching</a:t>
            </a:r>
          </a:p>
        </p:txBody>
      </p:sp>
    </p:spTree>
    <p:extLst>
      <p:ext uri="{BB962C8B-B14F-4D97-AF65-F5344CB8AC3E}">
        <p14:creationId xmlns:p14="http://schemas.microsoft.com/office/powerpoint/2010/main" val="39416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1E6A-E453-DEC3-9CBB-8F729529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59B1-6817-4C06-70E1-DC47F346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en-US" dirty="0"/>
              <a:t>It is used to detect the presence and absence of near by objects and its properties</a:t>
            </a:r>
          </a:p>
          <a:p>
            <a:endParaRPr lang="en-US" dirty="0"/>
          </a:p>
          <a:p>
            <a:r>
              <a:rPr lang="en-US" b="1" dirty="0"/>
              <a:t>Inductive Sensors</a:t>
            </a:r>
            <a:r>
              <a:rPr lang="en-US" dirty="0"/>
              <a:t>: they are used for finding the presence of </a:t>
            </a:r>
            <a:r>
              <a:rPr lang="en-US" b="1" dirty="0"/>
              <a:t>metallic objects and electromagnetic field or beam of electromagnetic radiations</a:t>
            </a:r>
          </a:p>
          <a:p>
            <a:endParaRPr lang="en-US" dirty="0"/>
          </a:p>
          <a:p>
            <a:r>
              <a:rPr lang="en-US" b="1" dirty="0"/>
              <a:t>Capacitive Sensors</a:t>
            </a:r>
            <a:r>
              <a:rPr lang="en-US" dirty="0"/>
              <a:t>: it can detect both </a:t>
            </a:r>
            <a:r>
              <a:rPr lang="en-US" b="1" dirty="0"/>
              <a:t>metallic and non metallic objects</a:t>
            </a:r>
          </a:p>
          <a:p>
            <a:endParaRPr lang="en-US" dirty="0"/>
          </a:p>
          <a:p>
            <a:r>
              <a:rPr lang="en-US" b="1" dirty="0"/>
              <a:t>Photoelectric Sensors</a:t>
            </a:r>
            <a:r>
              <a:rPr lang="en-US" dirty="0"/>
              <a:t>: Photoelectric sensors is made up </a:t>
            </a:r>
            <a:r>
              <a:rPr lang="en-US" b="1" dirty="0"/>
              <a:t>of light sensitive </a:t>
            </a:r>
            <a:r>
              <a:rPr lang="en-US" dirty="0"/>
              <a:t>parts and uses </a:t>
            </a:r>
            <a:r>
              <a:rPr lang="en-US" b="1" dirty="0"/>
              <a:t>a beam of light </a:t>
            </a:r>
            <a:r>
              <a:rPr lang="en-US" dirty="0"/>
              <a:t>to detect the presence or absence of an object</a:t>
            </a:r>
          </a:p>
          <a:p>
            <a:endParaRPr lang="en-US" dirty="0"/>
          </a:p>
          <a:p>
            <a:r>
              <a:rPr lang="en-US" b="1" dirty="0"/>
              <a:t>Ultrasonic Sensors</a:t>
            </a:r>
            <a:r>
              <a:rPr lang="en-US" dirty="0"/>
              <a:t>: Ultrasonic sensors are also used to detect </a:t>
            </a:r>
            <a:r>
              <a:rPr lang="en-US" b="1" dirty="0"/>
              <a:t>the presence or to measure the distance of targets </a:t>
            </a:r>
            <a:r>
              <a:rPr lang="en-US" dirty="0"/>
              <a:t>similar to RADAR or SONAR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b="1" dirty="0"/>
              <a:t>Chlorine Residual Sensor</a:t>
            </a:r>
            <a:r>
              <a:rPr lang="en-US" dirty="0"/>
              <a:t>: it will sense free chlorine present in the water</a:t>
            </a:r>
          </a:p>
          <a:p>
            <a:r>
              <a:rPr lang="en-US" b="1" dirty="0"/>
              <a:t>Organic carbon Sensor</a:t>
            </a:r>
            <a:r>
              <a:rPr lang="en-US" dirty="0"/>
              <a:t>: to detect organic elements present in the water</a:t>
            </a:r>
          </a:p>
          <a:p>
            <a:r>
              <a:rPr lang="en-US" b="1" dirty="0"/>
              <a:t>Turbidity Sensor</a:t>
            </a:r>
            <a:r>
              <a:rPr lang="en-US" dirty="0"/>
              <a:t>: used to measure suspended particles in the water</a:t>
            </a:r>
          </a:p>
          <a:p>
            <a:r>
              <a:rPr lang="en-US" b="1" dirty="0"/>
              <a:t>Conductivity Sensor</a:t>
            </a:r>
            <a:r>
              <a:rPr lang="en-US" dirty="0"/>
              <a:t>: conductivity measurements are carried out in industrial processes to obtain total </a:t>
            </a:r>
            <a:r>
              <a:rPr lang="en-US" b="1" dirty="0"/>
              <a:t>ionic concentration </a:t>
            </a:r>
            <a:r>
              <a:rPr lang="en-US" dirty="0"/>
              <a:t>in water</a:t>
            </a:r>
          </a:p>
          <a:p>
            <a:r>
              <a:rPr lang="en-US" b="1" dirty="0"/>
              <a:t>PH sensor</a:t>
            </a:r>
            <a:r>
              <a:rPr lang="en-US" dirty="0"/>
              <a:t>: it is used to measure the PH level of the water to find out whether water is </a:t>
            </a:r>
            <a:r>
              <a:rPr lang="en-US" b="1" dirty="0"/>
              <a:t>acidic or alkaline</a:t>
            </a:r>
          </a:p>
          <a:p>
            <a:r>
              <a:rPr lang="en-US" b="1" dirty="0"/>
              <a:t>Oxygen-Reduction Potential Sensor</a:t>
            </a:r>
            <a:r>
              <a:rPr lang="en-US" dirty="0"/>
              <a:t>: it helps to detect the OXIDATION AND REDUCTION reactions occurring in the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dirty="0"/>
              <a:t>It is used to measure chemical reactions and changes</a:t>
            </a:r>
          </a:p>
          <a:p>
            <a:pPr lvl="1"/>
            <a:r>
              <a:rPr lang="en-US" sz="2000" dirty="0"/>
              <a:t>Hydrogen </a:t>
            </a:r>
            <a:r>
              <a:rPr lang="en-US" sz="2000" dirty="0" err="1"/>
              <a:t>sulphide</a:t>
            </a:r>
            <a:r>
              <a:rPr lang="en-US" sz="2000" dirty="0"/>
              <a:t> sensor</a:t>
            </a:r>
          </a:p>
          <a:p>
            <a:pPr lvl="1"/>
            <a:r>
              <a:rPr lang="en-US" sz="2000" dirty="0"/>
              <a:t>Chloride sensor</a:t>
            </a:r>
          </a:p>
          <a:p>
            <a:pPr lvl="1"/>
            <a:r>
              <a:rPr lang="en-US" sz="2000" dirty="0"/>
              <a:t>Zinc oxide sensor</a:t>
            </a:r>
          </a:p>
          <a:p>
            <a:pPr lvl="1"/>
            <a:r>
              <a:rPr lang="en-US" sz="2000" dirty="0"/>
              <a:t>PH glass electrode sensor</a:t>
            </a:r>
          </a:p>
          <a:p>
            <a:pPr lvl="1"/>
            <a:r>
              <a:rPr lang="en-US" sz="2000" dirty="0"/>
              <a:t>Electro chemical gas sensor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dirty="0"/>
              <a:t>It is used to monitor changes in the AIR quality and presence of gases in the AIR</a:t>
            </a:r>
          </a:p>
          <a:p>
            <a:pPr lvl="1"/>
            <a:r>
              <a:rPr lang="en-US" sz="2000" dirty="0"/>
              <a:t>Carbon dioxide sensor</a:t>
            </a:r>
          </a:p>
          <a:p>
            <a:pPr lvl="1"/>
            <a:r>
              <a:rPr lang="en-US" sz="2000" dirty="0"/>
              <a:t>Carbon monoxide sensor</a:t>
            </a:r>
          </a:p>
          <a:p>
            <a:pPr lvl="1"/>
            <a:r>
              <a:rPr lang="en-US" sz="2000" dirty="0"/>
              <a:t>Hydrogen sensor</a:t>
            </a:r>
          </a:p>
          <a:p>
            <a:pPr lvl="1"/>
            <a:r>
              <a:rPr lang="en-US" sz="2000" dirty="0"/>
              <a:t>AIR pollution sensor</a:t>
            </a:r>
          </a:p>
          <a:p>
            <a:pPr lvl="1"/>
            <a:r>
              <a:rPr lang="en-US" sz="2000" dirty="0"/>
              <a:t>Nitrogen Oxide sensor</a:t>
            </a:r>
          </a:p>
          <a:p>
            <a:pPr lvl="1"/>
            <a:r>
              <a:rPr lang="en-US" sz="2000" dirty="0"/>
              <a:t>Oxygen monitor</a:t>
            </a:r>
          </a:p>
          <a:p>
            <a:pPr lvl="1"/>
            <a:r>
              <a:rPr lang="en-US" sz="2000" dirty="0"/>
              <a:t>Ozone monitor</a:t>
            </a:r>
          </a:p>
          <a:p>
            <a:pPr lvl="1"/>
            <a:r>
              <a:rPr lang="en-US" sz="2000" dirty="0"/>
              <a:t>Gas Detector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2BDE-ED3C-94E8-B724-21AEB2FD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32A9-B927-FFE9-3E0B-C821E679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measures and monitors amount of voltage in electrical equipment or circuit</a:t>
            </a:r>
          </a:p>
          <a:p>
            <a:r>
              <a:rPr lang="en-US" dirty="0"/>
              <a:t>Small in size, light weight, convenient</a:t>
            </a:r>
          </a:p>
          <a:p>
            <a:r>
              <a:rPr lang="en-US" dirty="0"/>
              <a:t>Input voltage to this module should not be greater than 25 V</a:t>
            </a:r>
          </a:p>
          <a:p>
            <a:r>
              <a:rPr lang="en-US" dirty="0"/>
              <a:t>It helps to give alert messages and immediate attention to a problem arises due to voltage variation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uy 25V Voltage Detector Sensor Module at Low Price In India">
            <a:extLst>
              <a:ext uri="{FF2B5EF4-FFF2-40B4-BE49-F238E27FC236}">
                <a16:creationId xmlns:a16="http://schemas.microsoft.com/office/drawing/2014/main" id="{FE662E66-199F-40B7-4F13-A67338AA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70" y="41284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2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A90-9692-D3C2-6C15-284DCA0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99A8-899F-6CFE-3016-1AC9C560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device that measures humidity in its environment convert their findings into electrical signal</a:t>
            </a:r>
          </a:p>
          <a:p>
            <a:r>
              <a:rPr lang="en-US" dirty="0"/>
              <a:t>It is available in various sizes and functionality</a:t>
            </a:r>
          </a:p>
          <a:p>
            <a:r>
              <a:rPr lang="en-US" dirty="0"/>
              <a:t>They are used in SMART PHONES and also embedded in AIR QUALITY MONITORING SYSTEMs</a:t>
            </a:r>
          </a:p>
          <a:p>
            <a:r>
              <a:rPr lang="en-US" dirty="0"/>
              <a:t>They are used in METEROLOGICAL department, medical ,automobile department</a:t>
            </a:r>
          </a:p>
          <a:p>
            <a:r>
              <a:rPr lang="en-US" dirty="0"/>
              <a:t>There are two types of HUMIDITY sensors</a:t>
            </a:r>
          </a:p>
          <a:p>
            <a:r>
              <a:rPr lang="en-US" dirty="0"/>
              <a:t>RELATIVE HUMIDITY</a:t>
            </a:r>
          </a:p>
          <a:p>
            <a:r>
              <a:rPr lang="en-US" dirty="0"/>
              <a:t>ABSOLUTE HUMIDITY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0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</TotalTime>
  <Words>1276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TYPES OF SENSORS</vt:lpstr>
      <vt:lpstr>PowerPoint Presentation</vt:lpstr>
      <vt:lpstr>Temperature Sensor</vt:lpstr>
      <vt:lpstr>Proximity Sensor</vt:lpstr>
      <vt:lpstr>Water Quality Sensor</vt:lpstr>
      <vt:lpstr>Chemical Sensor</vt:lpstr>
      <vt:lpstr>Gas Sensors</vt:lpstr>
      <vt:lpstr>Voltage Sensor</vt:lpstr>
      <vt:lpstr>Humidity Sensor</vt:lpstr>
      <vt:lpstr>Humidity Sensor</vt:lpstr>
      <vt:lpstr>Humidity Sensor</vt:lpstr>
      <vt:lpstr>Level Sensor</vt:lpstr>
      <vt:lpstr>USB sensors </vt:lpstr>
      <vt:lpstr>Embedded Sensors</vt:lpstr>
      <vt:lpstr>Wireless Sensor Network</vt:lpstr>
      <vt:lpstr>Wireless Sensor Network</vt:lpstr>
      <vt:lpstr>STAR-Topology in WSN</vt:lpstr>
      <vt:lpstr>TREE-Topology in WSN</vt:lpstr>
      <vt:lpstr>TREE-Topology in WSN</vt:lpstr>
      <vt:lpstr>MESH-Topology in WSN</vt:lpstr>
      <vt:lpstr>MESH-Topology in WSN</vt:lpstr>
      <vt:lpstr>Topology in WSN</vt:lpstr>
      <vt:lpstr>Actuators</vt:lpstr>
      <vt:lpstr>Types of Actuators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in IOT</dc:title>
  <dc:creator>Dell</dc:creator>
  <cp:lastModifiedBy>Ashish Yadav</cp:lastModifiedBy>
  <cp:revision>71</cp:revision>
  <dcterms:created xsi:type="dcterms:W3CDTF">2023-01-29T12:47:32Z</dcterms:created>
  <dcterms:modified xsi:type="dcterms:W3CDTF">2023-02-10T00:40:06Z</dcterms:modified>
</cp:coreProperties>
</file>