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9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57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4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498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4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7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1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7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4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6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1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56410-EE12-4F1B-AC6B-63123C221CA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9B0468-40ED-45F8-8D1F-A845F051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758D-E9D5-2E84-7931-51404BBDD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Things in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CEC55-64F8-0769-A6B6-7B99F0AD2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6EDA-0586-385C-7B20-3FE3A409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8400-6685-0EBD-E1A2-FF8F26219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161"/>
            <a:ext cx="8596668" cy="4674201"/>
          </a:xfrm>
        </p:spPr>
        <p:txBody>
          <a:bodyPr/>
          <a:lstStyle/>
          <a:p>
            <a:r>
              <a:rPr lang="en-US" dirty="0"/>
              <a:t>These are types based on </a:t>
            </a:r>
            <a:r>
              <a:rPr lang="en-US" b="1" dirty="0"/>
              <a:t>OUTPUT</a:t>
            </a:r>
            <a:r>
              <a:rPr lang="en-US" dirty="0"/>
              <a:t> </a:t>
            </a:r>
          </a:p>
          <a:p>
            <a:r>
              <a:rPr lang="en-US" b="1" dirty="0"/>
              <a:t>Analog sensor </a:t>
            </a:r>
            <a:r>
              <a:rPr lang="en-US" dirty="0"/>
              <a:t>: generates analog output </a:t>
            </a:r>
            <a:r>
              <a:rPr lang="en-US" dirty="0" err="1"/>
              <a:t>i.e</a:t>
            </a:r>
            <a:r>
              <a:rPr lang="en-US" dirty="0"/>
              <a:t> continuous output signal with respect to quantity being measured</a:t>
            </a:r>
          </a:p>
          <a:p>
            <a:r>
              <a:rPr lang="en-US" dirty="0"/>
              <a:t>Analog voltage in the range 0 to 5V or current produced as the output</a:t>
            </a:r>
          </a:p>
          <a:p>
            <a:r>
              <a:rPr lang="en-US" dirty="0"/>
              <a:t>Example : speed sensor. Light sensor, pressure sensor and temperature sensor</a:t>
            </a:r>
          </a:p>
          <a:p>
            <a:endParaRPr lang="en-US" dirty="0"/>
          </a:p>
          <a:p>
            <a:r>
              <a:rPr lang="en-US" b="1" dirty="0"/>
              <a:t>Digital Sensor</a:t>
            </a:r>
            <a:r>
              <a:rPr lang="en-US" dirty="0"/>
              <a:t>: generates output signal in digital format or discrete format</a:t>
            </a:r>
          </a:p>
          <a:p>
            <a:r>
              <a:rPr lang="en-US" dirty="0"/>
              <a:t>It is non continuous signal with time and always represented in “bits” for serial transmission and in “bytes” for parallel transmission</a:t>
            </a:r>
          </a:p>
          <a:p>
            <a:r>
              <a:rPr lang="en-US" dirty="0"/>
              <a:t>Digital sensor typically consist of sensor, cable and transmitter</a:t>
            </a:r>
          </a:p>
          <a:p>
            <a:r>
              <a:rPr lang="en-US" dirty="0"/>
              <a:t>Example: smart phones ,digital 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269031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6EDA-0586-385C-7B20-3FE3A409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8400-6685-0EBD-E1A2-FF8F26219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880"/>
            <a:ext cx="8596668" cy="4363482"/>
          </a:xfrm>
        </p:spPr>
        <p:txBody>
          <a:bodyPr>
            <a:normAutofit/>
          </a:bodyPr>
          <a:lstStyle/>
          <a:p>
            <a:r>
              <a:rPr lang="en-US" sz="2000" dirty="0"/>
              <a:t>These are types based on </a:t>
            </a:r>
            <a:r>
              <a:rPr lang="en-US" sz="2000" b="1" dirty="0"/>
              <a:t>DATA TYPE</a:t>
            </a:r>
            <a:r>
              <a:rPr lang="en-US" sz="2000" dirty="0"/>
              <a:t> </a:t>
            </a:r>
          </a:p>
          <a:p>
            <a:r>
              <a:rPr lang="en-US" sz="2000" b="1" dirty="0"/>
              <a:t>Scalar sensor </a:t>
            </a:r>
            <a:r>
              <a:rPr lang="en-US" sz="2000" dirty="0"/>
              <a:t>: detects the input parameter only based on its magnitude.</a:t>
            </a:r>
          </a:p>
          <a:p>
            <a:r>
              <a:rPr lang="en-US" sz="2000" dirty="0"/>
              <a:t>Not affected by the direction of input parameter</a:t>
            </a:r>
          </a:p>
          <a:p>
            <a:r>
              <a:rPr lang="en-US" sz="2000" dirty="0"/>
              <a:t>Example : temperature sensor. gas sensor, smoke sensor</a:t>
            </a:r>
          </a:p>
          <a:p>
            <a:endParaRPr lang="en-US" sz="2000" dirty="0"/>
          </a:p>
          <a:p>
            <a:r>
              <a:rPr lang="en-US" sz="2000" b="1" dirty="0"/>
              <a:t>Vector Sensor</a:t>
            </a:r>
            <a:r>
              <a:rPr lang="en-US" sz="2000" dirty="0"/>
              <a:t>: response of the sensor depends on the magnitude of the direction and orientation of the input parameter</a:t>
            </a:r>
          </a:p>
          <a:p>
            <a:r>
              <a:rPr lang="en-US" sz="2000" dirty="0"/>
              <a:t>Example: motion detector sensor, accelerometer, magnetic field detector</a:t>
            </a:r>
          </a:p>
        </p:txBody>
      </p:sp>
    </p:spTree>
    <p:extLst>
      <p:ext uri="{BB962C8B-B14F-4D97-AF65-F5344CB8AC3E}">
        <p14:creationId xmlns:p14="http://schemas.microsoft.com/office/powerpoint/2010/main" val="338454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8ED2-395A-C827-66E3-58617F84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n All-Inclusive Guide On The Top IoT Sensors In The Market">
            <a:extLst>
              <a:ext uri="{FF2B5EF4-FFF2-40B4-BE49-F238E27FC236}">
                <a16:creationId xmlns:a16="http://schemas.microsoft.com/office/drawing/2014/main" id="{305A5E47-D653-6939-14B4-6FD4DCB13F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4" y="177553"/>
            <a:ext cx="9641149" cy="674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84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8DF1-2B17-CB7F-40BD-FF734DAE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E4A4-2551-ECD3-4A43-533664EA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795"/>
            <a:ext cx="8596668" cy="4647568"/>
          </a:xfrm>
        </p:spPr>
        <p:txBody>
          <a:bodyPr/>
          <a:lstStyle/>
          <a:p>
            <a:r>
              <a:rPr lang="en-US" dirty="0"/>
              <a:t>It is used to measure amount of heat energy in an operating environment</a:t>
            </a:r>
          </a:p>
          <a:p>
            <a:r>
              <a:rPr lang="en-US" b="1" dirty="0"/>
              <a:t>Thermocouples</a:t>
            </a:r>
            <a:r>
              <a:rPr lang="en-US" dirty="0"/>
              <a:t>: it shows change in voltage based on temperature</a:t>
            </a:r>
          </a:p>
          <a:p>
            <a:r>
              <a:rPr lang="en-US" dirty="0"/>
              <a:t>Temperature rises then Voltage increases </a:t>
            </a:r>
          </a:p>
          <a:p>
            <a:r>
              <a:rPr lang="en-US" b="1" dirty="0"/>
              <a:t>Thermistors </a:t>
            </a:r>
            <a:r>
              <a:rPr lang="en-US" dirty="0"/>
              <a:t>: it is temperature sensitive resistor that changes its physical resistance with the change in temperature</a:t>
            </a:r>
          </a:p>
          <a:p>
            <a:r>
              <a:rPr lang="en-US" b="1" dirty="0"/>
              <a:t>Semiconductors</a:t>
            </a:r>
            <a:r>
              <a:rPr lang="en-US" dirty="0"/>
              <a:t>: these are linear devices here the conductivity  changes linearly with temperature</a:t>
            </a:r>
          </a:p>
          <a:p>
            <a:r>
              <a:rPr lang="en-US" b="1" dirty="0"/>
              <a:t>Infrared </a:t>
            </a:r>
            <a:r>
              <a:rPr lang="en-US" dirty="0"/>
              <a:t>: it detects the temperature by intercepting a portion of emitted infrared energy of the object or substance and sensing its intensity</a:t>
            </a:r>
          </a:p>
          <a:p>
            <a:r>
              <a:rPr lang="en-US" dirty="0"/>
              <a:t>It can be used to measure temperature of the solids and liquids only </a:t>
            </a:r>
          </a:p>
          <a:p>
            <a:r>
              <a:rPr lang="en-US" dirty="0"/>
              <a:t>During pandemic these were used to check the body temperature of the person without touching</a:t>
            </a:r>
          </a:p>
        </p:txBody>
      </p:sp>
    </p:spTree>
    <p:extLst>
      <p:ext uri="{BB962C8B-B14F-4D97-AF65-F5344CB8AC3E}">
        <p14:creationId xmlns:p14="http://schemas.microsoft.com/office/powerpoint/2010/main" val="394164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1E6A-E453-DEC3-9CBB-8F729529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59B1-6817-4C06-70E1-DC47F346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773"/>
            <a:ext cx="8596668" cy="4718589"/>
          </a:xfrm>
        </p:spPr>
        <p:txBody>
          <a:bodyPr/>
          <a:lstStyle/>
          <a:p>
            <a:r>
              <a:rPr lang="en-US" dirty="0"/>
              <a:t>It is used to detect the presence and absence of near by objects and its properties</a:t>
            </a:r>
          </a:p>
          <a:p>
            <a:endParaRPr lang="en-US" dirty="0"/>
          </a:p>
          <a:p>
            <a:r>
              <a:rPr lang="en-US" b="1" dirty="0"/>
              <a:t>Inductive Sensors</a:t>
            </a:r>
            <a:r>
              <a:rPr lang="en-US" dirty="0"/>
              <a:t>: they are used for finding the presence of </a:t>
            </a:r>
            <a:r>
              <a:rPr lang="en-US" b="1" dirty="0"/>
              <a:t>metallic objects and electromagnetic field or beam of electromagnetic radiations</a:t>
            </a:r>
          </a:p>
          <a:p>
            <a:endParaRPr lang="en-US" dirty="0"/>
          </a:p>
          <a:p>
            <a:r>
              <a:rPr lang="en-US" b="1" dirty="0"/>
              <a:t>Capacitive Sensors</a:t>
            </a:r>
            <a:r>
              <a:rPr lang="en-US" dirty="0"/>
              <a:t>: it can detect both </a:t>
            </a:r>
            <a:r>
              <a:rPr lang="en-US" b="1" dirty="0"/>
              <a:t>metallic and non metallic objects</a:t>
            </a:r>
          </a:p>
          <a:p>
            <a:endParaRPr lang="en-US" dirty="0"/>
          </a:p>
          <a:p>
            <a:r>
              <a:rPr lang="en-US" b="1" dirty="0"/>
              <a:t>Photoelectric Sensors</a:t>
            </a:r>
            <a:r>
              <a:rPr lang="en-US" dirty="0"/>
              <a:t>: Photoelectric sensors is made up </a:t>
            </a:r>
            <a:r>
              <a:rPr lang="en-US" b="1" dirty="0"/>
              <a:t>of light sensitive </a:t>
            </a:r>
            <a:r>
              <a:rPr lang="en-US" dirty="0"/>
              <a:t>parts and uses </a:t>
            </a:r>
            <a:r>
              <a:rPr lang="en-US" b="1" dirty="0"/>
              <a:t>a beam of light </a:t>
            </a:r>
            <a:r>
              <a:rPr lang="en-US" dirty="0"/>
              <a:t>to detect the presence or absence of an object</a:t>
            </a:r>
          </a:p>
          <a:p>
            <a:endParaRPr lang="en-US" dirty="0"/>
          </a:p>
          <a:p>
            <a:r>
              <a:rPr lang="en-US" b="1" dirty="0"/>
              <a:t>Ultrasonic Sensors</a:t>
            </a:r>
            <a:r>
              <a:rPr lang="en-US" dirty="0"/>
              <a:t>: Ultrasonic sensors are also used to detect </a:t>
            </a:r>
            <a:r>
              <a:rPr lang="en-US" b="1" dirty="0"/>
              <a:t>the presence or to measure the distance of targets </a:t>
            </a:r>
            <a:r>
              <a:rPr lang="en-US" dirty="0"/>
              <a:t>similar to RADAR or SONAR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E999-7AF6-50C2-91C6-851A078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Quality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A915-B14B-EEF4-8426-D2FEFB18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651"/>
            <a:ext cx="8596668" cy="4709712"/>
          </a:xfrm>
        </p:spPr>
        <p:txBody>
          <a:bodyPr/>
          <a:lstStyle/>
          <a:p>
            <a:r>
              <a:rPr lang="en-US" b="1" dirty="0"/>
              <a:t>Chlorine Residual Sensor</a:t>
            </a:r>
            <a:r>
              <a:rPr lang="en-US" dirty="0"/>
              <a:t>: it will sense free chlorine present in the water</a:t>
            </a:r>
          </a:p>
          <a:p>
            <a:r>
              <a:rPr lang="en-US" b="1" dirty="0"/>
              <a:t>Organic carbon Sensor</a:t>
            </a:r>
            <a:r>
              <a:rPr lang="en-US" dirty="0"/>
              <a:t>: to detect organic elements present in the water</a:t>
            </a:r>
          </a:p>
          <a:p>
            <a:r>
              <a:rPr lang="en-US" b="1" dirty="0"/>
              <a:t>Turbidity Sensor</a:t>
            </a:r>
            <a:r>
              <a:rPr lang="en-US" dirty="0"/>
              <a:t>: used to measure suspended particles in the water</a:t>
            </a:r>
          </a:p>
          <a:p>
            <a:r>
              <a:rPr lang="en-US" b="1" dirty="0"/>
              <a:t>Conductivity Sensor</a:t>
            </a:r>
            <a:r>
              <a:rPr lang="en-US" dirty="0"/>
              <a:t>: conductivity measurements are carried out in industrial processes to obtain total </a:t>
            </a:r>
            <a:r>
              <a:rPr lang="en-US" b="1" dirty="0"/>
              <a:t>ionic concentration </a:t>
            </a:r>
            <a:r>
              <a:rPr lang="en-US" dirty="0"/>
              <a:t>in water</a:t>
            </a:r>
          </a:p>
          <a:p>
            <a:r>
              <a:rPr lang="en-US" b="1" dirty="0"/>
              <a:t>PH sensor</a:t>
            </a:r>
            <a:r>
              <a:rPr lang="en-US" dirty="0"/>
              <a:t>: it is used to measure the PH level of the water to find out whether water is </a:t>
            </a:r>
            <a:r>
              <a:rPr lang="en-US" b="1" dirty="0"/>
              <a:t>acidic or alkaline</a:t>
            </a:r>
          </a:p>
          <a:p>
            <a:r>
              <a:rPr lang="en-US" b="1" dirty="0"/>
              <a:t>Oxygen-Reduction Potential Sensor</a:t>
            </a:r>
            <a:r>
              <a:rPr lang="en-US" dirty="0"/>
              <a:t>: it helps to detect the OXIDATION AND REDUCTION reactions occurring in the solution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7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E999-7AF6-50C2-91C6-851A078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A915-B14B-EEF4-8426-D2FEFB18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651"/>
            <a:ext cx="8596668" cy="4709712"/>
          </a:xfrm>
        </p:spPr>
        <p:txBody>
          <a:bodyPr/>
          <a:lstStyle/>
          <a:p>
            <a:r>
              <a:rPr lang="en-US" dirty="0"/>
              <a:t>It is used to measure chemical reactions and changes</a:t>
            </a:r>
          </a:p>
          <a:p>
            <a:pPr lvl="1"/>
            <a:r>
              <a:rPr lang="en-US" sz="2000" dirty="0"/>
              <a:t>Hydrogen </a:t>
            </a:r>
            <a:r>
              <a:rPr lang="en-US" sz="2000" dirty="0" err="1"/>
              <a:t>sulphide</a:t>
            </a:r>
            <a:r>
              <a:rPr lang="en-US" sz="2000" dirty="0"/>
              <a:t> sensor</a:t>
            </a:r>
          </a:p>
          <a:p>
            <a:pPr lvl="1"/>
            <a:r>
              <a:rPr lang="en-US" sz="2000" dirty="0"/>
              <a:t>Chloride sensor</a:t>
            </a:r>
          </a:p>
          <a:p>
            <a:pPr lvl="1"/>
            <a:r>
              <a:rPr lang="en-US" sz="2000" dirty="0"/>
              <a:t>Zinc oxide sensor</a:t>
            </a:r>
          </a:p>
          <a:p>
            <a:pPr lvl="1"/>
            <a:r>
              <a:rPr lang="en-US" sz="2000" dirty="0"/>
              <a:t>PH glass electrode sensor</a:t>
            </a:r>
          </a:p>
          <a:p>
            <a:pPr lvl="1"/>
            <a:r>
              <a:rPr lang="en-US" sz="2000" dirty="0"/>
              <a:t>Electro chemical gas sensor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84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E999-7AF6-50C2-91C6-851A078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A915-B14B-EEF4-8426-D2FEFB18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651"/>
            <a:ext cx="8596668" cy="4709712"/>
          </a:xfrm>
        </p:spPr>
        <p:txBody>
          <a:bodyPr/>
          <a:lstStyle/>
          <a:p>
            <a:r>
              <a:rPr lang="en-US" dirty="0"/>
              <a:t>It is used to monitor changes in the AIR quality and presence of gases in the AIR</a:t>
            </a:r>
          </a:p>
          <a:p>
            <a:pPr lvl="1"/>
            <a:r>
              <a:rPr lang="en-US" sz="2000" dirty="0"/>
              <a:t>Carbon dioxide sensor</a:t>
            </a:r>
          </a:p>
          <a:p>
            <a:pPr lvl="1"/>
            <a:r>
              <a:rPr lang="en-US" sz="2000" dirty="0"/>
              <a:t>Carbon monoxide sensor</a:t>
            </a:r>
          </a:p>
          <a:p>
            <a:pPr lvl="1"/>
            <a:r>
              <a:rPr lang="en-US" sz="2000" dirty="0"/>
              <a:t>Hydrogen sensor</a:t>
            </a:r>
          </a:p>
          <a:p>
            <a:pPr lvl="1"/>
            <a:r>
              <a:rPr lang="en-US" sz="2000" dirty="0"/>
              <a:t>AIR pollution sensor</a:t>
            </a:r>
          </a:p>
          <a:p>
            <a:pPr lvl="1"/>
            <a:r>
              <a:rPr lang="en-US" sz="2000" dirty="0"/>
              <a:t>Nitrogen Oxide sensor</a:t>
            </a:r>
          </a:p>
          <a:p>
            <a:pPr lvl="1"/>
            <a:r>
              <a:rPr lang="en-US" sz="2000" dirty="0"/>
              <a:t>Oxygen monitor</a:t>
            </a:r>
          </a:p>
          <a:p>
            <a:pPr lvl="1"/>
            <a:r>
              <a:rPr lang="en-US" sz="2000" dirty="0"/>
              <a:t>Ozone monitor</a:t>
            </a:r>
          </a:p>
          <a:p>
            <a:pPr lvl="1"/>
            <a:r>
              <a:rPr lang="en-US" sz="2000" dirty="0"/>
              <a:t>Gas Detector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4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CA99-43F4-8103-E596-0F34A816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IoT provide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2FC2-925C-177E-15C0-927F1415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895"/>
            <a:ext cx="8946060" cy="4727467"/>
          </a:xfrm>
        </p:spPr>
        <p:txBody>
          <a:bodyPr>
            <a:normAutofit/>
          </a:bodyPr>
          <a:lstStyle/>
          <a:p>
            <a:r>
              <a:rPr lang="en-US" sz="2000" dirty="0"/>
              <a:t>It is a actual device that performs specific sensing or actuating function</a:t>
            </a:r>
          </a:p>
          <a:p>
            <a:r>
              <a:rPr lang="en-US" sz="2000" dirty="0"/>
              <a:t>IoT is outcome of combining IT and OT</a:t>
            </a:r>
          </a:p>
          <a:p>
            <a:r>
              <a:rPr lang="en-US" sz="2000" dirty="0"/>
              <a:t>IoT provide us </a:t>
            </a:r>
          </a:p>
          <a:p>
            <a:pPr lvl="1"/>
            <a:r>
              <a:rPr lang="en-US" sz="2000" b="1" dirty="0"/>
              <a:t>Computing functionality</a:t>
            </a:r>
          </a:p>
          <a:p>
            <a:pPr lvl="1"/>
            <a:r>
              <a:rPr lang="en-US" sz="2000" b="1" dirty="0"/>
              <a:t>Data storage</a:t>
            </a:r>
          </a:p>
          <a:p>
            <a:pPr lvl="1"/>
            <a:r>
              <a:rPr lang="en-US" sz="2000" b="1" dirty="0"/>
              <a:t>Network connectivity</a:t>
            </a:r>
          </a:p>
          <a:p>
            <a:pPr lvl="1"/>
            <a:r>
              <a:rPr lang="en-US" sz="2000" b="1" dirty="0"/>
              <a:t>Technological capabilities like remote access for monitoring , configuration and trouble shooting</a:t>
            </a:r>
          </a:p>
          <a:p>
            <a:pPr lvl="1"/>
            <a:r>
              <a:rPr lang="en-US" sz="2000" b="1" dirty="0"/>
              <a:t>can analyze the data of the physical world and use results for better decision making</a:t>
            </a:r>
          </a:p>
          <a:p>
            <a:pPr lvl="1"/>
            <a:r>
              <a:rPr lang="en-US" sz="2000" b="1" dirty="0"/>
              <a:t>can anticipate future events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4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7B55-5654-24DE-300D-1F6CEF10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662"/>
          </a:xfrm>
        </p:spPr>
        <p:txBody>
          <a:bodyPr/>
          <a:lstStyle/>
          <a:p>
            <a:r>
              <a:rPr lang="en-US" dirty="0"/>
              <a:t>What capabilities IoT should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ECDD-EEEE-B520-185F-489A2777D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263"/>
            <a:ext cx="8596668" cy="4754100"/>
          </a:xfrm>
        </p:spPr>
        <p:txBody>
          <a:bodyPr/>
          <a:lstStyle/>
          <a:p>
            <a:r>
              <a:rPr lang="en-US" dirty="0"/>
              <a:t>At high level IoT should Have…..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0D9172-F3FF-903A-8CC3-63D21657A0A7}"/>
              </a:ext>
            </a:extLst>
          </p:cNvPr>
          <p:cNvSpPr/>
          <p:nvPr/>
        </p:nvSpPr>
        <p:spPr>
          <a:xfrm>
            <a:off x="937231" y="1864310"/>
            <a:ext cx="2343705" cy="4918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Transducer Capabilities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interact with physical world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Acts as bridge to connect digital and physical world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7D208F-9DEC-0765-1B7F-C93D12E813B9}"/>
              </a:ext>
            </a:extLst>
          </p:cNvPr>
          <p:cNvSpPr/>
          <p:nvPr/>
        </p:nvSpPr>
        <p:spPr>
          <a:xfrm>
            <a:off x="3419382" y="1939771"/>
            <a:ext cx="2343705" cy="4918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Interface Capabilities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 to 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External world to device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Human to device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EA874B-89F0-0F50-097A-D60434D7E991}"/>
              </a:ext>
            </a:extLst>
          </p:cNvPr>
          <p:cNvSpPr/>
          <p:nvPr/>
        </p:nvSpPr>
        <p:spPr>
          <a:xfrm>
            <a:off x="6096000" y="1939770"/>
            <a:ext cx="2343705" cy="4918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Supporting Capabilities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 management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Security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Privacy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5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7B55-5654-24DE-300D-1F6CEF10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662"/>
          </a:xfrm>
        </p:spPr>
        <p:txBody>
          <a:bodyPr/>
          <a:lstStyle/>
          <a:p>
            <a:r>
              <a:rPr lang="en-US" dirty="0"/>
              <a:t>What capabilities IoT should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ECDD-EEEE-B520-185F-489A2777D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263"/>
            <a:ext cx="8596668" cy="4754100"/>
          </a:xfrm>
        </p:spPr>
        <p:txBody>
          <a:bodyPr/>
          <a:lstStyle/>
          <a:p>
            <a:pPr marL="3200400" lvl="7" indent="0">
              <a:buNone/>
            </a:pPr>
            <a:r>
              <a:rPr lang="en-US" sz="2400" b="1" dirty="0"/>
              <a:t>TRANSDUCER CAPABILITIES</a:t>
            </a:r>
          </a:p>
          <a:p>
            <a:r>
              <a:rPr lang="en-US" dirty="0" err="1"/>
              <a:t>Iot</a:t>
            </a:r>
            <a:r>
              <a:rPr lang="en-US" dirty="0"/>
              <a:t> has two transducer Capabilities:------</a:t>
            </a:r>
          </a:p>
          <a:p>
            <a:endParaRPr lang="en-US" dirty="0"/>
          </a:p>
          <a:p>
            <a:r>
              <a:rPr lang="en-US" sz="2000" u="sng" dirty="0"/>
              <a:t>Sensing Capability</a:t>
            </a:r>
            <a:r>
              <a:rPr lang="en-US" sz="2000" dirty="0"/>
              <a:t>: provide an observation of an aspect in the form measurement data</a:t>
            </a:r>
          </a:p>
          <a:p>
            <a:r>
              <a:rPr lang="en-US" sz="2000" dirty="0"/>
              <a:t>Example: temperature measurement ,optical sensing, audio sensing</a:t>
            </a:r>
          </a:p>
          <a:p>
            <a:endParaRPr lang="en-US" sz="2000" dirty="0"/>
          </a:p>
          <a:p>
            <a:r>
              <a:rPr lang="en-US" sz="2000" u="sng" dirty="0"/>
              <a:t>Actuating Capability</a:t>
            </a:r>
            <a:r>
              <a:rPr lang="en-US" sz="2000" dirty="0"/>
              <a:t>: ability to change some thing in the physical world</a:t>
            </a:r>
          </a:p>
          <a:p>
            <a:r>
              <a:rPr lang="en-US" sz="2000" dirty="0"/>
              <a:t>Example: turn off AC, open a door, robotics movement</a:t>
            </a:r>
          </a:p>
        </p:txBody>
      </p:sp>
    </p:spTree>
    <p:extLst>
      <p:ext uri="{BB962C8B-B14F-4D97-AF65-F5344CB8AC3E}">
        <p14:creationId xmlns:p14="http://schemas.microsoft.com/office/powerpoint/2010/main" val="137161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7B55-5654-24DE-300D-1F6CEF10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662"/>
          </a:xfrm>
        </p:spPr>
        <p:txBody>
          <a:bodyPr/>
          <a:lstStyle/>
          <a:p>
            <a:r>
              <a:rPr lang="en-US" dirty="0"/>
              <a:t>What capabilities IoT should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ECDD-EEEE-B520-185F-489A2777D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263"/>
            <a:ext cx="8596668" cy="4754100"/>
          </a:xfrm>
        </p:spPr>
        <p:txBody>
          <a:bodyPr>
            <a:normAutofit/>
          </a:bodyPr>
          <a:lstStyle/>
          <a:p>
            <a:pPr marL="3200400" lvl="7" indent="0">
              <a:buNone/>
            </a:pPr>
            <a:r>
              <a:rPr lang="en-US" sz="2400" b="1" dirty="0"/>
              <a:t>INTERFACE CAPABILITIES</a:t>
            </a:r>
          </a:p>
          <a:p>
            <a:r>
              <a:rPr lang="en-US" dirty="0" err="1"/>
              <a:t>Iot</a:t>
            </a:r>
            <a:r>
              <a:rPr lang="en-US" dirty="0"/>
              <a:t> has major interface Capabilities:------</a:t>
            </a:r>
          </a:p>
          <a:p>
            <a:r>
              <a:rPr lang="en-US" sz="2000" u="sng" dirty="0"/>
              <a:t>Application Interface</a:t>
            </a:r>
            <a:r>
              <a:rPr lang="en-US" sz="2000" dirty="0"/>
              <a:t>: ability for other computing devices to communicate with an IoT device application</a:t>
            </a:r>
          </a:p>
          <a:p>
            <a:r>
              <a:rPr lang="en-US" sz="2000" u="sng" dirty="0"/>
              <a:t>Human user interface</a:t>
            </a:r>
            <a:r>
              <a:rPr lang="en-US" sz="2000" dirty="0"/>
              <a:t>: ability for an IoT device and people to communicate with each other</a:t>
            </a:r>
          </a:p>
          <a:p>
            <a:r>
              <a:rPr lang="en-US" sz="2000" dirty="0"/>
              <a:t>Example: Touch screen, Alexa</a:t>
            </a:r>
          </a:p>
          <a:p>
            <a:r>
              <a:rPr lang="en-US" sz="2000" u="sng" dirty="0"/>
              <a:t>Network interface</a:t>
            </a:r>
            <a:r>
              <a:rPr lang="en-US" sz="2000" dirty="0"/>
              <a:t>: ability to interface with a communication network for the purpose of communicating data to or from an IoT device.</a:t>
            </a:r>
          </a:p>
          <a:p>
            <a:r>
              <a:rPr lang="en-US" sz="2000" dirty="0"/>
              <a:t>It connects IoT to internet. It includes both hardware and software</a:t>
            </a:r>
          </a:p>
          <a:p>
            <a:r>
              <a:rPr lang="en-US" sz="2000" dirty="0"/>
              <a:t>Example: Ethernet ,Wi-Fi</a:t>
            </a:r>
          </a:p>
        </p:txBody>
      </p:sp>
    </p:spTree>
    <p:extLst>
      <p:ext uri="{BB962C8B-B14F-4D97-AF65-F5344CB8AC3E}">
        <p14:creationId xmlns:p14="http://schemas.microsoft.com/office/powerpoint/2010/main" val="21291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7B55-5654-24DE-300D-1F6CEF10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662"/>
          </a:xfrm>
        </p:spPr>
        <p:txBody>
          <a:bodyPr/>
          <a:lstStyle/>
          <a:p>
            <a:r>
              <a:rPr lang="en-US" dirty="0"/>
              <a:t>What capabilities IoT should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ECDD-EEEE-B520-185F-489A2777D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263"/>
            <a:ext cx="8596668" cy="4754100"/>
          </a:xfrm>
        </p:spPr>
        <p:txBody>
          <a:bodyPr>
            <a:normAutofit/>
          </a:bodyPr>
          <a:lstStyle/>
          <a:p>
            <a:pPr marL="3200400" lvl="7" indent="0">
              <a:buNone/>
            </a:pPr>
            <a:r>
              <a:rPr lang="en-US" sz="2400" b="1" dirty="0"/>
              <a:t>SUPPORTING CAPABILITIES</a:t>
            </a:r>
          </a:p>
          <a:p>
            <a:pPr marL="3200400" lvl="7" indent="0">
              <a:buNone/>
            </a:pPr>
            <a:endParaRPr lang="en-US" sz="2400" b="1" dirty="0"/>
          </a:p>
          <a:p>
            <a:r>
              <a:rPr lang="en-US" sz="2000" dirty="0"/>
              <a:t>It provides device management. Security ,cyber security and privacy</a:t>
            </a:r>
          </a:p>
          <a:p>
            <a:endParaRPr lang="en-US" sz="2000" dirty="0"/>
          </a:p>
          <a:p>
            <a:r>
              <a:rPr lang="en-US" sz="2000" dirty="0"/>
              <a:t>All these capabilities work together to provide seamless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937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53BA-AC7B-BCF7-AD3B-D93AFF08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F2B0-001F-6BF3-697D-E277A31E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161"/>
            <a:ext cx="8596668" cy="4674201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A sensor is a device that responds to a physical stimulus ( heat, light, sound, pressure, magnetism) and transmit a resulting impulse ( for measurement or operating control)</a:t>
            </a:r>
          </a:p>
          <a:p>
            <a:endParaRPr lang="en-US" sz="2000" b="1" dirty="0"/>
          </a:p>
          <a:p>
            <a:r>
              <a:rPr lang="en-US" sz="2000" dirty="0"/>
              <a:t>Sensors convert analog input into digital outputs so that it can be used in computation</a:t>
            </a:r>
          </a:p>
          <a:p>
            <a:r>
              <a:rPr lang="en-US" sz="2000" dirty="0"/>
              <a:t>Sensors can be linked with your sense organs </a:t>
            </a:r>
          </a:p>
          <a:p>
            <a:r>
              <a:rPr lang="en-US" sz="2000" dirty="0"/>
              <a:t>Examples: thermometer, finger print sensor, humidity measurement</a:t>
            </a:r>
          </a:p>
          <a:p>
            <a:r>
              <a:rPr lang="en-US" sz="2000" dirty="0"/>
              <a:t>Sensors help to collect information regarding various parameters like</a:t>
            </a:r>
          </a:p>
          <a:p>
            <a:pPr marL="0" indent="0">
              <a:buNone/>
            </a:pPr>
            <a:r>
              <a:rPr lang="en-US" sz="2000" dirty="0"/>
              <a:t>Pressure , humidity , presence of chemicals </a:t>
            </a:r>
            <a:r>
              <a:rPr lang="en-US" sz="2000" dirty="0" err="1"/>
              <a:t>etc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03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4D24-80DD-FF9F-097F-8CD5458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7F25-0510-9F05-E282-318DE37FA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551"/>
            <a:ext cx="8596668" cy="46298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four types of sensors……………</a:t>
            </a:r>
          </a:p>
          <a:p>
            <a:r>
              <a:rPr lang="en-US" sz="2000" b="1" dirty="0"/>
              <a:t>INPUT BASED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Active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Passive Sensor</a:t>
            </a:r>
          </a:p>
          <a:p>
            <a:endParaRPr lang="en-US" sz="2000" dirty="0"/>
          </a:p>
          <a:p>
            <a:r>
              <a:rPr lang="en-US" sz="2000" b="1" dirty="0"/>
              <a:t>OUTPUT BASED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Analog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Digital Sensor</a:t>
            </a:r>
          </a:p>
          <a:p>
            <a:endParaRPr lang="en-US" sz="2000" dirty="0"/>
          </a:p>
          <a:p>
            <a:r>
              <a:rPr lang="en-US" sz="2000" b="1" dirty="0"/>
              <a:t>DATA TYPE BASED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Scalar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Vector Sensor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49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6EDA-0586-385C-7B20-3FE3A409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8400-6685-0EBD-E1A2-FF8F26219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161"/>
            <a:ext cx="8596668" cy="4674201"/>
          </a:xfrm>
        </p:spPr>
        <p:txBody>
          <a:bodyPr/>
          <a:lstStyle/>
          <a:p>
            <a:r>
              <a:rPr lang="en-US" dirty="0"/>
              <a:t>These are types based on </a:t>
            </a:r>
            <a:r>
              <a:rPr lang="en-US" b="1" dirty="0"/>
              <a:t>INPUT</a:t>
            </a:r>
            <a:r>
              <a:rPr lang="en-US" dirty="0"/>
              <a:t> </a:t>
            </a:r>
          </a:p>
          <a:p>
            <a:r>
              <a:rPr lang="en-US" b="1" dirty="0"/>
              <a:t>Active sensor </a:t>
            </a:r>
            <a:r>
              <a:rPr lang="en-US" dirty="0"/>
              <a:t>: generates output signal </a:t>
            </a:r>
            <a:r>
              <a:rPr lang="en-US" sz="2000" b="1" dirty="0"/>
              <a:t>with </a:t>
            </a:r>
            <a:r>
              <a:rPr lang="en-US" dirty="0"/>
              <a:t>the help of external power signal</a:t>
            </a:r>
          </a:p>
          <a:p>
            <a:r>
              <a:rPr lang="en-US" dirty="0"/>
              <a:t>It do not generate signal unless and until activated by an external stimulus</a:t>
            </a:r>
          </a:p>
          <a:p>
            <a:r>
              <a:rPr lang="en-US" dirty="0"/>
              <a:t>Independently it cannot sense the input</a:t>
            </a:r>
          </a:p>
          <a:p>
            <a:r>
              <a:rPr lang="en-US" dirty="0"/>
              <a:t>Example : RADAR, ALTIMETER SENSOR</a:t>
            </a:r>
          </a:p>
          <a:p>
            <a:endParaRPr lang="en-US" dirty="0"/>
          </a:p>
          <a:p>
            <a:r>
              <a:rPr lang="en-US" b="1" dirty="0"/>
              <a:t>Passive Sensor</a:t>
            </a:r>
            <a:r>
              <a:rPr lang="en-US" dirty="0"/>
              <a:t>: generates output signal </a:t>
            </a:r>
            <a:r>
              <a:rPr lang="en-US" sz="2000" b="1" dirty="0"/>
              <a:t>without</a:t>
            </a:r>
            <a:r>
              <a:rPr lang="en-US" dirty="0"/>
              <a:t> the help of external power signal</a:t>
            </a:r>
          </a:p>
          <a:p>
            <a:r>
              <a:rPr lang="en-US" dirty="0"/>
              <a:t>It does not require any stimulus or voltage</a:t>
            </a:r>
          </a:p>
          <a:p>
            <a:r>
              <a:rPr lang="en-US" dirty="0"/>
              <a:t>Example: soil moisture, water level sensor</a:t>
            </a:r>
          </a:p>
        </p:txBody>
      </p:sp>
    </p:spTree>
    <p:extLst>
      <p:ext uri="{BB962C8B-B14F-4D97-AF65-F5344CB8AC3E}">
        <p14:creationId xmlns:p14="http://schemas.microsoft.com/office/powerpoint/2010/main" val="320813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1046</Words>
  <Application>Microsoft Office PowerPoint</Application>
  <PresentationFormat>Widescreen</PresentationFormat>
  <Paragraphs>183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Things in IOT</vt:lpstr>
      <vt:lpstr>What IoT provide Us?</vt:lpstr>
      <vt:lpstr>What capabilities IoT should have?</vt:lpstr>
      <vt:lpstr>What capabilities IoT should have?</vt:lpstr>
      <vt:lpstr>What capabilities IoT should have?</vt:lpstr>
      <vt:lpstr>What capabilities IoT should have?</vt:lpstr>
      <vt:lpstr>Sensors</vt:lpstr>
      <vt:lpstr>Types of Sensors</vt:lpstr>
      <vt:lpstr>Types of Sensors</vt:lpstr>
      <vt:lpstr>Types of Sensors</vt:lpstr>
      <vt:lpstr>Types of Sensors</vt:lpstr>
      <vt:lpstr>PowerPoint Presentation</vt:lpstr>
      <vt:lpstr>Temperature Sensor</vt:lpstr>
      <vt:lpstr>Proximity Sensor</vt:lpstr>
      <vt:lpstr>Water Quality Sensor</vt:lpstr>
      <vt:lpstr>Chemical Sensor</vt:lpstr>
      <vt:lpstr>Gas Sensors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in IOT</dc:title>
  <dc:creator>Dell</dc:creator>
  <cp:lastModifiedBy>Ashish Yadav</cp:lastModifiedBy>
  <cp:revision>40</cp:revision>
  <dcterms:created xsi:type="dcterms:W3CDTF">2023-01-29T12:47:32Z</dcterms:created>
  <dcterms:modified xsi:type="dcterms:W3CDTF">2023-02-02T02:21:07Z</dcterms:modified>
</cp:coreProperties>
</file>