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80" r:id="rId3"/>
    <p:sldId id="267" r:id="rId4"/>
    <p:sldId id="281" r:id="rId5"/>
    <p:sldId id="282" r:id="rId6"/>
    <p:sldId id="283" r:id="rId7"/>
    <p:sldId id="273" r:id="rId8"/>
    <p:sldId id="276" r:id="rId9"/>
    <p:sldId id="274" r:id="rId10"/>
    <p:sldId id="275" r:id="rId11"/>
    <p:sldId id="278" r:id="rId12"/>
    <p:sldId id="279"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69" autoAdjust="0"/>
    <p:restoredTop sz="94660"/>
  </p:normalViewPr>
  <p:slideViewPr>
    <p:cSldViewPr snapToGrid="0">
      <p:cViewPr varScale="1">
        <p:scale>
          <a:sx n="100" d="100"/>
          <a:sy n="100"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24145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215479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9577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1922104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8498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47944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118922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325376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91607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56410-EE12-4F1B-AC6B-63123C221CA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141031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56410-EE12-4F1B-AC6B-63123C221CA0}"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425217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056410-EE12-4F1B-AC6B-63123C221CA0}"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32370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056410-EE12-4F1B-AC6B-63123C221CA0}"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51856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56410-EE12-4F1B-AC6B-63123C221CA0}"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382511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056410-EE12-4F1B-AC6B-63123C221CA0}"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382055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56410-EE12-4F1B-AC6B-63123C221CA0}"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B0468-40ED-45F8-8D1F-A845F051AAA9}" type="slidenum">
              <a:rPr lang="en-US" smtClean="0"/>
              <a:t>‹#›</a:t>
            </a:fld>
            <a:endParaRPr lang="en-US"/>
          </a:p>
        </p:txBody>
      </p:sp>
    </p:spTree>
    <p:extLst>
      <p:ext uri="{BB962C8B-B14F-4D97-AF65-F5344CB8AC3E}">
        <p14:creationId xmlns:p14="http://schemas.microsoft.com/office/powerpoint/2010/main" val="253663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56410-EE12-4F1B-AC6B-63123C221CA0}" type="datetimeFigureOut">
              <a:rPr lang="en-US" smtClean="0"/>
              <a:t>2/27/2023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9B0468-40ED-45F8-8D1F-A845F051AAA9}" type="slidenum">
              <a:rPr lang="en-US" smtClean="0"/>
              <a:t>‹#›</a:t>
            </a:fld>
            <a:endParaRPr lang="en-US"/>
          </a:p>
        </p:txBody>
      </p:sp>
    </p:spTree>
    <p:extLst>
      <p:ext uri="{BB962C8B-B14F-4D97-AF65-F5344CB8AC3E}">
        <p14:creationId xmlns:p14="http://schemas.microsoft.com/office/powerpoint/2010/main" val="2610026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0BF0-2E9A-8153-A224-77F4C0812E14}"/>
              </a:ext>
            </a:extLst>
          </p:cNvPr>
          <p:cNvSpPr>
            <a:spLocks noGrp="1"/>
          </p:cNvSpPr>
          <p:nvPr>
            <p:ph type="title"/>
          </p:nvPr>
        </p:nvSpPr>
        <p:spPr>
          <a:xfrm>
            <a:off x="677334" y="609600"/>
            <a:ext cx="8596668" cy="588885"/>
          </a:xfrm>
        </p:spPr>
        <p:txBody>
          <a:bodyPr>
            <a:normAutofit fontScale="90000"/>
          </a:bodyPr>
          <a:lstStyle/>
          <a:p>
            <a:r>
              <a:rPr lang="en-US" dirty="0"/>
              <a:t>IEEE 802.15.4 (High Level Architecture) </a:t>
            </a:r>
            <a:br>
              <a:rPr lang="en-US" dirty="0"/>
            </a:br>
            <a:endParaRPr lang="en-US" dirty="0"/>
          </a:p>
        </p:txBody>
      </p:sp>
      <p:pic>
        <p:nvPicPr>
          <p:cNvPr id="1026" name="Picture 2" descr="1: IEEE 802.15.4 device architecture. | Download Scientific Diagram">
            <a:extLst>
              <a:ext uri="{FF2B5EF4-FFF2-40B4-BE49-F238E27FC236}">
                <a16:creationId xmlns:a16="http://schemas.microsoft.com/office/drawing/2014/main" id="{5C932AA0-8ECC-9BA5-CA08-FF9FCC7E68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38300"/>
            <a:ext cx="110585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96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E35D-E79D-9989-C190-C7CA460360A9}"/>
              </a:ext>
            </a:extLst>
          </p:cNvPr>
          <p:cNvSpPr>
            <a:spLocks noGrp="1"/>
          </p:cNvSpPr>
          <p:nvPr>
            <p:ph type="title"/>
          </p:nvPr>
        </p:nvSpPr>
        <p:spPr>
          <a:xfrm>
            <a:off x="677334" y="609600"/>
            <a:ext cx="8596668" cy="904875"/>
          </a:xfrm>
        </p:spPr>
        <p:txBody>
          <a:bodyPr/>
          <a:lstStyle/>
          <a:p>
            <a:r>
              <a:rPr lang="en-GB" dirty="0"/>
              <a:t>Zigbee Network Topology</a:t>
            </a:r>
          </a:p>
        </p:txBody>
      </p:sp>
      <p:sp>
        <p:nvSpPr>
          <p:cNvPr id="3" name="Content Placeholder 2">
            <a:extLst>
              <a:ext uri="{FF2B5EF4-FFF2-40B4-BE49-F238E27FC236}">
                <a16:creationId xmlns:a16="http://schemas.microsoft.com/office/drawing/2014/main" id="{4686D187-21FC-16A0-9CE0-5F7F09BDD960}"/>
              </a:ext>
            </a:extLst>
          </p:cNvPr>
          <p:cNvSpPr>
            <a:spLocks noGrp="1"/>
          </p:cNvSpPr>
          <p:nvPr>
            <p:ph idx="1"/>
          </p:nvPr>
        </p:nvSpPr>
        <p:spPr>
          <a:xfrm>
            <a:off x="857250" y="1325146"/>
            <a:ext cx="8229600" cy="5532853"/>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STAR topology </a:t>
            </a:r>
          </a:p>
          <a:p>
            <a:r>
              <a:rPr lang="en-GB" sz="2000" dirty="0">
                <a:latin typeface="+mj-lt"/>
                <a:cs typeface="Times New Roman" panose="02020603050405020304" pitchFamily="18" charset="0"/>
              </a:rPr>
              <a:t>In this topology the network is </a:t>
            </a:r>
          </a:p>
          <a:p>
            <a:pPr marL="0" indent="0">
              <a:buNone/>
            </a:pPr>
            <a:r>
              <a:rPr lang="en-GB" sz="2000" dirty="0">
                <a:latin typeface="+mj-lt"/>
                <a:cs typeface="Times New Roman" panose="02020603050405020304" pitchFamily="18" charset="0"/>
              </a:rPr>
              <a:t>controlled by One single device </a:t>
            </a:r>
          </a:p>
          <a:p>
            <a:pPr marL="0" indent="0">
              <a:buNone/>
            </a:pPr>
            <a:r>
              <a:rPr lang="en-GB" sz="2000" dirty="0">
                <a:latin typeface="+mj-lt"/>
                <a:cs typeface="Times New Roman" panose="02020603050405020304" pitchFamily="18" charset="0"/>
              </a:rPr>
              <a:t>called </a:t>
            </a:r>
            <a:r>
              <a:rPr lang="en-GB" sz="2000" b="1" dirty="0">
                <a:latin typeface="+mj-lt"/>
                <a:cs typeface="Times New Roman" panose="02020603050405020304" pitchFamily="18" charset="0"/>
              </a:rPr>
              <a:t>the Zigbee Coordinator</a:t>
            </a:r>
          </a:p>
          <a:p>
            <a:r>
              <a:rPr lang="en-GB" sz="2000" b="1" dirty="0">
                <a:latin typeface="+mj-lt"/>
                <a:cs typeface="Times New Roman" panose="02020603050405020304" pitchFamily="18" charset="0"/>
              </a:rPr>
              <a:t>Zigbee coordinator </a:t>
            </a:r>
            <a:r>
              <a:rPr lang="en-GB" sz="2000" dirty="0">
                <a:latin typeface="+mj-lt"/>
                <a:cs typeface="Times New Roman" panose="02020603050405020304" pitchFamily="18" charset="0"/>
              </a:rPr>
              <a:t>is responsible for</a:t>
            </a:r>
          </a:p>
          <a:p>
            <a:pPr marL="0" indent="0">
              <a:buNone/>
            </a:pPr>
            <a:r>
              <a:rPr lang="en-GB" sz="2000" dirty="0">
                <a:latin typeface="+mj-lt"/>
                <a:cs typeface="Times New Roman" panose="02020603050405020304" pitchFamily="18" charset="0"/>
              </a:rPr>
              <a:t>Initiating and maintaining the devices </a:t>
            </a:r>
          </a:p>
          <a:p>
            <a:pPr marL="0" indent="0">
              <a:buNone/>
            </a:pPr>
            <a:r>
              <a:rPr lang="en-GB" sz="2000" dirty="0">
                <a:latin typeface="+mj-lt"/>
                <a:cs typeface="Times New Roman" panose="02020603050405020304" pitchFamily="18" charset="0"/>
              </a:rPr>
              <a:t>on the network</a:t>
            </a:r>
          </a:p>
          <a:p>
            <a:r>
              <a:rPr lang="en-GB" sz="2000" dirty="0">
                <a:latin typeface="+mj-lt"/>
                <a:cs typeface="Times New Roman" panose="02020603050405020304" pitchFamily="18" charset="0"/>
              </a:rPr>
              <a:t>All other devices are called as </a:t>
            </a:r>
          </a:p>
          <a:p>
            <a:pPr marL="0" indent="0">
              <a:buNone/>
            </a:pPr>
            <a:r>
              <a:rPr lang="en-GB" sz="2000" dirty="0">
                <a:latin typeface="+mj-lt"/>
                <a:cs typeface="Times New Roman" panose="02020603050405020304" pitchFamily="18" charset="0"/>
              </a:rPr>
              <a:t>END DEVICES directly communicate</a:t>
            </a:r>
          </a:p>
          <a:p>
            <a:pPr marL="0" indent="0">
              <a:buNone/>
            </a:pPr>
            <a:r>
              <a:rPr lang="en-GB" sz="2000" dirty="0">
                <a:latin typeface="+mj-lt"/>
                <a:cs typeface="Times New Roman" panose="02020603050405020304" pitchFamily="18" charset="0"/>
              </a:rPr>
              <a:t>With the Zigbee coordinator</a:t>
            </a:r>
          </a:p>
          <a:p>
            <a:pPr marL="0" indent="0">
              <a:buNone/>
            </a:pPr>
            <a:endParaRPr lang="en-GB" dirty="0"/>
          </a:p>
        </p:txBody>
      </p:sp>
      <p:pic>
        <p:nvPicPr>
          <p:cNvPr id="1026" name="Picture 2" descr="2.3 ZigBee Topologies | Introduction to the ZigBee Wireless Sensor and  Control Network | InformIT">
            <a:extLst>
              <a:ext uri="{FF2B5EF4-FFF2-40B4-BE49-F238E27FC236}">
                <a16:creationId xmlns:a16="http://schemas.microsoft.com/office/drawing/2014/main" id="{29C9767F-F5F3-63CD-EF65-DBCC8EA41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1409700"/>
            <a:ext cx="386715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1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E35D-E79D-9989-C190-C7CA460360A9}"/>
              </a:ext>
            </a:extLst>
          </p:cNvPr>
          <p:cNvSpPr>
            <a:spLocks noGrp="1"/>
          </p:cNvSpPr>
          <p:nvPr>
            <p:ph type="title"/>
          </p:nvPr>
        </p:nvSpPr>
        <p:spPr>
          <a:xfrm>
            <a:off x="677334" y="609600"/>
            <a:ext cx="8596668" cy="904875"/>
          </a:xfrm>
        </p:spPr>
        <p:txBody>
          <a:bodyPr/>
          <a:lstStyle/>
          <a:p>
            <a:r>
              <a:rPr lang="en-GB" dirty="0"/>
              <a:t>Zigbee Network Topology</a:t>
            </a:r>
          </a:p>
        </p:txBody>
      </p:sp>
      <p:sp>
        <p:nvSpPr>
          <p:cNvPr id="3" name="Content Placeholder 2">
            <a:extLst>
              <a:ext uri="{FF2B5EF4-FFF2-40B4-BE49-F238E27FC236}">
                <a16:creationId xmlns:a16="http://schemas.microsoft.com/office/drawing/2014/main" id="{4686D187-21FC-16A0-9CE0-5F7F09BDD960}"/>
              </a:ext>
            </a:extLst>
          </p:cNvPr>
          <p:cNvSpPr>
            <a:spLocks noGrp="1"/>
          </p:cNvSpPr>
          <p:nvPr>
            <p:ph idx="1"/>
          </p:nvPr>
        </p:nvSpPr>
        <p:spPr>
          <a:xfrm>
            <a:off x="857250" y="1325147"/>
            <a:ext cx="8229600" cy="4723228"/>
          </a:xfrm>
        </p:spPr>
        <p:txBody>
          <a:bodyPr>
            <a:normAutofit fontScale="92500" lnSpcReduction="20000"/>
          </a:bodyPr>
          <a:lstStyle/>
          <a:p>
            <a:pPr marL="0" indent="0">
              <a:buNone/>
            </a:pPr>
            <a:r>
              <a:rPr lang="en-GB" sz="2600" b="1" dirty="0">
                <a:latin typeface="Times New Roman" panose="02020603050405020304" pitchFamily="18" charset="0"/>
                <a:cs typeface="Times New Roman" panose="02020603050405020304" pitchFamily="18" charset="0"/>
              </a:rPr>
              <a:t>TREE topology </a:t>
            </a:r>
          </a:p>
          <a:p>
            <a:r>
              <a:rPr lang="en-GB" sz="2200" dirty="0"/>
              <a:t>In this Zigbee coordinator is responsible </a:t>
            </a:r>
          </a:p>
          <a:p>
            <a:pPr marL="0" indent="0">
              <a:buNone/>
            </a:pPr>
            <a:r>
              <a:rPr lang="en-GB" sz="2200" dirty="0"/>
              <a:t>for starting the network and for choosing </a:t>
            </a:r>
          </a:p>
          <a:p>
            <a:pPr marL="0" indent="0">
              <a:buNone/>
            </a:pPr>
            <a:r>
              <a:rPr lang="en-GB" sz="2200" dirty="0"/>
              <a:t>a certain key Network Parameters</a:t>
            </a:r>
          </a:p>
          <a:p>
            <a:r>
              <a:rPr lang="en-GB" sz="2200" dirty="0"/>
              <a:t>Network can be extended only</a:t>
            </a:r>
          </a:p>
          <a:p>
            <a:pPr marL="0" indent="0">
              <a:buNone/>
            </a:pPr>
            <a:r>
              <a:rPr lang="en-GB" sz="2200" dirty="0"/>
              <a:t> through ROUTERS</a:t>
            </a:r>
          </a:p>
          <a:p>
            <a:r>
              <a:rPr lang="en-GB" sz="2200" dirty="0"/>
              <a:t>ROUTERS move data and </a:t>
            </a:r>
          </a:p>
          <a:p>
            <a:pPr marL="0" indent="0">
              <a:buNone/>
            </a:pPr>
            <a:r>
              <a:rPr lang="en-GB" sz="2200" dirty="0"/>
              <a:t>control messages through the </a:t>
            </a:r>
          </a:p>
          <a:p>
            <a:pPr marL="0" indent="0">
              <a:buNone/>
            </a:pPr>
            <a:r>
              <a:rPr lang="en-GB" sz="2200" dirty="0"/>
              <a:t>network using a Hierarchical </a:t>
            </a:r>
          </a:p>
          <a:p>
            <a:pPr marL="0" indent="0">
              <a:buNone/>
            </a:pPr>
            <a:r>
              <a:rPr lang="en-GB" sz="2200" dirty="0"/>
              <a:t>routing strategy</a:t>
            </a:r>
          </a:p>
          <a:p>
            <a:r>
              <a:rPr lang="en-GB" sz="2200" dirty="0"/>
              <a:t>Network implies beacon oriented </a:t>
            </a:r>
          </a:p>
          <a:p>
            <a:pPr marL="0" indent="0">
              <a:buNone/>
            </a:pPr>
            <a:r>
              <a:rPr lang="en-GB" sz="2200" dirty="0"/>
              <a:t>communication</a:t>
            </a:r>
          </a:p>
          <a:p>
            <a:pPr marL="0" indent="0">
              <a:buNone/>
            </a:pPr>
            <a:endParaRPr lang="en-GB" dirty="0"/>
          </a:p>
          <a:p>
            <a:endParaRPr lang="en-GB" dirty="0"/>
          </a:p>
          <a:p>
            <a:pPr marL="0" indent="0">
              <a:buNone/>
            </a:pPr>
            <a:endParaRPr lang="en-GB" dirty="0"/>
          </a:p>
        </p:txBody>
      </p:sp>
      <p:pic>
        <p:nvPicPr>
          <p:cNvPr id="2050" name="Picture 2" descr="2.3 ZigBee Topologies | Introduction to the ZigBee Wireless Sensor and  Control Network | InformIT">
            <a:extLst>
              <a:ext uri="{FF2B5EF4-FFF2-40B4-BE49-F238E27FC236}">
                <a16:creationId xmlns:a16="http://schemas.microsoft.com/office/drawing/2014/main" id="{4A725EF1-E21E-57C3-B3F6-A8E2537A0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4" y="1325147"/>
            <a:ext cx="4543425" cy="480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5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E35D-E79D-9989-C190-C7CA460360A9}"/>
              </a:ext>
            </a:extLst>
          </p:cNvPr>
          <p:cNvSpPr>
            <a:spLocks noGrp="1"/>
          </p:cNvSpPr>
          <p:nvPr>
            <p:ph type="title"/>
          </p:nvPr>
        </p:nvSpPr>
        <p:spPr>
          <a:xfrm>
            <a:off x="677334" y="609600"/>
            <a:ext cx="8596668" cy="904875"/>
          </a:xfrm>
        </p:spPr>
        <p:txBody>
          <a:bodyPr/>
          <a:lstStyle/>
          <a:p>
            <a:r>
              <a:rPr lang="en-GB" dirty="0"/>
              <a:t>Zigbee Network Topology</a:t>
            </a:r>
          </a:p>
        </p:txBody>
      </p:sp>
      <p:sp>
        <p:nvSpPr>
          <p:cNvPr id="3" name="Content Placeholder 2">
            <a:extLst>
              <a:ext uri="{FF2B5EF4-FFF2-40B4-BE49-F238E27FC236}">
                <a16:creationId xmlns:a16="http://schemas.microsoft.com/office/drawing/2014/main" id="{4686D187-21FC-16A0-9CE0-5F7F09BDD960}"/>
              </a:ext>
            </a:extLst>
          </p:cNvPr>
          <p:cNvSpPr>
            <a:spLocks noGrp="1"/>
          </p:cNvSpPr>
          <p:nvPr>
            <p:ph idx="1"/>
          </p:nvPr>
        </p:nvSpPr>
        <p:spPr>
          <a:xfrm>
            <a:off x="857250" y="1325147"/>
            <a:ext cx="8229600" cy="472322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MESH topology </a:t>
            </a:r>
          </a:p>
          <a:p>
            <a:r>
              <a:rPr lang="en-GB" sz="2200" dirty="0"/>
              <a:t>In mesh topologies the Zigbee coordinator </a:t>
            </a:r>
          </a:p>
          <a:p>
            <a:pPr marL="0" indent="0">
              <a:buNone/>
            </a:pPr>
            <a:r>
              <a:rPr lang="en-GB" sz="2200" dirty="0"/>
              <a:t>is responsible for starting the network and for</a:t>
            </a:r>
          </a:p>
          <a:p>
            <a:pPr marL="0" indent="0">
              <a:buNone/>
            </a:pPr>
            <a:r>
              <a:rPr lang="en-GB" sz="2200" dirty="0"/>
              <a:t> choosing a certain key Network Parameters</a:t>
            </a:r>
          </a:p>
          <a:p>
            <a:r>
              <a:rPr lang="en-GB" sz="2200" dirty="0"/>
              <a:t>Network can be extended only</a:t>
            </a:r>
          </a:p>
          <a:p>
            <a:pPr marL="0" indent="0">
              <a:buNone/>
            </a:pPr>
            <a:r>
              <a:rPr lang="en-GB" sz="2200" dirty="0"/>
              <a:t> through ROUTERS</a:t>
            </a:r>
          </a:p>
          <a:p>
            <a:r>
              <a:rPr lang="en-GB" sz="2200" dirty="0"/>
              <a:t>Mesh network can allow peer-peer </a:t>
            </a:r>
          </a:p>
          <a:p>
            <a:pPr marL="0" indent="0">
              <a:buNone/>
            </a:pPr>
            <a:r>
              <a:rPr lang="en-GB" sz="2200" dirty="0"/>
              <a:t>communication </a:t>
            </a:r>
          </a:p>
          <a:p>
            <a:pPr marL="0" indent="0">
              <a:buNone/>
            </a:pPr>
            <a:endParaRPr lang="en-GB" dirty="0"/>
          </a:p>
          <a:p>
            <a:endParaRPr lang="en-GB" dirty="0"/>
          </a:p>
          <a:p>
            <a:pPr marL="0" indent="0">
              <a:buNone/>
            </a:pPr>
            <a:endParaRPr lang="en-GB" dirty="0"/>
          </a:p>
        </p:txBody>
      </p:sp>
      <p:pic>
        <p:nvPicPr>
          <p:cNvPr id="3074" name="Picture 2" descr="ZigBee Mesh Network ver.3.0 (introduction) | EMCU-HomeAutomation.org">
            <a:extLst>
              <a:ext uri="{FF2B5EF4-FFF2-40B4-BE49-F238E27FC236}">
                <a16:creationId xmlns:a16="http://schemas.microsoft.com/office/drawing/2014/main" id="{09337A66-8B32-EAB3-D4EC-FB8B8667E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38" y="1514474"/>
            <a:ext cx="5091112" cy="524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0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4A36-A7F1-D8CC-6521-FB046A0C2AE3}"/>
              </a:ext>
            </a:extLst>
          </p:cNvPr>
          <p:cNvSpPr>
            <a:spLocks noGrp="1"/>
          </p:cNvSpPr>
          <p:nvPr>
            <p:ph type="title"/>
          </p:nvPr>
        </p:nvSpPr>
        <p:spPr>
          <a:xfrm>
            <a:off x="677334" y="609600"/>
            <a:ext cx="8596668" cy="809625"/>
          </a:xfrm>
        </p:spPr>
        <p:txBody>
          <a:bodyPr/>
          <a:lstStyle/>
          <a:p>
            <a:r>
              <a:rPr lang="en-GB" dirty="0"/>
              <a:t>Zigbee Technical Specifications</a:t>
            </a:r>
          </a:p>
        </p:txBody>
      </p:sp>
      <p:sp>
        <p:nvSpPr>
          <p:cNvPr id="3" name="Content Placeholder 2">
            <a:extLst>
              <a:ext uri="{FF2B5EF4-FFF2-40B4-BE49-F238E27FC236}">
                <a16:creationId xmlns:a16="http://schemas.microsoft.com/office/drawing/2014/main" id="{015BDA95-E07D-3DB8-D23C-32C51640B1EE}"/>
              </a:ext>
            </a:extLst>
          </p:cNvPr>
          <p:cNvSpPr>
            <a:spLocks noGrp="1"/>
          </p:cNvSpPr>
          <p:nvPr>
            <p:ph idx="1"/>
          </p:nvPr>
        </p:nvSpPr>
        <p:spPr>
          <a:xfrm>
            <a:off x="677334" y="1419225"/>
            <a:ext cx="8596668" cy="4622137"/>
          </a:xfrm>
        </p:spPr>
        <p:txBody>
          <a:bodyPr>
            <a:normAutofit fontScale="92500" lnSpcReduction="10000"/>
          </a:bodyPr>
          <a:lstStyle/>
          <a:p>
            <a:r>
              <a:rPr lang="en-GB" sz="2400" dirty="0"/>
              <a:t>Network Topology- STAR,MESH,TREE</a:t>
            </a:r>
          </a:p>
          <a:p>
            <a:r>
              <a:rPr lang="en-GB" sz="2400" dirty="0"/>
              <a:t>Network devices –ROUTER, END DEVICE, COORDINATOR, POWER DEVICE</a:t>
            </a:r>
          </a:p>
          <a:p>
            <a:r>
              <a:rPr lang="en-GB" sz="2400" dirty="0"/>
              <a:t>Network Size- IEEE 802.15.4-2011</a:t>
            </a:r>
          </a:p>
          <a:p>
            <a:r>
              <a:rPr lang="en-GB" sz="2400" dirty="0"/>
              <a:t>Frequency Band-2.4 GHz/ 16 channels</a:t>
            </a:r>
          </a:p>
          <a:p>
            <a:r>
              <a:rPr lang="en-GB" sz="2400" dirty="0"/>
              <a:t>Frequency band – regional operations in the 915MHz and 868 MHz</a:t>
            </a:r>
          </a:p>
          <a:p>
            <a:r>
              <a:rPr lang="en-GB" sz="2400" dirty="0"/>
              <a:t>Data rate – 250Kbits/sec</a:t>
            </a:r>
          </a:p>
          <a:p>
            <a:r>
              <a:rPr lang="en-GB" sz="2400" dirty="0"/>
              <a:t>Communication range- </a:t>
            </a:r>
            <a:r>
              <a:rPr lang="en-GB" sz="2400" dirty="0" err="1"/>
              <a:t>upto</a:t>
            </a:r>
            <a:r>
              <a:rPr lang="en-GB" sz="2400" dirty="0"/>
              <a:t> 300 meters</a:t>
            </a:r>
          </a:p>
          <a:p>
            <a:r>
              <a:rPr lang="en-GB" sz="2400" dirty="0"/>
              <a:t>Communication range- </a:t>
            </a:r>
            <a:r>
              <a:rPr lang="en-GB" sz="2400" dirty="0" err="1"/>
              <a:t>upto</a:t>
            </a:r>
            <a:r>
              <a:rPr lang="en-GB" sz="2400" dirty="0"/>
              <a:t> 75-100 meters indoor</a:t>
            </a:r>
          </a:p>
          <a:p>
            <a:r>
              <a:rPr lang="en-GB" sz="2400" dirty="0"/>
              <a:t>Support-each physical device will support 240 devices</a:t>
            </a:r>
          </a:p>
          <a:p>
            <a:endParaRPr lang="en-GB" sz="2400" dirty="0"/>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105647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0BF0-2E9A-8153-A224-77F4C0812E14}"/>
              </a:ext>
            </a:extLst>
          </p:cNvPr>
          <p:cNvSpPr>
            <a:spLocks noGrp="1"/>
          </p:cNvSpPr>
          <p:nvPr>
            <p:ph type="title"/>
          </p:nvPr>
        </p:nvSpPr>
        <p:spPr>
          <a:xfrm>
            <a:off x="677334" y="609600"/>
            <a:ext cx="8596668" cy="588885"/>
          </a:xfrm>
        </p:spPr>
        <p:txBody>
          <a:bodyPr>
            <a:normAutofit fontScale="90000"/>
          </a:bodyPr>
          <a:lstStyle/>
          <a:p>
            <a:r>
              <a:rPr lang="en-US" dirty="0"/>
              <a:t>IEEE 802.15.4 (High Level Architecture) </a:t>
            </a:r>
            <a:br>
              <a:rPr lang="en-US" dirty="0"/>
            </a:br>
            <a:endParaRPr lang="en-US" dirty="0"/>
          </a:p>
        </p:txBody>
      </p:sp>
      <p:sp>
        <p:nvSpPr>
          <p:cNvPr id="3" name="Content Placeholder 2">
            <a:extLst>
              <a:ext uri="{FF2B5EF4-FFF2-40B4-BE49-F238E27FC236}">
                <a16:creationId xmlns:a16="http://schemas.microsoft.com/office/drawing/2014/main" id="{BBCA91B4-9E01-3E46-1E54-F4136A82AE51}"/>
              </a:ext>
            </a:extLst>
          </p:cNvPr>
          <p:cNvSpPr>
            <a:spLocks noGrp="1"/>
          </p:cNvSpPr>
          <p:nvPr>
            <p:ph idx="1"/>
          </p:nvPr>
        </p:nvSpPr>
        <p:spPr>
          <a:xfrm>
            <a:off x="677334" y="1313895"/>
            <a:ext cx="8892794" cy="5095783"/>
          </a:xfrm>
        </p:spPr>
        <p:txBody>
          <a:bodyPr>
            <a:normAutofit lnSpcReduction="10000"/>
          </a:bodyPr>
          <a:lstStyle/>
          <a:p>
            <a:r>
              <a:rPr lang="en-US" dirty="0"/>
              <a:t>IEEE 802.15.1 standard released in 2003 adopted wide band </a:t>
            </a:r>
            <a:r>
              <a:rPr lang="en-US" b="1" dirty="0"/>
              <a:t>physical layer using Direct Sequence Spread Spectrum technique (DSSS).</a:t>
            </a:r>
          </a:p>
          <a:p>
            <a:r>
              <a:rPr lang="en-US" dirty="0"/>
              <a:t>It provides operation in 3 frequency bands </a:t>
            </a:r>
          </a:p>
          <a:p>
            <a:pPr marL="400050" lvl="1" indent="0">
              <a:buNone/>
            </a:pPr>
            <a:r>
              <a:rPr lang="en-US" sz="2000" b="1" dirty="0"/>
              <a:t>868 MHZ in Europe.</a:t>
            </a:r>
          </a:p>
          <a:p>
            <a:pPr marL="400050" lvl="1" indent="0">
              <a:buNone/>
            </a:pPr>
            <a:r>
              <a:rPr lang="en-US" sz="2000" b="1" dirty="0"/>
              <a:t>915 MHZ  in US</a:t>
            </a:r>
          </a:p>
          <a:p>
            <a:pPr marL="400050" lvl="1" indent="0">
              <a:buNone/>
            </a:pPr>
            <a:r>
              <a:rPr lang="en-US" sz="2000" b="1" dirty="0"/>
              <a:t>2.4 GHZ ISM (802.4) it is unlicensed band available for sending data, when we use 802.15.4.</a:t>
            </a:r>
          </a:p>
          <a:p>
            <a:r>
              <a:rPr lang="en-US" sz="2000" b="1" dirty="0"/>
              <a:t>27 channels </a:t>
            </a:r>
            <a:r>
              <a:rPr lang="en-US" dirty="0"/>
              <a:t>are supported by the 3 bands.</a:t>
            </a:r>
          </a:p>
          <a:p>
            <a:pPr marL="400050" lvl="1" indent="0">
              <a:buNone/>
            </a:pPr>
            <a:r>
              <a:rPr lang="en-US" sz="2000" b="1" dirty="0"/>
              <a:t>868 MHZ – 1 channel</a:t>
            </a:r>
          </a:p>
          <a:p>
            <a:pPr marL="400050" lvl="1" indent="0">
              <a:buNone/>
            </a:pPr>
            <a:r>
              <a:rPr lang="en-US" sz="2000" b="1" dirty="0"/>
              <a:t>915 MHZ – 10 channels</a:t>
            </a:r>
          </a:p>
          <a:p>
            <a:pPr marL="400050" lvl="1" indent="0">
              <a:buNone/>
            </a:pPr>
            <a:r>
              <a:rPr lang="en-US" sz="2000" b="1" dirty="0"/>
              <a:t>802.4 MHZ – 16 channels </a:t>
            </a:r>
          </a:p>
          <a:p>
            <a:r>
              <a:rPr lang="en-US" dirty="0"/>
              <a:t>Three band provide transmission rate </a:t>
            </a:r>
            <a:r>
              <a:rPr lang="en-US" sz="2000" b="1" dirty="0"/>
              <a:t>20Kb/s, 40kb/s &amp; 250 kb/s.</a:t>
            </a:r>
            <a:endParaRPr lang="en-US" b="1" dirty="0"/>
          </a:p>
          <a:p>
            <a:r>
              <a:rPr lang="en-US" dirty="0"/>
              <a:t>Later 2006/2007/2009 new bands have been added.</a:t>
            </a:r>
          </a:p>
        </p:txBody>
      </p:sp>
    </p:spTree>
    <p:extLst>
      <p:ext uri="{BB962C8B-B14F-4D97-AF65-F5344CB8AC3E}">
        <p14:creationId xmlns:p14="http://schemas.microsoft.com/office/powerpoint/2010/main" val="305646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802F-E184-40BF-DB2B-F3017E09C508}"/>
              </a:ext>
            </a:extLst>
          </p:cNvPr>
          <p:cNvSpPr>
            <a:spLocks noGrp="1"/>
          </p:cNvSpPr>
          <p:nvPr>
            <p:ph type="title"/>
          </p:nvPr>
        </p:nvSpPr>
        <p:spPr>
          <a:xfrm>
            <a:off x="677334" y="609600"/>
            <a:ext cx="8596668" cy="633274"/>
          </a:xfrm>
        </p:spPr>
        <p:txBody>
          <a:bodyPr>
            <a:normAutofit fontScale="90000"/>
          </a:bodyPr>
          <a:lstStyle/>
          <a:p>
            <a:r>
              <a:rPr lang="en-US" dirty="0"/>
              <a:t>Physical layer IEEE 802.15.4</a:t>
            </a:r>
          </a:p>
        </p:txBody>
      </p:sp>
      <p:sp>
        <p:nvSpPr>
          <p:cNvPr id="3" name="Content Placeholder 2">
            <a:extLst>
              <a:ext uri="{FF2B5EF4-FFF2-40B4-BE49-F238E27FC236}">
                <a16:creationId xmlns:a16="http://schemas.microsoft.com/office/drawing/2014/main" id="{1844BC63-8C95-F5D8-B78A-3A8BEDD4EDC3}"/>
              </a:ext>
            </a:extLst>
          </p:cNvPr>
          <p:cNvSpPr>
            <a:spLocks noGrp="1"/>
          </p:cNvSpPr>
          <p:nvPr>
            <p:ph idx="1"/>
          </p:nvPr>
        </p:nvSpPr>
        <p:spPr>
          <a:xfrm>
            <a:off x="677334" y="1402672"/>
            <a:ext cx="8596668" cy="5302927"/>
          </a:xfrm>
        </p:spPr>
        <p:txBody>
          <a:bodyPr>
            <a:normAutofit lnSpcReduction="10000"/>
          </a:bodyPr>
          <a:lstStyle/>
          <a:p>
            <a:r>
              <a:rPr lang="en-US" dirty="0"/>
              <a:t>It is responsible for low-level functions like </a:t>
            </a:r>
          </a:p>
          <a:p>
            <a:r>
              <a:rPr lang="en-US" sz="2000" b="1" dirty="0"/>
              <a:t>Data transfer &amp; reception</a:t>
            </a:r>
          </a:p>
          <a:p>
            <a:pPr lvl="1"/>
            <a:r>
              <a:rPr lang="en-US" dirty="0"/>
              <a:t> </a:t>
            </a:r>
            <a:r>
              <a:rPr lang="en-US" sz="1800" dirty="0"/>
              <a:t>Whatever information present in the device digitally will be converted into analog and will be transmitted</a:t>
            </a:r>
            <a:endParaRPr lang="en-US" sz="1800" b="1" dirty="0"/>
          </a:p>
          <a:p>
            <a:pPr lvl="1"/>
            <a:r>
              <a:rPr lang="en-US" sz="1800" dirty="0"/>
              <a:t>Another physical layer device will accept this analog information convert it into digital &amp; send to the Upper OSI layer</a:t>
            </a:r>
          </a:p>
          <a:p>
            <a:pPr marL="457200" lvl="1" indent="0">
              <a:buNone/>
            </a:pPr>
            <a:endParaRPr lang="en-US" sz="1800" b="1" dirty="0"/>
          </a:p>
          <a:p>
            <a:r>
              <a:rPr lang="en-US" sz="2000" b="1" dirty="0"/>
              <a:t>Energy detection of the current channel.</a:t>
            </a:r>
          </a:p>
          <a:p>
            <a:pPr lvl="1"/>
            <a:r>
              <a:rPr lang="en-US" dirty="0"/>
              <a:t>	</a:t>
            </a:r>
            <a:r>
              <a:rPr lang="en-US" sz="1800" dirty="0"/>
              <a:t>It helps to find out if is there any data flow going on in any physical channel</a:t>
            </a:r>
          </a:p>
          <a:p>
            <a:pPr lvl="1"/>
            <a:r>
              <a:rPr lang="en-US" sz="1800" dirty="0"/>
              <a:t>  It senses the power in the channel if there is power in the channel then there is physical data transfer is going on</a:t>
            </a:r>
          </a:p>
          <a:p>
            <a:pPr lvl="1"/>
            <a:r>
              <a:rPr lang="en-US" sz="1800" dirty="0"/>
              <a:t>It is important to check energy detection before sending the data otherwise it may result into collision</a:t>
            </a:r>
          </a:p>
          <a:p>
            <a:pPr marL="0" indent="0">
              <a:buNone/>
            </a:pPr>
            <a:r>
              <a:rPr lang="en-US" dirty="0"/>
              <a:t>      </a:t>
            </a:r>
          </a:p>
        </p:txBody>
      </p:sp>
    </p:spTree>
    <p:extLst>
      <p:ext uri="{BB962C8B-B14F-4D97-AF65-F5344CB8AC3E}">
        <p14:creationId xmlns:p14="http://schemas.microsoft.com/office/powerpoint/2010/main" val="275975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802F-E184-40BF-DB2B-F3017E09C508}"/>
              </a:ext>
            </a:extLst>
          </p:cNvPr>
          <p:cNvSpPr>
            <a:spLocks noGrp="1"/>
          </p:cNvSpPr>
          <p:nvPr>
            <p:ph type="title"/>
          </p:nvPr>
        </p:nvSpPr>
        <p:spPr>
          <a:xfrm>
            <a:off x="677334" y="609600"/>
            <a:ext cx="8596668" cy="633274"/>
          </a:xfrm>
        </p:spPr>
        <p:txBody>
          <a:bodyPr>
            <a:normAutofit fontScale="90000"/>
          </a:bodyPr>
          <a:lstStyle/>
          <a:p>
            <a:r>
              <a:rPr lang="en-US" dirty="0"/>
              <a:t>Physical layer IEEE 802.15.4</a:t>
            </a:r>
          </a:p>
        </p:txBody>
      </p:sp>
      <p:sp>
        <p:nvSpPr>
          <p:cNvPr id="3" name="Content Placeholder 2">
            <a:extLst>
              <a:ext uri="{FF2B5EF4-FFF2-40B4-BE49-F238E27FC236}">
                <a16:creationId xmlns:a16="http://schemas.microsoft.com/office/drawing/2014/main" id="{1844BC63-8C95-F5D8-B78A-3A8BEDD4EDC3}"/>
              </a:ext>
            </a:extLst>
          </p:cNvPr>
          <p:cNvSpPr>
            <a:spLocks noGrp="1"/>
          </p:cNvSpPr>
          <p:nvPr>
            <p:ph idx="1"/>
          </p:nvPr>
        </p:nvSpPr>
        <p:spPr>
          <a:xfrm>
            <a:off x="677334" y="1402672"/>
            <a:ext cx="8596668" cy="5302927"/>
          </a:xfrm>
        </p:spPr>
        <p:txBody>
          <a:bodyPr>
            <a:normAutofit/>
          </a:bodyPr>
          <a:lstStyle/>
          <a:p>
            <a:r>
              <a:rPr lang="en-US" sz="2000" b="1" dirty="0"/>
              <a:t>Link quality indication</a:t>
            </a:r>
            <a:r>
              <a:rPr lang="en-US" sz="2000" dirty="0"/>
              <a:t>  </a:t>
            </a:r>
          </a:p>
          <a:p>
            <a:pPr lvl="1"/>
            <a:r>
              <a:rPr lang="en-US" sz="2000" dirty="0"/>
              <a:t>It depends on any obstacles in the link. Whatever data we are transmitting that gets delivered at the other end  or not</a:t>
            </a:r>
          </a:p>
          <a:p>
            <a:pPr lvl="1"/>
            <a:r>
              <a:rPr lang="en-US" sz="2000" dirty="0"/>
              <a:t>It also depends on distance the data has to travel </a:t>
            </a:r>
          </a:p>
          <a:p>
            <a:pPr lvl="1"/>
            <a:r>
              <a:rPr lang="en-US" sz="2000" dirty="0"/>
              <a:t>More the distance poor is the LINK quality   </a:t>
            </a:r>
          </a:p>
          <a:p>
            <a:pPr lvl="1"/>
            <a:r>
              <a:rPr lang="en-US" sz="2000" dirty="0"/>
              <a:t>It indicates the strength of the incoming signal</a:t>
            </a:r>
          </a:p>
          <a:p>
            <a:pPr marL="457200" lvl="1" indent="0">
              <a:buNone/>
            </a:pPr>
            <a:r>
              <a:rPr lang="en-US" sz="2000" dirty="0"/>
              <a:t>     </a:t>
            </a:r>
          </a:p>
          <a:p>
            <a:r>
              <a:rPr lang="en-US" sz="2000" b="1" dirty="0"/>
              <a:t>Clear channel assessment</a:t>
            </a:r>
          </a:p>
          <a:p>
            <a:pPr lvl="1"/>
            <a:r>
              <a:rPr lang="en-US" sz="2000" dirty="0"/>
              <a:t>Before sending data the clearance is taken about channel. If the channel is free then we can send data through the LINK</a:t>
            </a:r>
          </a:p>
          <a:p>
            <a:pPr lvl="1"/>
            <a:r>
              <a:rPr lang="en-US" sz="2000" dirty="0"/>
              <a:t>To check clearance bogus data is transmitted. If the channel is clear then only data will be transmitted</a:t>
            </a:r>
          </a:p>
          <a:p>
            <a:pPr marL="457200" lvl="1" indent="0">
              <a:buNone/>
            </a:pPr>
            <a:endParaRPr lang="en-US" sz="2000" dirty="0"/>
          </a:p>
        </p:txBody>
      </p:sp>
    </p:spTree>
    <p:extLst>
      <p:ext uri="{BB962C8B-B14F-4D97-AF65-F5344CB8AC3E}">
        <p14:creationId xmlns:p14="http://schemas.microsoft.com/office/powerpoint/2010/main" val="150890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802F-E184-40BF-DB2B-F3017E09C508}"/>
              </a:ext>
            </a:extLst>
          </p:cNvPr>
          <p:cNvSpPr>
            <a:spLocks noGrp="1"/>
          </p:cNvSpPr>
          <p:nvPr>
            <p:ph type="title"/>
          </p:nvPr>
        </p:nvSpPr>
        <p:spPr>
          <a:xfrm>
            <a:off x="677334" y="609600"/>
            <a:ext cx="8596668" cy="633274"/>
          </a:xfrm>
        </p:spPr>
        <p:txBody>
          <a:bodyPr>
            <a:normAutofit fontScale="90000"/>
          </a:bodyPr>
          <a:lstStyle/>
          <a:p>
            <a:r>
              <a:rPr lang="en-US" dirty="0"/>
              <a:t>MAC layer IEEE 802.15.4</a:t>
            </a:r>
          </a:p>
        </p:txBody>
      </p:sp>
      <p:sp>
        <p:nvSpPr>
          <p:cNvPr id="3" name="Content Placeholder 2">
            <a:extLst>
              <a:ext uri="{FF2B5EF4-FFF2-40B4-BE49-F238E27FC236}">
                <a16:creationId xmlns:a16="http://schemas.microsoft.com/office/drawing/2014/main" id="{1844BC63-8C95-F5D8-B78A-3A8BEDD4EDC3}"/>
              </a:ext>
            </a:extLst>
          </p:cNvPr>
          <p:cNvSpPr>
            <a:spLocks noGrp="1"/>
          </p:cNvSpPr>
          <p:nvPr>
            <p:ph idx="1"/>
          </p:nvPr>
        </p:nvSpPr>
        <p:spPr>
          <a:xfrm>
            <a:off x="677334" y="1402672"/>
            <a:ext cx="8596668" cy="5302927"/>
          </a:xfrm>
        </p:spPr>
        <p:txBody>
          <a:bodyPr>
            <a:normAutofit/>
          </a:bodyPr>
          <a:lstStyle/>
          <a:p>
            <a:r>
              <a:rPr lang="en-US" sz="2200" dirty="0"/>
              <a:t>It is the interface between the physical layer and the Upper layers</a:t>
            </a:r>
          </a:p>
          <a:p>
            <a:r>
              <a:rPr lang="en-US" sz="2200" dirty="0"/>
              <a:t>MLME( Mac Layer Management Entity) is a sublayer of MAC. It maintains the database </a:t>
            </a:r>
          </a:p>
          <a:p>
            <a:r>
              <a:rPr lang="en-US" sz="2200" dirty="0"/>
              <a:t>Functions of MAC layer</a:t>
            </a:r>
          </a:p>
          <a:p>
            <a:pPr lvl="1"/>
            <a:r>
              <a:rPr lang="en-US" sz="2000" b="1" dirty="0"/>
              <a:t>Association and Disassociation</a:t>
            </a:r>
            <a:r>
              <a:rPr lang="en-US" sz="2000" dirty="0"/>
              <a:t> between the nodes. It is for connecting and disconnecting the nodes</a:t>
            </a:r>
          </a:p>
          <a:p>
            <a:pPr lvl="1"/>
            <a:r>
              <a:rPr lang="en-US" sz="2000" b="1" dirty="0"/>
              <a:t>Acknowledge Frame Delivery </a:t>
            </a:r>
            <a:r>
              <a:rPr lang="en-US" sz="2000" dirty="0"/>
              <a:t>whenever data is received it will send the acknowledgment</a:t>
            </a:r>
          </a:p>
          <a:p>
            <a:pPr lvl="1"/>
            <a:r>
              <a:rPr lang="en-US" sz="2000" b="1" dirty="0"/>
              <a:t>Channel access mechanism </a:t>
            </a:r>
            <a:r>
              <a:rPr lang="en-US" sz="2000" dirty="0"/>
              <a:t>in which for every node there will be an active or inactive node. During active time data will be transmitted and during inactive time data will not be transmitted. Every node has fixed active time period</a:t>
            </a:r>
          </a:p>
          <a:p>
            <a:endParaRPr lang="en-US" sz="2200" dirty="0"/>
          </a:p>
        </p:txBody>
      </p:sp>
    </p:spTree>
    <p:extLst>
      <p:ext uri="{BB962C8B-B14F-4D97-AF65-F5344CB8AC3E}">
        <p14:creationId xmlns:p14="http://schemas.microsoft.com/office/powerpoint/2010/main" val="309286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802F-E184-40BF-DB2B-F3017E09C508}"/>
              </a:ext>
            </a:extLst>
          </p:cNvPr>
          <p:cNvSpPr>
            <a:spLocks noGrp="1"/>
          </p:cNvSpPr>
          <p:nvPr>
            <p:ph type="title"/>
          </p:nvPr>
        </p:nvSpPr>
        <p:spPr>
          <a:xfrm>
            <a:off x="677334" y="609600"/>
            <a:ext cx="8596668" cy="633274"/>
          </a:xfrm>
        </p:spPr>
        <p:txBody>
          <a:bodyPr>
            <a:normAutofit fontScale="90000"/>
          </a:bodyPr>
          <a:lstStyle/>
          <a:p>
            <a:r>
              <a:rPr lang="en-US" dirty="0"/>
              <a:t>MAC layer IEEE 802.15.4</a:t>
            </a:r>
          </a:p>
        </p:txBody>
      </p:sp>
      <p:sp>
        <p:nvSpPr>
          <p:cNvPr id="3" name="Content Placeholder 2">
            <a:extLst>
              <a:ext uri="{FF2B5EF4-FFF2-40B4-BE49-F238E27FC236}">
                <a16:creationId xmlns:a16="http://schemas.microsoft.com/office/drawing/2014/main" id="{1844BC63-8C95-F5D8-B78A-3A8BEDD4EDC3}"/>
              </a:ext>
            </a:extLst>
          </p:cNvPr>
          <p:cNvSpPr>
            <a:spLocks noGrp="1"/>
          </p:cNvSpPr>
          <p:nvPr>
            <p:ph idx="1"/>
          </p:nvPr>
        </p:nvSpPr>
        <p:spPr>
          <a:xfrm>
            <a:off x="677334" y="1402672"/>
            <a:ext cx="8596668" cy="5302927"/>
          </a:xfrm>
        </p:spPr>
        <p:txBody>
          <a:bodyPr>
            <a:normAutofit/>
          </a:bodyPr>
          <a:lstStyle/>
          <a:p>
            <a:r>
              <a:rPr lang="en-US" sz="2200" b="1" dirty="0"/>
              <a:t>Functions of MAC layer</a:t>
            </a:r>
          </a:p>
          <a:p>
            <a:pPr lvl="1" indent="-342900"/>
            <a:r>
              <a:rPr lang="en-US" sz="2000" dirty="0"/>
              <a:t>Frame Validation how much frame is getting transmitted must be validated before transmission</a:t>
            </a:r>
          </a:p>
          <a:p>
            <a:r>
              <a:rPr lang="en-US" sz="2200" b="1" dirty="0"/>
              <a:t>Guaranteed time slot management</a:t>
            </a:r>
          </a:p>
          <a:p>
            <a:pPr lvl="1"/>
            <a:r>
              <a:rPr lang="en-US" sz="2000" dirty="0"/>
              <a:t>During active mode node is transmitting the data for certain time period and receive data for certain time period. This definite time period indicates guaranteed time management slot</a:t>
            </a:r>
          </a:p>
          <a:p>
            <a:pPr lvl="1"/>
            <a:r>
              <a:rPr lang="en-US" sz="2000" dirty="0"/>
              <a:t>Any particular node is in transmitting node then other should be on receiving mode at the same time it is called as TIME MANAGEMENT</a:t>
            </a:r>
          </a:p>
          <a:p>
            <a:r>
              <a:rPr lang="en-US" sz="2200" b="1" dirty="0"/>
              <a:t>Beacon  Management</a:t>
            </a:r>
          </a:p>
          <a:p>
            <a:pPr lvl="1"/>
            <a:r>
              <a:rPr lang="en-US" sz="2000" dirty="0"/>
              <a:t>Indicating other that a particular node in the active state</a:t>
            </a:r>
          </a:p>
          <a:p>
            <a:pPr lvl="1"/>
            <a:r>
              <a:rPr lang="en-US" sz="2000" dirty="0"/>
              <a:t>It is in state of transmitting and receiving data</a:t>
            </a:r>
          </a:p>
        </p:txBody>
      </p:sp>
    </p:spTree>
    <p:extLst>
      <p:ext uri="{BB962C8B-B14F-4D97-AF65-F5344CB8AC3E}">
        <p14:creationId xmlns:p14="http://schemas.microsoft.com/office/powerpoint/2010/main" val="138047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3F3D-E734-0958-2919-0A6AAB676F3E}"/>
              </a:ext>
            </a:extLst>
          </p:cNvPr>
          <p:cNvSpPr>
            <a:spLocks noGrp="1"/>
          </p:cNvSpPr>
          <p:nvPr>
            <p:ph type="title"/>
          </p:nvPr>
        </p:nvSpPr>
        <p:spPr>
          <a:xfrm>
            <a:off x="677334" y="609600"/>
            <a:ext cx="8596668" cy="762000"/>
          </a:xfrm>
        </p:spPr>
        <p:txBody>
          <a:bodyPr/>
          <a:lstStyle/>
          <a:p>
            <a:r>
              <a:rPr lang="en-US" dirty="0"/>
              <a:t>Zigbee</a:t>
            </a:r>
          </a:p>
        </p:txBody>
      </p:sp>
      <p:sp>
        <p:nvSpPr>
          <p:cNvPr id="3" name="Content Placeholder 2">
            <a:extLst>
              <a:ext uri="{FF2B5EF4-FFF2-40B4-BE49-F238E27FC236}">
                <a16:creationId xmlns:a16="http://schemas.microsoft.com/office/drawing/2014/main" id="{17E47512-DE41-655F-BB7C-2FF208576490}"/>
              </a:ext>
            </a:extLst>
          </p:cNvPr>
          <p:cNvSpPr>
            <a:spLocks noGrp="1"/>
          </p:cNvSpPr>
          <p:nvPr>
            <p:ph idx="1"/>
          </p:nvPr>
        </p:nvSpPr>
        <p:spPr>
          <a:xfrm>
            <a:off x="677334" y="1371601"/>
            <a:ext cx="8596668" cy="5267324"/>
          </a:xfrm>
        </p:spPr>
        <p:txBody>
          <a:bodyPr>
            <a:normAutofit fontScale="92500" lnSpcReduction="10000"/>
          </a:bodyPr>
          <a:lstStyle/>
          <a:p>
            <a:r>
              <a:rPr lang="en-US" sz="2400" dirty="0"/>
              <a:t>Zigbee is a very LOW COST , very </a:t>
            </a:r>
            <a:r>
              <a:rPr lang="en-US" sz="2400" b="1" dirty="0"/>
              <a:t>LOW POWER consuming</a:t>
            </a:r>
            <a:r>
              <a:rPr lang="en-US" sz="2400" dirty="0"/>
              <a:t>, two-way, wireless communication standard based on </a:t>
            </a:r>
            <a:r>
              <a:rPr lang="en-US" sz="2400" b="1" dirty="0"/>
              <a:t>IEEE802.15.4</a:t>
            </a:r>
          </a:p>
          <a:p>
            <a:r>
              <a:rPr lang="en-US" sz="2400" dirty="0"/>
              <a:t>IOT devices need </a:t>
            </a:r>
            <a:r>
              <a:rPr lang="en-US" sz="2400" b="1" dirty="0"/>
              <a:t>a network connection</a:t>
            </a:r>
          </a:p>
          <a:p>
            <a:r>
              <a:rPr lang="en-US" sz="2400" dirty="0"/>
              <a:t>IOT devices do not have </a:t>
            </a:r>
            <a:r>
              <a:rPr lang="en-US" sz="2400" b="1" dirty="0"/>
              <a:t>enough computing capacity </a:t>
            </a:r>
            <a:r>
              <a:rPr lang="en-US" sz="2400" dirty="0"/>
              <a:t>and may have a </a:t>
            </a:r>
            <a:r>
              <a:rPr lang="en-US" sz="2200" dirty="0"/>
              <a:t>battery-based</a:t>
            </a:r>
            <a:r>
              <a:rPr lang="en-US" sz="2400" dirty="0"/>
              <a:t> power source</a:t>
            </a:r>
          </a:p>
          <a:p>
            <a:r>
              <a:rPr lang="en-US" sz="2400" dirty="0"/>
              <a:t>IOT devices are </a:t>
            </a:r>
            <a:r>
              <a:rPr lang="en-US" sz="2400" b="1" dirty="0"/>
              <a:t>very tiny</a:t>
            </a:r>
            <a:r>
              <a:rPr lang="en-US" sz="2400" dirty="0"/>
              <a:t>, and cannot be connected IN </a:t>
            </a:r>
            <a:r>
              <a:rPr lang="en-US" sz="2400" b="1" dirty="0"/>
              <a:t>NETWORK CABLE</a:t>
            </a:r>
          </a:p>
          <a:p>
            <a:r>
              <a:rPr lang="en-US" sz="2400" dirty="0"/>
              <a:t>There is a need for a </a:t>
            </a:r>
            <a:r>
              <a:rPr lang="en-US" sz="2400" b="1" dirty="0"/>
              <a:t>low-power-consuming wireless communication protocol </a:t>
            </a:r>
            <a:r>
              <a:rPr lang="en-US" sz="2400" dirty="0"/>
              <a:t>that can connect several devices cost-effectively</a:t>
            </a:r>
          </a:p>
          <a:p>
            <a:r>
              <a:rPr lang="en-US" sz="2400" dirty="0"/>
              <a:t>Zigbee provides a mechanism for connecting IOT devices to the </a:t>
            </a:r>
            <a:r>
              <a:rPr lang="en-US" sz="2400" b="1" dirty="0"/>
              <a:t>NETWORK wirelessly</a:t>
            </a:r>
          </a:p>
          <a:p>
            <a:r>
              <a:rPr lang="en-US" sz="2400" b="1" dirty="0"/>
              <a:t>Zigbee 3.0 </a:t>
            </a:r>
            <a:r>
              <a:rPr lang="en-US" sz="2400" dirty="0"/>
              <a:t>is the latest version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4663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99EA-C72F-6F45-02E1-EF8DADB03087}"/>
              </a:ext>
            </a:extLst>
          </p:cNvPr>
          <p:cNvSpPr>
            <a:spLocks noGrp="1"/>
          </p:cNvSpPr>
          <p:nvPr>
            <p:ph type="title"/>
          </p:nvPr>
        </p:nvSpPr>
        <p:spPr/>
        <p:txBody>
          <a:bodyPr/>
          <a:lstStyle/>
          <a:p>
            <a:r>
              <a:rPr lang="en-GB" dirty="0"/>
              <a:t>Zigbee Devices</a:t>
            </a:r>
          </a:p>
        </p:txBody>
      </p:sp>
      <p:sp>
        <p:nvSpPr>
          <p:cNvPr id="3" name="Content Placeholder 2">
            <a:extLst>
              <a:ext uri="{FF2B5EF4-FFF2-40B4-BE49-F238E27FC236}">
                <a16:creationId xmlns:a16="http://schemas.microsoft.com/office/drawing/2014/main" id="{C5217FE3-C8BB-DDFB-3CC2-6C6786AD80F6}"/>
              </a:ext>
            </a:extLst>
          </p:cNvPr>
          <p:cNvSpPr>
            <a:spLocks noGrp="1"/>
          </p:cNvSpPr>
          <p:nvPr>
            <p:ph idx="1"/>
          </p:nvPr>
        </p:nvSpPr>
        <p:spPr>
          <a:xfrm>
            <a:off x="677334" y="1323975"/>
            <a:ext cx="8596668" cy="5286375"/>
          </a:xfrm>
        </p:spPr>
        <p:txBody>
          <a:bodyPr>
            <a:normAutofit fontScale="92500"/>
          </a:bodyPr>
          <a:lstStyle/>
          <a:p>
            <a:r>
              <a:rPr lang="en-GB" sz="2400" dirty="0"/>
              <a:t>Zigbee has three types of devices or nodes which function based on the chosen NETWORK TOPOLOGY (STAR,TREE,MESH)</a:t>
            </a:r>
          </a:p>
          <a:p>
            <a:endParaRPr lang="en-GB" sz="2400" dirty="0"/>
          </a:p>
          <a:p>
            <a:pPr marL="0" indent="0">
              <a:buNone/>
            </a:pPr>
            <a:r>
              <a:rPr lang="en-GB" sz="2600" b="1" dirty="0"/>
              <a:t>Zigbee Coordinator</a:t>
            </a:r>
          </a:p>
          <a:p>
            <a:r>
              <a:rPr lang="en-GB" sz="2400" dirty="0"/>
              <a:t>It is responsible for initiating and maintaining the devices on the NETWORK</a:t>
            </a:r>
          </a:p>
          <a:p>
            <a:r>
              <a:rPr lang="en-GB" sz="2400" dirty="0"/>
              <a:t>All other devices can communicate with the Zigbee coordinator</a:t>
            </a:r>
          </a:p>
          <a:p>
            <a:r>
              <a:rPr lang="en-GB" sz="2400" dirty="0"/>
              <a:t>It also chooses the SECURITY KEYS, establishes trust among the DEVICES directly communicates with the Zigbee coordinator</a:t>
            </a:r>
          </a:p>
          <a:p>
            <a:r>
              <a:rPr lang="en-GB" sz="2400" dirty="0"/>
              <a:t>It controls overall network operations</a:t>
            </a:r>
          </a:p>
          <a:p>
            <a:r>
              <a:rPr lang="en-GB" sz="2400" b="1" dirty="0"/>
              <a:t>EACH NETWORK CAN HAVE ONLY ONE ZIGBEE COORDINATOR</a:t>
            </a:r>
          </a:p>
          <a:p>
            <a:endParaRPr lang="en-GB" dirty="0"/>
          </a:p>
        </p:txBody>
      </p:sp>
    </p:spTree>
    <p:extLst>
      <p:ext uri="{BB962C8B-B14F-4D97-AF65-F5344CB8AC3E}">
        <p14:creationId xmlns:p14="http://schemas.microsoft.com/office/powerpoint/2010/main" val="170425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99EA-C72F-6F45-02E1-EF8DADB03087}"/>
              </a:ext>
            </a:extLst>
          </p:cNvPr>
          <p:cNvSpPr>
            <a:spLocks noGrp="1"/>
          </p:cNvSpPr>
          <p:nvPr>
            <p:ph type="title"/>
          </p:nvPr>
        </p:nvSpPr>
        <p:spPr/>
        <p:txBody>
          <a:bodyPr/>
          <a:lstStyle/>
          <a:p>
            <a:r>
              <a:rPr lang="en-GB" dirty="0"/>
              <a:t>Zigbee Devices</a:t>
            </a:r>
          </a:p>
        </p:txBody>
      </p:sp>
      <p:sp>
        <p:nvSpPr>
          <p:cNvPr id="3" name="Content Placeholder 2">
            <a:extLst>
              <a:ext uri="{FF2B5EF4-FFF2-40B4-BE49-F238E27FC236}">
                <a16:creationId xmlns:a16="http://schemas.microsoft.com/office/drawing/2014/main" id="{C5217FE3-C8BB-DDFB-3CC2-6C6786AD80F6}"/>
              </a:ext>
            </a:extLst>
          </p:cNvPr>
          <p:cNvSpPr>
            <a:spLocks noGrp="1"/>
          </p:cNvSpPr>
          <p:nvPr>
            <p:ph idx="1"/>
          </p:nvPr>
        </p:nvSpPr>
        <p:spPr>
          <a:xfrm>
            <a:off x="677334" y="1323975"/>
            <a:ext cx="8596668" cy="5353050"/>
          </a:xfrm>
        </p:spPr>
        <p:txBody>
          <a:bodyPr>
            <a:normAutofit/>
          </a:bodyPr>
          <a:lstStyle/>
          <a:p>
            <a:r>
              <a:rPr lang="en-GB" sz="2400" b="1" dirty="0"/>
              <a:t>Zigbee Routers</a:t>
            </a:r>
          </a:p>
          <a:p>
            <a:pPr lvl="1"/>
            <a:r>
              <a:rPr lang="en-GB" sz="2400" dirty="0"/>
              <a:t>They are meant to extend Zigbee network</a:t>
            </a:r>
          </a:p>
          <a:p>
            <a:pPr lvl="1"/>
            <a:r>
              <a:rPr lang="en-GB" sz="2400" dirty="0"/>
              <a:t>They serve as an intermediary</a:t>
            </a:r>
          </a:p>
          <a:p>
            <a:pPr lvl="1"/>
            <a:r>
              <a:rPr lang="en-GB" sz="2400" dirty="0"/>
              <a:t>They send and receive data from various networks and route the network traffic appropriately</a:t>
            </a:r>
          </a:p>
          <a:p>
            <a:pPr lvl="1"/>
            <a:r>
              <a:rPr lang="en-GB" sz="2400" dirty="0"/>
              <a:t>They are used in MESH and TREE topologies</a:t>
            </a:r>
          </a:p>
          <a:p>
            <a:pPr marL="457200" lvl="1" indent="0">
              <a:buNone/>
            </a:pPr>
            <a:endParaRPr lang="en-GB" sz="2400" dirty="0"/>
          </a:p>
          <a:p>
            <a:pPr marL="514350" indent="-457200"/>
            <a:r>
              <a:rPr lang="en-GB" sz="2400" b="1" dirty="0"/>
              <a:t>Zigbee End Devices</a:t>
            </a:r>
          </a:p>
          <a:p>
            <a:pPr lvl="1"/>
            <a:r>
              <a:rPr lang="en-GB" sz="2400" dirty="0"/>
              <a:t>These are actual IOT devices </a:t>
            </a:r>
          </a:p>
          <a:p>
            <a:pPr lvl="1"/>
            <a:r>
              <a:rPr lang="en-GB" sz="2400" dirty="0"/>
              <a:t>They send data to the parent device which could be a Zigbee coordinator or Zigbee Router</a:t>
            </a:r>
          </a:p>
        </p:txBody>
      </p:sp>
    </p:spTree>
    <p:extLst>
      <p:ext uri="{BB962C8B-B14F-4D97-AF65-F5344CB8AC3E}">
        <p14:creationId xmlns:p14="http://schemas.microsoft.com/office/powerpoint/2010/main" val="24679826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682</TotalTime>
  <Words>981</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IEEE 802.15.4 (High Level Architecture)  </vt:lpstr>
      <vt:lpstr>IEEE 802.15.4 (High Level Architecture)  </vt:lpstr>
      <vt:lpstr>Physical layer IEEE 802.15.4</vt:lpstr>
      <vt:lpstr>Physical layer IEEE 802.15.4</vt:lpstr>
      <vt:lpstr>MAC layer IEEE 802.15.4</vt:lpstr>
      <vt:lpstr>MAC layer IEEE 802.15.4</vt:lpstr>
      <vt:lpstr>Zigbee</vt:lpstr>
      <vt:lpstr>Zigbee Devices</vt:lpstr>
      <vt:lpstr>Zigbee Devices</vt:lpstr>
      <vt:lpstr>Zigbee Network Topology</vt:lpstr>
      <vt:lpstr>Zigbee Network Topology</vt:lpstr>
      <vt:lpstr>Zigbee Network Topology</vt:lpstr>
      <vt:lpstr>Zigbee Technical Specifications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Things in IOT</dc:title>
  <dc:creator>Dell</dc:creator>
  <cp:lastModifiedBy>Aditya Purandare</cp:lastModifiedBy>
  <cp:revision>131</cp:revision>
  <dcterms:created xsi:type="dcterms:W3CDTF">2023-01-29T12:47:32Z</dcterms:created>
  <dcterms:modified xsi:type="dcterms:W3CDTF">2023-02-27T00:59:34Z</dcterms:modified>
</cp:coreProperties>
</file>