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Garet Bold" charset="1" panose="00000000000000000000"/>
      <p:regular r:id="rId20"/>
    </p:embeddedFont>
    <p:embeddedFont>
      <p:font typeface="Quicksand Bold" charset="1" panose="00000000000000000000"/>
      <p:regular r:id="rId21"/>
    </p:embeddedFont>
    <p:embeddedFont>
      <p:font typeface="Quicksand" charset="1" panose="00000000000000000000"/>
      <p:regular r:id="rId22"/>
    </p:embeddedFont>
    <p:embeddedFont>
      <p:font typeface="Canva Sans Bold" charset="1" panose="020B0803030501040103"/>
      <p:regular r:id="rId23"/>
    </p:embeddedFont>
    <p:embeddedFont>
      <p:font typeface="Canva Sans" charset="1" panose="020B0503030501040103"/>
      <p:regular r:id="rId24"/>
    </p:embeddedFont>
    <p:embeddedFont>
      <p:font typeface="Garet Ultra-Bol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2007044" y="7188781"/>
            <a:ext cx="5252256" cy="801207"/>
            <a:chOff x="0" y="0"/>
            <a:chExt cx="1887646" cy="287952"/>
          </a:xfrm>
        </p:grpSpPr>
        <p:sp>
          <p:nvSpPr>
            <p:cNvPr name="Freeform 3" id="3"/>
            <p:cNvSpPr/>
            <p:nvPr/>
          </p:nvSpPr>
          <p:spPr>
            <a:xfrm flipH="false" flipV="false" rot="0">
              <a:off x="0" y="0"/>
              <a:ext cx="1887646" cy="287952"/>
            </a:xfrm>
            <a:custGeom>
              <a:avLst/>
              <a:gdLst/>
              <a:ahLst/>
              <a:cxnLst/>
              <a:rect r="r" b="b" t="t" l="l"/>
              <a:pathLst>
                <a:path h="287952" w="1887646">
                  <a:moveTo>
                    <a:pt x="75175" y="0"/>
                  </a:moveTo>
                  <a:lnTo>
                    <a:pt x="1812472" y="0"/>
                  </a:lnTo>
                  <a:cubicBezTo>
                    <a:pt x="1853990" y="0"/>
                    <a:pt x="1887646" y="33657"/>
                    <a:pt x="1887646" y="75175"/>
                  </a:cubicBezTo>
                  <a:lnTo>
                    <a:pt x="1887646" y="212777"/>
                  </a:lnTo>
                  <a:cubicBezTo>
                    <a:pt x="1887646" y="254295"/>
                    <a:pt x="1853990" y="287952"/>
                    <a:pt x="1812472" y="287952"/>
                  </a:cubicBezTo>
                  <a:lnTo>
                    <a:pt x="75175" y="287952"/>
                  </a:lnTo>
                  <a:cubicBezTo>
                    <a:pt x="33657" y="287952"/>
                    <a:pt x="0" y="254295"/>
                    <a:pt x="0" y="212777"/>
                  </a:cubicBezTo>
                  <a:lnTo>
                    <a:pt x="0" y="75175"/>
                  </a:lnTo>
                  <a:cubicBezTo>
                    <a:pt x="0" y="33657"/>
                    <a:pt x="33657" y="0"/>
                    <a:pt x="75175" y="0"/>
                  </a:cubicBezTo>
                  <a:close/>
                </a:path>
              </a:pathLst>
            </a:custGeom>
            <a:solidFill>
              <a:srgbClr val="072E36"/>
            </a:solidFill>
            <a:ln cap="rnd">
              <a:noFill/>
              <a:prstDash val="solid"/>
              <a:round/>
            </a:ln>
          </p:spPr>
        </p:sp>
        <p:sp>
          <p:nvSpPr>
            <p:cNvPr name="TextBox 4" id="4"/>
            <p:cNvSpPr txBox="true"/>
            <p:nvPr/>
          </p:nvSpPr>
          <p:spPr>
            <a:xfrm>
              <a:off x="0" y="-38100"/>
              <a:ext cx="1887646" cy="32605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47325" y="1277293"/>
            <a:ext cx="13085660" cy="8691059"/>
          </a:xfrm>
          <a:custGeom>
            <a:avLst/>
            <a:gdLst/>
            <a:ahLst/>
            <a:cxnLst/>
            <a:rect r="r" b="b" t="t" l="l"/>
            <a:pathLst>
              <a:path h="8691059" w="13085660">
                <a:moveTo>
                  <a:pt x="0" y="0"/>
                </a:moveTo>
                <a:lnTo>
                  <a:pt x="13085660" y="0"/>
                </a:lnTo>
                <a:lnTo>
                  <a:pt x="13085660" y="8691059"/>
                </a:lnTo>
                <a:lnTo>
                  <a:pt x="0" y="8691059"/>
                </a:lnTo>
                <a:lnTo>
                  <a:pt x="0" y="0"/>
                </a:lnTo>
                <a:close/>
              </a:path>
            </a:pathLst>
          </a:custGeom>
          <a:blipFill>
            <a:blip r:embed="rId2">
              <a:alphaModFix amt="36000"/>
            </a:blip>
            <a:stretch>
              <a:fillRect l="0" t="0" r="0" b="0"/>
            </a:stretch>
          </a:blipFill>
        </p:spPr>
      </p:sp>
      <p:sp>
        <p:nvSpPr>
          <p:cNvPr name="TextBox 6" id="6"/>
          <p:cNvSpPr txBox="true"/>
          <p:nvPr/>
        </p:nvSpPr>
        <p:spPr>
          <a:xfrm rot="0">
            <a:off x="10542739" y="1190625"/>
            <a:ext cx="6716561" cy="4669317"/>
          </a:xfrm>
          <a:prstGeom prst="rect">
            <a:avLst/>
          </a:prstGeom>
        </p:spPr>
        <p:txBody>
          <a:bodyPr anchor="t" rtlCol="false" tIns="0" lIns="0" bIns="0" rIns="0">
            <a:spAutoFit/>
          </a:bodyPr>
          <a:lstStyle/>
          <a:p>
            <a:pPr algn="r">
              <a:lnSpc>
                <a:spcPts val="9147"/>
              </a:lnSpc>
            </a:pPr>
            <a:r>
              <a:rPr lang="en-US" sz="9056" b="true">
                <a:solidFill>
                  <a:srgbClr val="072E36"/>
                </a:solidFill>
                <a:latin typeface="Garet Bold"/>
                <a:ea typeface="Garet Bold"/>
                <a:cs typeface="Garet Bold"/>
                <a:sym typeface="Garet Bold"/>
              </a:rPr>
              <a:t>Developer Salary</a:t>
            </a:r>
          </a:p>
          <a:p>
            <a:pPr algn="r">
              <a:lnSpc>
                <a:spcPts val="9147"/>
              </a:lnSpc>
            </a:pPr>
            <a:r>
              <a:rPr lang="en-US" sz="9056" b="true">
                <a:solidFill>
                  <a:srgbClr val="072E36"/>
                </a:solidFill>
                <a:latin typeface="Garet Bold"/>
                <a:ea typeface="Garet Bold"/>
                <a:cs typeface="Garet Bold"/>
                <a:sym typeface="Garet Bold"/>
              </a:rPr>
              <a:t>Prediction</a:t>
            </a:r>
          </a:p>
          <a:p>
            <a:pPr algn="r">
              <a:lnSpc>
                <a:spcPts val="9147"/>
              </a:lnSpc>
            </a:pPr>
            <a:r>
              <a:rPr lang="en-US" sz="9056" b="true">
                <a:solidFill>
                  <a:srgbClr val="072E36"/>
                </a:solidFill>
                <a:latin typeface="Garet Bold"/>
                <a:ea typeface="Garet Bold"/>
                <a:cs typeface="Garet Bold"/>
                <a:sym typeface="Garet Bold"/>
              </a:rPr>
              <a:t>Model</a:t>
            </a:r>
          </a:p>
        </p:txBody>
      </p:sp>
      <p:sp>
        <p:nvSpPr>
          <p:cNvPr name="TextBox 7" id="7"/>
          <p:cNvSpPr txBox="true"/>
          <p:nvPr/>
        </p:nvSpPr>
        <p:spPr>
          <a:xfrm rot="0">
            <a:off x="12363745" y="7397431"/>
            <a:ext cx="4538854" cy="428625"/>
          </a:xfrm>
          <a:prstGeom prst="rect">
            <a:avLst/>
          </a:prstGeom>
        </p:spPr>
        <p:txBody>
          <a:bodyPr anchor="t" rtlCol="false" tIns="0" lIns="0" bIns="0" rIns="0">
            <a:spAutoFit/>
          </a:bodyPr>
          <a:lstStyle/>
          <a:p>
            <a:pPr algn="ctr">
              <a:lnSpc>
                <a:spcPts val="3414"/>
              </a:lnSpc>
            </a:pPr>
            <a:r>
              <a:rPr lang="en-US" b="true" sz="2845">
                <a:solidFill>
                  <a:srgbClr val="FFFFFF"/>
                </a:solidFill>
                <a:latin typeface="Quicksand Bold"/>
                <a:ea typeface="Quicksand Bold"/>
                <a:cs typeface="Quicksand Bold"/>
                <a:sym typeface="Quicksand Bold"/>
              </a:rPr>
              <a:t>TEAM 4- [GPS]</a:t>
            </a:r>
          </a:p>
        </p:txBody>
      </p:sp>
      <p:sp>
        <p:nvSpPr>
          <p:cNvPr name="TextBox 8" id="8"/>
          <p:cNvSpPr txBox="true"/>
          <p:nvPr/>
        </p:nvSpPr>
        <p:spPr>
          <a:xfrm rot="0">
            <a:off x="10979924" y="6249097"/>
            <a:ext cx="6716561" cy="626729"/>
          </a:xfrm>
          <a:prstGeom prst="rect">
            <a:avLst/>
          </a:prstGeom>
        </p:spPr>
        <p:txBody>
          <a:bodyPr anchor="t" rtlCol="false" tIns="0" lIns="0" bIns="0" rIns="0">
            <a:spAutoFit/>
          </a:bodyPr>
          <a:lstStyle/>
          <a:p>
            <a:pPr algn="r">
              <a:lnSpc>
                <a:spcPts val="4703"/>
              </a:lnSpc>
            </a:pPr>
            <a:r>
              <a:rPr lang="en-US" sz="4657" b="true">
                <a:solidFill>
                  <a:srgbClr val="072E36"/>
                </a:solidFill>
                <a:latin typeface="Garet Bold"/>
                <a:ea typeface="Garet Bold"/>
                <a:cs typeface="Garet Bold"/>
                <a:sym typeface="Garet Bold"/>
              </a:rPr>
              <a:t>REGRESSION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301879" y="2340981"/>
            <a:ext cx="9888476" cy="6224694"/>
          </a:xfrm>
          <a:custGeom>
            <a:avLst/>
            <a:gdLst/>
            <a:ahLst/>
            <a:cxnLst/>
            <a:rect r="r" b="b" t="t" l="l"/>
            <a:pathLst>
              <a:path h="6224694" w="9888476">
                <a:moveTo>
                  <a:pt x="0" y="0"/>
                </a:moveTo>
                <a:lnTo>
                  <a:pt x="9888476" y="0"/>
                </a:lnTo>
                <a:lnTo>
                  <a:pt x="9888476" y="6224694"/>
                </a:lnTo>
                <a:lnTo>
                  <a:pt x="0" y="6224694"/>
                </a:lnTo>
                <a:lnTo>
                  <a:pt x="0" y="0"/>
                </a:lnTo>
                <a:close/>
              </a:path>
            </a:pathLst>
          </a:custGeom>
          <a:blipFill>
            <a:blip r:embed="rId2"/>
            <a:stretch>
              <a:fillRect l="0" t="0" r="0" b="-26348"/>
            </a:stretch>
          </a:blipFill>
        </p:spPr>
      </p:sp>
      <p:sp>
        <p:nvSpPr>
          <p:cNvPr name="TextBox 3" id="3"/>
          <p:cNvSpPr txBox="true"/>
          <p:nvPr/>
        </p:nvSpPr>
        <p:spPr>
          <a:xfrm rot="0">
            <a:off x="10458397" y="1275277"/>
            <a:ext cx="6800903" cy="9203690"/>
          </a:xfrm>
          <a:prstGeom prst="rect">
            <a:avLst/>
          </a:prstGeom>
        </p:spPr>
        <p:txBody>
          <a:bodyPr anchor="t" rtlCol="false" tIns="0" lIns="0" bIns="0" rIns="0">
            <a:spAutoFit/>
          </a:bodyPr>
          <a:lstStyle/>
          <a:p>
            <a:pPr algn="l">
              <a:lnSpc>
                <a:spcPts val="3520"/>
              </a:lnSpc>
            </a:pPr>
            <a:r>
              <a:rPr lang="en-US" sz="3200" b="true">
                <a:solidFill>
                  <a:srgbClr val="072E36"/>
                </a:solidFill>
                <a:latin typeface="Quicksand Bold"/>
                <a:ea typeface="Quicksand Bold"/>
                <a:cs typeface="Quicksand Bold"/>
                <a:sym typeface="Quicksand Bold"/>
              </a:rPr>
              <a:t>✅ Ensemble of Decision Trees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Combines many decision</a:t>
            </a:r>
            <a:r>
              <a:rPr lang="en-US" b="true" sz="3200">
                <a:solidFill>
                  <a:srgbClr val="072E36"/>
                </a:solidFill>
                <a:latin typeface="Quicksand Bold"/>
                <a:ea typeface="Quicksand Bold"/>
                <a:cs typeface="Quicksand Bold"/>
                <a:sym typeface="Quicksand Bold"/>
              </a:rPr>
              <a:t> trees trained on different data subsets.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Each tree makes a prediction, and the final output is the average of all.</a:t>
            </a:r>
          </a:p>
          <a:p>
            <a:pPr algn="l">
              <a:lnSpc>
                <a:spcPts val="3520"/>
              </a:lnSpc>
            </a:pPr>
            <a:r>
              <a:rPr lang="en-US" sz="3200" b="true">
                <a:solidFill>
                  <a:srgbClr val="072E36"/>
                </a:solidFill>
                <a:latin typeface="Quicksand Bold"/>
                <a:ea typeface="Quicksand Bold"/>
                <a:cs typeface="Quicksand Bold"/>
                <a:sym typeface="Quicksand Bold"/>
              </a:rPr>
              <a:t>🔹 Pros: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Handl</a:t>
            </a:r>
            <a:r>
              <a:rPr lang="en-US" b="true" sz="3200">
                <a:solidFill>
                  <a:srgbClr val="072E36"/>
                </a:solidFill>
                <a:latin typeface="Quicksand Bold"/>
                <a:ea typeface="Quicksand Bold"/>
                <a:cs typeface="Quicksand Bold"/>
                <a:sym typeface="Quicksand Bold"/>
              </a:rPr>
              <a:t>es non-linear patterns and feature interactions well.</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More robust to outliers and noise.</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Performs better than linear models on complex data.</a:t>
            </a:r>
          </a:p>
          <a:p>
            <a:pPr algn="l">
              <a:lnSpc>
                <a:spcPts val="3520"/>
              </a:lnSpc>
            </a:pPr>
            <a:r>
              <a:rPr lang="en-US" sz="3200" b="true">
                <a:solidFill>
                  <a:srgbClr val="072E36"/>
                </a:solidFill>
                <a:latin typeface="Quicksand Bold"/>
                <a:ea typeface="Quicksand Bold"/>
                <a:cs typeface="Quicksand Bold"/>
                <a:sym typeface="Quicksand Bold"/>
              </a:rPr>
              <a:t>🔻 Cons: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Less interpretable.</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Trai</a:t>
            </a:r>
            <a:r>
              <a:rPr lang="en-US" b="true" sz="3200">
                <a:solidFill>
                  <a:srgbClr val="072E36"/>
                </a:solidFill>
                <a:latin typeface="Quicksand Bold"/>
                <a:ea typeface="Quicksand Bold"/>
                <a:cs typeface="Quicksand Bold"/>
                <a:sym typeface="Quicksand Bold"/>
              </a:rPr>
              <a:t>ning is slower than linear models.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Slightly less accurate than XGBoost in many cases.</a:t>
            </a:r>
          </a:p>
          <a:p>
            <a:pPr algn="l">
              <a:lnSpc>
                <a:spcPts val="3520"/>
              </a:lnSpc>
            </a:pPr>
          </a:p>
        </p:txBody>
      </p:sp>
      <p:sp>
        <p:nvSpPr>
          <p:cNvPr name="TextBox 4" id="4"/>
          <p:cNvSpPr txBox="true"/>
          <p:nvPr/>
        </p:nvSpPr>
        <p:spPr>
          <a:xfrm rot="0">
            <a:off x="1498148" y="95250"/>
            <a:ext cx="13586138" cy="933450"/>
          </a:xfrm>
          <a:prstGeom prst="rect">
            <a:avLst/>
          </a:prstGeom>
        </p:spPr>
        <p:txBody>
          <a:bodyPr anchor="t" rtlCol="false" tIns="0" lIns="0" bIns="0" rIns="0">
            <a:spAutoFit/>
          </a:bodyPr>
          <a:lstStyle/>
          <a:p>
            <a:pPr algn="ctr">
              <a:lnSpc>
                <a:spcPts val="7379"/>
              </a:lnSpc>
            </a:pPr>
            <a:r>
              <a:rPr lang="en-US" b="true" sz="6149">
                <a:solidFill>
                  <a:srgbClr val="072E36"/>
                </a:solidFill>
                <a:latin typeface="Garet Ultra-Bold"/>
                <a:ea typeface="Garet Ultra-Bold"/>
                <a:cs typeface="Garet Ultra-Bold"/>
                <a:sym typeface="Garet Ultra-Bold"/>
              </a:rPr>
              <a:t>🌲 2. Random Forest Regressor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TextBox 2" id="2"/>
          <p:cNvSpPr txBox="true"/>
          <p:nvPr/>
        </p:nvSpPr>
        <p:spPr>
          <a:xfrm rot="0">
            <a:off x="10458397" y="1521460"/>
            <a:ext cx="6800903" cy="8765540"/>
          </a:xfrm>
          <a:prstGeom prst="rect">
            <a:avLst/>
          </a:prstGeom>
        </p:spPr>
        <p:txBody>
          <a:bodyPr anchor="t" rtlCol="false" tIns="0" lIns="0" bIns="0" rIns="0">
            <a:spAutoFit/>
          </a:bodyPr>
          <a:lstStyle/>
          <a:p>
            <a:pPr algn="l">
              <a:lnSpc>
                <a:spcPts val="3520"/>
              </a:lnSpc>
            </a:pPr>
            <a:r>
              <a:rPr lang="en-US" sz="3200" b="true">
                <a:solidFill>
                  <a:srgbClr val="072E36"/>
                </a:solidFill>
                <a:latin typeface="Quicksand Bold"/>
                <a:ea typeface="Quicksand Bold"/>
                <a:cs typeface="Quicksand Bold"/>
                <a:sym typeface="Quicksand Bold"/>
              </a:rPr>
              <a:t>⚡ 3. XGBoos</a:t>
            </a:r>
            <a:r>
              <a:rPr lang="en-US" sz="3200" b="true">
                <a:solidFill>
                  <a:srgbClr val="072E36"/>
                </a:solidFill>
                <a:latin typeface="Quicksand Bold"/>
                <a:ea typeface="Quicksand Bold"/>
                <a:cs typeface="Quicksand Bold"/>
                <a:sym typeface="Quicksand Bold"/>
              </a:rPr>
              <a:t>t Regressor (Best Performa✅ Extreme Gradient Boosting</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An advanced tree-based algorithm that builds trees sequentially, learning from previous errors.</a:t>
            </a:r>
          </a:p>
          <a:p>
            <a:pPr algn="l">
              <a:lnSpc>
                <a:spcPts val="3520"/>
              </a:lnSpc>
            </a:pPr>
            <a:r>
              <a:rPr lang="en-US" sz="3200" b="true">
                <a:solidFill>
                  <a:srgbClr val="072E36"/>
                </a:solidFill>
                <a:latin typeface="Quicksand Bold"/>
                <a:ea typeface="Quicksand Bold"/>
                <a:cs typeface="Quicksand Bold"/>
                <a:sym typeface="Quicksand Bold"/>
              </a:rPr>
              <a:t>🔹 Pros: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High performance: Often the best model in real-world regression tasks.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Handles missing values, outliers, and feature interactions automatically.</a:t>
            </a:r>
          </a:p>
          <a:p>
            <a:pPr algn="l">
              <a:lnSpc>
                <a:spcPts val="3520"/>
              </a:lnSpc>
            </a:pPr>
            <a:r>
              <a:rPr lang="en-US" sz="3200" b="true">
                <a:solidFill>
                  <a:srgbClr val="072E36"/>
                </a:solidFill>
                <a:latin typeface="Quicksand Bold"/>
                <a:ea typeface="Quicksand Bold"/>
                <a:cs typeface="Quicksand Bold"/>
                <a:sym typeface="Quicksand Bold"/>
              </a:rPr>
              <a:t>🔻 Cons: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More complex to tune (hyperparameters).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Requires more computing power.</a:t>
            </a:r>
          </a:p>
          <a:p>
            <a:pPr algn="l">
              <a:lnSpc>
                <a:spcPts val="3520"/>
              </a:lnSpc>
            </a:pPr>
          </a:p>
        </p:txBody>
      </p:sp>
      <p:sp>
        <p:nvSpPr>
          <p:cNvPr name="TextBox 3" id="3"/>
          <p:cNvSpPr txBox="true"/>
          <p:nvPr/>
        </p:nvSpPr>
        <p:spPr>
          <a:xfrm rot="0">
            <a:off x="203208" y="95250"/>
            <a:ext cx="18084792" cy="933450"/>
          </a:xfrm>
          <a:prstGeom prst="rect">
            <a:avLst/>
          </a:prstGeom>
        </p:spPr>
        <p:txBody>
          <a:bodyPr anchor="t" rtlCol="false" tIns="0" lIns="0" bIns="0" rIns="0">
            <a:spAutoFit/>
          </a:bodyPr>
          <a:lstStyle/>
          <a:p>
            <a:pPr algn="ctr">
              <a:lnSpc>
                <a:spcPts val="7379"/>
              </a:lnSpc>
            </a:pPr>
            <a:r>
              <a:rPr lang="en-US" b="true" sz="6149">
                <a:solidFill>
                  <a:srgbClr val="072E36"/>
                </a:solidFill>
                <a:latin typeface="Garet Ultra-Bold"/>
                <a:ea typeface="Garet Ultra-Bold"/>
                <a:cs typeface="Garet Ultra-Bold"/>
                <a:sym typeface="Garet Ultra-Bold"/>
              </a:rPr>
              <a:t>⚡ 3. XGBoost Regressor  ✅)</a:t>
            </a:r>
          </a:p>
        </p:txBody>
      </p:sp>
      <p:sp>
        <p:nvSpPr>
          <p:cNvPr name="Freeform 4" id="4"/>
          <p:cNvSpPr/>
          <p:nvPr/>
        </p:nvSpPr>
        <p:spPr>
          <a:xfrm flipH="false" flipV="false" rot="0">
            <a:off x="203208" y="2631298"/>
            <a:ext cx="10255189" cy="5520434"/>
          </a:xfrm>
          <a:custGeom>
            <a:avLst/>
            <a:gdLst/>
            <a:ahLst/>
            <a:cxnLst/>
            <a:rect r="r" b="b" t="t" l="l"/>
            <a:pathLst>
              <a:path h="5520434" w="10255189">
                <a:moveTo>
                  <a:pt x="0" y="0"/>
                </a:moveTo>
                <a:lnTo>
                  <a:pt x="10255189" y="0"/>
                </a:lnTo>
                <a:lnTo>
                  <a:pt x="10255189" y="5520435"/>
                </a:lnTo>
                <a:lnTo>
                  <a:pt x="0" y="5520435"/>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352817" y="0"/>
            <a:ext cx="22623399" cy="2388688"/>
            <a:chOff x="0" y="0"/>
            <a:chExt cx="3739709" cy="394857"/>
          </a:xfrm>
        </p:grpSpPr>
        <p:sp>
          <p:nvSpPr>
            <p:cNvPr name="Freeform 3" id="3"/>
            <p:cNvSpPr/>
            <p:nvPr/>
          </p:nvSpPr>
          <p:spPr>
            <a:xfrm flipH="false" flipV="false" rot="0">
              <a:off x="0" y="0"/>
              <a:ext cx="3739709" cy="394857"/>
            </a:xfrm>
            <a:custGeom>
              <a:avLst/>
              <a:gdLst/>
              <a:ahLst/>
              <a:cxnLst/>
              <a:rect r="r" b="b" t="t" l="l"/>
              <a:pathLst>
                <a:path h="394857" w="3739709">
                  <a:moveTo>
                    <a:pt x="17453" y="0"/>
                  </a:moveTo>
                  <a:lnTo>
                    <a:pt x="3722256" y="0"/>
                  </a:lnTo>
                  <a:cubicBezTo>
                    <a:pt x="3731895" y="0"/>
                    <a:pt x="3739709" y="7814"/>
                    <a:pt x="3739709" y="17453"/>
                  </a:cubicBezTo>
                  <a:lnTo>
                    <a:pt x="3739709" y="377404"/>
                  </a:lnTo>
                  <a:cubicBezTo>
                    <a:pt x="3739709" y="387043"/>
                    <a:pt x="3731895" y="394857"/>
                    <a:pt x="3722256" y="394857"/>
                  </a:cubicBezTo>
                  <a:lnTo>
                    <a:pt x="17453" y="394857"/>
                  </a:lnTo>
                  <a:cubicBezTo>
                    <a:pt x="7814" y="394857"/>
                    <a:pt x="0" y="387043"/>
                    <a:pt x="0" y="377404"/>
                  </a:cubicBezTo>
                  <a:lnTo>
                    <a:pt x="0" y="17453"/>
                  </a:lnTo>
                  <a:cubicBezTo>
                    <a:pt x="0" y="7814"/>
                    <a:pt x="7814" y="0"/>
                    <a:pt x="17453" y="0"/>
                  </a:cubicBezTo>
                  <a:close/>
                </a:path>
              </a:pathLst>
            </a:custGeom>
            <a:solidFill>
              <a:srgbClr val="AFD0D7"/>
            </a:solidFill>
            <a:ln cap="rnd">
              <a:noFill/>
              <a:prstDash val="solid"/>
              <a:round/>
            </a:ln>
          </p:spPr>
        </p:sp>
        <p:sp>
          <p:nvSpPr>
            <p:cNvPr name="TextBox 4" id="4"/>
            <p:cNvSpPr txBox="true"/>
            <p:nvPr/>
          </p:nvSpPr>
          <p:spPr>
            <a:xfrm>
              <a:off x="0" y="-38100"/>
              <a:ext cx="3739709" cy="43295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425767" y="381100"/>
            <a:ext cx="2572169" cy="2629541"/>
          </a:xfrm>
          <a:custGeom>
            <a:avLst/>
            <a:gdLst/>
            <a:ahLst/>
            <a:cxnLst/>
            <a:rect r="r" b="b" t="t" l="l"/>
            <a:pathLst>
              <a:path h="2629541" w="2572169">
                <a:moveTo>
                  <a:pt x="0" y="0"/>
                </a:moveTo>
                <a:lnTo>
                  <a:pt x="2572169" y="0"/>
                </a:lnTo>
                <a:lnTo>
                  <a:pt x="2572169" y="2629541"/>
                </a:lnTo>
                <a:lnTo>
                  <a:pt x="0" y="2629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38595" y="4855554"/>
            <a:ext cx="3804539" cy="4992381"/>
          </a:xfrm>
          <a:custGeom>
            <a:avLst/>
            <a:gdLst/>
            <a:ahLst/>
            <a:cxnLst/>
            <a:rect r="r" b="b" t="t" l="l"/>
            <a:pathLst>
              <a:path h="4992381" w="3804539">
                <a:moveTo>
                  <a:pt x="0" y="0"/>
                </a:moveTo>
                <a:lnTo>
                  <a:pt x="3804539" y="0"/>
                </a:lnTo>
                <a:lnTo>
                  <a:pt x="3804539" y="4992382"/>
                </a:lnTo>
                <a:lnTo>
                  <a:pt x="0" y="49923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0" y="2331538"/>
            <a:ext cx="12765395" cy="8561070"/>
          </a:xfrm>
          <a:prstGeom prst="rect">
            <a:avLst/>
          </a:prstGeom>
        </p:spPr>
        <p:txBody>
          <a:bodyPr anchor="t" rtlCol="false" tIns="0" lIns="0" bIns="0" rIns="0">
            <a:spAutoFit/>
          </a:bodyPr>
          <a:lstStyle/>
          <a:p>
            <a:pPr algn="just">
              <a:lnSpc>
                <a:spcPts val="3779"/>
              </a:lnSpc>
            </a:pPr>
          </a:p>
          <a:p>
            <a:pPr algn="just">
              <a:lnSpc>
                <a:spcPts val="3779"/>
              </a:lnSpc>
            </a:pPr>
            <a:r>
              <a:rPr lang="en-US" sz="2699" b="true">
                <a:solidFill>
                  <a:srgbClr val="072E36"/>
                </a:solidFill>
                <a:latin typeface="Quicksand Bold"/>
                <a:ea typeface="Quicksand Bold"/>
                <a:cs typeface="Quicksand Bold"/>
                <a:sym typeface="Quicksand Bold"/>
              </a:rPr>
              <a:t>🔑 Model-Specific Reasons:</a:t>
            </a:r>
          </a:p>
          <a:p>
            <a:pPr algn="just" marL="582928" indent="-291464" lvl="1">
              <a:lnSpc>
                <a:spcPts val="3779"/>
              </a:lnSpc>
              <a:buAutoNum type="arabicPeriod" startAt="1"/>
            </a:pPr>
            <a:r>
              <a:rPr lang="en-US" b="true" sz="2699">
                <a:solidFill>
                  <a:srgbClr val="072E36"/>
                </a:solidFill>
                <a:latin typeface="Quicksand Bold"/>
                <a:ea typeface="Quicksand Bold"/>
                <a:cs typeface="Quicksand Bold"/>
                <a:sym typeface="Quicksand Bold"/>
              </a:rPr>
              <a:t>🏆 Best Performance on Our Data</a:t>
            </a:r>
          </a:p>
          <a:p>
            <a:pPr algn="just" marL="1165857" indent="-388619" lvl="2">
              <a:lnSpc>
                <a:spcPts val="3779"/>
              </a:lnSpc>
              <a:buFont typeface="Arial"/>
              <a:buChar char="⚬"/>
            </a:pPr>
            <a:r>
              <a:rPr lang="en-US" b="true" sz="2699">
                <a:solidFill>
                  <a:srgbClr val="072E36"/>
                </a:solidFill>
                <a:latin typeface="Quicksand Bold"/>
                <a:ea typeface="Quicksand Bold"/>
                <a:cs typeface="Quicksand Bold"/>
                <a:sym typeface="Quicksand Bold"/>
              </a:rPr>
              <a:t>Among Linear Regression, Random Forest, and XGBoost — XGBoost achieved the highest R² score and lowest RMSE during testing.</a:t>
            </a:r>
          </a:p>
          <a:p>
            <a:pPr algn="just" marL="582928" indent="-291464" lvl="1">
              <a:lnSpc>
                <a:spcPts val="3779"/>
              </a:lnSpc>
              <a:buAutoNum type="arabicPeriod" startAt="1"/>
            </a:pPr>
            <a:r>
              <a:rPr lang="en-US" b="true" sz="2699">
                <a:solidFill>
                  <a:srgbClr val="072E36"/>
                </a:solidFill>
                <a:latin typeface="Quicksand Bold"/>
                <a:ea typeface="Quicksand Bold"/>
                <a:cs typeface="Quicksand Bold"/>
                <a:sym typeface="Quicksand Bold"/>
              </a:rPr>
              <a:t>📈 Captures Complex Patterns</a:t>
            </a:r>
          </a:p>
          <a:p>
            <a:pPr algn="just" marL="1165857" indent="-388619" lvl="2">
              <a:lnSpc>
                <a:spcPts val="3779"/>
              </a:lnSpc>
              <a:buFont typeface="Arial"/>
              <a:buChar char="⚬"/>
            </a:pPr>
            <a:r>
              <a:rPr lang="en-US" b="true" sz="2699">
                <a:solidFill>
                  <a:srgbClr val="072E36"/>
                </a:solidFill>
                <a:latin typeface="Quicksand Bold"/>
                <a:ea typeface="Quicksand Bold"/>
                <a:cs typeface="Quicksand Bold"/>
                <a:sym typeface="Quicksand Bold"/>
              </a:rPr>
              <a:t>Salary depends on non-linear interactions (e.g., coding experience may matter more after a certain threshold).</a:t>
            </a:r>
          </a:p>
          <a:p>
            <a:pPr algn="just" marL="1165857" indent="-388619" lvl="2">
              <a:lnSpc>
                <a:spcPts val="3779"/>
              </a:lnSpc>
              <a:buFont typeface="Arial"/>
              <a:buChar char="⚬"/>
            </a:pPr>
            <a:r>
              <a:rPr lang="en-US" b="true" sz="2699">
                <a:solidFill>
                  <a:srgbClr val="072E36"/>
                </a:solidFill>
                <a:latin typeface="Quicksand Bold"/>
                <a:ea typeface="Quicksand Bold"/>
                <a:cs typeface="Quicksand Bold"/>
                <a:sym typeface="Quicksand Bold"/>
              </a:rPr>
              <a:t>XGBoost automatically learns such non-linear trends.</a:t>
            </a:r>
          </a:p>
          <a:p>
            <a:pPr algn="just" marL="582928" indent="-291464" lvl="1">
              <a:lnSpc>
                <a:spcPts val="3779"/>
              </a:lnSpc>
              <a:buAutoNum type="arabicPeriod" startAt="1"/>
            </a:pPr>
            <a:r>
              <a:rPr lang="en-US" b="true" sz="2699">
                <a:solidFill>
                  <a:srgbClr val="072E36"/>
                </a:solidFill>
                <a:latin typeface="Quicksand Bold"/>
                <a:ea typeface="Quicksand Bold"/>
                <a:cs typeface="Quicksand Bold"/>
                <a:sym typeface="Quicksand Bold"/>
              </a:rPr>
              <a:t>🧠 Smart Regularization</a:t>
            </a:r>
          </a:p>
          <a:p>
            <a:pPr algn="just" marL="1165857" indent="-388619" lvl="2">
              <a:lnSpc>
                <a:spcPts val="3779"/>
              </a:lnSpc>
              <a:buFont typeface="Arial"/>
              <a:buChar char="⚬"/>
            </a:pPr>
            <a:r>
              <a:rPr lang="en-US" b="true" sz="2699">
                <a:solidFill>
                  <a:srgbClr val="072E36"/>
                </a:solidFill>
                <a:latin typeface="Quicksand Bold"/>
                <a:ea typeface="Quicksand Bold"/>
                <a:cs typeface="Quicksand Bold"/>
                <a:sym typeface="Quicksand Bold"/>
              </a:rPr>
              <a:t>Helps avoid overfitting, even though salary data can be noisy or have outliers.</a:t>
            </a:r>
          </a:p>
          <a:p>
            <a:pPr algn="just" marL="1165857" indent="-388619" lvl="2">
              <a:lnSpc>
                <a:spcPts val="3779"/>
              </a:lnSpc>
              <a:buFont typeface="Arial"/>
              <a:buChar char="⚬"/>
            </a:pPr>
            <a:r>
              <a:rPr lang="en-US" b="true" sz="2699">
                <a:solidFill>
                  <a:srgbClr val="072E36"/>
                </a:solidFill>
                <a:latin typeface="Quicksand Bold"/>
                <a:ea typeface="Quicksand Bold"/>
                <a:cs typeface="Quicksand Bold"/>
                <a:sym typeface="Quicksand Bold"/>
              </a:rPr>
              <a:t>Built-in L1/L2 regularization gave our model better generalization.</a:t>
            </a:r>
          </a:p>
          <a:p>
            <a:pPr algn="just" marL="582928" indent="-291464" lvl="1">
              <a:lnSpc>
                <a:spcPts val="3779"/>
              </a:lnSpc>
              <a:buAutoNum type="arabicPeriod" startAt="1"/>
            </a:pPr>
            <a:r>
              <a:rPr lang="en-US" b="true" sz="2699">
                <a:solidFill>
                  <a:srgbClr val="072E36"/>
                </a:solidFill>
                <a:latin typeface="Quicksand Bold"/>
                <a:ea typeface="Quicksand Bold"/>
                <a:cs typeface="Quicksand Bold"/>
                <a:sym typeface="Quicksand Bold"/>
              </a:rPr>
              <a:t>📊 Interpretable Feature Importance</a:t>
            </a:r>
          </a:p>
          <a:p>
            <a:pPr algn="just" marL="1165857" indent="-388619" lvl="2">
              <a:lnSpc>
                <a:spcPts val="3779"/>
              </a:lnSpc>
              <a:buFont typeface="Arial"/>
              <a:buChar char="⚬"/>
            </a:pPr>
            <a:r>
              <a:rPr lang="en-US" b="true" sz="2699">
                <a:solidFill>
                  <a:srgbClr val="072E36"/>
                </a:solidFill>
                <a:latin typeface="Quicksand Bold"/>
                <a:ea typeface="Quicksand Bold"/>
                <a:cs typeface="Quicksand Bold"/>
                <a:sym typeface="Quicksand Bold"/>
              </a:rPr>
              <a:t>We used XGBoost to analyze which features most strongly influence salary, adding insight to our predictions.</a:t>
            </a:r>
          </a:p>
          <a:p>
            <a:pPr algn="just">
              <a:lnSpc>
                <a:spcPts val="3779"/>
              </a:lnSpc>
            </a:pPr>
          </a:p>
          <a:p>
            <a:pPr algn="just">
              <a:lnSpc>
                <a:spcPts val="3779"/>
              </a:lnSpc>
            </a:pPr>
          </a:p>
        </p:txBody>
      </p:sp>
      <p:sp>
        <p:nvSpPr>
          <p:cNvPr name="TextBox 8" id="8"/>
          <p:cNvSpPr txBox="true"/>
          <p:nvPr/>
        </p:nvSpPr>
        <p:spPr>
          <a:xfrm rot="0">
            <a:off x="0" y="285850"/>
            <a:ext cx="14909436" cy="1721738"/>
          </a:xfrm>
          <a:prstGeom prst="rect">
            <a:avLst/>
          </a:prstGeom>
        </p:spPr>
        <p:txBody>
          <a:bodyPr anchor="t" rtlCol="false" tIns="0" lIns="0" bIns="0" rIns="0">
            <a:spAutoFit/>
          </a:bodyPr>
          <a:lstStyle/>
          <a:p>
            <a:pPr algn="ctr">
              <a:lnSpc>
                <a:spcPts val="6951"/>
              </a:lnSpc>
            </a:pPr>
            <a:r>
              <a:rPr lang="en-US" sz="4965" b="true">
                <a:solidFill>
                  <a:srgbClr val="072E36"/>
                </a:solidFill>
                <a:latin typeface="Canva Sans Bold"/>
                <a:ea typeface="Canva Sans Bold"/>
                <a:cs typeface="Canva Sans Bold"/>
                <a:sym typeface="Canva Sans Bold"/>
              </a:rPr>
              <a:t>🎯 Why We Use</a:t>
            </a:r>
            <a:r>
              <a:rPr lang="en-US" b="true" sz="4965">
                <a:solidFill>
                  <a:srgbClr val="072E36"/>
                </a:solidFill>
                <a:latin typeface="Canva Sans Bold"/>
                <a:ea typeface="Canva Sans Bold"/>
                <a:cs typeface="Canva Sans Bold"/>
                <a:sym typeface="Canva Sans Bold"/>
              </a:rPr>
              <a:t>d XGBoost in Our Salary Prediction Model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3775623" y="337441"/>
            <a:ext cx="10985933" cy="6907405"/>
          </a:xfrm>
          <a:custGeom>
            <a:avLst/>
            <a:gdLst/>
            <a:ahLst/>
            <a:cxnLst/>
            <a:rect r="r" b="b" t="t" l="l"/>
            <a:pathLst>
              <a:path h="6907405" w="10985933">
                <a:moveTo>
                  <a:pt x="0" y="0"/>
                </a:moveTo>
                <a:lnTo>
                  <a:pt x="10985933" y="0"/>
                </a:lnTo>
                <a:lnTo>
                  <a:pt x="10985933" y="6907406"/>
                </a:lnTo>
                <a:lnTo>
                  <a:pt x="0" y="6907406"/>
                </a:lnTo>
                <a:lnTo>
                  <a:pt x="0" y="0"/>
                </a:lnTo>
                <a:close/>
              </a:path>
            </a:pathLst>
          </a:custGeom>
          <a:blipFill>
            <a:blip r:embed="rId2"/>
            <a:stretch>
              <a:fillRect l="0" t="0" r="0" b="0"/>
            </a:stretch>
          </a:blipFill>
        </p:spPr>
      </p:sp>
      <p:sp>
        <p:nvSpPr>
          <p:cNvPr name="TextBox 3" id="3"/>
          <p:cNvSpPr txBox="true"/>
          <p:nvPr/>
        </p:nvSpPr>
        <p:spPr>
          <a:xfrm rot="0">
            <a:off x="1028700" y="7368154"/>
            <a:ext cx="16356482" cy="2601594"/>
          </a:xfrm>
          <a:prstGeom prst="rect">
            <a:avLst/>
          </a:prstGeom>
        </p:spPr>
        <p:txBody>
          <a:bodyPr anchor="t" rtlCol="false" tIns="0" lIns="0" bIns="0" rIns="0">
            <a:spAutoFit/>
          </a:bodyPr>
          <a:lstStyle/>
          <a:p>
            <a:pPr algn="ctr">
              <a:lnSpc>
                <a:spcPts val="5180"/>
              </a:lnSpc>
            </a:pPr>
            <a:r>
              <a:rPr lang="en-US" sz="3700" b="true">
                <a:solidFill>
                  <a:srgbClr val="000000"/>
                </a:solidFill>
                <a:latin typeface="Canva Sans Bold"/>
                <a:ea typeface="Canva Sans Bold"/>
                <a:cs typeface="Canva Sans Bold"/>
                <a:sym typeface="Canva Sans Bold"/>
              </a:rPr>
              <a:t>“This graph compares actual salaries with pre</a:t>
            </a:r>
            <a:r>
              <a:rPr lang="en-US" b="true" sz="3700">
                <a:solidFill>
                  <a:srgbClr val="000000"/>
                </a:solidFill>
                <a:latin typeface="Canva Sans Bold"/>
                <a:ea typeface="Canva Sans Bold"/>
                <a:cs typeface="Canva Sans Bold"/>
                <a:sym typeface="Canva Sans Bold"/>
              </a:rPr>
              <a:t>dicted ones from our Linear Regression model. The clustering around the diagonal line shows that the model captured the salary trends well, though more advanced models like XGBoost offered even better accuracy.”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6532635" y="466748"/>
            <a:ext cx="5222730" cy="4719449"/>
          </a:xfrm>
          <a:custGeom>
            <a:avLst/>
            <a:gdLst/>
            <a:ahLst/>
            <a:cxnLst/>
            <a:rect r="r" b="b" t="t" l="l"/>
            <a:pathLst>
              <a:path h="4719449" w="5222730">
                <a:moveTo>
                  <a:pt x="0" y="0"/>
                </a:moveTo>
                <a:lnTo>
                  <a:pt x="5222730" y="0"/>
                </a:lnTo>
                <a:lnTo>
                  <a:pt x="5222730" y="4719449"/>
                </a:lnTo>
                <a:lnTo>
                  <a:pt x="0" y="47194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73236" y="8802761"/>
            <a:ext cx="7141527" cy="1044429"/>
          </a:xfrm>
          <a:prstGeom prst="rect">
            <a:avLst/>
          </a:prstGeom>
        </p:spPr>
        <p:txBody>
          <a:bodyPr anchor="t" rtlCol="false" tIns="0" lIns="0" bIns="0" rIns="0">
            <a:spAutoFit/>
          </a:bodyPr>
          <a:lstStyle/>
          <a:p>
            <a:pPr algn="r">
              <a:lnSpc>
                <a:spcPts val="7834"/>
              </a:lnSpc>
            </a:pPr>
            <a:r>
              <a:rPr lang="en-US" sz="7757" b="true">
                <a:solidFill>
                  <a:srgbClr val="072E36"/>
                </a:solidFill>
                <a:latin typeface="Garet Bold"/>
                <a:ea typeface="Garet Bold"/>
                <a:cs typeface="Garet Bold"/>
                <a:sym typeface="Garet Bold"/>
              </a:rPr>
              <a:t>Thank you!</a:t>
            </a:r>
          </a:p>
        </p:txBody>
      </p:sp>
      <p:sp>
        <p:nvSpPr>
          <p:cNvPr name="TextBox 4" id="4"/>
          <p:cNvSpPr txBox="true"/>
          <p:nvPr/>
        </p:nvSpPr>
        <p:spPr>
          <a:xfrm rot="0">
            <a:off x="3306014" y="6083452"/>
            <a:ext cx="12456492" cy="1755378"/>
          </a:xfrm>
          <a:prstGeom prst="rect">
            <a:avLst/>
          </a:prstGeom>
        </p:spPr>
        <p:txBody>
          <a:bodyPr anchor="t" rtlCol="false" tIns="0" lIns="0" bIns="0" rIns="0">
            <a:spAutoFit/>
          </a:bodyPr>
          <a:lstStyle/>
          <a:p>
            <a:pPr algn="ctr">
              <a:lnSpc>
                <a:spcPts val="4501"/>
              </a:lnSpc>
            </a:pPr>
            <a:r>
              <a:rPr lang="en-US" sz="4457" b="true">
                <a:solidFill>
                  <a:srgbClr val="072E36"/>
                </a:solidFill>
                <a:latin typeface="Garet Bold"/>
                <a:ea typeface="Garet Bold"/>
                <a:cs typeface="Garet Bold"/>
                <a:sym typeface="Garet Bold"/>
              </a:rPr>
              <a:t>“Most predictions are close to actual values, proving our model is both accurate and trustworthy.”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TextBox 2" id="2"/>
          <p:cNvSpPr txBox="true"/>
          <p:nvPr/>
        </p:nvSpPr>
        <p:spPr>
          <a:xfrm rot="0">
            <a:off x="1594821" y="2092341"/>
            <a:ext cx="7933437" cy="2182853"/>
          </a:xfrm>
          <a:prstGeom prst="rect">
            <a:avLst/>
          </a:prstGeom>
        </p:spPr>
        <p:txBody>
          <a:bodyPr anchor="t" rtlCol="false" tIns="0" lIns="0" bIns="0" rIns="0">
            <a:spAutoFit/>
          </a:bodyPr>
          <a:lstStyle/>
          <a:p>
            <a:pPr algn="just">
              <a:lnSpc>
                <a:spcPts val="8440"/>
              </a:lnSpc>
            </a:pPr>
            <a:r>
              <a:rPr lang="en-US" sz="8356" b="true">
                <a:solidFill>
                  <a:srgbClr val="072E36"/>
                </a:solidFill>
                <a:latin typeface="Garet Bold"/>
                <a:ea typeface="Garet Bold"/>
                <a:cs typeface="Garet Bold"/>
                <a:sym typeface="Garet Bold"/>
              </a:rPr>
              <a:t>PROBLEM STATEMENT</a:t>
            </a:r>
          </a:p>
        </p:txBody>
      </p:sp>
      <p:sp>
        <p:nvSpPr>
          <p:cNvPr name="TextBox 3" id="3"/>
          <p:cNvSpPr txBox="true"/>
          <p:nvPr/>
        </p:nvSpPr>
        <p:spPr>
          <a:xfrm rot="0">
            <a:off x="1028700" y="6067425"/>
            <a:ext cx="12891314" cy="3190875"/>
          </a:xfrm>
          <a:prstGeom prst="rect">
            <a:avLst/>
          </a:prstGeom>
        </p:spPr>
        <p:txBody>
          <a:bodyPr anchor="t" rtlCol="false" tIns="0" lIns="0" bIns="0" rIns="0">
            <a:spAutoFit/>
          </a:bodyPr>
          <a:lstStyle/>
          <a:p>
            <a:pPr algn="ctr">
              <a:lnSpc>
                <a:spcPts val="6367"/>
              </a:lnSpc>
            </a:pPr>
            <a:r>
              <a:rPr lang="en-US" b="true" sz="5306">
                <a:solidFill>
                  <a:srgbClr val="072E36"/>
                </a:solidFill>
                <a:latin typeface="Quicksand Bold"/>
                <a:ea typeface="Quicksand Bold"/>
                <a:cs typeface="Quicksand Bold"/>
                <a:sym typeface="Quicksand Bold"/>
              </a:rPr>
              <a:t>Build a machine learning model to accurately predict developer salaries based on experience, skills, and job profile data.</a:t>
            </a:r>
          </a:p>
        </p:txBody>
      </p:sp>
      <p:sp>
        <p:nvSpPr>
          <p:cNvPr name="Freeform 4" id="4"/>
          <p:cNvSpPr/>
          <p:nvPr/>
        </p:nvSpPr>
        <p:spPr>
          <a:xfrm flipH="false" flipV="false" rot="0">
            <a:off x="10497199" y="157235"/>
            <a:ext cx="6845629" cy="5900665"/>
          </a:xfrm>
          <a:custGeom>
            <a:avLst/>
            <a:gdLst/>
            <a:ahLst/>
            <a:cxnLst/>
            <a:rect r="r" b="b" t="t" l="l"/>
            <a:pathLst>
              <a:path h="5900665" w="6845629">
                <a:moveTo>
                  <a:pt x="0" y="0"/>
                </a:moveTo>
                <a:lnTo>
                  <a:pt x="6845630" y="0"/>
                </a:lnTo>
                <a:lnTo>
                  <a:pt x="6845630" y="5900665"/>
                </a:lnTo>
                <a:lnTo>
                  <a:pt x="0" y="5900665"/>
                </a:lnTo>
                <a:lnTo>
                  <a:pt x="0" y="0"/>
                </a:lnTo>
                <a:close/>
              </a:path>
            </a:pathLst>
          </a:custGeom>
          <a:blipFill>
            <a:blip r:embed="rId2">
              <a:alphaModFix amt="10999"/>
            </a:blip>
            <a:stretch>
              <a:fillRect l="0" t="-17844" r="0" b="-1784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9941900" y="391787"/>
            <a:ext cx="7642955" cy="2420269"/>
          </a:xfrm>
          <a:prstGeom prst="rect">
            <a:avLst/>
          </a:prstGeom>
        </p:spPr>
      </p:pic>
      <p:sp>
        <p:nvSpPr>
          <p:cNvPr name="Freeform 3" id="3"/>
          <p:cNvSpPr/>
          <p:nvPr/>
        </p:nvSpPr>
        <p:spPr>
          <a:xfrm flipH="false" flipV="false" rot="-625310">
            <a:off x="-874788" y="-550188"/>
            <a:ext cx="12328422" cy="7761554"/>
          </a:xfrm>
          <a:custGeom>
            <a:avLst/>
            <a:gdLst/>
            <a:ahLst/>
            <a:cxnLst/>
            <a:rect r="r" b="b" t="t" l="l"/>
            <a:pathLst>
              <a:path h="7761554" w="12328422">
                <a:moveTo>
                  <a:pt x="0" y="0"/>
                </a:moveTo>
                <a:lnTo>
                  <a:pt x="12328421" y="0"/>
                </a:lnTo>
                <a:lnTo>
                  <a:pt x="12328421" y="7761553"/>
                </a:lnTo>
                <a:lnTo>
                  <a:pt x="0" y="7761553"/>
                </a:lnTo>
                <a:lnTo>
                  <a:pt x="0" y="0"/>
                </a:lnTo>
                <a:close/>
              </a:path>
            </a:pathLst>
          </a:custGeom>
          <a:blipFill>
            <a:blip r:embed="rId3">
              <a:alphaModFix amt="14000"/>
            </a:blip>
            <a:stretch>
              <a:fillRect l="0" t="-4252" r="0" b="-4252"/>
            </a:stretch>
          </a:blipFill>
        </p:spPr>
      </p:sp>
      <p:sp>
        <p:nvSpPr>
          <p:cNvPr name="TextBox 4" id="4"/>
          <p:cNvSpPr txBox="true"/>
          <p:nvPr/>
        </p:nvSpPr>
        <p:spPr>
          <a:xfrm rot="0">
            <a:off x="13245249" y="1337053"/>
            <a:ext cx="3521960" cy="529738"/>
          </a:xfrm>
          <a:prstGeom prst="rect">
            <a:avLst/>
          </a:prstGeom>
        </p:spPr>
        <p:txBody>
          <a:bodyPr anchor="t" rtlCol="false" tIns="0" lIns="0" bIns="0" rIns="0">
            <a:spAutoFit/>
          </a:bodyPr>
          <a:lstStyle/>
          <a:p>
            <a:pPr algn="ctr">
              <a:lnSpc>
                <a:spcPts val="4207"/>
              </a:lnSpc>
            </a:pPr>
            <a:r>
              <a:rPr lang="en-US" b="true" sz="3506">
                <a:solidFill>
                  <a:srgbClr val="FFFFFF"/>
                </a:solidFill>
                <a:latin typeface="Quicksand Bold"/>
                <a:ea typeface="Quicksand Bold"/>
                <a:cs typeface="Quicksand Bold"/>
                <a:sym typeface="Quicksand Bold"/>
              </a:rPr>
              <a:t>DATA CLEANING</a:t>
            </a:r>
          </a:p>
        </p:txBody>
      </p:sp>
      <p:sp>
        <p:nvSpPr>
          <p:cNvPr name="TextBox 5" id="5"/>
          <p:cNvSpPr txBox="true"/>
          <p:nvPr/>
        </p:nvSpPr>
        <p:spPr>
          <a:xfrm rot="0">
            <a:off x="10904036" y="1337053"/>
            <a:ext cx="1747996" cy="619125"/>
          </a:xfrm>
          <a:prstGeom prst="rect">
            <a:avLst/>
          </a:prstGeom>
        </p:spPr>
        <p:txBody>
          <a:bodyPr anchor="t" rtlCol="false" tIns="0" lIns="0" bIns="0" rIns="0">
            <a:spAutoFit/>
          </a:bodyPr>
          <a:lstStyle/>
          <a:p>
            <a:pPr algn="ctr">
              <a:lnSpc>
                <a:spcPts val="4927"/>
              </a:lnSpc>
            </a:pPr>
            <a:r>
              <a:rPr lang="en-US" b="true" sz="4106">
                <a:solidFill>
                  <a:srgbClr val="072E36"/>
                </a:solidFill>
                <a:latin typeface="Quicksand Bold"/>
                <a:ea typeface="Quicksand Bold"/>
                <a:cs typeface="Quicksand Bold"/>
                <a:sym typeface="Quicksand Bold"/>
              </a:rPr>
              <a:t>1st</a:t>
            </a:r>
          </a:p>
        </p:txBody>
      </p:sp>
      <p:sp>
        <p:nvSpPr>
          <p:cNvPr name="TextBox 6" id="6"/>
          <p:cNvSpPr txBox="true"/>
          <p:nvPr/>
        </p:nvSpPr>
        <p:spPr>
          <a:xfrm rot="0">
            <a:off x="7267703" y="2424618"/>
            <a:ext cx="9991597" cy="1671321"/>
          </a:xfrm>
          <a:prstGeom prst="rect">
            <a:avLst/>
          </a:prstGeom>
        </p:spPr>
        <p:txBody>
          <a:bodyPr anchor="t" rtlCol="false" tIns="0" lIns="0" bIns="0" rIns="0">
            <a:spAutoFit/>
          </a:bodyPr>
          <a:lstStyle/>
          <a:p>
            <a:pPr algn="ctr">
              <a:lnSpc>
                <a:spcPts val="4479"/>
              </a:lnSpc>
            </a:pPr>
            <a:r>
              <a:rPr lang="en-US" sz="3199" b="true">
                <a:solidFill>
                  <a:srgbClr val="072E36"/>
                </a:solidFill>
                <a:latin typeface="Quicksand Bold"/>
                <a:ea typeface="Quicksand Bold"/>
                <a:cs typeface="Quicksand Bold"/>
                <a:sym typeface="Quicksand Bold"/>
              </a:rPr>
              <a:t>🔹 Objective: </a:t>
            </a:r>
          </a:p>
          <a:p>
            <a:pPr algn="ctr">
              <a:lnSpc>
                <a:spcPts val="4479"/>
              </a:lnSpc>
            </a:pPr>
            <a:r>
              <a:rPr lang="en-US" b="true" sz="3199">
                <a:solidFill>
                  <a:srgbClr val="072E36"/>
                </a:solidFill>
                <a:latin typeface="Quicksand Bold"/>
                <a:ea typeface="Quicksand Bold"/>
                <a:cs typeface="Quicksand Bold"/>
                <a:sym typeface="Quicksand Bold"/>
              </a:rPr>
              <a:t>To remove irrelevant, missing, or inconsistent data to improve model performance.</a:t>
            </a:r>
          </a:p>
        </p:txBody>
      </p:sp>
      <p:grpSp>
        <p:nvGrpSpPr>
          <p:cNvPr name="Group 7" id="7"/>
          <p:cNvGrpSpPr/>
          <p:nvPr/>
        </p:nvGrpSpPr>
        <p:grpSpPr>
          <a:xfrm rot="0">
            <a:off x="368619" y="8947409"/>
            <a:ext cx="7405386" cy="995888"/>
            <a:chOff x="0" y="0"/>
            <a:chExt cx="2020358" cy="271701"/>
          </a:xfrm>
        </p:grpSpPr>
        <p:sp>
          <p:nvSpPr>
            <p:cNvPr name="Freeform 8" id="8"/>
            <p:cNvSpPr/>
            <p:nvPr/>
          </p:nvSpPr>
          <p:spPr>
            <a:xfrm flipH="false" flipV="false" rot="0">
              <a:off x="0" y="0"/>
              <a:ext cx="2020358" cy="271701"/>
            </a:xfrm>
            <a:custGeom>
              <a:avLst/>
              <a:gdLst/>
              <a:ahLst/>
              <a:cxnLst/>
              <a:rect r="r" b="b" t="t" l="l"/>
              <a:pathLst>
                <a:path h="271701" w="2020358">
                  <a:moveTo>
                    <a:pt x="53318" y="0"/>
                  </a:moveTo>
                  <a:lnTo>
                    <a:pt x="1967041" y="0"/>
                  </a:lnTo>
                  <a:cubicBezTo>
                    <a:pt x="1981181" y="0"/>
                    <a:pt x="1994743" y="5617"/>
                    <a:pt x="2004742" y="15616"/>
                  </a:cubicBezTo>
                  <a:cubicBezTo>
                    <a:pt x="2014741" y="25615"/>
                    <a:pt x="2020358" y="39177"/>
                    <a:pt x="2020358" y="53318"/>
                  </a:cubicBezTo>
                  <a:lnTo>
                    <a:pt x="2020358" y="218383"/>
                  </a:lnTo>
                  <a:cubicBezTo>
                    <a:pt x="2020358" y="247830"/>
                    <a:pt x="1996487" y="271701"/>
                    <a:pt x="1967041" y="271701"/>
                  </a:cubicBezTo>
                  <a:lnTo>
                    <a:pt x="53318" y="271701"/>
                  </a:lnTo>
                  <a:cubicBezTo>
                    <a:pt x="23871" y="271701"/>
                    <a:pt x="0" y="247830"/>
                    <a:pt x="0" y="218383"/>
                  </a:cubicBezTo>
                  <a:lnTo>
                    <a:pt x="0" y="53318"/>
                  </a:lnTo>
                  <a:cubicBezTo>
                    <a:pt x="0" y="23871"/>
                    <a:pt x="23871" y="0"/>
                    <a:pt x="53318" y="0"/>
                  </a:cubicBezTo>
                  <a:close/>
                </a:path>
              </a:pathLst>
            </a:custGeom>
            <a:solidFill>
              <a:srgbClr val="072E36"/>
            </a:solidFill>
            <a:ln cap="rnd">
              <a:noFill/>
              <a:prstDash val="solid"/>
              <a:round/>
            </a:ln>
          </p:spPr>
        </p:sp>
        <p:sp>
          <p:nvSpPr>
            <p:cNvPr name="TextBox 9" id="9"/>
            <p:cNvSpPr txBox="true"/>
            <p:nvPr/>
          </p:nvSpPr>
          <p:spPr>
            <a:xfrm>
              <a:off x="0" y="-38100"/>
              <a:ext cx="2020358" cy="309801"/>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549353" y="9240566"/>
            <a:ext cx="7043919" cy="409575"/>
          </a:xfrm>
          <a:prstGeom prst="rect">
            <a:avLst/>
          </a:prstGeom>
        </p:spPr>
        <p:txBody>
          <a:bodyPr anchor="t" rtlCol="false" tIns="0" lIns="0" bIns="0" rIns="0">
            <a:spAutoFit/>
          </a:bodyPr>
          <a:lstStyle/>
          <a:p>
            <a:pPr algn="ctr">
              <a:lnSpc>
                <a:spcPts val="3247"/>
              </a:lnSpc>
            </a:pPr>
            <a:r>
              <a:rPr lang="en-US" b="true" sz="2706">
                <a:solidFill>
                  <a:srgbClr val="FFFFFF"/>
                </a:solidFill>
                <a:latin typeface="Quicksand Bold"/>
                <a:ea typeface="Quicksand Bold"/>
                <a:cs typeface="Quicksand Bold"/>
                <a:sym typeface="Quicksand Bold"/>
              </a:rPr>
              <a:t>Source: Stack Overflow Developer Survey </a:t>
            </a:r>
          </a:p>
        </p:txBody>
      </p:sp>
      <p:sp>
        <p:nvSpPr>
          <p:cNvPr name="TextBox 11" id="11"/>
          <p:cNvSpPr txBox="true"/>
          <p:nvPr/>
        </p:nvSpPr>
        <p:spPr>
          <a:xfrm rot="0">
            <a:off x="8115824" y="4727620"/>
            <a:ext cx="9143476" cy="4751070"/>
          </a:xfrm>
          <a:prstGeom prst="rect">
            <a:avLst/>
          </a:prstGeom>
        </p:spPr>
        <p:txBody>
          <a:bodyPr anchor="t" rtlCol="false" tIns="0" lIns="0" bIns="0" rIns="0">
            <a:spAutoFit/>
          </a:bodyPr>
          <a:lstStyle/>
          <a:p>
            <a:pPr algn="just">
              <a:lnSpc>
                <a:spcPts val="3779"/>
              </a:lnSpc>
            </a:pPr>
            <a:r>
              <a:rPr lang="en-US" sz="2699" b="true">
                <a:solidFill>
                  <a:srgbClr val="072E36"/>
                </a:solidFill>
                <a:latin typeface="Quicksand Bold"/>
                <a:ea typeface="Quicksand Bold"/>
                <a:cs typeface="Quicksand Bold"/>
                <a:sym typeface="Quicksand Bold"/>
              </a:rPr>
              <a:t>✅ HOW WE DONE IT:</a:t>
            </a:r>
          </a:p>
          <a:p>
            <a:pPr algn="l" marL="582928" indent="-291464" lvl="1">
              <a:lnSpc>
                <a:spcPts val="3779"/>
              </a:lnSpc>
              <a:buFont typeface="Arial"/>
              <a:buChar char="•"/>
            </a:pPr>
            <a:r>
              <a:rPr lang="en-US" b="true" sz="2699">
                <a:solidFill>
                  <a:srgbClr val="072E36"/>
                </a:solidFill>
                <a:latin typeface="Quicksand Bold"/>
                <a:ea typeface="Quicksand Bold"/>
                <a:cs typeface="Quicksand Bold"/>
                <a:sym typeface="Quicksand Bold"/>
              </a:rPr>
              <a:t>Dropped Irrelevant Columns Columns like     LearnCode, TechList, BuyNewTool, and others not   contributing to prediction were removed.</a:t>
            </a:r>
          </a:p>
          <a:p>
            <a:pPr algn="l" marL="582928" indent="-291464" lvl="1">
              <a:lnSpc>
                <a:spcPts val="3779"/>
              </a:lnSpc>
              <a:buFont typeface="Arial"/>
              <a:buChar char="•"/>
            </a:pPr>
            <a:r>
              <a:rPr lang="en-US" b="true" sz="2699">
                <a:solidFill>
                  <a:srgbClr val="072E36"/>
                </a:solidFill>
                <a:latin typeface="Quicksand Bold"/>
                <a:ea typeface="Quicksand Bold"/>
                <a:cs typeface="Quicksand Bold"/>
                <a:sym typeface="Quicksand Bold"/>
              </a:rPr>
              <a:t>Removed Rows with Missing Salary Rows without a valid ConvertedCompYearly (target) were dropped. </a:t>
            </a:r>
          </a:p>
          <a:p>
            <a:pPr algn="l" marL="582928" indent="-291464" lvl="1">
              <a:lnSpc>
                <a:spcPts val="3779"/>
              </a:lnSpc>
              <a:buFont typeface="Arial"/>
              <a:buChar char="•"/>
            </a:pPr>
            <a:r>
              <a:rPr lang="en-US" b="true" sz="2699">
                <a:solidFill>
                  <a:srgbClr val="072E36"/>
                </a:solidFill>
                <a:latin typeface="Quicksand Bold"/>
                <a:ea typeface="Quicksand Bold"/>
                <a:cs typeface="Quicksand Bold"/>
                <a:sym typeface="Quicksand Bold"/>
              </a:rPr>
              <a:t>Filtered for Full-Time Employees Only Ensured consistency by keeping only Full-time entries in Employment.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537760" y="522398"/>
            <a:ext cx="7544171" cy="1741966"/>
            <a:chOff x="0" y="0"/>
            <a:chExt cx="10058895" cy="2322622"/>
          </a:xfrm>
        </p:grpSpPr>
        <p:grpSp>
          <p:nvGrpSpPr>
            <p:cNvPr name="Group 3" id="3"/>
            <p:cNvGrpSpPr/>
            <p:nvPr/>
          </p:nvGrpSpPr>
          <p:grpSpPr>
            <a:xfrm rot="0">
              <a:off x="0" y="0"/>
              <a:ext cx="10058895" cy="2322622"/>
              <a:chOff x="0" y="0"/>
              <a:chExt cx="1247072" cy="287952"/>
            </a:xfrm>
          </p:grpSpPr>
          <p:sp>
            <p:nvSpPr>
              <p:cNvPr name="Freeform 4" id="4"/>
              <p:cNvSpPr/>
              <p:nvPr/>
            </p:nvSpPr>
            <p:spPr>
              <a:xfrm flipH="false" flipV="false" rot="0">
                <a:off x="0" y="0"/>
                <a:ext cx="1247072" cy="287952"/>
              </a:xfrm>
              <a:custGeom>
                <a:avLst/>
                <a:gdLst/>
                <a:ahLst/>
                <a:cxnLst/>
                <a:rect r="r" b="b" t="t" l="l"/>
                <a:pathLst>
                  <a:path h="287952" w="1247072">
                    <a:moveTo>
                      <a:pt x="52337" y="0"/>
                    </a:moveTo>
                    <a:lnTo>
                      <a:pt x="1194735" y="0"/>
                    </a:lnTo>
                    <a:cubicBezTo>
                      <a:pt x="1223640" y="0"/>
                      <a:pt x="1247072" y="23432"/>
                      <a:pt x="1247072" y="52337"/>
                    </a:cubicBezTo>
                    <a:lnTo>
                      <a:pt x="1247072" y="235615"/>
                    </a:lnTo>
                    <a:cubicBezTo>
                      <a:pt x="1247072" y="264520"/>
                      <a:pt x="1223640" y="287952"/>
                      <a:pt x="1194735" y="287952"/>
                    </a:cubicBezTo>
                    <a:lnTo>
                      <a:pt x="52337" y="287952"/>
                    </a:lnTo>
                    <a:cubicBezTo>
                      <a:pt x="23432" y="287952"/>
                      <a:pt x="0" y="264520"/>
                      <a:pt x="0" y="235615"/>
                    </a:cubicBezTo>
                    <a:lnTo>
                      <a:pt x="0" y="52337"/>
                    </a:lnTo>
                    <a:cubicBezTo>
                      <a:pt x="0" y="23432"/>
                      <a:pt x="23432" y="0"/>
                      <a:pt x="52337" y="0"/>
                    </a:cubicBezTo>
                    <a:close/>
                  </a:path>
                </a:pathLst>
              </a:custGeom>
              <a:solidFill>
                <a:srgbClr val="072E36"/>
              </a:solidFill>
              <a:ln cap="rnd">
                <a:noFill/>
                <a:prstDash val="solid"/>
                <a:round/>
              </a:ln>
            </p:spPr>
          </p:sp>
          <p:sp>
            <p:nvSpPr>
              <p:cNvPr name="TextBox 5" id="5"/>
              <p:cNvSpPr txBox="true"/>
              <p:nvPr/>
            </p:nvSpPr>
            <p:spPr>
              <a:xfrm>
                <a:off x="0" y="-38100"/>
                <a:ext cx="1247072" cy="326052"/>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54587" y="492717"/>
              <a:ext cx="8749721" cy="912074"/>
            </a:xfrm>
            <a:prstGeom prst="rect">
              <a:avLst/>
            </a:prstGeom>
          </p:spPr>
          <p:txBody>
            <a:bodyPr anchor="t" rtlCol="false" tIns="0" lIns="0" bIns="0" rIns="0">
              <a:spAutoFit/>
            </a:bodyPr>
            <a:lstStyle/>
            <a:p>
              <a:pPr algn="ctr">
                <a:lnSpc>
                  <a:spcPts val="5739"/>
                </a:lnSpc>
                <a:spcBef>
                  <a:spcPct val="0"/>
                </a:spcBef>
              </a:pPr>
              <a:r>
                <a:rPr lang="en-US" sz="4099">
                  <a:solidFill>
                    <a:srgbClr val="FFFFFF"/>
                  </a:solidFill>
                  <a:latin typeface="Quicksand"/>
                  <a:ea typeface="Quicksand"/>
                  <a:cs typeface="Quicksand"/>
                  <a:sym typeface="Quicksand"/>
                </a:rPr>
                <a:t>Exploratory Data Analysis</a:t>
              </a:r>
            </a:p>
          </p:txBody>
        </p:sp>
      </p:grpSp>
      <p:sp>
        <p:nvSpPr>
          <p:cNvPr name="Freeform 7" id="7"/>
          <p:cNvSpPr/>
          <p:nvPr/>
        </p:nvSpPr>
        <p:spPr>
          <a:xfrm flipH="false" flipV="false" rot="0">
            <a:off x="537760" y="3125552"/>
            <a:ext cx="12363863" cy="7161448"/>
          </a:xfrm>
          <a:custGeom>
            <a:avLst/>
            <a:gdLst/>
            <a:ahLst/>
            <a:cxnLst/>
            <a:rect r="r" b="b" t="t" l="l"/>
            <a:pathLst>
              <a:path h="7161448" w="12363863">
                <a:moveTo>
                  <a:pt x="0" y="0"/>
                </a:moveTo>
                <a:lnTo>
                  <a:pt x="12363862" y="0"/>
                </a:lnTo>
                <a:lnTo>
                  <a:pt x="12363862" y="7161448"/>
                </a:lnTo>
                <a:lnTo>
                  <a:pt x="0" y="7161448"/>
                </a:lnTo>
                <a:lnTo>
                  <a:pt x="0" y="0"/>
                </a:lnTo>
                <a:close/>
              </a:path>
            </a:pathLst>
          </a:custGeom>
          <a:blipFill>
            <a:blip r:embed="rId2"/>
            <a:stretch>
              <a:fillRect l="-890" t="0" r="-890" b="0"/>
            </a:stretch>
          </a:blipFill>
        </p:spPr>
      </p:sp>
      <p:sp>
        <p:nvSpPr>
          <p:cNvPr name="TextBox 8" id="8"/>
          <p:cNvSpPr txBox="true"/>
          <p:nvPr/>
        </p:nvSpPr>
        <p:spPr>
          <a:xfrm rot="0">
            <a:off x="9475138" y="778464"/>
            <a:ext cx="6852969" cy="1485900"/>
          </a:xfrm>
          <a:prstGeom prst="rect">
            <a:avLst/>
          </a:prstGeom>
        </p:spPr>
        <p:txBody>
          <a:bodyPr anchor="t" rtlCol="false" tIns="0" lIns="0" bIns="0" rIns="0">
            <a:spAutoFit/>
          </a:bodyPr>
          <a:lstStyle/>
          <a:p>
            <a:pPr algn="ctr">
              <a:lnSpc>
                <a:spcPts val="2961"/>
              </a:lnSpc>
            </a:pPr>
            <a:r>
              <a:rPr lang="en-US" sz="2467" b="true">
                <a:solidFill>
                  <a:srgbClr val="072E36"/>
                </a:solidFill>
                <a:latin typeface="Quicksand Bold"/>
                <a:ea typeface="Quicksand Bold"/>
                <a:cs typeface="Quicksand Bold"/>
                <a:sym typeface="Quicksand Bold"/>
              </a:rPr>
              <a:t>🔹 Objective 🔹 </a:t>
            </a:r>
          </a:p>
          <a:p>
            <a:pPr algn="ctr">
              <a:lnSpc>
                <a:spcPts val="2961"/>
              </a:lnSpc>
            </a:pPr>
            <a:r>
              <a:rPr lang="en-US" b="true" sz="2467">
                <a:solidFill>
                  <a:srgbClr val="072E36"/>
                </a:solidFill>
                <a:latin typeface="Quicksand Bold"/>
                <a:ea typeface="Quicksand Bold"/>
                <a:cs typeface="Quicksand Bold"/>
                <a:sym typeface="Quicksand Bold"/>
              </a:rPr>
              <a:t>To understand the data distribution, identify key patterns, and detect anomalies before modeling.</a:t>
            </a:r>
          </a:p>
        </p:txBody>
      </p:sp>
      <p:sp>
        <p:nvSpPr>
          <p:cNvPr name="TextBox 9" id="9"/>
          <p:cNvSpPr txBox="true"/>
          <p:nvPr/>
        </p:nvSpPr>
        <p:spPr>
          <a:xfrm rot="0">
            <a:off x="537760" y="2388021"/>
            <a:ext cx="6419332" cy="547198"/>
          </a:xfrm>
          <a:prstGeom prst="rect">
            <a:avLst/>
          </a:prstGeom>
        </p:spPr>
        <p:txBody>
          <a:bodyPr anchor="t" rtlCol="false" tIns="0" lIns="0" bIns="0" rIns="0">
            <a:spAutoFit/>
          </a:bodyPr>
          <a:lstStyle/>
          <a:p>
            <a:pPr algn="ctr">
              <a:lnSpc>
                <a:spcPts val="4417"/>
              </a:lnSpc>
            </a:pPr>
            <a:r>
              <a:rPr lang="en-US" sz="3155" b="true">
                <a:solidFill>
                  <a:srgbClr val="000000"/>
                </a:solidFill>
                <a:latin typeface="Canva Sans Bold"/>
                <a:ea typeface="Canva Sans Bold"/>
                <a:cs typeface="Canva Sans Bold"/>
                <a:sym typeface="Canva Sans Bold"/>
              </a:rPr>
              <a:t>✅LET US SEE,HOW WE DONE IT:</a:t>
            </a:r>
          </a:p>
        </p:txBody>
      </p:sp>
      <p:sp>
        <p:nvSpPr>
          <p:cNvPr name="TextBox 10" id="10"/>
          <p:cNvSpPr txBox="true"/>
          <p:nvPr/>
        </p:nvSpPr>
        <p:spPr>
          <a:xfrm rot="0">
            <a:off x="12901622" y="3307715"/>
            <a:ext cx="5690991" cy="5950585"/>
          </a:xfrm>
          <a:prstGeom prst="rect">
            <a:avLst/>
          </a:prstGeom>
        </p:spPr>
        <p:txBody>
          <a:bodyPr anchor="t" rtlCol="false" tIns="0" lIns="0" bIns="0" rIns="0">
            <a:spAutoFit/>
          </a:bodyPr>
          <a:lstStyle/>
          <a:p>
            <a:pPr algn="l">
              <a:lnSpc>
                <a:spcPts val="4340"/>
              </a:lnSpc>
            </a:pPr>
            <a:r>
              <a:rPr lang="en-US" sz="3100">
                <a:solidFill>
                  <a:srgbClr val="000000"/>
                </a:solidFill>
                <a:latin typeface="Canva Sans"/>
                <a:ea typeface="Canva Sans"/>
                <a:cs typeface="Canva Sans"/>
                <a:sym typeface="Canva Sans"/>
              </a:rPr>
              <a:t>Positive Correlation:</a:t>
            </a:r>
          </a:p>
          <a:p>
            <a:pPr algn="l" marL="669291" indent="-334646" lvl="1">
              <a:lnSpc>
                <a:spcPts val="4340"/>
              </a:lnSpc>
              <a:buFont typeface="Arial"/>
              <a:buChar char="•"/>
            </a:pPr>
            <a:r>
              <a:rPr lang="en-US" sz="3100">
                <a:solidFill>
                  <a:srgbClr val="000000"/>
                </a:solidFill>
                <a:latin typeface="Canva Sans"/>
                <a:ea typeface="Canva Sans"/>
                <a:cs typeface="Canva Sans"/>
                <a:sym typeface="Canva Sans"/>
              </a:rPr>
              <a:t>The graph shows an upwar</a:t>
            </a:r>
            <a:r>
              <a:rPr lang="en-US" sz="3100">
                <a:solidFill>
                  <a:srgbClr val="000000"/>
                </a:solidFill>
                <a:latin typeface="Canva Sans"/>
                <a:ea typeface="Canva Sans"/>
                <a:cs typeface="Canva Sans"/>
                <a:sym typeface="Canva Sans"/>
              </a:rPr>
              <a:t>d trend — as years of work experience increase, salary also tends to increase.</a:t>
            </a:r>
          </a:p>
          <a:p>
            <a:pPr algn="l" marL="669291" indent="-334646" lvl="1">
              <a:lnSpc>
                <a:spcPts val="4340"/>
              </a:lnSpc>
              <a:buFont typeface="Arial"/>
              <a:buChar char="•"/>
            </a:pPr>
            <a:r>
              <a:rPr lang="en-US" sz="3100">
                <a:solidFill>
                  <a:srgbClr val="000000"/>
                </a:solidFill>
                <a:latin typeface="Canva Sans"/>
                <a:ea typeface="Canva Sans"/>
                <a:cs typeface="Canva Sans"/>
                <a:sym typeface="Canva Sans"/>
              </a:rPr>
              <a:t>This suggests that more experienced individuals generally earn higher salaries.</a:t>
            </a:r>
          </a:p>
          <a:p>
            <a:pPr algn="l">
              <a:lnSpc>
                <a:spcPts val="43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786165" y="1386951"/>
            <a:ext cx="11286996" cy="7215272"/>
          </a:xfrm>
          <a:custGeom>
            <a:avLst/>
            <a:gdLst/>
            <a:ahLst/>
            <a:cxnLst/>
            <a:rect r="r" b="b" t="t" l="l"/>
            <a:pathLst>
              <a:path h="7215272" w="11286996">
                <a:moveTo>
                  <a:pt x="0" y="0"/>
                </a:moveTo>
                <a:lnTo>
                  <a:pt x="11286996" y="0"/>
                </a:lnTo>
                <a:lnTo>
                  <a:pt x="11286996" y="7215273"/>
                </a:lnTo>
                <a:lnTo>
                  <a:pt x="0" y="7215273"/>
                </a:lnTo>
                <a:lnTo>
                  <a:pt x="0" y="0"/>
                </a:lnTo>
                <a:close/>
              </a:path>
            </a:pathLst>
          </a:custGeom>
          <a:blipFill>
            <a:blip r:embed="rId2"/>
            <a:stretch>
              <a:fillRect l="-1228" t="0" r="-3377" b="0"/>
            </a:stretch>
          </a:blipFill>
        </p:spPr>
      </p:sp>
      <p:sp>
        <p:nvSpPr>
          <p:cNvPr name="TextBox 3" id="3"/>
          <p:cNvSpPr txBox="true"/>
          <p:nvPr/>
        </p:nvSpPr>
        <p:spPr>
          <a:xfrm rot="0">
            <a:off x="12073161" y="1320276"/>
            <a:ext cx="5989699" cy="71812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 Interpretation:</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No strong correlation is visible here.</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High density around 0–10 databases.</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Salaries don’t necessarily increase with more databases known.</a:t>
            </a:r>
          </a:p>
          <a:p>
            <a:pPr algn="l">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751773"/>
            <a:ext cx="12591456" cy="8016597"/>
          </a:xfrm>
          <a:custGeom>
            <a:avLst/>
            <a:gdLst/>
            <a:ahLst/>
            <a:cxnLst/>
            <a:rect r="r" b="b" t="t" l="l"/>
            <a:pathLst>
              <a:path h="8016597" w="12591456">
                <a:moveTo>
                  <a:pt x="0" y="0"/>
                </a:moveTo>
                <a:lnTo>
                  <a:pt x="12591456" y="0"/>
                </a:lnTo>
                <a:lnTo>
                  <a:pt x="12591456" y="8016597"/>
                </a:lnTo>
                <a:lnTo>
                  <a:pt x="0" y="8016597"/>
                </a:lnTo>
                <a:lnTo>
                  <a:pt x="0" y="0"/>
                </a:lnTo>
                <a:close/>
              </a:path>
            </a:pathLst>
          </a:custGeom>
          <a:blipFill>
            <a:blip r:embed="rId2"/>
            <a:stretch>
              <a:fillRect l="-7463" t="0" r="-5813" b="0"/>
            </a:stretch>
          </a:blipFill>
        </p:spPr>
      </p:sp>
      <p:sp>
        <p:nvSpPr>
          <p:cNvPr name="TextBox 3" id="3"/>
          <p:cNvSpPr txBox="true"/>
          <p:nvPr/>
        </p:nvSpPr>
        <p:spPr>
          <a:xfrm rot="0">
            <a:off x="12955382" y="1078341"/>
            <a:ext cx="4512395" cy="7306311"/>
          </a:xfrm>
          <a:prstGeom prst="rect">
            <a:avLst/>
          </a:prstGeom>
        </p:spPr>
        <p:txBody>
          <a:bodyPr anchor="t" rtlCol="false" tIns="0" lIns="0" bIns="0" rIns="0">
            <a:spAutoFit/>
          </a:bodyPr>
          <a:lstStyle/>
          <a:p>
            <a:pPr algn="l">
              <a:lnSpc>
                <a:spcPts val="3639"/>
              </a:lnSpc>
              <a:spcBef>
                <a:spcPct val="0"/>
              </a:spcBef>
            </a:pPr>
            <a:r>
              <a:rPr lang="en-US" b="true" sz="2599">
                <a:solidFill>
                  <a:srgbClr val="000000"/>
                </a:solidFill>
                <a:latin typeface="Quicksand Bold"/>
                <a:ea typeface="Quicksand Bold"/>
                <a:cs typeface="Quicksand Bold"/>
                <a:sym typeface="Quicksand Bold"/>
              </a:rPr>
              <a:t>🔍 Interpretati</a:t>
            </a:r>
            <a:r>
              <a:rPr lang="en-US" b="true" sz="2599">
                <a:solidFill>
                  <a:srgbClr val="000000"/>
                </a:solidFill>
                <a:latin typeface="Quicksand Bold"/>
                <a:ea typeface="Quicksand Bold"/>
                <a:cs typeface="Quicksand Bold"/>
                <a:sym typeface="Quicksand Bold"/>
              </a:rPr>
              <a:t>on:</a:t>
            </a:r>
          </a:p>
          <a:p>
            <a:pPr algn="l">
              <a:lnSpc>
                <a:spcPts val="3639"/>
              </a:lnSpc>
              <a:spcBef>
                <a:spcPct val="0"/>
              </a:spcBef>
            </a:pPr>
          </a:p>
          <a:p>
            <a:pPr algn="l" marL="561336" indent="-280668" lvl="1">
              <a:lnSpc>
                <a:spcPts val="3639"/>
              </a:lnSpc>
              <a:spcBef>
                <a:spcPct val="0"/>
              </a:spcBef>
              <a:buFont typeface="Arial"/>
              <a:buChar char="•"/>
            </a:pPr>
            <a:r>
              <a:rPr lang="en-US" b="true" sz="2599">
                <a:solidFill>
                  <a:srgbClr val="000000"/>
                </a:solidFill>
                <a:latin typeface="Quicksand Bold"/>
                <a:ea typeface="Quicksand Bold"/>
                <a:cs typeface="Quicksand Bold"/>
                <a:sym typeface="Quicksand Bold"/>
              </a:rPr>
              <a:t>Strong positive correlation.</a:t>
            </a:r>
          </a:p>
          <a:p>
            <a:pPr algn="l">
              <a:lnSpc>
                <a:spcPts val="3639"/>
              </a:lnSpc>
              <a:spcBef>
                <a:spcPct val="0"/>
              </a:spcBef>
            </a:pPr>
          </a:p>
          <a:p>
            <a:pPr algn="l" marL="561336" indent="-280668" lvl="1">
              <a:lnSpc>
                <a:spcPts val="3639"/>
              </a:lnSpc>
              <a:spcBef>
                <a:spcPct val="0"/>
              </a:spcBef>
              <a:buFont typeface="Arial"/>
              <a:buChar char="•"/>
            </a:pPr>
            <a:r>
              <a:rPr lang="en-US" b="true" sz="2599">
                <a:solidFill>
                  <a:srgbClr val="000000"/>
                </a:solidFill>
                <a:latin typeface="Quicksand Bold"/>
                <a:ea typeface="Quicksand Bold"/>
                <a:cs typeface="Quicksand Bold"/>
                <a:sym typeface="Quicksand Bold"/>
              </a:rPr>
              <a:t>Salaries tend to increase with more years of professional coding experience.</a:t>
            </a:r>
          </a:p>
          <a:p>
            <a:pPr algn="l">
              <a:lnSpc>
                <a:spcPts val="3639"/>
              </a:lnSpc>
              <a:spcBef>
                <a:spcPct val="0"/>
              </a:spcBef>
            </a:pPr>
          </a:p>
          <a:p>
            <a:pPr algn="l" marL="561336" indent="-280668" lvl="1">
              <a:lnSpc>
                <a:spcPts val="3639"/>
              </a:lnSpc>
              <a:spcBef>
                <a:spcPct val="0"/>
              </a:spcBef>
              <a:buFont typeface="Arial"/>
              <a:buChar char="•"/>
            </a:pPr>
            <a:r>
              <a:rPr lang="en-US" b="true" sz="2599">
                <a:solidFill>
                  <a:srgbClr val="000000"/>
                </a:solidFill>
                <a:latin typeface="Quicksand Bold"/>
                <a:ea typeface="Quicksand Bold"/>
                <a:cs typeface="Quicksand Bold"/>
                <a:sym typeface="Quicksand Bold"/>
              </a:rPr>
              <a:t>Similar to general work experience, but even more tightly clustered with a clearer upward trend.</a:t>
            </a:r>
          </a:p>
          <a:p>
            <a:pPr algn="l">
              <a:lnSpc>
                <a:spcPts val="363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902597" y="849614"/>
            <a:ext cx="6368293" cy="1420001"/>
            <a:chOff x="0" y="0"/>
            <a:chExt cx="8491058" cy="1893335"/>
          </a:xfrm>
        </p:grpSpPr>
        <p:grpSp>
          <p:nvGrpSpPr>
            <p:cNvPr name="Group 3" id="3"/>
            <p:cNvGrpSpPr/>
            <p:nvPr/>
          </p:nvGrpSpPr>
          <p:grpSpPr>
            <a:xfrm rot="0">
              <a:off x="0" y="0"/>
              <a:ext cx="8491058" cy="1893335"/>
              <a:chOff x="0" y="0"/>
              <a:chExt cx="1291380" cy="287952"/>
            </a:xfrm>
          </p:grpSpPr>
          <p:sp>
            <p:nvSpPr>
              <p:cNvPr name="Freeform 4" id="4"/>
              <p:cNvSpPr/>
              <p:nvPr/>
            </p:nvSpPr>
            <p:spPr>
              <a:xfrm flipH="false" flipV="false" rot="0">
                <a:off x="0" y="0"/>
                <a:ext cx="1291380" cy="287952"/>
              </a:xfrm>
              <a:custGeom>
                <a:avLst/>
                <a:gdLst/>
                <a:ahLst/>
                <a:cxnLst/>
                <a:rect r="r" b="b" t="t" l="l"/>
                <a:pathLst>
                  <a:path h="287952" w="1291380">
                    <a:moveTo>
                      <a:pt x="50541" y="0"/>
                    </a:moveTo>
                    <a:lnTo>
                      <a:pt x="1240839" y="0"/>
                    </a:lnTo>
                    <a:cubicBezTo>
                      <a:pt x="1254243" y="0"/>
                      <a:pt x="1267099" y="5325"/>
                      <a:pt x="1276577" y="14803"/>
                    </a:cubicBezTo>
                    <a:cubicBezTo>
                      <a:pt x="1286055" y="24281"/>
                      <a:pt x="1291380" y="37137"/>
                      <a:pt x="1291380" y="50541"/>
                    </a:cubicBezTo>
                    <a:lnTo>
                      <a:pt x="1291380" y="237411"/>
                    </a:lnTo>
                    <a:cubicBezTo>
                      <a:pt x="1291380" y="250815"/>
                      <a:pt x="1286055" y="263670"/>
                      <a:pt x="1276577" y="273149"/>
                    </a:cubicBezTo>
                    <a:cubicBezTo>
                      <a:pt x="1267099" y="282627"/>
                      <a:pt x="1254243" y="287952"/>
                      <a:pt x="1240839" y="287952"/>
                    </a:cubicBezTo>
                    <a:lnTo>
                      <a:pt x="50541" y="287952"/>
                    </a:lnTo>
                    <a:cubicBezTo>
                      <a:pt x="37137" y="287952"/>
                      <a:pt x="24281" y="282627"/>
                      <a:pt x="14803" y="273149"/>
                    </a:cubicBezTo>
                    <a:cubicBezTo>
                      <a:pt x="5325" y="263670"/>
                      <a:pt x="0" y="250815"/>
                      <a:pt x="0" y="237411"/>
                    </a:cubicBezTo>
                    <a:lnTo>
                      <a:pt x="0" y="50541"/>
                    </a:lnTo>
                    <a:cubicBezTo>
                      <a:pt x="0" y="37137"/>
                      <a:pt x="5325" y="24281"/>
                      <a:pt x="14803" y="14803"/>
                    </a:cubicBezTo>
                    <a:cubicBezTo>
                      <a:pt x="24281" y="5325"/>
                      <a:pt x="37137" y="0"/>
                      <a:pt x="50541" y="0"/>
                    </a:cubicBezTo>
                    <a:close/>
                  </a:path>
                </a:pathLst>
              </a:custGeom>
              <a:solidFill>
                <a:srgbClr val="072E36"/>
              </a:solidFill>
              <a:ln cap="rnd">
                <a:noFill/>
                <a:prstDash val="solid"/>
                <a:round/>
              </a:ln>
            </p:spPr>
          </p:sp>
          <p:sp>
            <p:nvSpPr>
              <p:cNvPr name="TextBox 5" id="5"/>
              <p:cNvSpPr txBox="true"/>
              <p:nvPr/>
            </p:nvSpPr>
            <p:spPr>
              <a:xfrm>
                <a:off x="0" y="-38100"/>
                <a:ext cx="1291380" cy="326052"/>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277307"/>
              <a:ext cx="8286880" cy="950276"/>
            </a:xfrm>
            <a:prstGeom prst="rect">
              <a:avLst/>
            </a:prstGeom>
          </p:spPr>
          <p:txBody>
            <a:bodyPr anchor="t" rtlCol="false" tIns="0" lIns="0" bIns="0" rIns="0">
              <a:spAutoFit/>
            </a:bodyPr>
            <a:lstStyle/>
            <a:p>
              <a:pPr algn="ctr">
                <a:lnSpc>
                  <a:spcPts val="5660"/>
                </a:lnSpc>
              </a:pPr>
              <a:r>
                <a:rPr lang="en-US" b="true" sz="4717">
                  <a:solidFill>
                    <a:srgbClr val="FFFFFF"/>
                  </a:solidFill>
                  <a:latin typeface="Quicksand Bold"/>
                  <a:ea typeface="Quicksand Bold"/>
                  <a:cs typeface="Quicksand Bold"/>
                  <a:sym typeface="Quicksand Bold"/>
                </a:rPr>
                <a:t>Feature Engineering</a:t>
              </a:r>
            </a:p>
          </p:txBody>
        </p:sp>
      </p:grpSp>
      <p:sp>
        <p:nvSpPr>
          <p:cNvPr name="Freeform 7" id="7"/>
          <p:cNvSpPr/>
          <p:nvPr/>
        </p:nvSpPr>
        <p:spPr>
          <a:xfrm flipH="false" flipV="false" rot="0">
            <a:off x="7909293" y="3687535"/>
            <a:ext cx="10035004" cy="5067929"/>
          </a:xfrm>
          <a:custGeom>
            <a:avLst/>
            <a:gdLst/>
            <a:ahLst/>
            <a:cxnLst/>
            <a:rect r="r" b="b" t="t" l="l"/>
            <a:pathLst>
              <a:path h="5067929" w="10035004">
                <a:moveTo>
                  <a:pt x="0" y="0"/>
                </a:moveTo>
                <a:lnTo>
                  <a:pt x="10035004" y="0"/>
                </a:lnTo>
                <a:lnTo>
                  <a:pt x="10035004" y="5067929"/>
                </a:lnTo>
                <a:lnTo>
                  <a:pt x="0" y="5067929"/>
                </a:lnTo>
                <a:lnTo>
                  <a:pt x="0" y="0"/>
                </a:lnTo>
                <a:close/>
              </a:path>
            </a:pathLst>
          </a:custGeom>
          <a:blipFill>
            <a:blip r:embed="rId2"/>
            <a:stretch>
              <a:fillRect l="0" t="0" r="0" b="0"/>
            </a:stretch>
          </a:blipFill>
        </p:spPr>
      </p:sp>
      <p:sp>
        <p:nvSpPr>
          <p:cNvPr name="Freeform 8" id="8"/>
          <p:cNvSpPr/>
          <p:nvPr/>
        </p:nvSpPr>
        <p:spPr>
          <a:xfrm flipH="false" flipV="false" rot="0">
            <a:off x="1028700" y="2764808"/>
            <a:ext cx="6504968" cy="7197204"/>
          </a:xfrm>
          <a:custGeom>
            <a:avLst/>
            <a:gdLst/>
            <a:ahLst/>
            <a:cxnLst/>
            <a:rect r="r" b="b" t="t" l="l"/>
            <a:pathLst>
              <a:path h="7197204" w="6504968">
                <a:moveTo>
                  <a:pt x="0" y="0"/>
                </a:moveTo>
                <a:lnTo>
                  <a:pt x="6504968" y="0"/>
                </a:lnTo>
                <a:lnTo>
                  <a:pt x="6504968" y="7197204"/>
                </a:lnTo>
                <a:lnTo>
                  <a:pt x="0" y="7197204"/>
                </a:lnTo>
                <a:lnTo>
                  <a:pt x="0" y="0"/>
                </a:lnTo>
                <a:close/>
              </a:path>
            </a:pathLst>
          </a:custGeom>
          <a:blipFill>
            <a:blip r:embed="rId3"/>
            <a:stretch>
              <a:fillRect l="0" t="-9664" r="0" b="-3410"/>
            </a:stretch>
          </a:blipFill>
        </p:spPr>
      </p:sp>
      <p:sp>
        <p:nvSpPr>
          <p:cNvPr name="TextBox 9" id="9"/>
          <p:cNvSpPr txBox="true"/>
          <p:nvPr/>
        </p:nvSpPr>
        <p:spPr>
          <a:xfrm rot="0">
            <a:off x="8592953" y="384193"/>
            <a:ext cx="6760766" cy="23806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1.Selected Relevant Features </a:t>
            </a:r>
          </a:p>
          <a:p>
            <a:pPr algn="l">
              <a:lnSpc>
                <a:spcPts val="4759"/>
              </a:lnSpc>
            </a:pPr>
            <a:r>
              <a:rPr lang="en-US" sz="3399" b="true">
                <a:solidFill>
                  <a:srgbClr val="000000"/>
                </a:solidFill>
                <a:latin typeface="Canva Sans Bold"/>
                <a:ea typeface="Canva Sans Bold"/>
                <a:cs typeface="Canva Sans Bold"/>
                <a:sym typeface="Canva Sans Bold"/>
              </a:rPr>
              <a:t>2.Enco</a:t>
            </a:r>
            <a:r>
              <a:rPr lang="en-US" sz="3399" b="true">
                <a:solidFill>
                  <a:srgbClr val="000000"/>
                </a:solidFill>
                <a:latin typeface="Canva Sans Bold"/>
                <a:ea typeface="Canva Sans Bold"/>
                <a:cs typeface="Canva Sans Bold"/>
                <a:sym typeface="Canva Sans Bold"/>
              </a:rPr>
              <a:t>ded Categorical Features </a:t>
            </a:r>
          </a:p>
          <a:p>
            <a:pPr algn="l">
              <a:lnSpc>
                <a:spcPts val="4759"/>
              </a:lnSpc>
            </a:pPr>
            <a:r>
              <a:rPr lang="en-US" sz="3399" b="true">
                <a:solidFill>
                  <a:srgbClr val="000000"/>
                </a:solidFill>
                <a:latin typeface="Canva Sans Bold"/>
                <a:ea typeface="Canva Sans Bold"/>
                <a:cs typeface="Canva Sans Bold"/>
                <a:sym typeface="Canva Sans Bold"/>
              </a:rPr>
              <a:t>3.Normalized Experience Data </a:t>
            </a:r>
          </a:p>
          <a:p>
            <a:pPr algn="l">
              <a:lnSpc>
                <a:spcPts val="4759"/>
              </a:lnSpc>
            </a:pPr>
            <a:r>
              <a:rPr lang="en-US" sz="3399" b="true">
                <a:solidFill>
                  <a:srgbClr val="000000"/>
                </a:solidFill>
                <a:latin typeface="Canva Sans Bold"/>
                <a:ea typeface="Canva Sans Bold"/>
                <a:cs typeface="Canva Sans Bold"/>
                <a:sym typeface="Canva Sans Bold"/>
              </a:rPr>
              <a:t>4.Grouped Rare Categories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358166" y="272640"/>
            <a:ext cx="12503934" cy="1162916"/>
            <a:chOff x="0" y="0"/>
            <a:chExt cx="16671912" cy="1550555"/>
          </a:xfrm>
        </p:grpSpPr>
        <p:grpSp>
          <p:nvGrpSpPr>
            <p:cNvPr name="Group 3" id="3"/>
            <p:cNvGrpSpPr/>
            <p:nvPr/>
          </p:nvGrpSpPr>
          <p:grpSpPr>
            <a:xfrm rot="0">
              <a:off x="0" y="0"/>
              <a:ext cx="14986044" cy="1550555"/>
              <a:chOff x="0" y="0"/>
              <a:chExt cx="2415830" cy="249958"/>
            </a:xfrm>
          </p:grpSpPr>
          <p:sp>
            <p:nvSpPr>
              <p:cNvPr name="Freeform 4" id="4"/>
              <p:cNvSpPr/>
              <p:nvPr/>
            </p:nvSpPr>
            <p:spPr>
              <a:xfrm flipH="false" flipV="false" rot="0">
                <a:off x="0" y="0"/>
                <a:ext cx="2415830" cy="249958"/>
              </a:xfrm>
              <a:custGeom>
                <a:avLst/>
                <a:gdLst/>
                <a:ahLst/>
                <a:cxnLst/>
                <a:rect r="r" b="b" t="t" l="l"/>
                <a:pathLst>
                  <a:path h="249958" w="2415830">
                    <a:moveTo>
                      <a:pt x="27017" y="0"/>
                    </a:moveTo>
                    <a:lnTo>
                      <a:pt x="2388813" y="0"/>
                    </a:lnTo>
                    <a:cubicBezTo>
                      <a:pt x="2395979" y="0"/>
                      <a:pt x="2402850" y="2846"/>
                      <a:pt x="2407917" y="7913"/>
                    </a:cubicBezTo>
                    <a:cubicBezTo>
                      <a:pt x="2412984" y="12980"/>
                      <a:pt x="2415830" y="19851"/>
                      <a:pt x="2415830" y="27017"/>
                    </a:cubicBezTo>
                    <a:lnTo>
                      <a:pt x="2415830" y="222941"/>
                    </a:lnTo>
                    <a:cubicBezTo>
                      <a:pt x="2415830" y="230106"/>
                      <a:pt x="2412984" y="236978"/>
                      <a:pt x="2407917" y="242045"/>
                    </a:cubicBezTo>
                    <a:cubicBezTo>
                      <a:pt x="2402850" y="247111"/>
                      <a:pt x="2395979" y="249958"/>
                      <a:pt x="2388813" y="249958"/>
                    </a:cubicBezTo>
                    <a:lnTo>
                      <a:pt x="27017" y="249958"/>
                    </a:lnTo>
                    <a:cubicBezTo>
                      <a:pt x="19851" y="249958"/>
                      <a:pt x="12980" y="247111"/>
                      <a:pt x="7913" y="242045"/>
                    </a:cubicBezTo>
                    <a:cubicBezTo>
                      <a:pt x="2846" y="236978"/>
                      <a:pt x="0" y="230106"/>
                      <a:pt x="0" y="222941"/>
                    </a:cubicBezTo>
                    <a:lnTo>
                      <a:pt x="0" y="27017"/>
                    </a:lnTo>
                    <a:cubicBezTo>
                      <a:pt x="0" y="19851"/>
                      <a:pt x="2846" y="12980"/>
                      <a:pt x="7913" y="7913"/>
                    </a:cubicBezTo>
                    <a:cubicBezTo>
                      <a:pt x="12980" y="2846"/>
                      <a:pt x="19851" y="0"/>
                      <a:pt x="27017" y="0"/>
                    </a:cubicBezTo>
                    <a:close/>
                  </a:path>
                </a:pathLst>
              </a:custGeom>
              <a:solidFill>
                <a:srgbClr val="AFD0D7"/>
              </a:solidFill>
              <a:ln cap="rnd">
                <a:noFill/>
                <a:prstDash val="solid"/>
                <a:round/>
              </a:ln>
            </p:spPr>
          </p:sp>
          <p:sp>
            <p:nvSpPr>
              <p:cNvPr name="TextBox 5" id="5"/>
              <p:cNvSpPr txBox="true"/>
              <p:nvPr/>
            </p:nvSpPr>
            <p:spPr>
              <a:xfrm>
                <a:off x="0" y="-38100"/>
                <a:ext cx="2415830" cy="28805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750969" y="-114300"/>
              <a:ext cx="15920943" cy="1327378"/>
            </a:xfrm>
            <a:prstGeom prst="rect">
              <a:avLst/>
            </a:prstGeom>
          </p:spPr>
          <p:txBody>
            <a:bodyPr anchor="t" rtlCol="false" tIns="0" lIns="0" bIns="0" rIns="0">
              <a:spAutoFit/>
            </a:bodyPr>
            <a:lstStyle/>
            <a:p>
              <a:pPr algn="just">
                <a:lnSpc>
                  <a:spcPts val="8398"/>
                </a:lnSpc>
              </a:pPr>
              <a:r>
                <a:rPr lang="en-US" b="true" sz="5998">
                  <a:solidFill>
                    <a:srgbClr val="072E36"/>
                  </a:solidFill>
                  <a:latin typeface="Quicksand Bold"/>
                  <a:ea typeface="Quicksand Bold"/>
                  <a:cs typeface="Quicksand Bold"/>
                  <a:sym typeface="Quicksand Bold"/>
                </a:rPr>
                <a:t>Regression Models Are Used</a:t>
              </a:r>
            </a:p>
          </p:txBody>
        </p:sp>
      </p:grpSp>
      <p:sp>
        <p:nvSpPr>
          <p:cNvPr name="TextBox 7" id="7"/>
          <p:cNvSpPr txBox="true"/>
          <p:nvPr/>
        </p:nvSpPr>
        <p:spPr>
          <a:xfrm rot="0">
            <a:off x="1934071" y="1784760"/>
            <a:ext cx="14419858" cy="8667750"/>
          </a:xfrm>
          <a:prstGeom prst="rect">
            <a:avLst/>
          </a:prstGeom>
        </p:spPr>
        <p:txBody>
          <a:bodyPr anchor="t" rtlCol="false" tIns="0" lIns="0" bIns="0" rIns="0">
            <a:spAutoFit/>
          </a:bodyPr>
          <a:lstStyle/>
          <a:p>
            <a:pPr algn="l">
              <a:lnSpc>
                <a:spcPts val="4890"/>
              </a:lnSpc>
            </a:pPr>
            <a:r>
              <a:rPr lang="en-US" sz="4075" b="true">
                <a:solidFill>
                  <a:srgbClr val="072E36"/>
                </a:solidFill>
                <a:latin typeface="Quicksand Bold"/>
                <a:ea typeface="Quicksand Bold"/>
                <a:cs typeface="Quicksand Bold"/>
                <a:sym typeface="Quicksand Bold"/>
              </a:rPr>
              <a:t>🔍 Why is it a Regression Model?</a:t>
            </a:r>
          </a:p>
          <a:p>
            <a:pPr algn="l">
              <a:lnSpc>
                <a:spcPts val="4890"/>
              </a:lnSpc>
            </a:pPr>
          </a:p>
          <a:p>
            <a:pPr algn="l">
              <a:lnSpc>
                <a:spcPts val="4890"/>
              </a:lnSpc>
            </a:pPr>
            <a:r>
              <a:rPr lang="en-US" sz="4075" b="true">
                <a:solidFill>
                  <a:srgbClr val="072E36"/>
                </a:solidFill>
                <a:latin typeface="Quicksand Bold"/>
                <a:ea typeface="Quicksand Bold"/>
                <a:cs typeface="Quicksand Bold"/>
                <a:sym typeface="Quicksand Bold"/>
              </a:rPr>
              <a:t>✅ 1. Continuous Output (Target Variable)</a:t>
            </a:r>
          </a:p>
          <a:p>
            <a:pPr algn="l" marL="879839" indent="-439919" lvl="1">
              <a:lnSpc>
                <a:spcPts val="4890"/>
              </a:lnSpc>
              <a:buFont typeface="Arial"/>
              <a:buChar char="•"/>
            </a:pPr>
            <a:r>
              <a:rPr lang="en-US" b="true" sz="4075">
                <a:solidFill>
                  <a:srgbClr val="072E36"/>
                </a:solidFill>
                <a:latin typeface="Quicksand Bold"/>
                <a:ea typeface="Quicksand Bold"/>
                <a:cs typeface="Quicksand Bold"/>
                <a:sym typeface="Quicksand Bold"/>
              </a:rPr>
              <a:t>The output (salary) is a continuous numerical value, not a category.</a:t>
            </a:r>
          </a:p>
          <a:p>
            <a:pPr algn="l" marL="879839" indent="-439919" lvl="1">
              <a:lnSpc>
                <a:spcPts val="4890"/>
              </a:lnSpc>
              <a:buFont typeface="Arial"/>
              <a:buChar char="•"/>
            </a:pPr>
            <a:r>
              <a:rPr lang="en-US" b="true" sz="4075">
                <a:solidFill>
                  <a:srgbClr val="072E36"/>
                </a:solidFill>
                <a:latin typeface="Quicksand Bold"/>
                <a:ea typeface="Quicksand Bold"/>
                <a:cs typeface="Quicksand Bold"/>
                <a:sym typeface="Quicksand Bold"/>
              </a:rPr>
              <a:t>Example:</a:t>
            </a:r>
          </a:p>
          <a:p>
            <a:pPr algn="l" marL="1759678" indent="-586559" lvl="2">
              <a:lnSpc>
                <a:spcPts val="4890"/>
              </a:lnSpc>
              <a:buFont typeface="Arial"/>
              <a:buChar char="⚬"/>
            </a:pPr>
            <a:r>
              <a:rPr lang="en-US" b="true" sz="4075">
                <a:solidFill>
                  <a:srgbClr val="072E36"/>
                </a:solidFill>
                <a:latin typeface="Quicksand Bold"/>
                <a:ea typeface="Quicksand Bold"/>
                <a:cs typeface="Quicksand Bold"/>
                <a:sym typeface="Quicksand Bold"/>
              </a:rPr>
              <a:t>Predicting ₹95,000 or ₹1,50,000 — these are numerical values on a scale, not discrete classes.</a:t>
            </a:r>
          </a:p>
          <a:p>
            <a:pPr algn="l">
              <a:lnSpc>
                <a:spcPts val="4890"/>
              </a:lnSpc>
            </a:pPr>
            <a:r>
              <a:rPr lang="en-US" sz="4075" b="true">
                <a:solidFill>
                  <a:srgbClr val="072E36"/>
                </a:solidFill>
                <a:latin typeface="Quicksand Bold"/>
                <a:ea typeface="Quicksand Bold"/>
                <a:cs typeface="Quicksand Bold"/>
                <a:sym typeface="Quicksand Bold"/>
              </a:rPr>
              <a:t>✅ 2. Goal: Predict Quantitative Value</a:t>
            </a:r>
          </a:p>
          <a:p>
            <a:pPr algn="l" marL="879839" indent="-439919" lvl="1">
              <a:lnSpc>
                <a:spcPts val="4890"/>
              </a:lnSpc>
              <a:buFont typeface="Arial"/>
              <a:buChar char="•"/>
            </a:pPr>
            <a:r>
              <a:rPr lang="en-US" b="true" sz="4075">
                <a:solidFill>
                  <a:srgbClr val="072E36"/>
                </a:solidFill>
                <a:latin typeface="Quicksand Bold"/>
                <a:ea typeface="Quicksand Bold"/>
                <a:cs typeface="Quicksand Bold"/>
                <a:sym typeface="Quicksand Bold"/>
              </a:rPr>
              <a:t>Regression models are used when the goal is to estimate or predict "how much" or "how many".</a:t>
            </a:r>
          </a:p>
          <a:p>
            <a:pPr algn="l" marL="879839" indent="-439919" lvl="1">
              <a:lnSpc>
                <a:spcPts val="4890"/>
              </a:lnSpc>
              <a:buFont typeface="Arial"/>
              <a:buChar char="•"/>
            </a:pPr>
            <a:r>
              <a:rPr lang="en-US" b="true" sz="4075">
                <a:solidFill>
                  <a:srgbClr val="072E36"/>
                </a:solidFill>
                <a:latin typeface="Quicksand Bold"/>
                <a:ea typeface="Quicksand Bold"/>
                <a:cs typeface="Quicksand Bold"/>
                <a:sym typeface="Quicksand Bold"/>
              </a:rPr>
              <a:t>Here, you're predicting "how much salary" someone will earn.</a:t>
            </a:r>
          </a:p>
          <a:p>
            <a:pPr algn="l">
              <a:lnSpc>
                <a:spcPts val="489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770269" y="1758878"/>
            <a:ext cx="9512410" cy="6360685"/>
          </a:xfrm>
          <a:custGeom>
            <a:avLst/>
            <a:gdLst/>
            <a:ahLst/>
            <a:cxnLst/>
            <a:rect r="r" b="b" t="t" l="l"/>
            <a:pathLst>
              <a:path h="6360685" w="9512410">
                <a:moveTo>
                  <a:pt x="0" y="0"/>
                </a:moveTo>
                <a:lnTo>
                  <a:pt x="9512410" y="0"/>
                </a:lnTo>
                <a:lnTo>
                  <a:pt x="9512410" y="6360685"/>
                </a:lnTo>
                <a:lnTo>
                  <a:pt x="0" y="6360685"/>
                </a:lnTo>
                <a:lnTo>
                  <a:pt x="0" y="0"/>
                </a:lnTo>
                <a:close/>
              </a:path>
            </a:pathLst>
          </a:custGeom>
          <a:blipFill>
            <a:blip r:embed="rId2"/>
            <a:stretch>
              <a:fillRect l="-1513" t="0" r="-32220" b="0"/>
            </a:stretch>
          </a:blipFill>
        </p:spPr>
      </p:sp>
      <p:sp>
        <p:nvSpPr>
          <p:cNvPr name="TextBox 3" id="3"/>
          <p:cNvSpPr txBox="true"/>
          <p:nvPr/>
        </p:nvSpPr>
        <p:spPr>
          <a:xfrm rot="0">
            <a:off x="10458397" y="1275277"/>
            <a:ext cx="6800903" cy="8813165"/>
          </a:xfrm>
          <a:prstGeom prst="rect">
            <a:avLst/>
          </a:prstGeom>
        </p:spPr>
        <p:txBody>
          <a:bodyPr anchor="t" rtlCol="false" tIns="0" lIns="0" bIns="0" rIns="0">
            <a:spAutoFit/>
          </a:bodyPr>
          <a:lstStyle/>
          <a:p>
            <a:pPr algn="l">
              <a:lnSpc>
                <a:spcPts val="3520"/>
              </a:lnSpc>
            </a:pPr>
            <a:r>
              <a:rPr lang="en-US" sz="3200" b="true">
                <a:solidFill>
                  <a:srgbClr val="072E36"/>
                </a:solidFill>
                <a:latin typeface="Quicksand Bold"/>
                <a:ea typeface="Quicksand Bold"/>
                <a:cs typeface="Quicksand Bold"/>
                <a:sym typeface="Quicksand Bold"/>
              </a:rPr>
              <a:t>✅ Simple, Interpretable Model</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Assumes a linear relations</a:t>
            </a:r>
            <a:r>
              <a:rPr lang="en-US" b="true" sz="3200">
                <a:solidFill>
                  <a:srgbClr val="072E36"/>
                </a:solidFill>
                <a:latin typeface="Quicksand Bold"/>
                <a:ea typeface="Quicksand Bold"/>
                <a:cs typeface="Quicksand Bold"/>
                <a:sym typeface="Quicksand Bold"/>
              </a:rPr>
              <a:t>hip between features (e.g., experience, databases known) and the target (salary).</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Fits a straight line:</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Salary=β0+β1⋅Experience+β2⋅Coding Exp+....</a:t>
            </a:r>
          </a:p>
          <a:p>
            <a:pPr algn="l">
              <a:lnSpc>
                <a:spcPts val="3840"/>
              </a:lnSpc>
            </a:pPr>
            <a:r>
              <a:rPr lang="en-US" sz="3200" b="true">
                <a:solidFill>
                  <a:srgbClr val="072E36"/>
                </a:solidFill>
                <a:latin typeface="Quicksand Bold"/>
                <a:ea typeface="Quicksand Bold"/>
                <a:cs typeface="Quicksand Bold"/>
                <a:sym typeface="Quicksand Bold"/>
              </a:rPr>
              <a:t>🔹 Pros: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Very fast to train.</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Easy to interpret and explain.</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Works well when relationships are linear.</a:t>
            </a:r>
          </a:p>
          <a:p>
            <a:pPr algn="l">
              <a:lnSpc>
                <a:spcPts val="3520"/>
              </a:lnSpc>
            </a:pPr>
            <a:r>
              <a:rPr lang="en-US" sz="3200" b="true">
                <a:solidFill>
                  <a:srgbClr val="072E36"/>
                </a:solidFill>
                <a:latin typeface="Quicksand Bold"/>
                <a:ea typeface="Quicksand Bold"/>
                <a:cs typeface="Quicksand Bold"/>
                <a:sym typeface="Quicksand Bold"/>
              </a:rPr>
              <a:t>🔻 Cons: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Performs poorly with non-linear data or complex feature interactions.</a:t>
            </a:r>
          </a:p>
          <a:p>
            <a:pPr algn="l" marL="690881" indent="-345440" lvl="1">
              <a:lnSpc>
                <a:spcPts val="3520"/>
              </a:lnSpc>
              <a:buFont typeface="Arial"/>
              <a:buChar char="•"/>
            </a:pPr>
            <a:r>
              <a:rPr lang="en-US" b="true" sz="3200">
                <a:solidFill>
                  <a:srgbClr val="072E36"/>
                </a:solidFill>
                <a:latin typeface="Quicksand Bold"/>
                <a:ea typeface="Quicksand Bold"/>
                <a:cs typeface="Quicksand Bold"/>
                <a:sym typeface="Quicksand Bold"/>
              </a:rPr>
              <a:t>Sensitive to outliers and multicollinearity.</a:t>
            </a:r>
          </a:p>
          <a:p>
            <a:pPr algn="l">
              <a:lnSpc>
                <a:spcPts val="3520"/>
              </a:lnSpc>
            </a:pPr>
          </a:p>
        </p:txBody>
      </p:sp>
      <p:sp>
        <p:nvSpPr>
          <p:cNvPr name="TextBox 4" id="4"/>
          <p:cNvSpPr txBox="true"/>
          <p:nvPr/>
        </p:nvSpPr>
        <p:spPr>
          <a:xfrm rot="0">
            <a:off x="2659665" y="95250"/>
            <a:ext cx="12424621" cy="933450"/>
          </a:xfrm>
          <a:prstGeom prst="rect">
            <a:avLst/>
          </a:prstGeom>
        </p:spPr>
        <p:txBody>
          <a:bodyPr anchor="t" rtlCol="false" tIns="0" lIns="0" bIns="0" rIns="0">
            <a:spAutoFit/>
          </a:bodyPr>
          <a:lstStyle/>
          <a:p>
            <a:pPr algn="ctr">
              <a:lnSpc>
                <a:spcPts val="7379"/>
              </a:lnSpc>
            </a:pPr>
            <a:r>
              <a:rPr lang="en-US" b="true" sz="6149">
                <a:solidFill>
                  <a:srgbClr val="072E36"/>
                </a:solidFill>
                <a:latin typeface="Garet Ultra-Bold"/>
                <a:ea typeface="Garet Ultra-Bold"/>
                <a:cs typeface="Garet Ultra-Bold"/>
                <a:sym typeface="Garet Ultra-Bold"/>
              </a:rPr>
              <a:t>1. Linear Regression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DAGq7-gJ1j0</dc:identifier>
  <dcterms:modified xsi:type="dcterms:W3CDTF">2011-08-01T06:04:30Z</dcterms:modified>
  <cp:revision>1</cp:revision>
  <dc:title>Grey Minimalist Illustrative Finance Presentation</dc:title>
</cp:coreProperties>
</file>