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20"/>
  </p:notesMasterIdLst>
  <p:sldIdLst>
    <p:sldId id="256" r:id="rId2"/>
    <p:sldId id="266" r:id="rId3"/>
    <p:sldId id="274" r:id="rId4"/>
    <p:sldId id="268" r:id="rId5"/>
    <p:sldId id="257" r:id="rId6"/>
    <p:sldId id="270" r:id="rId7"/>
    <p:sldId id="271" r:id="rId8"/>
    <p:sldId id="272" r:id="rId9"/>
    <p:sldId id="273" r:id="rId10"/>
    <p:sldId id="269" r:id="rId11"/>
    <p:sldId id="258" r:id="rId12"/>
    <p:sldId id="260" r:id="rId13"/>
    <p:sldId id="261" r:id="rId14"/>
    <p:sldId id="262" r:id="rId15"/>
    <p:sldId id="263" r:id="rId16"/>
    <p:sldId id="264" r:id="rId17"/>
    <p:sldId id="275" r:id="rId18"/>
    <p:sldId id="276" r:id="rId1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CCFF"/>
    <a:srgbClr val="CCFFCC"/>
    <a:srgbClr val="FFB78F"/>
    <a:srgbClr val="FF99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7208B-2F78-4C6B-B2B0-4E99DC71A9D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C284864D-7A75-4996-9532-4127D9E3FB3D}">
      <dgm:prSet phldrT="[Tex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tx1"/>
          </a:solidFill>
        </a:ln>
      </dgm:spPr>
      <dgm:t>
        <a:bodyPr/>
        <a:lstStyle/>
        <a:p>
          <a:r>
            <a:rPr lang="en-GB" b="0" cap="none" spc="0" dirty="0">
              <a:ln w="0"/>
              <a:solidFill>
                <a:schemeClr val="tx1"/>
              </a:solidFill>
              <a:effectLst>
                <a:outerShdw blurRad="38100" dist="19050" dir="2700000" algn="tl" rotWithShape="0">
                  <a:schemeClr val="dk1">
                    <a:alpha val="40000"/>
                  </a:schemeClr>
                </a:outerShdw>
              </a:effectLst>
            </a:rPr>
            <a:t>Objectives : </a:t>
          </a:r>
        </a:p>
        <a:p>
          <a:r>
            <a:rPr lang="en-GB" b="0" cap="none" spc="0" dirty="0">
              <a:ln w="0"/>
              <a:solidFill>
                <a:schemeClr val="tx1"/>
              </a:solidFill>
              <a:effectLst>
                <a:outerShdw blurRad="38100" dist="19050" dir="2700000" algn="tl" rotWithShape="0">
                  <a:schemeClr val="dk1">
                    <a:alpha val="40000"/>
                  </a:schemeClr>
                </a:outerShdw>
              </a:effectLst>
            </a:rPr>
            <a:t>1. To analyse the growth trends of electric vehicle adoption over the past few years.</a:t>
          </a:r>
        </a:p>
        <a:p>
          <a:r>
            <a:rPr lang="en-GB" b="0" cap="none" spc="0" dirty="0">
              <a:ln w="0"/>
              <a:solidFill>
                <a:schemeClr val="tx1"/>
              </a:solidFill>
              <a:effectLst>
                <a:outerShdw blurRad="38100" dist="19050" dir="2700000" algn="tl" rotWithShape="0">
                  <a:schemeClr val="dk1">
                    <a:alpha val="40000"/>
                  </a:schemeClr>
                </a:outerShdw>
              </a:effectLst>
            </a:rPr>
            <a:t>2. To assess the current population of electric vehicles in different regions.</a:t>
          </a:r>
        </a:p>
        <a:p>
          <a:r>
            <a:rPr lang="en-GB" b="0" cap="none" spc="0" dirty="0">
              <a:ln w="0"/>
              <a:solidFill>
                <a:schemeClr val="tx1"/>
              </a:solidFill>
              <a:effectLst>
                <a:outerShdw blurRad="38100" dist="19050" dir="2700000" algn="tl" rotWithShape="0">
                  <a:schemeClr val="dk1">
                    <a:alpha val="40000"/>
                  </a:schemeClr>
                </a:outerShdw>
              </a:effectLst>
            </a:rPr>
            <a:t>3. To identify factors influencing the adoption of electric vehicles.</a:t>
          </a:r>
        </a:p>
        <a:p>
          <a:r>
            <a:rPr lang="en-GB" b="0" cap="none" spc="0" dirty="0">
              <a:ln w="0"/>
              <a:solidFill>
                <a:schemeClr val="tx1"/>
              </a:solidFill>
              <a:effectLst>
                <a:outerShdw blurRad="38100" dist="19050" dir="2700000" algn="tl" rotWithShape="0">
                  <a:schemeClr val="dk1">
                    <a:alpha val="40000"/>
                  </a:schemeClr>
                </a:outerShdw>
              </a:effectLst>
            </a:rPr>
            <a:t>4. To forecast future trends in electric vehicle population.</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0088B2B7-416D-418F-9C79-98DB88C57672}" type="parTrans" cxnId="{B377DB2D-C1E2-4E60-894D-00A6855C9790}">
      <dgm:prSet/>
      <dgm:spPr/>
      <dgm:t>
        <a:bodyPr/>
        <a:lstStyle/>
        <a:p>
          <a:endParaRPr lang="en-IN"/>
        </a:p>
      </dgm:t>
    </dgm:pt>
    <dgm:pt modelId="{03D227D4-3AD8-4079-8897-2F05B29758A8}" type="sibTrans" cxnId="{B377DB2D-C1E2-4E60-894D-00A6855C9790}">
      <dgm:prSet/>
      <dgm:spPr/>
      <dgm:t>
        <a:bodyPr/>
        <a:lstStyle/>
        <a:p>
          <a:endParaRPr lang="en-IN"/>
        </a:p>
      </dgm:t>
    </dgm:pt>
    <dgm:pt modelId="{B99C74A0-4AEA-4523-B25E-FCC3038BE6F3}">
      <dgm:prSet phldrT="[Tex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tx1"/>
          </a:solidFill>
        </a:ln>
      </dgm:spPr>
      <dgm:t>
        <a:bodyPr/>
        <a:lstStyle/>
        <a:p>
          <a:r>
            <a:rPr lang="en-GB" b="0" cap="none" spc="0" dirty="0">
              <a:ln w="0"/>
              <a:solidFill>
                <a:schemeClr val="tx1"/>
              </a:solidFill>
              <a:effectLst>
                <a:outerShdw blurRad="38100" dist="19050" dir="2700000" algn="tl" rotWithShape="0">
                  <a:schemeClr val="dk1">
                    <a:alpha val="40000"/>
                  </a:schemeClr>
                </a:outerShdw>
              </a:effectLst>
            </a:rPr>
            <a:t>Tools and Technologies</a:t>
          </a:r>
          <a:endParaRPr lang="en-IN" b="0" cap="none" spc="0" dirty="0">
            <a:ln w="0"/>
            <a:solidFill>
              <a:schemeClr val="tx1"/>
            </a:solidFill>
            <a:effectLst>
              <a:outerShdw blurRad="38100" dist="19050" dir="2700000" algn="tl" rotWithShape="0">
                <a:schemeClr val="dk1">
                  <a:alpha val="40000"/>
                </a:schemeClr>
              </a:outerShdw>
            </a:effectLst>
          </a:endParaRPr>
        </a:p>
        <a:p>
          <a:r>
            <a:rPr lang="en-IN" b="0" cap="none" spc="0" dirty="0">
              <a:ln w="0"/>
              <a:solidFill>
                <a:schemeClr val="tx1"/>
              </a:solidFill>
              <a:effectLst>
                <a:outerShdw blurRad="38100" dist="19050" dir="2700000" algn="tl" rotWithShape="0">
                  <a:schemeClr val="dk1">
                    <a:alpha val="40000"/>
                  </a:schemeClr>
                </a:outerShdw>
              </a:effectLst>
            </a:rPr>
            <a:t>Python: For data manipulation, analysis, and visualization (using libraries such as Pandas, NumPy, Matplotlib, Seaborn, Plotly). </a:t>
          </a:r>
        </a:p>
        <a:p>
          <a:endParaRPr lang="en-IN" b="0" cap="none" spc="0" dirty="0">
            <a:ln w="0"/>
            <a:solidFill>
              <a:schemeClr val="tx1"/>
            </a:solidFill>
            <a:effectLst>
              <a:outerShdw blurRad="38100" dist="19050" dir="2700000" algn="tl" rotWithShape="0">
                <a:schemeClr val="dk1">
                  <a:alpha val="40000"/>
                </a:schemeClr>
              </a:outerShdw>
            </a:effectLst>
          </a:endParaRPr>
        </a:p>
        <a:p>
          <a:r>
            <a:rPr lang="en-IN" b="0" cap="none" spc="0" dirty="0">
              <a:ln w="0"/>
              <a:solidFill>
                <a:schemeClr val="tx1"/>
              </a:solidFill>
              <a:effectLst>
                <a:outerShdw blurRad="38100" dist="19050" dir="2700000" algn="tl" rotWithShape="0">
                  <a:schemeClr val="dk1">
                    <a:alpha val="40000"/>
                  </a:schemeClr>
                </a:outerShdw>
              </a:effectLst>
            </a:rPr>
            <a:t>Machine Learning: Using </a:t>
          </a:r>
          <a:r>
            <a:rPr lang="en-IN" b="0" cap="none" spc="0" dirty="0" err="1">
              <a:ln w="0"/>
              <a:solidFill>
                <a:schemeClr val="tx1"/>
              </a:solidFill>
              <a:effectLst>
                <a:outerShdw blurRad="38100" dist="19050" dir="2700000" algn="tl" rotWithShape="0">
                  <a:schemeClr val="dk1">
                    <a:alpha val="40000"/>
                  </a:schemeClr>
                </a:outerShdw>
              </a:effectLst>
            </a:rPr>
            <a:t>Scikit</a:t>
          </a:r>
          <a:r>
            <a:rPr lang="en-IN" b="0" cap="none" spc="0" dirty="0">
              <a:ln w="0"/>
              <a:solidFill>
                <a:schemeClr val="tx1"/>
              </a:solidFill>
              <a:effectLst>
                <a:outerShdw blurRad="38100" dist="19050" dir="2700000" algn="tl" rotWithShape="0">
                  <a:schemeClr val="dk1">
                    <a:alpha val="40000"/>
                  </a:schemeClr>
                </a:outerShdw>
              </a:effectLst>
            </a:rPr>
            <a:t>-learn for predictive </a:t>
          </a:r>
          <a:r>
            <a:rPr lang="en-IN" b="0" cap="none" spc="0" dirty="0" err="1">
              <a:ln w="0"/>
              <a:solidFill>
                <a:schemeClr val="tx1"/>
              </a:solidFill>
              <a:effectLst>
                <a:outerShdw blurRad="38100" dist="19050" dir="2700000" algn="tl" rotWithShape="0">
                  <a:schemeClr val="dk1">
                    <a:alpha val="40000"/>
                  </a:schemeClr>
                </a:outerShdw>
              </a:effectLst>
            </a:rPr>
            <a:t>modeling</a:t>
          </a:r>
          <a:r>
            <a:rPr lang="en-IN" b="0" cap="none" spc="0" dirty="0">
              <a:ln w="0"/>
              <a:solidFill>
                <a:schemeClr val="tx1"/>
              </a:solidFill>
              <a:effectLst>
                <a:outerShdw blurRad="38100" dist="19050" dir="2700000" algn="tl" rotWithShape="0">
                  <a:schemeClr val="dk1">
                    <a:alpha val="40000"/>
                  </a:schemeClr>
                </a:outerShdw>
              </a:effectLst>
            </a:rPr>
            <a:t>. </a:t>
          </a:r>
        </a:p>
        <a:p>
          <a:endParaRPr lang="en-IN" b="0" cap="none" spc="0" dirty="0">
            <a:ln w="0"/>
            <a:solidFill>
              <a:schemeClr val="tx1"/>
            </a:solidFill>
            <a:effectLst>
              <a:outerShdw blurRad="38100" dist="19050" dir="2700000" algn="tl" rotWithShape="0">
                <a:schemeClr val="dk1">
                  <a:alpha val="40000"/>
                </a:schemeClr>
              </a:outerShdw>
            </a:effectLst>
          </a:endParaRPr>
        </a:p>
        <a:p>
          <a:r>
            <a:rPr lang="en-IN" b="0" cap="none" spc="0" dirty="0">
              <a:ln w="0"/>
              <a:solidFill>
                <a:schemeClr val="tx1"/>
              </a:solidFill>
              <a:effectLst>
                <a:outerShdw blurRad="38100" dist="19050" dir="2700000" algn="tl" rotWithShape="0">
                  <a:schemeClr val="dk1">
                    <a:alpha val="40000"/>
                  </a:schemeClr>
                </a:outerShdw>
              </a:effectLst>
            </a:rPr>
            <a:t>Jupyter Notebooks: For documenting the analysis process and results. </a:t>
          </a:r>
        </a:p>
      </dgm:t>
    </dgm:pt>
    <dgm:pt modelId="{A3AFF3B5-CF28-4804-90F9-1A48DDB96281}" type="parTrans" cxnId="{94A6E334-EC72-40C4-B123-6D09AAC17373}">
      <dgm:prSet/>
      <dgm:spPr/>
      <dgm:t>
        <a:bodyPr/>
        <a:lstStyle/>
        <a:p>
          <a:endParaRPr lang="en-IN"/>
        </a:p>
      </dgm:t>
    </dgm:pt>
    <dgm:pt modelId="{F8AED16E-9AC5-46D8-9D26-545A9BB12377}" type="sibTrans" cxnId="{94A6E334-EC72-40C4-B123-6D09AAC17373}">
      <dgm:prSet/>
      <dgm:spPr/>
      <dgm:t>
        <a:bodyPr/>
        <a:lstStyle/>
        <a:p>
          <a:endParaRPr lang="en-IN"/>
        </a:p>
      </dgm:t>
    </dgm:pt>
    <dgm:pt modelId="{0D5D265A-31CB-4E70-BAE9-126C7E5DA43A}" type="pres">
      <dgm:prSet presAssocID="{5277208B-2F78-4C6B-B2B0-4E99DC71A9D1}" presName="linear" presStyleCnt="0">
        <dgm:presLayoutVars>
          <dgm:dir/>
          <dgm:resizeHandles val="exact"/>
        </dgm:presLayoutVars>
      </dgm:prSet>
      <dgm:spPr/>
    </dgm:pt>
    <dgm:pt modelId="{F7F09E87-D9F6-480B-AA5D-0BFB3BB5864F}" type="pres">
      <dgm:prSet presAssocID="{C284864D-7A75-4996-9532-4127D9E3FB3D}" presName="comp" presStyleCnt="0"/>
      <dgm:spPr/>
    </dgm:pt>
    <dgm:pt modelId="{D3D192C9-3254-48F7-B58E-C22B31E2EBA7}" type="pres">
      <dgm:prSet presAssocID="{C284864D-7A75-4996-9532-4127D9E3FB3D}" presName="box" presStyleLbl="node1" presStyleIdx="0" presStyleCnt="2" custLinFactNeighborX="6702" custLinFactNeighborY="766"/>
      <dgm:spPr/>
    </dgm:pt>
    <dgm:pt modelId="{2F01E4C8-5900-48EF-86C4-9D90112240CF}" type="pres">
      <dgm:prSet presAssocID="{C284864D-7A75-4996-9532-4127D9E3FB3D}" presName="img" presStyleLbl="fgImgPlace1" presStyleIdx="0" presStyleCnt="2" custScaleX="89366" custScaleY="725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1000" r="-31000"/>
          </a:stretch>
        </a:blipFill>
      </dgm:spPr>
      <dgm:extLst>
        <a:ext uri="{E40237B7-FDA0-4F09-8148-C483321AD2D9}">
          <dgm14:cNvPr xmlns:dgm14="http://schemas.microsoft.com/office/drawing/2010/diagram" id="0" name="" descr="Bullseye"/>
        </a:ext>
      </dgm:extLst>
    </dgm:pt>
    <dgm:pt modelId="{DD4EACF5-E2C8-4223-A50E-5E2695A901A9}" type="pres">
      <dgm:prSet presAssocID="{C284864D-7A75-4996-9532-4127D9E3FB3D}" presName="text" presStyleLbl="node1" presStyleIdx="0" presStyleCnt="2">
        <dgm:presLayoutVars>
          <dgm:bulletEnabled val="1"/>
        </dgm:presLayoutVars>
      </dgm:prSet>
      <dgm:spPr/>
    </dgm:pt>
    <dgm:pt modelId="{1DB0212F-F090-4623-A536-66022FC7EAEB}" type="pres">
      <dgm:prSet presAssocID="{03D227D4-3AD8-4079-8897-2F05B29758A8}" presName="spacer" presStyleCnt="0"/>
      <dgm:spPr/>
    </dgm:pt>
    <dgm:pt modelId="{9574A27A-84C9-4E6D-8403-6F095ABAF38F}" type="pres">
      <dgm:prSet presAssocID="{B99C74A0-4AEA-4523-B25E-FCC3038BE6F3}" presName="comp" presStyleCnt="0"/>
      <dgm:spPr/>
    </dgm:pt>
    <dgm:pt modelId="{1B3EAEC3-C13C-4F13-87B4-B9F14DB69D48}" type="pres">
      <dgm:prSet presAssocID="{B99C74A0-4AEA-4523-B25E-FCC3038BE6F3}" presName="box" presStyleLbl="node1" presStyleIdx="1" presStyleCnt="2" custLinFactNeighborX="-38928" custLinFactNeighborY="4305"/>
      <dgm:spPr/>
    </dgm:pt>
    <dgm:pt modelId="{72DB6B2B-530D-4E23-9138-19572225A811}" type="pres">
      <dgm:prSet presAssocID="{B99C74A0-4AEA-4523-B25E-FCC3038BE6F3}" presName="img"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50000" r="-50000"/>
          </a:stretch>
        </a:blipFill>
      </dgm:spPr>
      <dgm:extLst>
        <a:ext uri="{E40237B7-FDA0-4F09-8148-C483321AD2D9}">
          <dgm14:cNvPr xmlns:dgm14="http://schemas.microsoft.com/office/drawing/2010/diagram" id="0" name="" descr="Head with gears"/>
        </a:ext>
      </dgm:extLst>
    </dgm:pt>
    <dgm:pt modelId="{AA643BBA-F657-401E-92BB-104903D45B74}" type="pres">
      <dgm:prSet presAssocID="{B99C74A0-4AEA-4523-B25E-FCC3038BE6F3}" presName="text" presStyleLbl="node1" presStyleIdx="1" presStyleCnt="2">
        <dgm:presLayoutVars>
          <dgm:bulletEnabled val="1"/>
        </dgm:presLayoutVars>
      </dgm:prSet>
      <dgm:spPr/>
    </dgm:pt>
  </dgm:ptLst>
  <dgm:cxnLst>
    <dgm:cxn modelId="{84623F12-5749-4226-884A-BCF44ABBD2D1}" type="presOf" srcId="{B99C74A0-4AEA-4523-B25E-FCC3038BE6F3}" destId="{AA643BBA-F657-401E-92BB-104903D45B74}" srcOrd="1" destOrd="0" presId="urn:microsoft.com/office/officeart/2005/8/layout/vList4"/>
    <dgm:cxn modelId="{B377DB2D-C1E2-4E60-894D-00A6855C9790}" srcId="{5277208B-2F78-4C6B-B2B0-4E99DC71A9D1}" destId="{C284864D-7A75-4996-9532-4127D9E3FB3D}" srcOrd="0" destOrd="0" parTransId="{0088B2B7-416D-418F-9C79-98DB88C57672}" sibTransId="{03D227D4-3AD8-4079-8897-2F05B29758A8}"/>
    <dgm:cxn modelId="{94A6E334-EC72-40C4-B123-6D09AAC17373}" srcId="{5277208B-2F78-4C6B-B2B0-4E99DC71A9D1}" destId="{B99C74A0-4AEA-4523-B25E-FCC3038BE6F3}" srcOrd="1" destOrd="0" parTransId="{A3AFF3B5-CF28-4804-90F9-1A48DDB96281}" sibTransId="{F8AED16E-9AC5-46D8-9D26-545A9BB12377}"/>
    <dgm:cxn modelId="{18B86837-58A0-4F1F-A246-916BE0D2B475}" type="presOf" srcId="{B99C74A0-4AEA-4523-B25E-FCC3038BE6F3}" destId="{1B3EAEC3-C13C-4F13-87B4-B9F14DB69D48}" srcOrd="0" destOrd="0" presId="urn:microsoft.com/office/officeart/2005/8/layout/vList4"/>
    <dgm:cxn modelId="{BFD71B4E-C468-4D99-BA99-C0EF8BF5CB3F}" type="presOf" srcId="{C284864D-7A75-4996-9532-4127D9E3FB3D}" destId="{D3D192C9-3254-48F7-B58E-C22B31E2EBA7}" srcOrd="0" destOrd="0" presId="urn:microsoft.com/office/officeart/2005/8/layout/vList4"/>
    <dgm:cxn modelId="{9F3C2979-2024-474C-A603-6D226CBA863B}" type="presOf" srcId="{C284864D-7A75-4996-9532-4127D9E3FB3D}" destId="{DD4EACF5-E2C8-4223-A50E-5E2695A901A9}" srcOrd="1" destOrd="0" presId="urn:microsoft.com/office/officeart/2005/8/layout/vList4"/>
    <dgm:cxn modelId="{C6DA8FA1-E068-40A4-B2CF-1AA6791AB4F6}" type="presOf" srcId="{5277208B-2F78-4C6B-B2B0-4E99DC71A9D1}" destId="{0D5D265A-31CB-4E70-BAE9-126C7E5DA43A}" srcOrd="0" destOrd="0" presId="urn:microsoft.com/office/officeart/2005/8/layout/vList4"/>
    <dgm:cxn modelId="{0ED27320-9220-4707-AB3F-46883E8694FD}" type="presParOf" srcId="{0D5D265A-31CB-4E70-BAE9-126C7E5DA43A}" destId="{F7F09E87-D9F6-480B-AA5D-0BFB3BB5864F}" srcOrd="0" destOrd="0" presId="urn:microsoft.com/office/officeart/2005/8/layout/vList4"/>
    <dgm:cxn modelId="{FAF895DA-1ED5-4340-9EE9-295D30629403}" type="presParOf" srcId="{F7F09E87-D9F6-480B-AA5D-0BFB3BB5864F}" destId="{D3D192C9-3254-48F7-B58E-C22B31E2EBA7}" srcOrd="0" destOrd="0" presId="urn:microsoft.com/office/officeart/2005/8/layout/vList4"/>
    <dgm:cxn modelId="{000F9F08-197E-4219-A98B-87B20A8D9CAA}" type="presParOf" srcId="{F7F09E87-D9F6-480B-AA5D-0BFB3BB5864F}" destId="{2F01E4C8-5900-48EF-86C4-9D90112240CF}" srcOrd="1" destOrd="0" presId="urn:microsoft.com/office/officeart/2005/8/layout/vList4"/>
    <dgm:cxn modelId="{39111BA4-1DBA-43C6-B43E-FD251C87510F}" type="presParOf" srcId="{F7F09E87-D9F6-480B-AA5D-0BFB3BB5864F}" destId="{DD4EACF5-E2C8-4223-A50E-5E2695A901A9}" srcOrd="2" destOrd="0" presId="urn:microsoft.com/office/officeart/2005/8/layout/vList4"/>
    <dgm:cxn modelId="{D52F2986-BFBF-4CB9-A5CE-4CEE65D02EEA}" type="presParOf" srcId="{0D5D265A-31CB-4E70-BAE9-126C7E5DA43A}" destId="{1DB0212F-F090-4623-A536-66022FC7EAEB}" srcOrd="1" destOrd="0" presId="urn:microsoft.com/office/officeart/2005/8/layout/vList4"/>
    <dgm:cxn modelId="{F6C61AA6-CF66-4208-B55C-F6EC75F7715F}" type="presParOf" srcId="{0D5D265A-31CB-4E70-BAE9-126C7E5DA43A}" destId="{9574A27A-84C9-4E6D-8403-6F095ABAF38F}" srcOrd="2" destOrd="0" presId="urn:microsoft.com/office/officeart/2005/8/layout/vList4"/>
    <dgm:cxn modelId="{6EB56BB1-725A-4E8E-AC1E-DCFC665DA245}" type="presParOf" srcId="{9574A27A-84C9-4E6D-8403-6F095ABAF38F}" destId="{1B3EAEC3-C13C-4F13-87B4-B9F14DB69D48}" srcOrd="0" destOrd="0" presId="urn:microsoft.com/office/officeart/2005/8/layout/vList4"/>
    <dgm:cxn modelId="{A4C99B29-071D-4925-B87A-61A24AB638B6}" type="presParOf" srcId="{9574A27A-84C9-4E6D-8403-6F095ABAF38F}" destId="{72DB6B2B-530D-4E23-9138-19572225A811}" srcOrd="1" destOrd="0" presId="urn:microsoft.com/office/officeart/2005/8/layout/vList4"/>
    <dgm:cxn modelId="{DF304A56-0E39-4F9B-A6E4-8417CF5B708F}" type="presParOf" srcId="{9574A27A-84C9-4E6D-8403-6F095ABAF38F}" destId="{AA643BBA-F657-401E-92BB-104903D45B7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98DF4-6A65-466F-9AC6-913E2FDDB9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65F55CA-BEF2-43DF-966F-B78F32EE5DF9}">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a:t>Idea of the Project</a:t>
          </a:r>
          <a:endParaRPr lang="en-IN" dirty="0"/>
        </a:p>
      </dgm:t>
    </dgm:pt>
    <dgm:pt modelId="{D377C670-DE13-4EDC-932C-AB61C3F1B2A6}" type="parTrans" cxnId="{CD503B13-6CFD-4417-B59C-505F5EC886D6}">
      <dgm:prSet/>
      <dgm:spPr/>
      <dgm:t>
        <a:bodyPr/>
        <a:lstStyle/>
        <a:p>
          <a:endParaRPr lang="en-IN"/>
        </a:p>
      </dgm:t>
    </dgm:pt>
    <dgm:pt modelId="{9437E51A-1C3D-4BB8-B8FC-D027765FF28F}" type="sibTrans" cxnId="{CD503B13-6CFD-4417-B59C-505F5EC886D6}">
      <dgm:prSet/>
      <dgm:spPr/>
      <dgm:t>
        <a:bodyPr/>
        <a:lstStyle/>
        <a:p>
          <a:endParaRPr lang="en-IN"/>
        </a:p>
      </dgm:t>
    </dgm:pt>
    <dgm:pt modelId="{95DCFF8A-E755-49E4-9020-FBBDE6653F79}">
      <dgm:prSet phldrT="[Text]">
        <dgm:style>
          <a:lnRef idx="1">
            <a:schemeClr val="accent4"/>
          </a:lnRef>
          <a:fillRef idx="2">
            <a:schemeClr val="accent4"/>
          </a:fillRef>
          <a:effectRef idx="1">
            <a:schemeClr val="accent4"/>
          </a:effectRef>
          <a:fontRef idx="minor">
            <a:schemeClr val="dk1"/>
          </a:fontRef>
        </dgm:style>
      </dgm:prSet>
      <dgm:spPr/>
      <dgm:t>
        <a:bodyPr/>
        <a:lstStyle/>
        <a:p>
          <a:r>
            <a:rPr lang="en-GB" dirty="0"/>
            <a:t>The adoption of electric vehicles (EVs) is a critical component in the global effort to reduce greenhouse gas emissions and combat climate change. As the automotive industry undergoes a transformative shift towards sustainable energy, understanding the dynamics of the EV population becomes increasingly important for policymakers, manufacturers, and consumers alike.</a:t>
          </a:r>
          <a:endParaRPr lang="en-IN" dirty="0"/>
        </a:p>
      </dgm:t>
    </dgm:pt>
    <dgm:pt modelId="{280750FC-BD86-4339-A6F3-8010722C76B0}" type="parTrans" cxnId="{7ABD8842-88C4-4884-9393-DEEC72308FBB}">
      <dgm:prSet/>
      <dgm:spPr/>
      <dgm:t>
        <a:bodyPr/>
        <a:lstStyle/>
        <a:p>
          <a:endParaRPr lang="en-IN"/>
        </a:p>
      </dgm:t>
    </dgm:pt>
    <dgm:pt modelId="{525EA26A-8740-480D-B0EB-A439E28F1932}" type="sibTrans" cxnId="{7ABD8842-88C4-4884-9393-DEEC72308FBB}">
      <dgm:prSet/>
      <dgm:spPr/>
      <dgm:t>
        <a:bodyPr/>
        <a:lstStyle/>
        <a:p>
          <a:endParaRPr lang="en-IN"/>
        </a:p>
      </dgm:t>
    </dgm:pt>
    <dgm:pt modelId="{3758254D-5D57-4D27-8486-437868A0B250}">
      <dgm:prSet phldrT="[Text]">
        <dgm:style>
          <a:lnRef idx="1">
            <a:schemeClr val="accent6"/>
          </a:lnRef>
          <a:fillRef idx="2">
            <a:schemeClr val="accent6"/>
          </a:fillRef>
          <a:effectRef idx="1">
            <a:schemeClr val="accent6"/>
          </a:effectRef>
          <a:fontRef idx="minor">
            <a:schemeClr val="dk1"/>
          </a:fontRef>
        </dgm:style>
      </dgm:prSet>
      <dgm:spPr/>
      <dgm:t>
        <a:bodyPr/>
        <a:lstStyle/>
        <a:p>
          <a:r>
            <a:rPr lang="en-IN" dirty="0"/>
            <a:t>Purpose of the Project</a:t>
          </a:r>
        </a:p>
      </dgm:t>
    </dgm:pt>
    <dgm:pt modelId="{3176870E-1192-4C8D-B0E9-54CDD4E5A9B2}" type="parTrans" cxnId="{3690EAC8-4EB7-4300-B6CC-651441676FE4}">
      <dgm:prSet/>
      <dgm:spPr/>
      <dgm:t>
        <a:bodyPr/>
        <a:lstStyle/>
        <a:p>
          <a:endParaRPr lang="en-IN"/>
        </a:p>
      </dgm:t>
    </dgm:pt>
    <dgm:pt modelId="{B47151E0-788B-403C-8552-42DF6F4E1243}" type="sibTrans" cxnId="{3690EAC8-4EB7-4300-B6CC-651441676FE4}">
      <dgm:prSet/>
      <dgm:spPr/>
      <dgm:t>
        <a:bodyPr/>
        <a:lstStyle/>
        <a:p>
          <a:endParaRPr lang="en-IN"/>
        </a:p>
      </dgm:t>
    </dgm:pt>
    <dgm:pt modelId="{21AC6FB9-6B41-4AAE-B481-D017BA9DF3EE}">
      <dgm:prSet phldrT="[Text]">
        <dgm:style>
          <a:lnRef idx="1">
            <a:schemeClr val="accent4"/>
          </a:lnRef>
          <a:fillRef idx="2">
            <a:schemeClr val="accent4"/>
          </a:fillRef>
          <a:effectRef idx="1">
            <a:schemeClr val="accent4"/>
          </a:effectRef>
          <a:fontRef idx="minor">
            <a:schemeClr val="dk1"/>
          </a:fontRef>
        </dgm:style>
      </dgm:prSet>
      <dgm:spPr/>
      <dgm:t>
        <a:bodyPr/>
        <a:lstStyle/>
        <a:p>
          <a:r>
            <a:rPr lang="en-GB" dirty="0"/>
            <a:t>This exploratory data analysis (EDA) project aims to investigate and uncover patterns, trends, and insights within the electric vehicle population. By analysing various datasets related to EVs, we intend to gain a comprehensive understanding of the factors influencing the adoption and distribution of electric vehicles across different regions and demographics.</a:t>
          </a:r>
          <a:endParaRPr lang="en-IN" dirty="0"/>
        </a:p>
      </dgm:t>
    </dgm:pt>
    <dgm:pt modelId="{C75C64BF-7E77-4EE3-BDFE-C7DFADAB1161}" type="parTrans" cxnId="{B699B170-E8AF-4CAE-B9A3-E5A48815B9F0}">
      <dgm:prSet/>
      <dgm:spPr/>
      <dgm:t>
        <a:bodyPr/>
        <a:lstStyle/>
        <a:p>
          <a:endParaRPr lang="en-IN"/>
        </a:p>
      </dgm:t>
    </dgm:pt>
    <dgm:pt modelId="{FA5F82B3-3C0D-4003-88D7-A27F43B6AC33}" type="sibTrans" cxnId="{B699B170-E8AF-4CAE-B9A3-E5A48815B9F0}">
      <dgm:prSet/>
      <dgm:spPr/>
      <dgm:t>
        <a:bodyPr/>
        <a:lstStyle/>
        <a:p>
          <a:endParaRPr lang="en-IN"/>
        </a:p>
      </dgm:t>
    </dgm:pt>
    <dgm:pt modelId="{FB2DA66D-0B2D-438D-BB7E-A003D143594F}" type="pres">
      <dgm:prSet presAssocID="{C7698DF4-6A65-466F-9AC6-913E2FDDB917}" presName="Name0" presStyleCnt="0">
        <dgm:presLayoutVars>
          <dgm:dir/>
          <dgm:animLvl val="lvl"/>
          <dgm:resizeHandles val="exact"/>
        </dgm:presLayoutVars>
      </dgm:prSet>
      <dgm:spPr/>
    </dgm:pt>
    <dgm:pt modelId="{01FC7793-0DAA-47D8-B73B-9F50896F86AD}" type="pres">
      <dgm:prSet presAssocID="{965F55CA-BEF2-43DF-966F-B78F32EE5DF9}" presName="linNode" presStyleCnt="0"/>
      <dgm:spPr/>
    </dgm:pt>
    <dgm:pt modelId="{5EC20A33-2031-4343-8BEE-56CD1BAB491C}" type="pres">
      <dgm:prSet presAssocID="{965F55CA-BEF2-43DF-966F-B78F32EE5DF9}" presName="parentText" presStyleLbl="node1" presStyleIdx="0" presStyleCnt="2" custScaleX="65957" custScaleY="71184">
        <dgm:presLayoutVars>
          <dgm:chMax val="1"/>
          <dgm:bulletEnabled val="1"/>
        </dgm:presLayoutVars>
      </dgm:prSet>
      <dgm:spPr/>
    </dgm:pt>
    <dgm:pt modelId="{42C6B1D2-E2E7-46F0-80D9-E2ACA1FBC1F0}" type="pres">
      <dgm:prSet presAssocID="{965F55CA-BEF2-43DF-966F-B78F32EE5DF9}" presName="descendantText" presStyleLbl="alignAccFollowNode1" presStyleIdx="0" presStyleCnt="2">
        <dgm:presLayoutVars>
          <dgm:bulletEnabled val="1"/>
        </dgm:presLayoutVars>
      </dgm:prSet>
      <dgm:spPr/>
    </dgm:pt>
    <dgm:pt modelId="{CCA5690E-C56C-42B5-9DC9-26BB4C517380}" type="pres">
      <dgm:prSet presAssocID="{9437E51A-1C3D-4BB8-B8FC-D027765FF28F}" presName="sp" presStyleCnt="0"/>
      <dgm:spPr/>
    </dgm:pt>
    <dgm:pt modelId="{218EF52C-A904-4D96-8CFD-C2EE42284E5B}" type="pres">
      <dgm:prSet presAssocID="{3758254D-5D57-4D27-8486-437868A0B250}" presName="linNode" presStyleCnt="0"/>
      <dgm:spPr/>
    </dgm:pt>
    <dgm:pt modelId="{776050F7-3CF7-4388-9A1A-926A992EDED8}" type="pres">
      <dgm:prSet presAssocID="{3758254D-5D57-4D27-8486-437868A0B250}" presName="parentText" presStyleLbl="node1" presStyleIdx="1" presStyleCnt="2" custScaleX="65957" custScaleY="69710">
        <dgm:presLayoutVars>
          <dgm:chMax val="1"/>
          <dgm:bulletEnabled val="1"/>
        </dgm:presLayoutVars>
      </dgm:prSet>
      <dgm:spPr/>
    </dgm:pt>
    <dgm:pt modelId="{9D98086A-B074-4D4F-855E-CB04FD4CB897}" type="pres">
      <dgm:prSet presAssocID="{3758254D-5D57-4D27-8486-437868A0B250}" presName="descendantText" presStyleLbl="alignAccFollowNode1" presStyleIdx="1" presStyleCnt="2">
        <dgm:presLayoutVars>
          <dgm:bulletEnabled val="1"/>
        </dgm:presLayoutVars>
      </dgm:prSet>
      <dgm:spPr/>
    </dgm:pt>
  </dgm:ptLst>
  <dgm:cxnLst>
    <dgm:cxn modelId="{CD503B13-6CFD-4417-B59C-505F5EC886D6}" srcId="{C7698DF4-6A65-466F-9AC6-913E2FDDB917}" destId="{965F55CA-BEF2-43DF-966F-B78F32EE5DF9}" srcOrd="0" destOrd="0" parTransId="{D377C670-DE13-4EDC-932C-AB61C3F1B2A6}" sibTransId="{9437E51A-1C3D-4BB8-B8FC-D027765FF28F}"/>
    <dgm:cxn modelId="{69F1E418-D9C9-4B80-A1D7-B8C51779A3D0}" type="presOf" srcId="{95DCFF8A-E755-49E4-9020-FBBDE6653F79}" destId="{42C6B1D2-E2E7-46F0-80D9-E2ACA1FBC1F0}" srcOrd="0" destOrd="0" presId="urn:microsoft.com/office/officeart/2005/8/layout/vList5"/>
    <dgm:cxn modelId="{AEFCD019-D6EC-4F31-9B27-751668A4CB5C}" type="presOf" srcId="{21AC6FB9-6B41-4AAE-B481-D017BA9DF3EE}" destId="{9D98086A-B074-4D4F-855E-CB04FD4CB897}" srcOrd="0" destOrd="0" presId="urn:microsoft.com/office/officeart/2005/8/layout/vList5"/>
    <dgm:cxn modelId="{0A36C63C-AEC6-4D41-84CE-2CB488F3E0FF}" type="presOf" srcId="{C7698DF4-6A65-466F-9AC6-913E2FDDB917}" destId="{FB2DA66D-0B2D-438D-BB7E-A003D143594F}" srcOrd="0" destOrd="0" presId="urn:microsoft.com/office/officeart/2005/8/layout/vList5"/>
    <dgm:cxn modelId="{7ABD8842-88C4-4884-9393-DEEC72308FBB}" srcId="{965F55CA-BEF2-43DF-966F-B78F32EE5DF9}" destId="{95DCFF8A-E755-49E4-9020-FBBDE6653F79}" srcOrd="0" destOrd="0" parTransId="{280750FC-BD86-4339-A6F3-8010722C76B0}" sibTransId="{525EA26A-8740-480D-B0EB-A439E28F1932}"/>
    <dgm:cxn modelId="{B699B170-E8AF-4CAE-B9A3-E5A48815B9F0}" srcId="{3758254D-5D57-4D27-8486-437868A0B250}" destId="{21AC6FB9-6B41-4AAE-B481-D017BA9DF3EE}" srcOrd="0" destOrd="0" parTransId="{C75C64BF-7E77-4EE3-BDFE-C7DFADAB1161}" sibTransId="{FA5F82B3-3C0D-4003-88D7-A27F43B6AC33}"/>
    <dgm:cxn modelId="{C09F3879-B3C1-47E8-9C1C-DD5614AA8BF3}" type="presOf" srcId="{965F55CA-BEF2-43DF-966F-B78F32EE5DF9}" destId="{5EC20A33-2031-4343-8BEE-56CD1BAB491C}" srcOrd="0" destOrd="0" presId="urn:microsoft.com/office/officeart/2005/8/layout/vList5"/>
    <dgm:cxn modelId="{3690EAC8-4EB7-4300-B6CC-651441676FE4}" srcId="{C7698DF4-6A65-466F-9AC6-913E2FDDB917}" destId="{3758254D-5D57-4D27-8486-437868A0B250}" srcOrd="1" destOrd="0" parTransId="{3176870E-1192-4C8D-B0E9-54CDD4E5A9B2}" sibTransId="{B47151E0-788B-403C-8552-42DF6F4E1243}"/>
    <dgm:cxn modelId="{419530E2-86B2-4ED4-A101-3A305FE08FFD}" type="presOf" srcId="{3758254D-5D57-4D27-8486-437868A0B250}" destId="{776050F7-3CF7-4388-9A1A-926A992EDED8}" srcOrd="0" destOrd="0" presId="urn:microsoft.com/office/officeart/2005/8/layout/vList5"/>
    <dgm:cxn modelId="{62792B60-9448-47C4-9858-B26900FF2B5B}" type="presParOf" srcId="{FB2DA66D-0B2D-438D-BB7E-A003D143594F}" destId="{01FC7793-0DAA-47D8-B73B-9F50896F86AD}" srcOrd="0" destOrd="0" presId="urn:microsoft.com/office/officeart/2005/8/layout/vList5"/>
    <dgm:cxn modelId="{25E0498B-BC55-4C4A-A621-B7FAB6495F39}" type="presParOf" srcId="{01FC7793-0DAA-47D8-B73B-9F50896F86AD}" destId="{5EC20A33-2031-4343-8BEE-56CD1BAB491C}" srcOrd="0" destOrd="0" presId="urn:microsoft.com/office/officeart/2005/8/layout/vList5"/>
    <dgm:cxn modelId="{A6E3784E-62F7-4C63-BCD7-AFC37CB09D60}" type="presParOf" srcId="{01FC7793-0DAA-47D8-B73B-9F50896F86AD}" destId="{42C6B1D2-E2E7-46F0-80D9-E2ACA1FBC1F0}" srcOrd="1" destOrd="0" presId="urn:microsoft.com/office/officeart/2005/8/layout/vList5"/>
    <dgm:cxn modelId="{447CADBB-9FAD-41C6-B54B-152C7ADDB4E6}" type="presParOf" srcId="{FB2DA66D-0B2D-438D-BB7E-A003D143594F}" destId="{CCA5690E-C56C-42B5-9DC9-26BB4C517380}" srcOrd="1" destOrd="0" presId="urn:microsoft.com/office/officeart/2005/8/layout/vList5"/>
    <dgm:cxn modelId="{2683E512-1B38-41BA-AFB5-6049A20EE8C0}" type="presParOf" srcId="{FB2DA66D-0B2D-438D-BB7E-A003D143594F}" destId="{218EF52C-A904-4D96-8CFD-C2EE42284E5B}" srcOrd="2" destOrd="0" presId="urn:microsoft.com/office/officeart/2005/8/layout/vList5"/>
    <dgm:cxn modelId="{EFD15884-F55A-4E9A-BAD2-5DA10E796B47}" type="presParOf" srcId="{218EF52C-A904-4D96-8CFD-C2EE42284E5B}" destId="{776050F7-3CF7-4388-9A1A-926A992EDED8}" srcOrd="0" destOrd="0" presId="urn:microsoft.com/office/officeart/2005/8/layout/vList5"/>
    <dgm:cxn modelId="{C6754C21-2807-4A84-A4FF-2343310ECDAB}" type="presParOf" srcId="{218EF52C-A904-4D96-8CFD-C2EE42284E5B}" destId="{9D98086A-B074-4D4F-855E-CB04FD4CB89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C256F5-CA23-4C62-9341-8190BE05C557}"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IN"/>
        </a:p>
      </dgm:t>
    </dgm:pt>
    <dgm:pt modelId="{95330D27-C4A7-4DD1-85B2-B83B5F64C524}">
      <dgm:prSet phldrT="[Text]"/>
      <dgm:spPr>
        <a:ln>
          <a:solidFill>
            <a:schemeClr val="tx1"/>
          </a:solidFill>
        </a:ln>
      </dgm:spPr>
      <dgm:t>
        <a:bodyPr/>
        <a:lstStyle/>
        <a:p>
          <a:r>
            <a:rPr lang="en-IN" dirty="0">
              <a:solidFill>
                <a:sysClr val="windowText" lastClr="000000"/>
              </a:solidFill>
            </a:rPr>
            <a:t>1. Data Exploration and Cleaning </a:t>
          </a:r>
        </a:p>
      </dgm:t>
    </dgm:pt>
    <dgm:pt modelId="{E3778FAD-7740-426A-A7DC-DEFDAA742906}" type="parTrans" cxnId="{332FFB8B-84F8-4137-B40D-2E972A9371A9}">
      <dgm:prSet/>
      <dgm:spPr/>
      <dgm:t>
        <a:bodyPr/>
        <a:lstStyle/>
        <a:p>
          <a:endParaRPr lang="en-IN"/>
        </a:p>
      </dgm:t>
    </dgm:pt>
    <dgm:pt modelId="{DA54EF7A-A8EA-4B0D-ABC9-119D57B6F7E3}" type="sibTrans" cxnId="{332FFB8B-84F8-4137-B40D-2E972A9371A9}">
      <dgm:prSet/>
      <dgm:spPr/>
      <dgm:t>
        <a:bodyPr/>
        <a:lstStyle/>
        <a:p>
          <a:endParaRPr lang="en-IN"/>
        </a:p>
      </dgm:t>
    </dgm:pt>
    <dgm:pt modelId="{E58CAD9A-6245-4DD1-B568-5B0FB0CA8990}">
      <dgm:prSet phldrT="[Text]"/>
      <dgm:spPr>
        <a:ln>
          <a:solidFill>
            <a:schemeClr val="tx1"/>
          </a:solidFill>
        </a:ln>
      </dgm:spPr>
      <dgm:t>
        <a:bodyPr/>
        <a:lstStyle/>
        <a:p>
          <a:r>
            <a:rPr lang="en-IN" dirty="0">
              <a:solidFill>
                <a:sysClr val="windowText" lastClr="000000"/>
              </a:solidFill>
            </a:rPr>
            <a:t>2. Descriptive Statistics and Visualization</a:t>
          </a:r>
        </a:p>
      </dgm:t>
    </dgm:pt>
    <dgm:pt modelId="{09B15076-D6B4-45C2-824F-544D40789EEB}" type="parTrans" cxnId="{5D775A57-22D9-4E7A-8CA5-0F7FE4C82055}">
      <dgm:prSet/>
      <dgm:spPr/>
      <dgm:t>
        <a:bodyPr/>
        <a:lstStyle/>
        <a:p>
          <a:endParaRPr lang="en-IN"/>
        </a:p>
      </dgm:t>
    </dgm:pt>
    <dgm:pt modelId="{76D1C545-B7FC-4C93-AA67-7F05F946C57D}" type="sibTrans" cxnId="{5D775A57-22D9-4E7A-8CA5-0F7FE4C82055}">
      <dgm:prSet/>
      <dgm:spPr/>
      <dgm:t>
        <a:bodyPr/>
        <a:lstStyle/>
        <a:p>
          <a:endParaRPr lang="en-IN"/>
        </a:p>
      </dgm:t>
    </dgm:pt>
    <dgm:pt modelId="{0CB3C14F-C4B8-4845-AB52-8EE7B5052EAF}">
      <dgm:prSet phldrT="[Text]"/>
      <dgm:spPr>
        <a:ln>
          <a:solidFill>
            <a:schemeClr val="tx1"/>
          </a:solidFill>
        </a:ln>
      </dgm:spPr>
      <dgm:t>
        <a:bodyPr/>
        <a:lstStyle/>
        <a:p>
          <a:r>
            <a:rPr lang="en-IN" dirty="0">
              <a:solidFill>
                <a:sysClr val="windowText" lastClr="000000"/>
              </a:solidFill>
            </a:rPr>
            <a:t>3. Geographical Analysis </a:t>
          </a:r>
        </a:p>
      </dgm:t>
    </dgm:pt>
    <dgm:pt modelId="{D41A1B8E-8F25-477E-A153-5B9138E45E27}" type="parTrans" cxnId="{19F3D4C9-2703-4CE9-9401-A84DE68C2696}">
      <dgm:prSet/>
      <dgm:spPr/>
      <dgm:t>
        <a:bodyPr/>
        <a:lstStyle/>
        <a:p>
          <a:endParaRPr lang="en-IN"/>
        </a:p>
      </dgm:t>
    </dgm:pt>
    <dgm:pt modelId="{17C62817-798E-4C54-B059-9255241B6721}" type="sibTrans" cxnId="{19F3D4C9-2703-4CE9-9401-A84DE68C2696}">
      <dgm:prSet/>
      <dgm:spPr/>
      <dgm:t>
        <a:bodyPr/>
        <a:lstStyle/>
        <a:p>
          <a:endParaRPr lang="en-IN"/>
        </a:p>
      </dgm:t>
    </dgm:pt>
    <dgm:pt modelId="{31C048ED-ED8E-4894-944F-826F665AC1EB}">
      <dgm:prSet phldrT="[Text]"/>
      <dgm:spPr>
        <a:ln>
          <a:solidFill>
            <a:schemeClr val="tx1"/>
          </a:solidFill>
        </a:ln>
      </dgm:spPr>
      <dgm:t>
        <a:bodyPr/>
        <a:lstStyle/>
        <a:p>
          <a:r>
            <a:rPr lang="en-IN" dirty="0">
              <a:solidFill>
                <a:sysClr val="windowText" lastClr="000000"/>
              </a:solidFill>
            </a:rPr>
            <a:t>4. Market Analysis </a:t>
          </a:r>
        </a:p>
      </dgm:t>
    </dgm:pt>
    <dgm:pt modelId="{0CC4A54E-375E-4079-B7B6-200249EA62D8}" type="parTrans" cxnId="{889733DE-1D8E-4C54-B561-DBE9BD328EB5}">
      <dgm:prSet/>
      <dgm:spPr/>
      <dgm:t>
        <a:bodyPr/>
        <a:lstStyle/>
        <a:p>
          <a:endParaRPr lang="en-IN"/>
        </a:p>
      </dgm:t>
    </dgm:pt>
    <dgm:pt modelId="{59EF978D-940B-48E7-BC94-4C68EAA48A15}" type="sibTrans" cxnId="{889733DE-1D8E-4C54-B561-DBE9BD328EB5}">
      <dgm:prSet/>
      <dgm:spPr/>
      <dgm:t>
        <a:bodyPr/>
        <a:lstStyle/>
        <a:p>
          <a:endParaRPr lang="en-IN"/>
        </a:p>
      </dgm:t>
    </dgm:pt>
    <dgm:pt modelId="{F000FC88-E2C3-4809-B44D-9C90EA86398D}">
      <dgm:prSet phldrT="[Text]"/>
      <dgm:spPr>
        <a:ln>
          <a:solidFill>
            <a:schemeClr val="tx1"/>
          </a:solidFill>
        </a:ln>
      </dgm:spPr>
      <dgm:t>
        <a:bodyPr/>
        <a:lstStyle/>
        <a:p>
          <a:r>
            <a:rPr lang="en-IN" dirty="0">
              <a:solidFill>
                <a:sysClr val="windowText" lastClr="000000"/>
              </a:solidFill>
            </a:rPr>
            <a:t>5. Predictive Analysis </a:t>
          </a:r>
        </a:p>
      </dgm:t>
    </dgm:pt>
    <dgm:pt modelId="{6A956221-1586-4633-88E9-335CDDFF090C}" type="parTrans" cxnId="{33F2553A-EC64-4C9C-BB2B-133EFA212F49}">
      <dgm:prSet/>
      <dgm:spPr/>
      <dgm:t>
        <a:bodyPr/>
        <a:lstStyle/>
        <a:p>
          <a:endParaRPr lang="en-IN"/>
        </a:p>
      </dgm:t>
    </dgm:pt>
    <dgm:pt modelId="{182ECF0E-09AA-43E8-8258-8AD1D1ED0A77}" type="sibTrans" cxnId="{33F2553A-EC64-4C9C-BB2B-133EFA212F49}">
      <dgm:prSet/>
      <dgm:spPr/>
      <dgm:t>
        <a:bodyPr/>
        <a:lstStyle/>
        <a:p>
          <a:endParaRPr lang="en-IN"/>
        </a:p>
      </dgm:t>
    </dgm:pt>
    <dgm:pt modelId="{2E9BBC80-313C-45BA-AEBE-138D4A799E7E}" type="pres">
      <dgm:prSet presAssocID="{2DC256F5-CA23-4C62-9341-8190BE05C557}" presName="cycle" presStyleCnt="0">
        <dgm:presLayoutVars>
          <dgm:dir/>
          <dgm:resizeHandles val="exact"/>
        </dgm:presLayoutVars>
      </dgm:prSet>
      <dgm:spPr/>
    </dgm:pt>
    <dgm:pt modelId="{6330AE84-B1BE-471E-8294-F88B0991409B}" type="pres">
      <dgm:prSet presAssocID="{95330D27-C4A7-4DD1-85B2-B83B5F64C524}" presName="node" presStyleLbl="node1" presStyleIdx="0" presStyleCnt="5">
        <dgm:presLayoutVars>
          <dgm:bulletEnabled val="1"/>
        </dgm:presLayoutVars>
      </dgm:prSet>
      <dgm:spPr/>
    </dgm:pt>
    <dgm:pt modelId="{57B355D2-DD80-480A-AEC7-B1986B4079A6}" type="pres">
      <dgm:prSet presAssocID="{95330D27-C4A7-4DD1-85B2-B83B5F64C524}" presName="spNode" presStyleCnt="0"/>
      <dgm:spPr/>
    </dgm:pt>
    <dgm:pt modelId="{201E6410-C52B-41D1-AD5E-28D738274A2D}" type="pres">
      <dgm:prSet presAssocID="{DA54EF7A-A8EA-4B0D-ABC9-119D57B6F7E3}" presName="sibTrans" presStyleLbl="sibTrans1D1" presStyleIdx="0" presStyleCnt="5"/>
      <dgm:spPr/>
    </dgm:pt>
    <dgm:pt modelId="{7726F7E6-0443-411A-B645-47368384667B}" type="pres">
      <dgm:prSet presAssocID="{E58CAD9A-6245-4DD1-B568-5B0FB0CA8990}" presName="node" presStyleLbl="node1" presStyleIdx="1" presStyleCnt="5">
        <dgm:presLayoutVars>
          <dgm:bulletEnabled val="1"/>
        </dgm:presLayoutVars>
      </dgm:prSet>
      <dgm:spPr/>
    </dgm:pt>
    <dgm:pt modelId="{BD9CF8ED-79F8-4749-8E0F-48CE0E5475E0}" type="pres">
      <dgm:prSet presAssocID="{E58CAD9A-6245-4DD1-B568-5B0FB0CA8990}" presName="spNode" presStyleCnt="0"/>
      <dgm:spPr/>
    </dgm:pt>
    <dgm:pt modelId="{4E56413B-0B40-4AF0-92D3-07E0DD74AA08}" type="pres">
      <dgm:prSet presAssocID="{76D1C545-B7FC-4C93-AA67-7F05F946C57D}" presName="sibTrans" presStyleLbl="sibTrans1D1" presStyleIdx="1" presStyleCnt="5"/>
      <dgm:spPr/>
    </dgm:pt>
    <dgm:pt modelId="{2B0EF26C-8770-451F-AAD5-70899FF34357}" type="pres">
      <dgm:prSet presAssocID="{0CB3C14F-C4B8-4845-AB52-8EE7B5052EAF}" presName="node" presStyleLbl="node1" presStyleIdx="2" presStyleCnt="5">
        <dgm:presLayoutVars>
          <dgm:bulletEnabled val="1"/>
        </dgm:presLayoutVars>
      </dgm:prSet>
      <dgm:spPr/>
    </dgm:pt>
    <dgm:pt modelId="{3E6410BA-F525-4431-9259-73651F51AB6B}" type="pres">
      <dgm:prSet presAssocID="{0CB3C14F-C4B8-4845-AB52-8EE7B5052EAF}" presName="spNode" presStyleCnt="0"/>
      <dgm:spPr/>
    </dgm:pt>
    <dgm:pt modelId="{8E9D2FCA-B44F-4F0E-AFB8-7CE89FCA3103}" type="pres">
      <dgm:prSet presAssocID="{17C62817-798E-4C54-B059-9255241B6721}" presName="sibTrans" presStyleLbl="sibTrans1D1" presStyleIdx="2" presStyleCnt="5"/>
      <dgm:spPr/>
    </dgm:pt>
    <dgm:pt modelId="{08BEFBEF-CE23-4167-BB65-C5233CE34BE3}" type="pres">
      <dgm:prSet presAssocID="{31C048ED-ED8E-4894-944F-826F665AC1EB}" presName="node" presStyleLbl="node1" presStyleIdx="3" presStyleCnt="5">
        <dgm:presLayoutVars>
          <dgm:bulletEnabled val="1"/>
        </dgm:presLayoutVars>
      </dgm:prSet>
      <dgm:spPr/>
    </dgm:pt>
    <dgm:pt modelId="{D50706C0-C021-4575-B49F-4C36ED7361B8}" type="pres">
      <dgm:prSet presAssocID="{31C048ED-ED8E-4894-944F-826F665AC1EB}" presName="spNode" presStyleCnt="0"/>
      <dgm:spPr/>
    </dgm:pt>
    <dgm:pt modelId="{7F804C07-39F6-49A1-9DC2-F198CCDF9693}" type="pres">
      <dgm:prSet presAssocID="{59EF978D-940B-48E7-BC94-4C68EAA48A15}" presName="sibTrans" presStyleLbl="sibTrans1D1" presStyleIdx="3" presStyleCnt="5"/>
      <dgm:spPr/>
    </dgm:pt>
    <dgm:pt modelId="{DB3DDABA-835F-4D66-8707-937BE7935774}" type="pres">
      <dgm:prSet presAssocID="{F000FC88-E2C3-4809-B44D-9C90EA86398D}" presName="node" presStyleLbl="node1" presStyleIdx="4" presStyleCnt="5">
        <dgm:presLayoutVars>
          <dgm:bulletEnabled val="1"/>
        </dgm:presLayoutVars>
      </dgm:prSet>
      <dgm:spPr/>
    </dgm:pt>
    <dgm:pt modelId="{FFFCBFB3-723F-4544-B3D5-1A51CA929F62}" type="pres">
      <dgm:prSet presAssocID="{F000FC88-E2C3-4809-B44D-9C90EA86398D}" presName="spNode" presStyleCnt="0"/>
      <dgm:spPr/>
    </dgm:pt>
    <dgm:pt modelId="{A34D2587-1C26-4299-BB41-8AB0B99E1ADB}" type="pres">
      <dgm:prSet presAssocID="{182ECF0E-09AA-43E8-8258-8AD1D1ED0A77}" presName="sibTrans" presStyleLbl="sibTrans1D1" presStyleIdx="4" presStyleCnt="5"/>
      <dgm:spPr/>
    </dgm:pt>
  </dgm:ptLst>
  <dgm:cxnLst>
    <dgm:cxn modelId="{3B535820-B864-46B2-9255-E2ECC68E3F5D}" type="presOf" srcId="{DA54EF7A-A8EA-4B0D-ABC9-119D57B6F7E3}" destId="{201E6410-C52B-41D1-AD5E-28D738274A2D}" srcOrd="0" destOrd="0" presId="urn:microsoft.com/office/officeart/2005/8/layout/cycle6"/>
    <dgm:cxn modelId="{47BEF92C-001B-4977-BECC-0D0C04C64001}" type="presOf" srcId="{E58CAD9A-6245-4DD1-B568-5B0FB0CA8990}" destId="{7726F7E6-0443-411A-B645-47368384667B}" srcOrd="0" destOrd="0" presId="urn:microsoft.com/office/officeart/2005/8/layout/cycle6"/>
    <dgm:cxn modelId="{9E0DC338-AF2C-43B3-9C1E-E17487107451}" type="presOf" srcId="{F000FC88-E2C3-4809-B44D-9C90EA86398D}" destId="{DB3DDABA-835F-4D66-8707-937BE7935774}" srcOrd="0" destOrd="0" presId="urn:microsoft.com/office/officeart/2005/8/layout/cycle6"/>
    <dgm:cxn modelId="{33F2553A-EC64-4C9C-BB2B-133EFA212F49}" srcId="{2DC256F5-CA23-4C62-9341-8190BE05C557}" destId="{F000FC88-E2C3-4809-B44D-9C90EA86398D}" srcOrd="4" destOrd="0" parTransId="{6A956221-1586-4633-88E9-335CDDFF090C}" sibTransId="{182ECF0E-09AA-43E8-8258-8AD1D1ED0A77}"/>
    <dgm:cxn modelId="{E4A0813B-3E09-4EC7-9ECB-F1EFD6A3A3EF}" type="presOf" srcId="{0CB3C14F-C4B8-4845-AB52-8EE7B5052EAF}" destId="{2B0EF26C-8770-451F-AAD5-70899FF34357}" srcOrd="0" destOrd="0" presId="urn:microsoft.com/office/officeart/2005/8/layout/cycle6"/>
    <dgm:cxn modelId="{E0203C69-AF7F-45BB-BB83-CB6CF097B2E6}" type="presOf" srcId="{182ECF0E-09AA-43E8-8258-8AD1D1ED0A77}" destId="{A34D2587-1C26-4299-BB41-8AB0B99E1ADB}" srcOrd="0" destOrd="0" presId="urn:microsoft.com/office/officeart/2005/8/layout/cycle6"/>
    <dgm:cxn modelId="{5D775A57-22D9-4E7A-8CA5-0F7FE4C82055}" srcId="{2DC256F5-CA23-4C62-9341-8190BE05C557}" destId="{E58CAD9A-6245-4DD1-B568-5B0FB0CA8990}" srcOrd="1" destOrd="0" parTransId="{09B15076-D6B4-45C2-824F-544D40789EEB}" sibTransId="{76D1C545-B7FC-4C93-AA67-7F05F946C57D}"/>
    <dgm:cxn modelId="{332FFB8B-84F8-4137-B40D-2E972A9371A9}" srcId="{2DC256F5-CA23-4C62-9341-8190BE05C557}" destId="{95330D27-C4A7-4DD1-85B2-B83B5F64C524}" srcOrd="0" destOrd="0" parTransId="{E3778FAD-7740-426A-A7DC-DEFDAA742906}" sibTransId="{DA54EF7A-A8EA-4B0D-ABC9-119D57B6F7E3}"/>
    <dgm:cxn modelId="{9DB59F9C-57D8-4F8F-9943-9121734366E6}" type="presOf" srcId="{2DC256F5-CA23-4C62-9341-8190BE05C557}" destId="{2E9BBC80-313C-45BA-AEBE-138D4A799E7E}" srcOrd="0" destOrd="0" presId="urn:microsoft.com/office/officeart/2005/8/layout/cycle6"/>
    <dgm:cxn modelId="{A1D337AD-C847-47E0-9CB6-C6AFD91195DB}" type="presOf" srcId="{76D1C545-B7FC-4C93-AA67-7F05F946C57D}" destId="{4E56413B-0B40-4AF0-92D3-07E0DD74AA08}" srcOrd="0" destOrd="0" presId="urn:microsoft.com/office/officeart/2005/8/layout/cycle6"/>
    <dgm:cxn modelId="{793ED7C0-77C3-475C-9A51-F5C2B2CE33B2}" type="presOf" srcId="{59EF978D-940B-48E7-BC94-4C68EAA48A15}" destId="{7F804C07-39F6-49A1-9DC2-F198CCDF9693}" srcOrd="0" destOrd="0" presId="urn:microsoft.com/office/officeart/2005/8/layout/cycle6"/>
    <dgm:cxn modelId="{19F3D4C9-2703-4CE9-9401-A84DE68C2696}" srcId="{2DC256F5-CA23-4C62-9341-8190BE05C557}" destId="{0CB3C14F-C4B8-4845-AB52-8EE7B5052EAF}" srcOrd="2" destOrd="0" parTransId="{D41A1B8E-8F25-477E-A153-5B9138E45E27}" sibTransId="{17C62817-798E-4C54-B059-9255241B6721}"/>
    <dgm:cxn modelId="{BF3316D1-0BC6-48E5-87B7-759BF33F54C7}" type="presOf" srcId="{95330D27-C4A7-4DD1-85B2-B83B5F64C524}" destId="{6330AE84-B1BE-471E-8294-F88B0991409B}" srcOrd="0" destOrd="0" presId="urn:microsoft.com/office/officeart/2005/8/layout/cycle6"/>
    <dgm:cxn modelId="{889733DE-1D8E-4C54-B561-DBE9BD328EB5}" srcId="{2DC256F5-CA23-4C62-9341-8190BE05C557}" destId="{31C048ED-ED8E-4894-944F-826F665AC1EB}" srcOrd="3" destOrd="0" parTransId="{0CC4A54E-375E-4079-B7B6-200249EA62D8}" sibTransId="{59EF978D-940B-48E7-BC94-4C68EAA48A15}"/>
    <dgm:cxn modelId="{BC5444F2-958F-4C7E-AB0B-E220CDEEC5D4}" type="presOf" srcId="{31C048ED-ED8E-4894-944F-826F665AC1EB}" destId="{08BEFBEF-CE23-4167-BB65-C5233CE34BE3}" srcOrd="0" destOrd="0" presId="urn:microsoft.com/office/officeart/2005/8/layout/cycle6"/>
    <dgm:cxn modelId="{1523C6F8-46DA-4CA6-8F00-49E9210C6938}" type="presOf" srcId="{17C62817-798E-4C54-B059-9255241B6721}" destId="{8E9D2FCA-B44F-4F0E-AFB8-7CE89FCA3103}" srcOrd="0" destOrd="0" presId="urn:microsoft.com/office/officeart/2005/8/layout/cycle6"/>
    <dgm:cxn modelId="{3C554EC5-00ED-4BB5-B110-CF044EA3A66D}" type="presParOf" srcId="{2E9BBC80-313C-45BA-AEBE-138D4A799E7E}" destId="{6330AE84-B1BE-471E-8294-F88B0991409B}" srcOrd="0" destOrd="0" presId="urn:microsoft.com/office/officeart/2005/8/layout/cycle6"/>
    <dgm:cxn modelId="{51B158F6-6CBC-43E3-818A-A5F101F188B2}" type="presParOf" srcId="{2E9BBC80-313C-45BA-AEBE-138D4A799E7E}" destId="{57B355D2-DD80-480A-AEC7-B1986B4079A6}" srcOrd="1" destOrd="0" presId="urn:microsoft.com/office/officeart/2005/8/layout/cycle6"/>
    <dgm:cxn modelId="{C9DA4D72-D9A1-4224-A595-C04781C9F3D1}" type="presParOf" srcId="{2E9BBC80-313C-45BA-AEBE-138D4A799E7E}" destId="{201E6410-C52B-41D1-AD5E-28D738274A2D}" srcOrd="2" destOrd="0" presId="urn:microsoft.com/office/officeart/2005/8/layout/cycle6"/>
    <dgm:cxn modelId="{37422DA4-385C-437E-8D7F-4CAA0F94132B}" type="presParOf" srcId="{2E9BBC80-313C-45BA-AEBE-138D4A799E7E}" destId="{7726F7E6-0443-411A-B645-47368384667B}" srcOrd="3" destOrd="0" presId="urn:microsoft.com/office/officeart/2005/8/layout/cycle6"/>
    <dgm:cxn modelId="{2F08B3E1-D37A-46A4-924A-1BC9A8E94F29}" type="presParOf" srcId="{2E9BBC80-313C-45BA-AEBE-138D4A799E7E}" destId="{BD9CF8ED-79F8-4749-8E0F-48CE0E5475E0}" srcOrd="4" destOrd="0" presId="urn:microsoft.com/office/officeart/2005/8/layout/cycle6"/>
    <dgm:cxn modelId="{19397D71-728A-4F7A-8E6A-BF78A908AB99}" type="presParOf" srcId="{2E9BBC80-313C-45BA-AEBE-138D4A799E7E}" destId="{4E56413B-0B40-4AF0-92D3-07E0DD74AA08}" srcOrd="5" destOrd="0" presId="urn:microsoft.com/office/officeart/2005/8/layout/cycle6"/>
    <dgm:cxn modelId="{C6FAC182-D705-4C29-8732-0741D78BF8BC}" type="presParOf" srcId="{2E9BBC80-313C-45BA-AEBE-138D4A799E7E}" destId="{2B0EF26C-8770-451F-AAD5-70899FF34357}" srcOrd="6" destOrd="0" presId="urn:microsoft.com/office/officeart/2005/8/layout/cycle6"/>
    <dgm:cxn modelId="{BB301F4F-01E9-468A-9766-A9DF50C31C34}" type="presParOf" srcId="{2E9BBC80-313C-45BA-AEBE-138D4A799E7E}" destId="{3E6410BA-F525-4431-9259-73651F51AB6B}" srcOrd="7" destOrd="0" presId="urn:microsoft.com/office/officeart/2005/8/layout/cycle6"/>
    <dgm:cxn modelId="{59E4B79E-9E08-4212-8EB5-01C1E9F35C04}" type="presParOf" srcId="{2E9BBC80-313C-45BA-AEBE-138D4A799E7E}" destId="{8E9D2FCA-B44F-4F0E-AFB8-7CE89FCA3103}" srcOrd="8" destOrd="0" presId="urn:microsoft.com/office/officeart/2005/8/layout/cycle6"/>
    <dgm:cxn modelId="{0E2EBFD1-0586-4ADF-9E1A-8C75BA7874C1}" type="presParOf" srcId="{2E9BBC80-313C-45BA-AEBE-138D4A799E7E}" destId="{08BEFBEF-CE23-4167-BB65-C5233CE34BE3}" srcOrd="9" destOrd="0" presId="urn:microsoft.com/office/officeart/2005/8/layout/cycle6"/>
    <dgm:cxn modelId="{8F6D7326-B4AB-48C9-9F4A-02D2B483DC39}" type="presParOf" srcId="{2E9BBC80-313C-45BA-AEBE-138D4A799E7E}" destId="{D50706C0-C021-4575-B49F-4C36ED7361B8}" srcOrd="10" destOrd="0" presId="urn:microsoft.com/office/officeart/2005/8/layout/cycle6"/>
    <dgm:cxn modelId="{6D21A3C9-C04E-4802-8F0A-B02219E979A9}" type="presParOf" srcId="{2E9BBC80-313C-45BA-AEBE-138D4A799E7E}" destId="{7F804C07-39F6-49A1-9DC2-F198CCDF9693}" srcOrd="11" destOrd="0" presId="urn:microsoft.com/office/officeart/2005/8/layout/cycle6"/>
    <dgm:cxn modelId="{712433F5-D81D-4934-A581-DE7A677CB7AC}" type="presParOf" srcId="{2E9BBC80-313C-45BA-AEBE-138D4A799E7E}" destId="{DB3DDABA-835F-4D66-8707-937BE7935774}" srcOrd="12" destOrd="0" presId="urn:microsoft.com/office/officeart/2005/8/layout/cycle6"/>
    <dgm:cxn modelId="{E831EEE4-8951-4C10-9C46-D32B83422C8E}" type="presParOf" srcId="{2E9BBC80-313C-45BA-AEBE-138D4A799E7E}" destId="{FFFCBFB3-723F-4544-B3D5-1A51CA929F62}" srcOrd="13" destOrd="0" presId="urn:microsoft.com/office/officeart/2005/8/layout/cycle6"/>
    <dgm:cxn modelId="{B503F610-97B6-4061-99F6-9430F7926CEE}" type="presParOf" srcId="{2E9BBC80-313C-45BA-AEBE-138D4A799E7E}" destId="{A34D2587-1C26-4299-BB41-8AB0B99E1ADB}"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192C9-3254-48F7-B58E-C22B31E2EBA7}">
      <dsp:nvSpPr>
        <dsp:cNvPr id="0" name=""/>
        <dsp:cNvSpPr/>
      </dsp:nvSpPr>
      <dsp:spPr>
        <a:xfrm>
          <a:off x="0" y="23642"/>
          <a:ext cx="10110951" cy="3086451"/>
        </a:xfrm>
        <a:prstGeom prst="roundRect">
          <a:avLst>
            <a:gd name="adj" fmla="val 1000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Objectives : </a:t>
          </a:r>
        </a:p>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1. To analyse the growth trends of electric vehicle adoption over the past few years.</a:t>
          </a:r>
        </a:p>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2. To assess the current population of electric vehicles in different regions.</a:t>
          </a:r>
        </a:p>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3. To identify factors influencing the adoption of electric vehicles.</a:t>
          </a:r>
        </a:p>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4. To forecast future trends in electric vehicle population.</a:t>
          </a:r>
          <a:endParaRPr lang="en-IN" sz="2100" b="0" kern="1200" cap="none" spc="0" dirty="0">
            <a:ln w="0"/>
            <a:solidFill>
              <a:schemeClr val="tx1"/>
            </a:solidFill>
            <a:effectLst>
              <a:outerShdw blurRad="38100" dist="19050" dir="2700000" algn="tl" rotWithShape="0">
                <a:schemeClr val="dk1">
                  <a:alpha val="40000"/>
                </a:schemeClr>
              </a:outerShdw>
            </a:effectLst>
          </a:endParaRPr>
        </a:p>
      </dsp:txBody>
      <dsp:txXfrm>
        <a:off x="2330835" y="23642"/>
        <a:ext cx="7780115" cy="3086451"/>
      </dsp:txXfrm>
    </dsp:sp>
    <dsp:sp modelId="{2F01E4C8-5900-48EF-86C4-9D90112240CF}">
      <dsp:nvSpPr>
        <dsp:cNvPr id="0" name=""/>
        <dsp:cNvSpPr/>
      </dsp:nvSpPr>
      <dsp:spPr>
        <a:xfrm>
          <a:off x="416164" y="647673"/>
          <a:ext cx="1807150" cy="179110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1000" r="-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3EAEC3-C13C-4F13-87B4-B9F14DB69D48}">
      <dsp:nvSpPr>
        <dsp:cNvPr id="0" name=""/>
        <dsp:cNvSpPr/>
      </dsp:nvSpPr>
      <dsp:spPr>
        <a:xfrm>
          <a:off x="0" y="3396678"/>
          <a:ext cx="10110951" cy="3086451"/>
        </a:xfrm>
        <a:prstGeom prst="roundRect">
          <a:avLst>
            <a:gd name="adj" fmla="val 1000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kern="1200" cap="none" spc="0" dirty="0">
              <a:ln w="0"/>
              <a:solidFill>
                <a:schemeClr val="tx1"/>
              </a:solidFill>
              <a:effectLst>
                <a:outerShdw blurRad="38100" dist="19050" dir="2700000" algn="tl" rotWithShape="0">
                  <a:schemeClr val="dk1">
                    <a:alpha val="40000"/>
                  </a:schemeClr>
                </a:outerShdw>
              </a:effectLst>
            </a:rPr>
            <a:t>Tools and Technologies</a:t>
          </a:r>
          <a:endParaRPr lang="en-IN" sz="2100" b="0" kern="1200" cap="none" spc="0" dirty="0">
            <a:ln w="0"/>
            <a:solidFill>
              <a:schemeClr val="tx1"/>
            </a:solidFill>
            <a:effectLst>
              <a:outerShdw blurRad="38100" dist="19050" dir="2700000" algn="tl" rotWithShape="0">
                <a:schemeClr val="dk1">
                  <a:alpha val="40000"/>
                </a:schemeClr>
              </a:outerShdw>
            </a:effectLst>
          </a:endParaRPr>
        </a:p>
        <a:p>
          <a:pPr marL="0" lvl="0" indent="0" algn="l" defTabSz="933450">
            <a:lnSpc>
              <a:spcPct val="90000"/>
            </a:lnSpc>
            <a:spcBef>
              <a:spcPct val="0"/>
            </a:spcBef>
            <a:spcAft>
              <a:spcPct val="35000"/>
            </a:spcAft>
            <a:buNone/>
          </a:pPr>
          <a:r>
            <a:rPr lang="en-IN" sz="2100" b="0" kern="1200" cap="none" spc="0" dirty="0">
              <a:ln w="0"/>
              <a:solidFill>
                <a:schemeClr val="tx1"/>
              </a:solidFill>
              <a:effectLst>
                <a:outerShdw blurRad="38100" dist="19050" dir="2700000" algn="tl" rotWithShape="0">
                  <a:schemeClr val="dk1">
                    <a:alpha val="40000"/>
                  </a:schemeClr>
                </a:outerShdw>
              </a:effectLst>
            </a:rPr>
            <a:t>Python: For data manipulation, analysis, and visualization (using libraries such as Pandas, NumPy, Matplotlib, Seaborn, Plotly). </a:t>
          </a:r>
        </a:p>
        <a:p>
          <a:pPr marL="0" lvl="0" indent="0" algn="l" defTabSz="933450">
            <a:lnSpc>
              <a:spcPct val="90000"/>
            </a:lnSpc>
            <a:spcBef>
              <a:spcPct val="0"/>
            </a:spcBef>
            <a:spcAft>
              <a:spcPct val="35000"/>
            </a:spcAft>
            <a:buNone/>
          </a:pPr>
          <a:endParaRPr lang="en-IN" sz="2100" b="0" kern="1200" cap="none" spc="0" dirty="0">
            <a:ln w="0"/>
            <a:solidFill>
              <a:schemeClr val="tx1"/>
            </a:solidFill>
            <a:effectLst>
              <a:outerShdw blurRad="38100" dist="19050" dir="2700000" algn="tl" rotWithShape="0">
                <a:schemeClr val="dk1">
                  <a:alpha val="40000"/>
                </a:schemeClr>
              </a:outerShdw>
            </a:effectLst>
          </a:endParaRPr>
        </a:p>
        <a:p>
          <a:pPr marL="0" lvl="0" indent="0" algn="l" defTabSz="933450">
            <a:lnSpc>
              <a:spcPct val="90000"/>
            </a:lnSpc>
            <a:spcBef>
              <a:spcPct val="0"/>
            </a:spcBef>
            <a:spcAft>
              <a:spcPct val="35000"/>
            </a:spcAft>
            <a:buNone/>
          </a:pPr>
          <a:r>
            <a:rPr lang="en-IN" sz="2100" b="0" kern="1200" cap="none" spc="0" dirty="0">
              <a:ln w="0"/>
              <a:solidFill>
                <a:schemeClr val="tx1"/>
              </a:solidFill>
              <a:effectLst>
                <a:outerShdw blurRad="38100" dist="19050" dir="2700000" algn="tl" rotWithShape="0">
                  <a:schemeClr val="dk1">
                    <a:alpha val="40000"/>
                  </a:schemeClr>
                </a:outerShdw>
              </a:effectLst>
            </a:rPr>
            <a:t>Machine Learning: Using </a:t>
          </a:r>
          <a:r>
            <a:rPr lang="en-IN" sz="2100" b="0" kern="1200" cap="none" spc="0" dirty="0" err="1">
              <a:ln w="0"/>
              <a:solidFill>
                <a:schemeClr val="tx1"/>
              </a:solidFill>
              <a:effectLst>
                <a:outerShdw blurRad="38100" dist="19050" dir="2700000" algn="tl" rotWithShape="0">
                  <a:schemeClr val="dk1">
                    <a:alpha val="40000"/>
                  </a:schemeClr>
                </a:outerShdw>
              </a:effectLst>
            </a:rPr>
            <a:t>Scikit</a:t>
          </a:r>
          <a:r>
            <a:rPr lang="en-IN" sz="2100" b="0" kern="1200" cap="none" spc="0" dirty="0">
              <a:ln w="0"/>
              <a:solidFill>
                <a:schemeClr val="tx1"/>
              </a:solidFill>
              <a:effectLst>
                <a:outerShdw blurRad="38100" dist="19050" dir="2700000" algn="tl" rotWithShape="0">
                  <a:schemeClr val="dk1">
                    <a:alpha val="40000"/>
                  </a:schemeClr>
                </a:outerShdw>
              </a:effectLst>
            </a:rPr>
            <a:t>-learn for predictive </a:t>
          </a:r>
          <a:r>
            <a:rPr lang="en-IN" sz="2100" b="0" kern="1200" cap="none" spc="0" dirty="0" err="1">
              <a:ln w="0"/>
              <a:solidFill>
                <a:schemeClr val="tx1"/>
              </a:solidFill>
              <a:effectLst>
                <a:outerShdw blurRad="38100" dist="19050" dir="2700000" algn="tl" rotWithShape="0">
                  <a:schemeClr val="dk1">
                    <a:alpha val="40000"/>
                  </a:schemeClr>
                </a:outerShdw>
              </a:effectLst>
            </a:rPr>
            <a:t>modeling</a:t>
          </a:r>
          <a:r>
            <a:rPr lang="en-IN" sz="2100" b="0" kern="1200" cap="none" spc="0" dirty="0">
              <a:ln w="0"/>
              <a:solidFill>
                <a:schemeClr val="tx1"/>
              </a:solidFill>
              <a:effectLst>
                <a:outerShdw blurRad="38100" dist="19050" dir="2700000" algn="tl" rotWithShape="0">
                  <a:schemeClr val="dk1">
                    <a:alpha val="40000"/>
                  </a:schemeClr>
                </a:outerShdw>
              </a:effectLst>
            </a:rPr>
            <a:t>. </a:t>
          </a:r>
        </a:p>
        <a:p>
          <a:pPr marL="0" lvl="0" indent="0" algn="l" defTabSz="933450">
            <a:lnSpc>
              <a:spcPct val="90000"/>
            </a:lnSpc>
            <a:spcBef>
              <a:spcPct val="0"/>
            </a:spcBef>
            <a:spcAft>
              <a:spcPct val="35000"/>
            </a:spcAft>
            <a:buNone/>
          </a:pPr>
          <a:endParaRPr lang="en-IN" sz="2100" b="0" kern="1200" cap="none" spc="0" dirty="0">
            <a:ln w="0"/>
            <a:solidFill>
              <a:schemeClr val="tx1"/>
            </a:solidFill>
            <a:effectLst>
              <a:outerShdw blurRad="38100" dist="19050" dir="2700000" algn="tl" rotWithShape="0">
                <a:schemeClr val="dk1">
                  <a:alpha val="40000"/>
                </a:schemeClr>
              </a:outerShdw>
            </a:effectLst>
          </a:endParaRPr>
        </a:p>
        <a:p>
          <a:pPr marL="0" lvl="0" indent="0" algn="l" defTabSz="933450">
            <a:lnSpc>
              <a:spcPct val="90000"/>
            </a:lnSpc>
            <a:spcBef>
              <a:spcPct val="0"/>
            </a:spcBef>
            <a:spcAft>
              <a:spcPct val="35000"/>
            </a:spcAft>
            <a:buNone/>
          </a:pPr>
          <a:r>
            <a:rPr lang="en-IN" sz="2100" b="0" kern="1200" cap="none" spc="0" dirty="0">
              <a:ln w="0"/>
              <a:solidFill>
                <a:schemeClr val="tx1"/>
              </a:solidFill>
              <a:effectLst>
                <a:outerShdw blurRad="38100" dist="19050" dir="2700000" algn="tl" rotWithShape="0">
                  <a:schemeClr val="dk1">
                    <a:alpha val="40000"/>
                  </a:schemeClr>
                </a:outerShdw>
              </a:effectLst>
            </a:rPr>
            <a:t>Jupyter Notebooks: For documenting the analysis process and results. </a:t>
          </a:r>
        </a:p>
      </dsp:txBody>
      <dsp:txXfrm>
        <a:off x="2330835" y="3396678"/>
        <a:ext cx="7780115" cy="3086451"/>
      </dsp:txXfrm>
    </dsp:sp>
    <dsp:sp modelId="{72DB6B2B-530D-4E23-9138-19572225A811}">
      <dsp:nvSpPr>
        <dsp:cNvPr id="0" name=""/>
        <dsp:cNvSpPr/>
      </dsp:nvSpPr>
      <dsp:spPr>
        <a:xfrm>
          <a:off x="308645" y="3703741"/>
          <a:ext cx="2022190" cy="246916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6B1D2-E2E7-46F0-80D9-E2ACA1FBC1F0}">
      <dsp:nvSpPr>
        <dsp:cNvPr id="0" name=""/>
        <dsp:cNvSpPr/>
      </dsp:nvSpPr>
      <dsp:spPr>
        <a:xfrm rot="5400000">
          <a:off x="4287611" y="-1495003"/>
          <a:ext cx="2980585" cy="5976602"/>
        </a:xfrm>
        <a:prstGeom prst="round2Same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GB" sz="2100" kern="1200" dirty="0"/>
            <a:t>The adoption of electric vehicles (EVs) is a critical component in the global effort to reduce greenhouse gas emissions and combat climate change. As the automotive industry undergoes a transformative shift towards sustainable energy, understanding the dynamics of the EV population becomes increasingly important for policymakers, manufacturers, and consumers alike.</a:t>
          </a:r>
          <a:endParaRPr lang="en-IN" sz="2100" kern="1200" dirty="0"/>
        </a:p>
      </dsp:txBody>
      <dsp:txXfrm rot="-5400000">
        <a:off x="2789603" y="148505"/>
        <a:ext cx="5831102" cy="2689585"/>
      </dsp:txXfrm>
    </dsp:sp>
    <dsp:sp modelId="{5EC20A33-2031-4343-8BEE-56CD1BAB491C}">
      <dsp:nvSpPr>
        <dsp:cNvPr id="0" name=""/>
        <dsp:cNvSpPr/>
      </dsp:nvSpPr>
      <dsp:spPr>
        <a:xfrm>
          <a:off x="572235" y="167234"/>
          <a:ext cx="2217367" cy="2652125"/>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GB" sz="4000" kern="1200" dirty="0"/>
            <a:t>Idea of the Project</a:t>
          </a:r>
          <a:endParaRPr lang="en-IN" sz="4000" kern="1200" dirty="0"/>
        </a:p>
      </dsp:txBody>
      <dsp:txXfrm>
        <a:off x="680478" y="275477"/>
        <a:ext cx="2000881" cy="2435639"/>
      </dsp:txXfrm>
    </dsp:sp>
    <dsp:sp modelId="{9D98086A-B074-4D4F-855E-CB04FD4CB897}">
      <dsp:nvSpPr>
        <dsp:cNvPr id="0" name=""/>
        <dsp:cNvSpPr/>
      </dsp:nvSpPr>
      <dsp:spPr>
        <a:xfrm rot="5400000">
          <a:off x="4287611" y="1671868"/>
          <a:ext cx="2980585" cy="5976602"/>
        </a:xfrm>
        <a:prstGeom prst="round2Same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GB" sz="2100" kern="1200" dirty="0"/>
            <a:t>This exploratory data analysis (EDA) project aims to investigate and uncover patterns, trends, and insights within the electric vehicle population. By analysing various datasets related to EVs, we intend to gain a comprehensive understanding of the factors influencing the adoption and distribution of electric vehicles across different regions and demographics.</a:t>
          </a:r>
          <a:endParaRPr lang="en-IN" sz="2100" kern="1200" dirty="0"/>
        </a:p>
      </dsp:txBody>
      <dsp:txXfrm rot="-5400000">
        <a:off x="2789603" y="3315376"/>
        <a:ext cx="5831102" cy="2689585"/>
      </dsp:txXfrm>
    </dsp:sp>
    <dsp:sp modelId="{776050F7-3CF7-4388-9A1A-926A992EDED8}">
      <dsp:nvSpPr>
        <dsp:cNvPr id="0" name=""/>
        <dsp:cNvSpPr/>
      </dsp:nvSpPr>
      <dsp:spPr>
        <a:xfrm>
          <a:off x="572235" y="3361565"/>
          <a:ext cx="2217367" cy="2597207"/>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Purpose of the Project</a:t>
          </a:r>
        </a:p>
      </dsp:txBody>
      <dsp:txXfrm>
        <a:off x="680478" y="3469808"/>
        <a:ext cx="2000881" cy="2380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0AE84-B1BE-471E-8294-F88B0991409B}">
      <dsp:nvSpPr>
        <dsp:cNvPr id="0" name=""/>
        <dsp:cNvSpPr/>
      </dsp:nvSpPr>
      <dsp:spPr>
        <a:xfrm>
          <a:off x="3909748" y="4182"/>
          <a:ext cx="2118033" cy="1376721"/>
        </a:xfrm>
        <a:prstGeom prst="roundRect">
          <a:avLst/>
        </a:prstGeom>
        <a:solidFill>
          <a:schemeClr val="accent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ysClr val="windowText" lastClr="000000"/>
              </a:solidFill>
            </a:rPr>
            <a:t>1. Data Exploration and Cleaning </a:t>
          </a:r>
        </a:p>
      </dsp:txBody>
      <dsp:txXfrm>
        <a:off x="3976954" y="71388"/>
        <a:ext cx="1983621" cy="1242309"/>
      </dsp:txXfrm>
    </dsp:sp>
    <dsp:sp modelId="{201E6410-C52B-41D1-AD5E-28D738274A2D}">
      <dsp:nvSpPr>
        <dsp:cNvPr id="0" name=""/>
        <dsp:cNvSpPr/>
      </dsp:nvSpPr>
      <dsp:spPr>
        <a:xfrm>
          <a:off x="2218410" y="692542"/>
          <a:ext cx="5500710" cy="5500710"/>
        </a:xfrm>
        <a:custGeom>
          <a:avLst/>
          <a:gdLst/>
          <a:ahLst/>
          <a:cxnLst/>
          <a:rect l="0" t="0" r="0" b="0"/>
          <a:pathLst>
            <a:path>
              <a:moveTo>
                <a:pt x="3823919" y="218179"/>
              </a:moveTo>
              <a:arcTo wR="2750355" hR="2750355" stAng="17578527" swAng="196131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26F7E6-0443-411A-B645-47368384667B}">
      <dsp:nvSpPr>
        <dsp:cNvPr id="0" name=""/>
        <dsp:cNvSpPr/>
      </dsp:nvSpPr>
      <dsp:spPr>
        <a:xfrm>
          <a:off x="6525492" y="1904631"/>
          <a:ext cx="2118033" cy="1376721"/>
        </a:xfrm>
        <a:prstGeom prst="roundRect">
          <a:avLst/>
        </a:prstGeom>
        <a:solidFill>
          <a:schemeClr val="accent3">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ysClr val="windowText" lastClr="000000"/>
              </a:solidFill>
            </a:rPr>
            <a:t>2. Descriptive Statistics and Visualization</a:t>
          </a:r>
        </a:p>
      </dsp:txBody>
      <dsp:txXfrm>
        <a:off x="6592698" y="1971837"/>
        <a:ext cx="1983621" cy="1242309"/>
      </dsp:txXfrm>
    </dsp:sp>
    <dsp:sp modelId="{4E56413B-0B40-4AF0-92D3-07E0DD74AA08}">
      <dsp:nvSpPr>
        <dsp:cNvPr id="0" name=""/>
        <dsp:cNvSpPr/>
      </dsp:nvSpPr>
      <dsp:spPr>
        <a:xfrm>
          <a:off x="2218410" y="692542"/>
          <a:ext cx="5500710" cy="5500710"/>
        </a:xfrm>
        <a:custGeom>
          <a:avLst/>
          <a:gdLst/>
          <a:ahLst/>
          <a:cxnLst/>
          <a:rect l="0" t="0" r="0" b="0"/>
          <a:pathLst>
            <a:path>
              <a:moveTo>
                <a:pt x="5496940" y="2606389"/>
              </a:moveTo>
              <a:arcTo wR="2750355" hR="2750355" stAng="21419970" swAng="2196129"/>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0EF26C-8770-451F-AAD5-70899FF34357}">
      <dsp:nvSpPr>
        <dsp:cNvPr id="0" name=""/>
        <dsp:cNvSpPr/>
      </dsp:nvSpPr>
      <dsp:spPr>
        <a:xfrm>
          <a:off x="5526367" y="4979621"/>
          <a:ext cx="2118033" cy="1376721"/>
        </a:xfrm>
        <a:prstGeom prst="round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ysClr val="windowText" lastClr="000000"/>
              </a:solidFill>
            </a:rPr>
            <a:t>3. Geographical Analysis </a:t>
          </a:r>
        </a:p>
      </dsp:txBody>
      <dsp:txXfrm>
        <a:off x="5593573" y="5046827"/>
        <a:ext cx="1983621" cy="1242309"/>
      </dsp:txXfrm>
    </dsp:sp>
    <dsp:sp modelId="{8E9D2FCA-B44F-4F0E-AFB8-7CE89FCA3103}">
      <dsp:nvSpPr>
        <dsp:cNvPr id="0" name=""/>
        <dsp:cNvSpPr/>
      </dsp:nvSpPr>
      <dsp:spPr>
        <a:xfrm>
          <a:off x="2218410" y="692542"/>
          <a:ext cx="5500710" cy="5500710"/>
        </a:xfrm>
        <a:custGeom>
          <a:avLst/>
          <a:gdLst/>
          <a:ahLst/>
          <a:cxnLst/>
          <a:rect l="0" t="0" r="0" b="0"/>
          <a:pathLst>
            <a:path>
              <a:moveTo>
                <a:pt x="3297032" y="5445833"/>
              </a:moveTo>
              <a:arcTo wR="2750355" hR="2750355" stAng="4712112" swAng="1375776"/>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BEFBEF-CE23-4167-BB65-C5233CE34BE3}">
      <dsp:nvSpPr>
        <dsp:cNvPr id="0" name=""/>
        <dsp:cNvSpPr/>
      </dsp:nvSpPr>
      <dsp:spPr>
        <a:xfrm>
          <a:off x="2293130" y="4979621"/>
          <a:ext cx="2118033" cy="1376721"/>
        </a:xfrm>
        <a:prstGeom prst="roundRect">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ysClr val="windowText" lastClr="000000"/>
              </a:solidFill>
            </a:rPr>
            <a:t>4. Market Analysis </a:t>
          </a:r>
        </a:p>
      </dsp:txBody>
      <dsp:txXfrm>
        <a:off x="2360336" y="5046827"/>
        <a:ext cx="1983621" cy="1242309"/>
      </dsp:txXfrm>
    </dsp:sp>
    <dsp:sp modelId="{7F804C07-39F6-49A1-9DC2-F198CCDF9693}">
      <dsp:nvSpPr>
        <dsp:cNvPr id="0" name=""/>
        <dsp:cNvSpPr/>
      </dsp:nvSpPr>
      <dsp:spPr>
        <a:xfrm>
          <a:off x="2218410" y="692542"/>
          <a:ext cx="5500710" cy="5500710"/>
        </a:xfrm>
        <a:custGeom>
          <a:avLst/>
          <a:gdLst/>
          <a:ahLst/>
          <a:cxnLst/>
          <a:rect l="0" t="0" r="0" b="0"/>
          <a:pathLst>
            <a:path>
              <a:moveTo>
                <a:pt x="459570" y="4272445"/>
              </a:moveTo>
              <a:arcTo wR="2750355" hR="2750355" stAng="8783900" swAng="2196129"/>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3DDABA-835F-4D66-8707-937BE7935774}">
      <dsp:nvSpPr>
        <dsp:cNvPr id="0" name=""/>
        <dsp:cNvSpPr/>
      </dsp:nvSpPr>
      <dsp:spPr>
        <a:xfrm>
          <a:off x="1294005" y="1904631"/>
          <a:ext cx="2118033" cy="1376721"/>
        </a:xfrm>
        <a:prstGeom prst="roundRect">
          <a:avLst/>
        </a:prstGeom>
        <a:solidFill>
          <a:schemeClr val="accent6">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ysClr val="windowText" lastClr="000000"/>
              </a:solidFill>
            </a:rPr>
            <a:t>5. Predictive Analysis </a:t>
          </a:r>
        </a:p>
      </dsp:txBody>
      <dsp:txXfrm>
        <a:off x="1361211" y="1971837"/>
        <a:ext cx="1983621" cy="1242309"/>
      </dsp:txXfrm>
    </dsp:sp>
    <dsp:sp modelId="{A34D2587-1C26-4299-BB41-8AB0B99E1ADB}">
      <dsp:nvSpPr>
        <dsp:cNvPr id="0" name=""/>
        <dsp:cNvSpPr/>
      </dsp:nvSpPr>
      <dsp:spPr>
        <a:xfrm>
          <a:off x="2218410" y="692542"/>
          <a:ext cx="5500710" cy="5500710"/>
        </a:xfrm>
        <a:custGeom>
          <a:avLst/>
          <a:gdLst/>
          <a:ahLst/>
          <a:cxnLst/>
          <a:rect l="0" t="0" r="0" b="0"/>
          <a:pathLst>
            <a:path>
              <a:moveTo>
                <a:pt x="479266" y="1199030"/>
              </a:moveTo>
              <a:arcTo wR="2750355" hR="2750355" stAng="12860161" swAng="1961312"/>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0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81563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79460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23505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39987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6274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602310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4814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9632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7266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742B-64EF-47E4-9665-72AA3BDD6518}"/>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32C05663-1260-499E-A30E-3E99386545B0}"/>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C46ED0-84B4-44C0-82F2-06460E18FE2B}"/>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898EE69B-2221-43F7-9DAE-C02A83195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47DEAA-89F7-43D9-A533-5D44131927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3417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9BB5-B9AB-4A72-A360-E76614B733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7DC899-C925-4B03-A519-115FBABC0D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09D63-58C5-4D43-AF4C-6ABE6B9E1465}"/>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6FAE94AF-5B54-4490-AC30-CDF096BEF2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F4B5C6-DF0C-4BDB-8D24-83A630DADEF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168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81A8F-A8BC-4419-8208-DC0EEE9DAC0C}"/>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F2F4F-F4A9-41BF-AEC1-EF4AEB4487C1}"/>
              </a:ext>
            </a:extLst>
          </p:cNvPr>
          <p:cNvSpPr>
            <a:spLocks noGrp="1"/>
          </p:cNvSpPr>
          <p:nvPr>
            <p:ph type="body" orient="vert" idx="1"/>
          </p:nvPr>
        </p:nvSpPr>
        <p:spPr>
          <a:xfrm>
            <a:off x="1005840" y="438150"/>
            <a:ext cx="9281160"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0EF5B-CDB3-477B-B939-75654E40A56F}"/>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768719AC-229D-401B-8725-7F524CC834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1F97B-9656-4C2C-BB02-94577D59C3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5437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2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AA48-15DF-405A-AF94-E91F1347C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A7FBD-77BB-4CEC-BFF3-82070CE35F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51AF5-FA96-4063-9183-203AD20BB3C9}"/>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3B4D0FEA-CBB7-4BA9-B945-A6AC114DD8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0BE956-F1FA-433D-B3CD-0A9C3912CE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290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3756-2F3E-41D5-8A74-D75C3242149B}"/>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6AF272-CBA8-4844-B930-AEF732D242B4}"/>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413EB8-3C5D-49EE-9EF9-4E0597EA4F89}"/>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90C270BC-B337-4CB5-A92F-EF323864E3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63B9EE-5AB9-4C9A-A2F6-04E46D40BC9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6851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020A-5DEA-416C-8FA6-162553768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521E1-6925-475E-B51A-2F2D7304591F}"/>
              </a:ext>
            </a:extLst>
          </p:cNvPr>
          <p:cNvSpPr>
            <a:spLocks noGrp="1"/>
          </p:cNvSpPr>
          <p:nvPr>
            <p:ph sz="half" idx="1"/>
          </p:nvPr>
        </p:nvSpPr>
        <p:spPr>
          <a:xfrm>
            <a:off x="1005840" y="2190750"/>
            <a:ext cx="6217920"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D775FE-F9E6-490E-8B88-1DCAC1360DD5}"/>
              </a:ext>
            </a:extLst>
          </p:cNvPr>
          <p:cNvSpPr>
            <a:spLocks noGrp="1"/>
          </p:cNvSpPr>
          <p:nvPr>
            <p:ph sz="half" idx="2"/>
          </p:nvPr>
        </p:nvSpPr>
        <p:spPr>
          <a:xfrm>
            <a:off x="7406640" y="2190750"/>
            <a:ext cx="6217920"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FFDF91-E850-4AC8-BF92-024F21ED21F7}"/>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6" name="Footer Placeholder 5">
            <a:extLst>
              <a:ext uri="{FF2B5EF4-FFF2-40B4-BE49-F238E27FC236}">
                <a16:creationId xmlns:a16="http://schemas.microsoft.com/office/drawing/2014/main" id="{6DF0BAB4-2AB8-44EF-B613-1FFBFFA9D0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D07274-958C-4D7A-AD2A-904E3D1466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3413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A3F3-00CE-4E26-B69B-2011A90541F2}"/>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E262C-B3E4-47D7-97D8-470E1436A79D}"/>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4" name="Content Placeholder 3">
            <a:extLst>
              <a:ext uri="{FF2B5EF4-FFF2-40B4-BE49-F238E27FC236}">
                <a16:creationId xmlns:a16="http://schemas.microsoft.com/office/drawing/2014/main" id="{880CA83A-0D3B-4A45-8BA7-B2A5DEA0D78F}"/>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113A74-15FA-434C-9377-1629CC34D8E1}"/>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6" name="Content Placeholder 5">
            <a:extLst>
              <a:ext uri="{FF2B5EF4-FFF2-40B4-BE49-F238E27FC236}">
                <a16:creationId xmlns:a16="http://schemas.microsoft.com/office/drawing/2014/main" id="{AFE74778-7A92-46AA-A065-6755ABCBEA1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33F74A-DC9B-4003-A7E5-2939AF10F49C}"/>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8" name="Footer Placeholder 7">
            <a:extLst>
              <a:ext uri="{FF2B5EF4-FFF2-40B4-BE49-F238E27FC236}">
                <a16:creationId xmlns:a16="http://schemas.microsoft.com/office/drawing/2014/main" id="{24DCA964-40DF-4937-8BAB-2934FBFA53D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FD9252-AA1C-452F-B1C3-861B6BEDC2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9864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860B-23B8-485B-8530-BB3F8D2672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FED54E-1B0C-4776-A0A5-8F09F3DCAF3F}"/>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4" name="Footer Placeholder 3">
            <a:extLst>
              <a:ext uri="{FF2B5EF4-FFF2-40B4-BE49-F238E27FC236}">
                <a16:creationId xmlns:a16="http://schemas.microsoft.com/office/drawing/2014/main" id="{6D8EE803-72E5-4922-A42A-884B66D864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CCF3FE-EFE2-48CE-967B-C44656695E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6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084C2-40BF-4DA5-93A2-2D7EC438B062}"/>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3" name="Footer Placeholder 2">
            <a:extLst>
              <a:ext uri="{FF2B5EF4-FFF2-40B4-BE49-F238E27FC236}">
                <a16:creationId xmlns:a16="http://schemas.microsoft.com/office/drawing/2014/main" id="{8026200E-4191-4A76-BA2B-E2F9A311344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DB3893-2937-483E-B720-6903307EA0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4666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249C-3FEB-45B8-9175-C56BFA43ED1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9CB48-0E31-4A16-B3E5-0391E03C1A09}"/>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F7E0AE-600C-4BA8-9D52-ADA78306ED33}"/>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2E7B2EB3-1B4D-4C3E-830D-D15C15524B34}"/>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6" name="Footer Placeholder 5">
            <a:extLst>
              <a:ext uri="{FF2B5EF4-FFF2-40B4-BE49-F238E27FC236}">
                <a16:creationId xmlns:a16="http://schemas.microsoft.com/office/drawing/2014/main" id="{3ACF4556-158C-440B-9FD6-4398F6300E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DB5546-C86E-4636-9F7A-046DF1D36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0575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FABD-3866-4CDF-B863-ED4D540A7A50}"/>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CEC03F-01D4-434E-8EAF-CD41FD412FD1}"/>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62BBD644-D54F-4D52-B71F-5EB2E5C85E1D}"/>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2610E876-0F7B-48C5-A42A-554752253681}"/>
              </a:ext>
            </a:extLst>
          </p:cNvPr>
          <p:cNvSpPr>
            <a:spLocks noGrp="1"/>
          </p:cNvSpPr>
          <p:nvPr>
            <p:ph type="dt" sz="half" idx="10"/>
          </p:nvPr>
        </p:nvSpPr>
        <p:spPr/>
        <p:txBody>
          <a:bodyPr/>
          <a:lstStyle/>
          <a:p>
            <a:fld id="{B61BEF0D-F0BB-DE4B-95CE-6DB70DBA9567}" type="datetimeFigureOut">
              <a:rPr lang="en-US" smtClean="0"/>
              <a:pPr/>
              <a:t>6/16/2024</a:t>
            </a:fld>
            <a:endParaRPr lang="en-US" dirty="0"/>
          </a:p>
        </p:txBody>
      </p:sp>
      <p:sp>
        <p:nvSpPr>
          <p:cNvPr id="6" name="Footer Placeholder 5">
            <a:extLst>
              <a:ext uri="{FF2B5EF4-FFF2-40B4-BE49-F238E27FC236}">
                <a16:creationId xmlns:a16="http://schemas.microsoft.com/office/drawing/2014/main" id="{2E8F5DB6-21B2-4D2E-B968-C227F2DF76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80CBF2-4ECB-446E-B265-FB5EEBA3AC5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6506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B023B-CF3E-414F-AD94-7BC44EEF167E}"/>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C1265-AAD6-48B8-9E41-AEB09D892509}"/>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4A2BC-14C9-4672-98E5-CEE7885214D9}"/>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pPr/>
              <a:t>6/16/2024</a:t>
            </a:fld>
            <a:endParaRPr lang="en-US" dirty="0"/>
          </a:p>
        </p:txBody>
      </p:sp>
      <p:sp>
        <p:nvSpPr>
          <p:cNvPr id="5" name="Footer Placeholder 4">
            <a:extLst>
              <a:ext uri="{FF2B5EF4-FFF2-40B4-BE49-F238E27FC236}">
                <a16:creationId xmlns:a16="http://schemas.microsoft.com/office/drawing/2014/main" id="{636E3A55-E4D6-423E-81B6-0B57D4BBE192}"/>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87275E-A64C-459E-8FFA-8EB52EE2179B}"/>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627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5.GIF"/></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22067"/>
            <a:ext cx="14630400" cy="8229600"/>
          </a:xfrm>
          <a:prstGeom prst="rect">
            <a:avLst/>
          </a:prstGeom>
          <a:solidFill>
            <a:srgbClr val="F9F6F0"/>
          </a:solidFill>
          <a:ln/>
        </p:spPr>
      </p:sp>
      <p:sp>
        <p:nvSpPr>
          <p:cNvPr id="5" name="Text 2"/>
          <p:cNvSpPr/>
          <p:nvPr/>
        </p:nvSpPr>
        <p:spPr>
          <a:xfrm>
            <a:off x="6193474" y="531342"/>
            <a:ext cx="7477601" cy="2902387"/>
          </a:xfrm>
          <a:prstGeom prst="rect">
            <a:avLst/>
          </a:prstGeom>
          <a:noFill/>
          <a:ln/>
        </p:spPr>
        <p:txBody>
          <a:bodyPr wrap="square" rtlCol="0" anchor="t"/>
          <a:lstStyle/>
          <a:p>
            <a:pPr marL="0" indent="0">
              <a:lnSpc>
                <a:spcPts val="7545"/>
              </a:lnSpc>
              <a:buNone/>
            </a:pPr>
            <a:r>
              <a:rPr lang="en-US" sz="5400" b="1" dirty="0">
                <a:solidFill>
                  <a:srgbClr val="484237"/>
                </a:solidFill>
                <a:latin typeface="Gelasio" pitchFamily="34" charset="0"/>
                <a:ea typeface="Gelasio" pitchFamily="34" charset="-122"/>
                <a:cs typeface="Gelasio" pitchFamily="34" charset="-120"/>
              </a:rPr>
              <a:t>Electric Vehicle Population: Exploratory Data Analysis</a:t>
            </a:r>
            <a:endParaRPr lang="en-US" sz="5400" dirty="0"/>
          </a:p>
        </p:txBody>
      </p:sp>
      <p:sp>
        <p:nvSpPr>
          <p:cNvPr id="6" name="Text 3"/>
          <p:cNvSpPr/>
          <p:nvPr/>
        </p:nvSpPr>
        <p:spPr>
          <a:xfrm>
            <a:off x="6193473" y="3751829"/>
            <a:ext cx="7477601" cy="2902387"/>
          </a:xfrm>
          <a:prstGeom prst="rect">
            <a:avLst/>
          </a:prstGeom>
          <a:noFill/>
          <a:ln/>
        </p:spPr>
        <p:txBody>
          <a:bodyPr wrap="square" rtlCol="0" anchor="t"/>
          <a:lstStyle/>
          <a:p>
            <a:r>
              <a:rPr lang="en-US" sz="2000" dirty="0">
                <a:latin typeface="Arial" panose="020B0604020202020204" pitchFamily="34" charset="0"/>
                <a:ea typeface="Gelasio" pitchFamily="34" charset="-122"/>
                <a:cs typeface="Arial" panose="020B0604020202020204" pitchFamily="34" charset="0"/>
              </a:rPr>
              <a:t>This presentation explores the current state and trends of the global electric vehicle (EV) market. </a:t>
            </a:r>
            <a:r>
              <a:rPr lang="en-GB" sz="2000" dirty="0">
                <a:latin typeface="Arial" panose="020B0604020202020204" pitchFamily="34" charset="0"/>
                <a:cs typeface="Arial" panose="020B0604020202020204" pitchFamily="34" charset="0"/>
              </a:rPr>
              <a:t>Choosing to analyse electric vehicle population data offers a multi-faceted view of how technology, policy, and consumer behaviour intersect. It provides critical insights for stakeholders across government, industry, and academia to drive forward the transition to sustainable transportation.</a:t>
            </a:r>
          </a:p>
          <a:p>
            <a:endParaRPr lang="en-GB" sz="1750" dirty="0"/>
          </a:p>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426306" y="6644878"/>
            <a:ext cx="4102047" cy="1207253"/>
          </a:xfrm>
          <a:prstGeom prst="rect">
            <a:avLst/>
          </a:prstGeom>
          <a:noFill/>
          <a:ln/>
        </p:spPr>
        <p:txBody>
          <a:bodyPr wrap="none" rtlCol="0" anchor="t"/>
          <a:lstStyle/>
          <a:p>
            <a:pPr marL="0" indent="0" algn="l">
              <a:lnSpc>
                <a:spcPts val="3062"/>
              </a:lnSpc>
              <a:buNone/>
            </a:pPr>
            <a:r>
              <a:rPr lang="en-US" sz="2400" b="1" dirty="0">
                <a:latin typeface="+mj-lt"/>
                <a:ea typeface="Gelasio" pitchFamily="34" charset="-122"/>
                <a:cs typeface="Gelasio" pitchFamily="34" charset="-120"/>
              </a:rPr>
              <a:t>by Gauri Sanjay Wagh </a:t>
            </a:r>
          </a:p>
          <a:p>
            <a:pPr marL="0" indent="0" algn="l">
              <a:lnSpc>
                <a:spcPts val="3062"/>
              </a:lnSpc>
              <a:buNone/>
            </a:pPr>
            <a:r>
              <a:rPr lang="en-US" sz="2400" b="1" dirty="0">
                <a:latin typeface="+mj-lt"/>
                <a:ea typeface="Gelasio" pitchFamily="34" charset="-122"/>
                <a:cs typeface="Gelasio" pitchFamily="34" charset="-120"/>
              </a:rPr>
              <a:t>PGA 48</a:t>
            </a:r>
          </a:p>
          <a:p>
            <a:pPr marL="0" indent="0" algn="l">
              <a:lnSpc>
                <a:spcPts val="3062"/>
              </a:lnSpc>
              <a:buNone/>
            </a:pPr>
            <a:endParaRPr lang="en-US" sz="2400" dirty="0"/>
          </a:p>
        </p:txBody>
      </p:sp>
      <p:pic>
        <p:nvPicPr>
          <p:cNvPr id="14" name="Picture 13">
            <a:extLst>
              <a:ext uri="{FF2B5EF4-FFF2-40B4-BE49-F238E27FC236}">
                <a16:creationId xmlns:a16="http://schemas.microsoft.com/office/drawing/2014/main" id="{E4ED7DC3-7791-4E77-84CF-F1F60E1D03BB}"/>
              </a:ext>
            </a:extLst>
          </p:cNvPr>
          <p:cNvPicPr>
            <a:picLocks noChangeAspect="1"/>
          </p:cNvPicPr>
          <p:nvPr/>
        </p:nvPicPr>
        <p:blipFill rotWithShape="1">
          <a:blip r:embed="rId3"/>
          <a:srcRect l="39983" t="45001" r="33400" b="7499"/>
          <a:stretch/>
        </p:blipFill>
        <p:spPr>
          <a:xfrm>
            <a:off x="620102" y="532874"/>
            <a:ext cx="5418091" cy="71638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117600" y="948267"/>
            <a:ext cx="12954000" cy="6451600"/>
          </a:xfrm>
          <a:prstGeom prst="rect">
            <a:avLst/>
          </a:prstGeom>
          <a:ln/>
        </p:spPr>
        <p:style>
          <a:lnRef idx="2">
            <a:schemeClr val="dk1"/>
          </a:lnRef>
          <a:fillRef idx="1">
            <a:schemeClr val="lt1"/>
          </a:fillRef>
          <a:effectRef idx="0">
            <a:schemeClr val="dk1"/>
          </a:effectRef>
          <a:fontRef idx="minor">
            <a:schemeClr val="dk1"/>
          </a:fontRef>
        </p:style>
      </p:sp>
      <p:sp>
        <p:nvSpPr>
          <p:cNvPr id="4" name="Text 2"/>
          <p:cNvSpPr/>
          <p:nvPr/>
        </p:nvSpPr>
        <p:spPr>
          <a:xfrm>
            <a:off x="2037993" y="1231940"/>
            <a:ext cx="8711922"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Exponential Growth in EV Sales</a:t>
            </a:r>
            <a:endParaRPr lang="en-US" sz="4374" dirty="0"/>
          </a:p>
        </p:txBody>
      </p:sp>
      <p:sp>
        <p:nvSpPr>
          <p:cNvPr id="5" name="Shape 3"/>
          <p:cNvSpPr/>
          <p:nvPr/>
        </p:nvSpPr>
        <p:spPr>
          <a:xfrm>
            <a:off x="2037993" y="4850725"/>
            <a:ext cx="10554414" cy="44410"/>
          </a:xfrm>
          <a:prstGeom prst="rect">
            <a:avLst/>
          </a:prstGeom>
          <a:solidFill>
            <a:srgbClr val="D2CCC5"/>
          </a:solidFill>
          <a:ln/>
        </p:spPr>
      </p:sp>
      <p:sp>
        <p:nvSpPr>
          <p:cNvPr id="6" name="Shape 4"/>
          <p:cNvSpPr/>
          <p:nvPr/>
        </p:nvSpPr>
        <p:spPr>
          <a:xfrm>
            <a:off x="4598849" y="4073188"/>
            <a:ext cx="44410" cy="777597"/>
          </a:xfrm>
          <a:prstGeom prst="rect">
            <a:avLst/>
          </a:prstGeom>
          <a:solidFill>
            <a:srgbClr val="D2CCC5"/>
          </a:solidFill>
          <a:ln/>
        </p:spPr>
      </p:sp>
      <p:sp>
        <p:nvSpPr>
          <p:cNvPr id="7" name="Shape 5"/>
          <p:cNvSpPr/>
          <p:nvPr/>
        </p:nvSpPr>
        <p:spPr>
          <a:xfrm>
            <a:off x="4371142" y="4600754"/>
            <a:ext cx="499943" cy="499943"/>
          </a:xfrm>
          <a:prstGeom prst="roundRect">
            <a:avLst>
              <a:gd name="adj" fmla="val 26667"/>
            </a:avLst>
          </a:prstGeom>
          <a:solidFill>
            <a:srgbClr val="EFE7D6"/>
          </a:solidFill>
          <a:ln/>
        </p:spPr>
      </p:sp>
      <p:sp>
        <p:nvSpPr>
          <p:cNvPr id="8" name="Text 6"/>
          <p:cNvSpPr/>
          <p:nvPr/>
        </p:nvSpPr>
        <p:spPr>
          <a:xfrm>
            <a:off x="4542473" y="4642425"/>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232309" y="3037165"/>
            <a:ext cx="2777490" cy="347186"/>
          </a:xfrm>
          <a:prstGeom prst="rect">
            <a:avLst/>
          </a:prstGeom>
          <a:noFill/>
          <a:ln/>
        </p:spPr>
        <p:txBody>
          <a:bodyPr wrap="none" rtlCol="0" anchor="t"/>
          <a:lstStyle/>
          <a:p>
            <a:pPr marL="0" indent="0" algn="ctr">
              <a:lnSpc>
                <a:spcPts val="2734"/>
              </a:lnSpc>
              <a:buNone/>
            </a:pPr>
            <a:r>
              <a:rPr lang="en-US" sz="2187" b="1" dirty="0">
                <a:highlight>
                  <a:srgbClr val="FFFF00"/>
                </a:highlight>
                <a:latin typeface="Gelasio" pitchFamily="34" charset="0"/>
                <a:ea typeface="Gelasio" pitchFamily="34" charset="-122"/>
                <a:cs typeface="Gelasio" pitchFamily="34" charset="-120"/>
              </a:rPr>
              <a:t>2015</a:t>
            </a:r>
            <a:endParaRPr lang="en-US" sz="2187" dirty="0">
              <a:highlight>
                <a:srgbClr val="FFFF00"/>
              </a:highlight>
            </a:endParaRPr>
          </a:p>
        </p:txBody>
      </p:sp>
      <p:sp>
        <p:nvSpPr>
          <p:cNvPr id="10" name="Text 8"/>
          <p:cNvSpPr/>
          <p:nvPr/>
        </p:nvSpPr>
        <p:spPr>
          <a:xfrm>
            <a:off x="2260163" y="3517583"/>
            <a:ext cx="4721781" cy="333256"/>
          </a:xfrm>
          <a:prstGeom prst="rect">
            <a:avLst/>
          </a:prstGeom>
          <a:noFill/>
          <a:ln/>
        </p:spPr>
        <p:txBody>
          <a:bodyPr wrap="none" rtlCol="0" anchor="t"/>
          <a:lstStyle/>
          <a:p>
            <a:pPr marL="0" indent="0" algn="ctr">
              <a:lnSpc>
                <a:spcPts val="2624"/>
              </a:lnSpc>
              <a:buNone/>
            </a:pPr>
            <a:r>
              <a:rPr lang="en-US" sz="1750" dirty="0">
                <a:highlight>
                  <a:srgbClr val="CCFFCC"/>
                </a:highlight>
                <a:latin typeface="Gelasio" pitchFamily="34" charset="0"/>
                <a:ea typeface="Gelasio" pitchFamily="34" charset="-122"/>
                <a:cs typeface="Gelasio" pitchFamily="34" charset="-120"/>
              </a:rPr>
              <a:t>Global EV sales reach 550,000 units.</a:t>
            </a:r>
            <a:endParaRPr lang="en-US" sz="1750" dirty="0">
              <a:highlight>
                <a:srgbClr val="CCFFCC"/>
              </a:highlight>
            </a:endParaRPr>
          </a:p>
        </p:txBody>
      </p:sp>
      <p:sp>
        <p:nvSpPr>
          <p:cNvPr id="11" name="Shape 9"/>
          <p:cNvSpPr/>
          <p:nvPr/>
        </p:nvSpPr>
        <p:spPr>
          <a:xfrm>
            <a:off x="7292995" y="4850666"/>
            <a:ext cx="44410" cy="777597"/>
          </a:xfrm>
          <a:prstGeom prst="rect">
            <a:avLst/>
          </a:prstGeom>
          <a:solidFill>
            <a:srgbClr val="D2CCC5"/>
          </a:solidFill>
          <a:ln/>
        </p:spPr>
      </p:sp>
      <p:sp>
        <p:nvSpPr>
          <p:cNvPr id="12" name="Shape 10"/>
          <p:cNvSpPr/>
          <p:nvPr/>
        </p:nvSpPr>
        <p:spPr>
          <a:xfrm>
            <a:off x="7065288" y="4600754"/>
            <a:ext cx="499943" cy="499943"/>
          </a:xfrm>
          <a:prstGeom prst="roundRect">
            <a:avLst>
              <a:gd name="adj" fmla="val 26667"/>
            </a:avLst>
          </a:prstGeom>
          <a:solidFill>
            <a:srgbClr val="EFE7D6"/>
          </a:solidFill>
          <a:ln/>
        </p:spPr>
      </p:sp>
      <p:sp>
        <p:nvSpPr>
          <p:cNvPr id="13" name="Text 11"/>
          <p:cNvSpPr/>
          <p:nvPr/>
        </p:nvSpPr>
        <p:spPr>
          <a:xfrm>
            <a:off x="7214235" y="4642425"/>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5926455" y="5850612"/>
            <a:ext cx="2777490" cy="347186"/>
          </a:xfrm>
          <a:prstGeom prst="rect">
            <a:avLst/>
          </a:prstGeom>
          <a:noFill/>
          <a:ln/>
        </p:spPr>
        <p:txBody>
          <a:bodyPr wrap="none" rtlCol="0" anchor="t"/>
          <a:lstStyle/>
          <a:p>
            <a:pPr marL="0" indent="0" algn="ctr">
              <a:lnSpc>
                <a:spcPts val="2734"/>
              </a:lnSpc>
              <a:buNone/>
            </a:pPr>
            <a:r>
              <a:rPr lang="en-US" sz="2187" b="1" dirty="0">
                <a:highlight>
                  <a:srgbClr val="FFFF00"/>
                </a:highlight>
                <a:latin typeface="Gelasio" pitchFamily="34" charset="0"/>
                <a:ea typeface="Gelasio" pitchFamily="34" charset="-122"/>
                <a:cs typeface="Gelasio" pitchFamily="34" charset="-120"/>
              </a:rPr>
              <a:t>2020</a:t>
            </a:r>
            <a:endParaRPr lang="en-US" sz="2187" dirty="0">
              <a:highlight>
                <a:srgbClr val="FFFF00"/>
              </a:highlight>
            </a:endParaRPr>
          </a:p>
        </p:txBody>
      </p:sp>
      <p:sp>
        <p:nvSpPr>
          <p:cNvPr id="15" name="Text 13"/>
          <p:cNvSpPr/>
          <p:nvPr/>
        </p:nvSpPr>
        <p:spPr>
          <a:xfrm>
            <a:off x="4954310" y="6331029"/>
            <a:ext cx="4721781" cy="666512"/>
          </a:xfrm>
          <a:prstGeom prst="rect">
            <a:avLst/>
          </a:prstGeom>
          <a:noFill/>
          <a:ln/>
        </p:spPr>
        <p:txBody>
          <a:bodyPr wrap="square" rtlCol="0" anchor="t"/>
          <a:lstStyle/>
          <a:p>
            <a:pPr marL="0" indent="0" algn="ctr">
              <a:lnSpc>
                <a:spcPts val="2624"/>
              </a:lnSpc>
              <a:buNone/>
            </a:pPr>
            <a:r>
              <a:rPr lang="en-US" sz="1750" dirty="0">
                <a:highlight>
                  <a:srgbClr val="CCFFCC"/>
                </a:highlight>
                <a:latin typeface="Gelasio" pitchFamily="34" charset="0"/>
                <a:ea typeface="Gelasio" pitchFamily="34" charset="-122"/>
                <a:cs typeface="Gelasio" pitchFamily="34" charset="-120"/>
              </a:rPr>
              <a:t>EV sales surpass 3 million units, a six-fold increase in 5 years.</a:t>
            </a:r>
            <a:endParaRPr lang="en-US" sz="1750" dirty="0">
              <a:highlight>
                <a:srgbClr val="CCFFCC"/>
              </a:highlight>
            </a:endParaRPr>
          </a:p>
        </p:txBody>
      </p:sp>
      <p:sp>
        <p:nvSpPr>
          <p:cNvPr id="16" name="Shape 14"/>
          <p:cNvSpPr/>
          <p:nvPr/>
        </p:nvSpPr>
        <p:spPr>
          <a:xfrm>
            <a:off x="9987141" y="4073188"/>
            <a:ext cx="44410" cy="777597"/>
          </a:xfrm>
          <a:prstGeom prst="rect">
            <a:avLst/>
          </a:prstGeom>
          <a:solidFill>
            <a:srgbClr val="D2CCC5"/>
          </a:solidFill>
          <a:ln/>
        </p:spPr>
      </p:sp>
      <p:sp>
        <p:nvSpPr>
          <p:cNvPr id="17" name="Shape 15"/>
          <p:cNvSpPr/>
          <p:nvPr/>
        </p:nvSpPr>
        <p:spPr>
          <a:xfrm>
            <a:off x="9759434" y="4600754"/>
            <a:ext cx="499943" cy="499943"/>
          </a:xfrm>
          <a:prstGeom prst="roundRect">
            <a:avLst>
              <a:gd name="adj" fmla="val 26667"/>
            </a:avLst>
          </a:prstGeom>
          <a:solidFill>
            <a:srgbClr val="EFE7D6"/>
          </a:solidFill>
          <a:ln/>
        </p:spPr>
      </p:sp>
      <p:sp>
        <p:nvSpPr>
          <p:cNvPr id="18" name="Text 16"/>
          <p:cNvSpPr/>
          <p:nvPr/>
        </p:nvSpPr>
        <p:spPr>
          <a:xfrm>
            <a:off x="9908977" y="4642425"/>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8620601" y="2370653"/>
            <a:ext cx="2777490" cy="347186"/>
          </a:xfrm>
          <a:prstGeom prst="rect">
            <a:avLst/>
          </a:prstGeom>
          <a:noFill/>
          <a:ln/>
        </p:spPr>
        <p:txBody>
          <a:bodyPr wrap="none" rtlCol="0" anchor="t"/>
          <a:lstStyle/>
          <a:p>
            <a:pPr marL="0" indent="0" algn="ctr">
              <a:lnSpc>
                <a:spcPts val="2734"/>
              </a:lnSpc>
              <a:buNone/>
            </a:pPr>
            <a:r>
              <a:rPr lang="en-US" sz="2187" b="1" dirty="0">
                <a:highlight>
                  <a:srgbClr val="FFFF00"/>
                </a:highlight>
                <a:latin typeface="Gelasio" pitchFamily="34" charset="0"/>
                <a:ea typeface="Gelasio" pitchFamily="34" charset="-122"/>
                <a:cs typeface="Gelasio" pitchFamily="34" charset="-120"/>
              </a:rPr>
              <a:t>2025 (Projected)</a:t>
            </a:r>
            <a:endParaRPr lang="en-US" sz="2187" dirty="0">
              <a:highlight>
                <a:srgbClr val="FFFF00"/>
              </a:highlight>
            </a:endParaRPr>
          </a:p>
        </p:txBody>
      </p:sp>
      <p:sp>
        <p:nvSpPr>
          <p:cNvPr id="20" name="Text 18"/>
          <p:cNvSpPr/>
          <p:nvPr/>
        </p:nvSpPr>
        <p:spPr>
          <a:xfrm>
            <a:off x="7648456" y="2851071"/>
            <a:ext cx="4721781" cy="999768"/>
          </a:xfrm>
          <a:prstGeom prst="rect">
            <a:avLst/>
          </a:prstGeom>
          <a:noFill/>
          <a:ln/>
        </p:spPr>
        <p:txBody>
          <a:bodyPr wrap="square" rtlCol="0" anchor="t"/>
          <a:lstStyle/>
          <a:p>
            <a:pPr marL="0" indent="0" algn="ctr">
              <a:lnSpc>
                <a:spcPts val="2624"/>
              </a:lnSpc>
              <a:buNone/>
            </a:pPr>
            <a:r>
              <a:rPr lang="en-US" sz="1750" dirty="0">
                <a:highlight>
                  <a:srgbClr val="CCFFCC"/>
                </a:highlight>
                <a:latin typeface="Gelasio" pitchFamily="34" charset="0"/>
                <a:ea typeface="Gelasio" pitchFamily="34" charset="-122"/>
                <a:cs typeface="Gelasio" pitchFamily="34" charset="-120"/>
              </a:rPr>
              <a:t>EV sales estimated to exceed 12 million units, driven by falling battery costs and expanding model availability.</a:t>
            </a:r>
            <a:endParaRPr lang="en-US" sz="1750" dirty="0">
              <a:highlight>
                <a:srgbClr val="CCFFCC"/>
              </a:highlight>
            </a:endParaRPr>
          </a:p>
        </p:txBody>
      </p:sp>
    </p:spTree>
    <p:extLst>
      <p:ext uri="{BB962C8B-B14F-4D97-AF65-F5344CB8AC3E}">
        <p14:creationId xmlns:p14="http://schemas.microsoft.com/office/powerpoint/2010/main" val="137815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2024181" y="1837479"/>
            <a:ext cx="10582038" cy="5046133"/>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4" name="Text 2"/>
          <p:cNvSpPr/>
          <p:nvPr/>
        </p:nvSpPr>
        <p:spPr>
          <a:xfrm>
            <a:off x="2037993" y="2272070"/>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Leading EV Markets</a:t>
            </a:r>
            <a:endParaRPr lang="en-US" sz="4374" dirty="0"/>
          </a:p>
        </p:txBody>
      </p:sp>
      <p:sp>
        <p:nvSpPr>
          <p:cNvPr id="5" name="Text 3"/>
          <p:cNvSpPr/>
          <p:nvPr/>
        </p:nvSpPr>
        <p:spPr>
          <a:xfrm>
            <a:off x="2184399" y="3521868"/>
            <a:ext cx="2996129" cy="2235637"/>
          </a:xfrm>
          <a:prstGeom prst="rect">
            <a:avLst/>
          </a:prstGeom>
          <a:solidFill>
            <a:schemeClr val="accent6">
              <a:lumMod val="60000"/>
              <a:lumOff val="40000"/>
            </a:schemeClr>
          </a:solid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China</a:t>
            </a:r>
            <a:endParaRPr lang="en-US" sz="2187" dirty="0"/>
          </a:p>
        </p:txBody>
      </p:sp>
      <p:sp>
        <p:nvSpPr>
          <p:cNvPr id="6" name="Text 4"/>
          <p:cNvSpPr/>
          <p:nvPr/>
        </p:nvSpPr>
        <p:spPr>
          <a:xfrm>
            <a:off x="2184399" y="4114800"/>
            <a:ext cx="3156347" cy="1333024"/>
          </a:xfrm>
          <a:prstGeom prst="rect">
            <a:avLst/>
          </a:prstGeom>
          <a:no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Accounts for over 50% of global EV sales, driven by generous subsidies and aggressive targets for EV adoption.</a:t>
            </a:r>
            <a:endParaRPr lang="en-US" sz="1750" dirty="0"/>
          </a:p>
        </p:txBody>
      </p:sp>
      <p:sp>
        <p:nvSpPr>
          <p:cNvPr id="7" name="Text 5"/>
          <p:cNvSpPr/>
          <p:nvPr/>
        </p:nvSpPr>
        <p:spPr>
          <a:xfrm>
            <a:off x="5743932" y="3521869"/>
            <a:ext cx="3156346" cy="2540264"/>
          </a:xfrm>
          <a:prstGeom prst="rect">
            <a:avLst/>
          </a:prstGeom>
          <a:solidFill>
            <a:schemeClr val="accent2">
              <a:lumMod val="60000"/>
              <a:lumOff val="40000"/>
            </a:schemeClr>
          </a:solid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Europe</a:t>
            </a:r>
            <a:endParaRPr lang="en-US" sz="2187" dirty="0"/>
          </a:p>
        </p:txBody>
      </p:sp>
      <p:sp>
        <p:nvSpPr>
          <p:cNvPr id="8" name="Text 6"/>
          <p:cNvSpPr/>
          <p:nvPr/>
        </p:nvSpPr>
        <p:spPr>
          <a:xfrm>
            <a:off x="5743932" y="4091226"/>
            <a:ext cx="3156347" cy="1666280"/>
          </a:xfrm>
          <a:prstGeom prst="rect">
            <a:avLst/>
          </a:prstGeom>
          <a:no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Rapid growth, with Norway, Germany, and France leading the way. Policies like emission regulations and purchase incentives have fueled adoption.</a:t>
            </a:r>
            <a:endParaRPr lang="en-US" sz="1750" dirty="0"/>
          </a:p>
        </p:txBody>
      </p:sp>
      <p:sp>
        <p:nvSpPr>
          <p:cNvPr id="9" name="Text 7"/>
          <p:cNvSpPr/>
          <p:nvPr/>
        </p:nvSpPr>
        <p:spPr>
          <a:xfrm>
            <a:off x="9449871" y="3521869"/>
            <a:ext cx="2996129" cy="2540264"/>
          </a:xfrm>
          <a:prstGeom prst="rect">
            <a:avLst/>
          </a:prstGeom>
          <a:solidFill>
            <a:schemeClr val="tx2">
              <a:lumMod val="40000"/>
              <a:lumOff val="60000"/>
            </a:schemeClr>
          </a:solid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United States</a:t>
            </a:r>
            <a:endParaRPr lang="en-US" sz="2187" dirty="0"/>
          </a:p>
        </p:txBody>
      </p:sp>
      <p:sp>
        <p:nvSpPr>
          <p:cNvPr id="10" name="Text 8"/>
          <p:cNvSpPr/>
          <p:nvPr/>
        </p:nvSpPr>
        <p:spPr>
          <a:xfrm>
            <a:off x="9449872" y="4091226"/>
            <a:ext cx="3156347" cy="1666280"/>
          </a:xfrm>
          <a:prstGeom prst="rect">
            <a:avLst/>
          </a:prstGeom>
          <a:no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The second-largest EV market, with California as the dominant state. Federal and state-level policies have supported EV sales.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473200" y="982132"/>
            <a:ext cx="11751733" cy="6096001"/>
          </a:xfrm>
          <a:prstGeom prst="rect">
            <a:avLst/>
          </a:prstGeom>
          <a:ln/>
        </p:spPr>
        <p:style>
          <a:lnRef idx="2">
            <a:schemeClr val="dk1"/>
          </a:lnRef>
          <a:fillRef idx="1">
            <a:schemeClr val="lt1"/>
          </a:fillRef>
          <a:effectRef idx="0">
            <a:schemeClr val="dk1"/>
          </a:effectRef>
          <a:fontRef idx="minor">
            <a:schemeClr val="dk1"/>
          </a:fontRef>
        </p:style>
      </p:sp>
      <p:sp>
        <p:nvSpPr>
          <p:cNvPr id="4" name="Text 2"/>
          <p:cNvSpPr/>
          <p:nvPr/>
        </p:nvSpPr>
        <p:spPr>
          <a:xfrm>
            <a:off x="3296952" y="1262366"/>
            <a:ext cx="8104227"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Environmental Impact of EVs</a:t>
            </a:r>
            <a:endParaRPr lang="en-US" sz="4374" dirty="0"/>
          </a:p>
        </p:txBody>
      </p:sp>
      <p:sp>
        <p:nvSpPr>
          <p:cNvPr id="5" name="Shape 3"/>
          <p:cNvSpPr/>
          <p:nvPr/>
        </p:nvSpPr>
        <p:spPr>
          <a:xfrm>
            <a:off x="1963876" y="2632412"/>
            <a:ext cx="3370064" cy="3271480"/>
          </a:xfrm>
          <a:prstGeom prst="roundRect">
            <a:avLst>
              <a:gd name="adj" fmla="val 4075"/>
            </a:avLst>
          </a:prstGeom>
          <a:solidFill>
            <a:srgbClr val="EFE7D6"/>
          </a:solidFill>
          <a:ln/>
        </p:spPr>
      </p:sp>
      <p:sp>
        <p:nvSpPr>
          <p:cNvPr id="6" name="Text 4"/>
          <p:cNvSpPr/>
          <p:nvPr/>
        </p:nvSpPr>
        <p:spPr>
          <a:xfrm>
            <a:off x="2260163" y="2874764"/>
            <a:ext cx="2777490" cy="347186"/>
          </a:xfrm>
          <a:prstGeom prst="rect">
            <a:avLst/>
          </a:prstGeom>
          <a:solidFill>
            <a:schemeClr val="accent6">
              <a:lumMod val="60000"/>
              <a:lumOff val="40000"/>
            </a:schemeClr>
          </a:solid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Reduced Emissions</a:t>
            </a:r>
            <a:endParaRPr lang="en-US" sz="2187" dirty="0"/>
          </a:p>
        </p:txBody>
      </p:sp>
      <p:sp>
        <p:nvSpPr>
          <p:cNvPr id="7" name="Text 5"/>
          <p:cNvSpPr/>
          <p:nvPr/>
        </p:nvSpPr>
        <p:spPr>
          <a:xfrm>
            <a:off x="2260044" y="3444121"/>
            <a:ext cx="2777609" cy="2306360"/>
          </a:xfrm>
          <a:prstGeom prst="rect">
            <a:avLst/>
          </a:prstGeom>
          <a:solidFill>
            <a:schemeClr val="accent6">
              <a:lumMod val="60000"/>
              <a:lumOff val="40000"/>
            </a:schemeClr>
          </a:solidFill>
          <a:ln/>
        </p:spPr>
        <p:txBody>
          <a:bodyPr wrap="square" rtlCol="0" anchor="t"/>
          <a:lstStyle/>
          <a:p>
            <a:pPr marL="0" indent="0">
              <a:lnSpc>
                <a:spcPts val="2624"/>
              </a:lnSpc>
              <a:buNone/>
            </a:pPr>
            <a:r>
              <a:rPr lang="en-US" sz="1750" dirty="0">
                <a:solidFill>
                  <a:sysClr val="windowText" lastClr="000000"/>
                </a:solidFill>
                <a:latin typeface="Gelasio" pitchFamily="34" charset="0"/>
                <a:ea typeface="Gelasio" pitchFamily="34" charset="-122"/>
                <a:cs typeface="Gelasio" pitchFamily="34" charset="-120"/>
              </a:rPr>
              <a:t>EVs produce significantly lower greenhouse gas emissions than traditional gasoline-powered vehicles, even when accounting for electricity generation.</a:t>
            </a:r>
            <a:endParaRPr lang="en-US" sz="1750" dirty="0">
              <a:solidFill>
                <a:sysClr val="windowText" lastClr="000000"/>
              </a:solidFill>
            </a:endParaRPr>
          </a:p>
        </p:txBody>
      </p:sp>
      <p:sp>
        <p:nvSpPr>
          <p:cNvPr id="8" name="Shape 6"/>
          <p:cNvSpPr/>
          <p:nvPr/>
        </p:nvSpPr>
        <p:spPr>
          <a:xfrm>
            <a:off x="5593169" y="2632412"/>
            <a:ext cx="3370064" cy="3271480"/>
          </a:xfrm>
          <a:prstGeom prst="roundRect">
            <a:avLst>
              <a:gd name="adj" fmla="val 4075"/>
            </a:avLst>
          </a:prstGeom>
          <a:solidFill>
            <a:srgbClr val="EFE7D6"/>
          </a:solidFill>
          <a:ln/>
        </p:spPr>
      </p:sp>
      <p:sp>
        <p:nvSpPr>
          <p:cNvPr id="9" name="Text 7"/>
          <p:cNvSpPr/>
          <p:nvPr/>
        </p:nvSpPr>
        <p:spPr>
          <a:xfrm>
            <a:off x="5960320" y="2874764"/>
            <a:ext cx="2777490" cy="347186"/>
          </a:xfrm>
          <a:prstGeom prst="rect">
            <a:avLst/>
          </a:prstGeom>
          <a:solidFill>
            <a:schemeClr val="accent5">
              <a:lumMod val="60000"/>
              <a:lumOff val="40000"/>
            </a:schemeClr>
          </a:solid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Energy Efficiency</a:t>
            </a:r>
            <a:endParaRPr lang="en-US" sz="2187" dirty="0"/>
          </a:p>
        </p:txBody>
      </p:sp>
      <p:sp>
        <p:nvSpPr>
          <p:cNvPr id="10" name="Text 8"/>
          <p:cNvSpPr/>
          <p:nvPr/>
        </p:nvSpPr>
        <p:spPr>
          <a:xfrm>
            <a:off x="5852398" y="3464302"/>
            <a:ext cx="2925723" cy="2286179"/>
          </a:xfrm>
          <a:prstGeom prst="rect">
            <a:avLst/>
          </a:prstGeom>
          <a:solidFill>
            <a:schemeClr val="accent5">
              <a:lumMod val="60000"/>
              <a:lumOff val="40000"/>
            </a:schemeClr>
          </a:solidFill>
          <a:ln/>
        </p:spPr>
        <p:txBody>
          <a:bodyPr wrap="square" rtlCol="0" anchor="t"/>
          <a:lstStyle/>
          <a:p>
            <a:pPr marL="0" indent="0">
              <a:lnSpc>
                <a:spcPts val="2624"/>
              </a:lnSpc>
              <a:buNone/>
            </a:pPr>
            <a:r>
              <a:rPr lang="en-US" sz="1750" dirty="0">
                <a:solidFill>
                  <a:sysClr val="windowText" lastClr="000000"/>
                </a:solidFill>
                <a:latin typeface="Gelasio" pitchFamily="34" charset="0"/>
                <a:ea typeface="Gelasio" pitchFamily="34" charset="-122"/>
                <a:cs typeface="Gelasio" pitchFamily="34" charset="-120"/>
              </a:rPr>
              <a:t>EVs are more energy-efficient, converting over 77% of the electrical energy from the grid to power at the wheels, compared to only 12-30% for gasoline vehicles.</a:t>
            </a:r>
            <a:endParaRPr lang="en-US" sz="1750" dirty="0">
              <a:solidFill>
                <a:sysClr val="windowText" lastClr="000000"/>
              </a:solidFill>
            </a:endParaRPr>
          </a:p>
        </p:txBody>
      </p:sp>
      <p:sp>
        <p:nvSpPr>
          <p:cNvPr id="11" name="Shape 9"/>
          <p:cNvSpPr/>
          <p:nvPr/>
        </p:nvSpPr>
        <p:spPr>
          <a:xfrm>
            <a:off x="9222462" y="2615836"/>
            <a:ext cx="3370064" cy="3271480"/>
          </a:xfrm>
          <a:prstGeom prst="roundRect">
            <a:avLst>
              <a:gd name="adj" fmla="val 4075"/>
            </a:avLst>
          </a:prstGeom>
          <a:solidFill>
            <a:srgbClr val="EFE7D6"/>
          </a:solidFill>
          <a:ln/>
        </p:spPr>
        <p:txBody>
          <a:bodyPr/>
          <a:lstStyle/>
          <a:p>
            <a:endParaRPr lang="en-IN" dirty="0"/>
          </a:p>
        </p:txBody>
      </p:sp>
      <p:sp>
        <p:nvSpPr>
          <p:cNvPr id="12" name="Text 10"/>
          <p:cNvSpPr/>
          <p:nvPr/>
        </p:nvSpPr>
        <p:spPr>
          <a:xfrm>
            <a:off x="9444633" y="2843292"/>
            <a:ext cx="2925723" cy="694373"/>
          </a:xfrm>
          <a:prstGeom prst="rect">
            <a:avLst/>
          </a:prstGeom>
          <a:solidFill>
            <a:schemeClr val="accent4">
              <a:lumMod val="60000"/>
              <a:lumOff val="40000"/>
            </a:schemeClr>
          </a:solid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Renewable Integration</a:t>
            </a:r>
            <a:endParaRPr lang="en-US" sz="2187" dirty="0"/>
          </a:p>
        </p:txBody>
      </p:sp>
      <p:sp>
        <p:nvSpPr>
          <p:cNvPr id="13" name="Text 11"/>
          <p:cNvSpPr/>
          <p:nvPr/>
        </p:nvSpPr>
        <p:spPr>
          <a:xfrm>
            <a:off x="9444633" y="3765121"/>
            <a:ext cx="2925723" cy="1985360"/>
          </a:xfrm>
          <a:prstGeom prst="rect">
            <a:avLst/>
          </a:prstGeom>
          <a:solidFill>
            <a:schemeClr val="accent4">
              <a:lumMod val="60000"/>
              <a:lumOff val="40000"/>
            </a:schemeClr>
          </a:solidFill>
          <a:ln/>
        </p:spPr>
        <p:txBody>
          <a:bodyPr wrap="square" rtlCol="0" anchor="t"/>
          <a:lstStyle/>
          <a:p>
            <a:pPr marL="0" indent="0">
              <a:lnSpc>
                <a:spcPts val="2624"/>
              </a:lnSpc>
              <a:buNone/>
            </a:pPr>
            <a:r>
              <a:rPr lang="en-US" sz="1750" dirty="0">
                <a:solidFill>
                  <a:sysClr val="windowText" lastClr="000000"/>
                </a:solidFill>
                <a:latin typeface="Gelasio" pitchFamily="34" charset="0"/>
                <a:ea typeface="Gelasio" pitchFamily="34" charset="-122"/>
                <a:cs typeface="Gelasio" pitchFamily="34" charset="-120"/>
              </a:rPr>
              <a:t>The growth of EVs can support the integration of renewable energy sources like solar and wind, helping to decarbonize the transportation sector.</a:t>
            </a:r>
            <a:endParaRPr lang="en-US" sz="1750" dirty="0">
              <a:solidFill>
                <a:sysClr val="windowText" lastClr="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794933" y="1286932"/>
            <a:ext cx="11159068" cy="6316135"/>
          </a:xfrm>
          <a:prstGeom prst="rect">
            <a:avLst/>
          </a:prstGeom>
          <a:solidFill>
            <a:srgbClr val="F9F6F0"/>
          </a:solidFill>
          <a:ln/>
        </p:spPr>
      </p:sp>
      <p:sp>
        <p:nvSpPr>
          <p:cNvPr id="4" name="Text 2"/>
          <p:cNvSpPr/>
          <p:nvPr/>
        </p:nvSpPr>
        <p:spPr>
          <a:xfrm>
            <a:off x="2037993" y="1909643"/>
            <a:ext cx="9608344"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Charging Infrastructure Expansion</a:t>
            </a:r>
            <a:endParaRPr lang="en-US" sz="4374" dirty="0"/>
          </a:p>
        </p:txBody>
      </p:sp>
      <p:pic>
        <p:nvPicPr>
          <p:cNvPr id="5" name="Image 0" descr="preencoded.png"/>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2037993" y="3048357"/>
            <a:ext cx="555427" cy="555427"/>
          </a:xfrm>
          <a:prstGeom prst="rect">
            <a:avLst/>
          </a:prstGeom>
        </p:spPr>
      </p:pic>
      <p:sp>
        <p:nvSpPr>
          <p:cNvPr id="6" name="Text 3"/>
          <p:cNvSpPr/>
          <p:nvPr/>
        </p:nvSpPr>
        <p:spPr>
          <a:xfrm>
            <a:off x="2037993" y="3825954"/>
            <a:ext cx="2388632" cy="2778046"/>
          </a:xfrm>
          <a:prstGeom prst="rect">
            <a:avLst/>
          </a:prstGeom>
          <a:solidFill>
            <a:srgbClr val="FF99FF"/>
          </a:solidFill>
          <a:ln>
            <a:solidFill>
              <a:schemeClr val="tx1"/>
            </a:solidFill>
          </a:ln>
        </p:spPr>
        <p:txBody>
          <a:bodyPr wrap="none" rtlCol="0" anchor="t"/>
          <a:lstStyle/>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Home </a:t>
            </a:r>
          </a:p>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Charging</a:t>
            </a:r>
            <a:endParaRPr lang="en-US" sz="2800" dirty="0"/>
          </a:p>
        </p:txBody>
      </p:sp>
      <p:sp>
        <p:nvSpPr>
          <p:cNvPr id="7" name="Text 4"/>
          <p:cNvSpPr/>
          <p:nvPr/>
        </p:nvSpPr>
        <p:spPr>
          <a:xfrm>
            <a:off x="2037993" y="4619677"/>
            <a:ext cx="2388632" cy="1333024"/>
          </a:xfrm>
          <a:prstGeom prst="rect">
            <a:avLst/>
          </a:prstGeom>
          <a:noFill/>
          <a:ln/>
        </p:spPr>
        <p:txBody>
          <a:bodyPr wrap="square" rtlCol="0" anchor="t"/>
          <a:lstStyle/>
          <a:p>
            <a:pPr marL="0" indent="0" algn="l">
              <a:lnSpc>
                <a:spcPts val="2624"/>
              </a:lnSpc>
              <a:buNone/>
            </a:pPr>
            <a:r>
              <a:rPr lang="en-US" sz="2000" dirty="0">
                <a:latin typeface="Gelasio" pitchFamily="34" charset="0"/>
                <a:ea typeface="Gelasio" pitchFamily="34" charset="-122"/>
                <a:cs typeface="Gelasio" pitchFamily="34" charset="-120"/>
              </a:rPr>
              <a:t>Convenient and cost-effective option for EV owners to charge their vehicles overnight</a:t>
            </a:r>
            <a:r>
              <a:rPr lang="en-US" sz="1750" dirty="0">
                <a:latin typeface="Gelasio" pitchFamily="34" charset="0"/>
                <a:ea typeface="Gelasio" pitchFamily="34" charset="-122"/>
                <a:cs typeface="Gelasio" pitchFamily="34" charset="-120"/>
              </a:rPr>
              <a:t>.</a:t>
            </a:r>
            <a:endParaRPr lang="en-US" sz="1750" dirty="0"/>
          </a:p>
        </p:txBody>
      </p:sp>
      <p:pic>
        <p:nvPicPr>
          <p:cNvPr id="8" name="Image 1" descr="preencoded.png"/>
          <p:cNvPicPr>
            <a:picLocks noChangeAspect="1"/>
          </p:cNvPicPr>
          <p:nvPr/>
        </p:nvPicPr>
        <p:blipFill>
          <a:blip r:embed="rId5">
            <a:duotone>
              <a:prstClr val="black"/>
              <a:schemeClr val="accent1">
                <a:tint val="45000"/>
                <a:satMod val="400000"/>
              </a:schemeClr>
            </a:duotone>
          </a:blip>
          <a:stretch>
            <a:fillRect/>
          </a:stretch>
        </p:blipFill>
        <p:spPr>
          <a:xfrm>
            <a:off x="4759881" y="3048357"/>
            <a:ext cx="555427" cy="555427"/>
          </a:xfrm>
          <a:prstGeom prst="rect">
            <a:avLst/>
          </a:prstGeom>
        </p:spPr>
      </p:pic>
      <p:sp>
        <p:nvSpPr>
          <p:cNvPr id="9" name="Text 5"/>
          <p:cNvSpPr/>
          <p:nvPr/>
        </p:nvSpPr>
        <p:spPr>
          <a:xfrm>
            <a:off x="4759881" y="3825954"/>
            <a:ext cx="2388632" cy="2778046"/>
          </a:xfrm>
          <a:prstGeom prst="rect">
            <a:avLst/>
          </a:prstGeom>
          <a:solidFill>
            <a:srgbClr val="CCCCFF"/>
          </a:solidFill>
          <a:ln>
            <a:solidFill>
              <a:schemeClr val="tx1"/>
            </a:solidFill>
          </a:ln>
        </p:spPr>
        <p:txBody>
          <a:bodyPr wrap="square" rtlCol="0" anchor="t"/>
          <a:lstStyle/>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Workplace Charging</a:t>
            </a:r>
            <a:endParaRPr lang="en-US" sz="2800" dirty="0"/>
          </a:p>
        </p:txBody>
      </p:sp>
      <p:sp>
        <p:nvSpPr>
          <p:cNvPr id="10" name="Text 6"/>
          <p:cNvSpPr/>
          <p:nvPr/>
        </p:nvSpPr>
        <p:spPr>
          <a:xfrm>
            <a:off x="4759881" y="4544310"/>
            <a:ext cx="2388632" cy="1480186"/>
          </a:xfrm>
          <a:prstGeom prst="rect">
            <a:avLst/>
          </a:prstGeom>
          <a:noFill/>
          <a:ln/>
        </p:spPr>
        <p:txBody>
          <a:bodyPr wrap="square" rtlCol="0" anchor="t"/>
          <a:lstStyle/>
          <a:p>
            <a:pPr marL="0" indent="0" algn="l">
              <a:lnSpc>
                <a:spcPts val="2624"/>
              </a:lnSpc>
              <a:buNone/>
            </a:pPr>
            <a:r>
              <a:rPr lang="en-US" sz="2000" dirty="0">
                <a:latin typeface="Gelasio" pitchFamily="34" charset="0"/>
                <a:ea typeface="Gelasio" pitchFamily="34" charset="-122"/>
                <a:cs typeface="Gelasio" pitchFamily="34" charset="-120"/>
              </a:rPr>
              <a:t>Allowing employees to charge during the day supports EV adoption and reduces range anxiety</a:t>
            </a:r>
            <a:r>
              <a:rPr lang="en-US" sz="1750" dirty="0">
                <a:latin typeface="Gelasio" pitchFamily="34" charset="0"/>
                <a:ea typeface="Gelasio" pitchFamily="34" charset="-122"/>
                <a:cs typeface="Gelasio" pitchFamily="34" charset="-120"/>
              </a:rPr>
              <a:t>.</a:t>
            </a:r>
            <a:endParaRPr lang="en-US" sz="1750" dirty="0"/>
          </a:p>
        </p:txBody>
      </p:sp>
      <p:pic>
        <p:nvPicPr>
          <p:cNvPr id="11" name="Image 2" descr="preencoded.png"/>
          <p:cNvPicPr>
            <a:picLocks noChangeAspect="1"/>
          </p:cNvPicPr>
          <p:nvPr/>
        </p:nvPicPr>
        <p:blipFill>
          <a:blip r:embed="rId6">
            <a:duotone>
              <a:prstClr val="black"/>
              <a:schemeClr val="accent1">
                <a:tint val="45000"/>
                <a:satMod val="400000"/>
              </a:schemeClr>
            </a:duotone>
          </a:blip>
          <a:stretch>
            <a:fillRect/>
          </a:stretch>
        </p:blipFill>
        <p:spPr>
          <a:xfrm>
            <a:off x="7481768" y="3048357"/>
            <a:ext cx="555427" cy="555427"/>
          </a:xfrm>
          <a:prstGeom prst="rect">
            <a:avLst/>
          </a:prstGeom>
        </p:spPr>
      </p:pic>
      <p:sp>
        <p:nvSpPr>
          <p:cNvPr id="12" name="Text 7"/>
          <p:cNvSpPr/>
          <p:nvPr/>
        </p:nvSpPr>
        <p:spPr>
          <a:xfrm>
            <a:off x="7453430" y="3825954"/>
            <a:ext cx="2388632" cy="3116714"/>
          </a:xfrm>
          <a:prstGeom prst="rect">
            <a:avLst/>
          </a:prstGeom>
          <a:solidFill>
            <a:srgbClr val="FFCC99"/>
          </a:solidFill>
          <a:ln>
            <a:solidFill>
              <a:schemeClr val="tx1"/>
            </a:solidFill>
          </a:ln>
        </p:spPr>
        <p:txBody>
          <a:bodyPr wrap="none" rtlCol="0" anchor="t"/>
          <a:lstStyle/>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Public </a:t>
            </a:r>
          </a:p>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Charging</a:t>
            </a:r>
            <a:endParaRPr lang="en-US" sz="2800" dirty="0"/>
          </a:p>
        </p:txBody>
      </p:sp>
      <p:sp>
        <p:nvSpPr>
          <p:cNvPr id="13" name="Text 8"/>
          <p:cNvSpPr/>
          <p:nvPr/>
        </p:nvSpPr>
        <p:spPr>
          <a:xfrm>
            <a:off x="7510107" y="4532682"/>
            <a:ext cx="2388632" cy="2493883"/>
          </a:xfrm>
          <a:prstGeom prst="rect">
            <a:avLst/>
          </a:prstGeom>
          <a:noFill/>
          <a:ln/>
        </p:spPr>
        <p:txBody>
          <a:bodyPr wrap="square" rtlCol="0" anchor="t"/>
          <a:lstStyle/>
          <a:p>
            <a:pPr marL="0" indent="0" algn="l">
              <a:lnSpc>
                <a:spcPts val="2624"/>
              </a:lnSpc>
              <a:buNone/>
            </a:pPr>
            <a:r>
              <a:rPr lang="en-US" sz="2000" dirty="0">
                <a:latin typeface="Gelasio" pitchFamily="34" charset="0"/>
                <a:ea typeface="Gelasio" pitchFamily="34" charset="-122"/>
                <a:cs typeface="Gelasio" pitchFamily="34" charset="-120"/>
              </a:rPr>
              <a:t>Expanding networks of fast charging stations along highways and in urban areas enables longer-distance travel.</a:t>
            </a:r>
            <a:endParaRPr lang="en-US" sz="2000" dirty="0"/>
          </a:p>
        </p:txBody>
      </p:sp>
      <p:pic>
        <p:nvPicPr>
          <p:cNvPr id="14" name="Image 3" descr="preencoded.png"/>
          <p:cNvPicPr>
            <a:picLocks noChangeAspect="1"/>
          </p:cNvPicPr>
          <p:nvPr/>
        </p:nvPicPr>
        <p:blipFill>
          <a:blip r:embed="rId7">
            <a:duotone>
              <a:prstClr val="black"/>
              <a:schemeClr val="accent1">
                <a:tint val="45000"/>
                <a:satMod val="400000"/>
              </a:schemeClr>
            </a:duotone>
          </a:blip>
          <a:stretch>
            <a:fillRect/>
          </a:stretch>
        </p:blipFill>
        <p:spPr>
          <a:xfrm>
            <a:off x="10203656" y="3048357"/>
            <a:ext cx="555427" cy="555427"/>
          </a:xfrm>
          <a:prstGeom prst="rect">
            <a:avLst/>
          </a:prstGeom>
        </p:spPr>
      </p:pic>
      <p:sp>
        <p:nvSpPr>
          <p:cNvPr id="15" name="Text 9"/>
          <p:cNvSpPr/>
          <p:nvPr/>
        </p:nvSpPr>
        <p:spPr>
          <a:xfrm>
            <a:off x="10203656" y="3825954"/>
            <a:ext cx="2388751" cy="3438446"/>
          </a:xfrm>
          <a:prstGeom prst="rect">
            <a:avLst/>
          </a:prstGeom>
          <a:solidFill>
            <a:srgbClr val="CCFFCC"/>
          </a:solidFill>
          <a:ln>
            <a:solidFill>
              <a:schemeClr val="tx1"/>
            </a:solidFill>
          </a:ln>
        </p:spPr>
        <p:txBody>
          <a:bodyPr wrap="none" rtlCol="0" anchor="t"/>
          <a:lstStyle/>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Fleet </a:t>
            </a:r>
          </a:p>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Charging</a:t>
            </a:r>
            <a:endParaRPr lang="en-US" sz="2800" dirty="0"/>
          </a:p>
        </p:txBody>
      </p:sp>
      <p:sp>
        <p:nvSpPr>
          <p:cNvPr id="16" name="Text 10"/>
          <p:cNvSpPr/>
          <p:nvPr/>
        </p:nvSpPr>
        <p:spPr>
          <a:xfrm>
            <a:off x="10203656" y="4645039"/>
            <a:ext cx="2388751" cy="2958028"/>
          </a:xfrm>
          <a:prstGeom prst="rect">
            <a:avLst/>
          </a:prstGeom>
          <a:noFill/>
          <a:ln/>
        </p:spPr>
        <p:txBody>
          <a:bodyPr wrap="square" rtlCol="0" anchor="t"/>
          <a:lstStyle/>
          <a:p>
            <a:pPr marL="0" indent="0" algn="l">
              <a:lnSpc>
                <a:spcPts val="2624"/>
              </a:lnSpc>
              <a:buNone/>
            </a:pPr>
            <a:r>
              <a:rPr lang="en-US" sz="2000" dirty="0">
                <a:latin typeface="Gelasio" pitchFamily="34" charset="0"/>
                <a:ea typeface="Gelasio" pitchFamily="34" charset="-122"/>
                <a:cs typeface="Gelasio" pitchFamily="34" charset="-120"/>
              </a:rPr>
              <a:t>Specialized charging solutions for commercial and municipal fleets accelerate EV adoption in professional settings.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608667" y="1388533"/>
            <a:ext cx="11700934" cy="5097992"/>
          </a:xfrm>
          <a:prstGeom prst="rect">
            <a:avLst/>
          </a:prstGeom>
          <a:ln/>
        </p:spPr>
        <p:style>
          <a:lnRef idx="2">
            <a:schemeClr val="dk1"/>
          </a:lnRef>
          <a:fillRef idx="1">
            <a:schemeClr val="lt1"/>
          </a:fillRef>
          <a:effectRef idx="0">
            <a:schemeClr val="dk1"/>
          </a:effectRef>
          <a:fontRef idx="minor">
            <a:schemeClr val="dk1"/>
          </a:fontRef>
        </p:style>
      </p:sp>
      <p:sp>
        <p:nvSpPr>
          <p:cNvPr id="4" name="Text 2"/>
          <p:cNvSpPr/>
          <p:nvPr/>
        </p:nvSpPr>
        <p:spPr>
          <a:xfrm>
            <a:off x="2037993" y="1743075"/>
            <a:ext cx="8866823"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Policy Landscape and Incentives</a:t>
            </a:r>
            <a:endParaRPr lang="en-US" sz="4374" dirty="0"/>
          </a:p>
        </p:txBody>
      </p:sp>
      <p:pic>
        <p:nvPicPr>
          <p:cNvPr id="5" name="Image 0" descr="preencoded.png"/>
          <p:cNvPicPr>
            <a:picLocks noChangeAspect="1"/>
          </p:cNvPicPr>
          <p:nvPr/>
        </p:nvPicPr>
        <p:blipFill>
          <a:blip r:embed="rId3">
            <a:duotone>
              <a:prstClr val="black"/>
              <a:schemeClr val="accent1">
                <a:tint val="45000"/>
                <a:satMod val="400000"/>
              </a:schemeClr>
            </a:duotone>
          </a:blip>
          <a:stretch>
            <a:fillRect/>
          </a:stretch>
        </p:blipFill>
        <p:spPr>
          <a:xfrm>
            <a:off x="2037993" y="2881789"/>
            <a:ext cx="3518059" cy="888682"/>
          </a:xfrm>
          <a:prstGeom prst="rect">
            <a:avLst/>
          </a:prstGeom>
        </p:spPr>
      </p:pic>
      <p:sp>
        <p:nvSpPr>
          <p:cNvPr id="6" name="Text 3"/>
          <p:cNvSpPr/>
          <p:nvPr/>
        </p:nvSpPr>
        <p:spPr>
          <a:xfrm>
            <a:off x="2260163" y="4103727"/>
            <a:ext cx="3073718"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Emissions Regulations</a:t>
            </a:r>
            <a:endParaRPr lang="en-US" sz="2187" dirty="0"/>
          </a:p>
        </p:txBody>
      </p:sp>
      <p:sp>
        <p:nvSpPr>
          <p:cNvPr id="7" name="Text 4"/>
          <p:cNvSpPr/>
          <p:nvPr/>
        </p:nvSpPr>
        <p:spPr>
          <a:xfrm>
            <a:off x="2260163" y="4931331"/>
            <a:ext cx="3073718" cy="999768"/>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Stricter vehicle emission standards drive automakers to increase EV production.</a:t>
            </a:r>
            <a:endParaRPr lang="en-US" sz="1750" dirty="0"/>
          </a:p>
        </p:txBody>
      </p:sp>
      <p:pic>
        <p:nvPicPr>
          <p:cNvPr id="8" name="Image 1" descr="preencoded.png"/>
          <p:cNvPicPr>
            <a:picLocks noChangeAspect="1"/>
          </p:cNvPicPr>
          <p:nvPr/>
        </p:nvPicPr>
        <p:blipFill>
          <a:blip r:embed="rId4">
            <a:duotone>
              <a:prstClr val="black"/>
              <a:schemeClr val="accent4">
                <a:tint val="45000"/>
                <a:satMod val="400000"/>
              </a:schemeClr>
            </a:duotone>
          </a:blip>
          <a:stretch>
            <a:fillRect/>
          </a:stretch>
        </p:blipFill>
        <p:spPr>
          <a:xfrm>
            <a:off x="5556052" y="2881789"/>
            <a:ext cx="3518178" cy="888682"/>
          </a:xfrm>
          <a:prstGeom prst="rect">
            <a:avLst/>
          </a:prstGeom>
        </p:spPr>
      </p:pic>
      <p:sp>
        <p:nvSpPr>
          <p:cNvPr id="9" name="Text 5"/>
          <p:cNvSpPr/>
          <p:nvPr/>
        </p:nvSpPr>
        <p:spPr>
          <a:xfrm>
            <a:off x="5778222" y="4103727"/>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Purchase Incentives</a:t>
            </a:r>
            <a:endParaRPr lang="en-US" sz="2187" dirty="0"/>
          </a:p>
        </p:txBody>
      </p:sp>
      <p:sp>
        <p:nvSpPr>
          <p:cNvPr id="10" name="Text 6"/>
          <p:cNvSpPr/>
          <p:nvPr/>
        </p:nvSpPr>
        <p:spPr>
          <a:xfrm>
            <a:off x="5778222" y="4584144"/>
            <a:ext cx="3073837" cy="999768"/>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Subsidies, tax credits, and rebates make EVs more affordable for consumers.</a:t>
            </a:r>
            <a:endParaRPr lang="en-US" sz="1750" dirty="0"/>
          </a:p>
        </p:txBody>
      </p:sp>
      <p:pic>
        <p:nvPicPr>
          <p:cNvPr id="11" name="Image 2" descr="preencoded.png"/>
          <p:cNvPicPr>
            <a:picLocks noChangeAspect="1"/>
          </p:cNvPicPr>
          <p:nvPr/>
        </p:nvPicPr>
        <p:blipFill>
          <a:blip r:embed="rId5">
            <a:duotone>
              <a:prstClr val="black"/>
              <a:schemeClr val="accent6">
                <a:tint val="45000"/>
                <a:satMod val="400000"/>
              </a:schemeClr>
            </a:duotone>
          </a:blip>
          <a:stretch>
            <a:fillRect/>
          </a:stretch>
        </p:blipFill>
        <p:spPr>
          <a:xfrm>
            <a:off x="9074229" y="2881789"/>
            <a:ext cx="3518178" cy="888682"/>
          </a:xfrm>
          <a:prstGeom prst="rect">
            <a:avLst/>
          </a:prstGeom>
        </p:spPr>
      </p:pic>
      <p:sp>
        <p:nvSpPr>
          <p:cNvPr id="12" name="Text 7"/>
          <p:cNvSpPr/>
          <p:nvPr/>
        </p:nvSpPr>
        <p:spPr>
          <a:xfrm>
            <a:off x="9296400" y="4103727"/>
            <a:ext cx="3073837"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Infrastructure Investments</a:t>
            </a:r>
            <a:endParaRPr lang="en-US" sz="2187" dirty="0"/>
          </a:p>
        </p:txBody>
      </p:sp>
      <p:sp>
        <p:nvSpPr>
          <p:cNvPr id="13" name="Text 8"/>
          <p:cNvSpPr/>
          <p:nvPr/>
        </p:nvSpPr>
        <p:spPr>
          <a:xfrm>
            <a:off x="9296400" y="4931331"/>
            <a:ext cx="3073837" cy="1333024"/>
          </a:xfrm>
          <a:prstGeom prst="rect">
            <a:avLst/>
          </a:prstGeom>
          <a:noFill/>
          <a:ln/>
        </p:spPr>
        <p:txBody>
          <a:bodyPr wrap="square" rtlCol="0" anchor="t"/>
          <a:lstStyle/>
          <a:p>
            <a:pPr marL="0" indent="0" algn="l">
              <a:lnSpc>
                <a:spcPts val="2624"/>
              </a:lnSpc>
              <a:buNone/>
            </a:pPr>
            <a:r>
              <a:rPr lang="en-US" sz="1750" dirty="0">
                <a:solidFill>
                  <a:srgbClr val="746558"/>
                </a:solidFill>
                <a:latin typeface="Gelasio" pitchFamily="34" charset="0"/>
                <a:ea typeface="Gelasio" pitchFamily="34" charset="-122"/>
                <a:cs typeface="Gelasio" pitchFamily="34" charset="-120"/>
              </a:rPr>
              <a:t>Government funding for charging networks and grid modernization supports EV adoption.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7620" y="778933"/>
            <a:ext cx="14638020" cy="6671734"/>
          </a:xfrm>
          <a:prstGeom prst="rect">
            <a:avLst/>
          </a:prstGeom>
          <a:ln/>
        </p:spPr>
        <p:style>
          <a:lnRef idx="2">
            <a:schemeClr val="dk1"/>
          </a:lnRef>
          <a:fillRef idx="1">
            <a:schemeClr val="lt1"/>
          </a:fillRef>
          <a:effectRef idx="0">
            <a:schemeClr val="dk1"/>
          </a:effectRef>
          <a:fontRef idx="minor">
            <a:schemeClr val="dk1"/>
          </a:fontRef>
        </p:style>
      </p:sp>
      <p:pic>
        <p:nvPicPr>
          <p:cNvPr id="4" name="Image 0" descr="preencoded.png"/>
          <p:cNvPicPr>
            <a:picLocks noChangeAspect="1"/>
          </p:cNvPicPr>
          <p:nvPr/>
        </p:nvPicPr>
        <p:blipFill>
          <a:blip r:embed="rId3"/>
          <a:stretch>
            <a:fillRect/>
          </a:stretch>
        </p:blipFill>
        <p:spPr>
          <a:xfrm>
            <a:off x="-7620" y="778933"/>
            <a:ext cx="3657600" cy="6671734"/>
          </a:xfrm>
          <a:prstGeom prst="rect">
            <a:avLst/>
          </a:prstGeom>
        </p:spPr>
      </p:pic>
      <p:sp>
        <p:nvSpPr>
          <p:cNvPr id="5" name="Text 2"/>
          <p:cNvSpPr/>
          <p:nvPr/>
        </p:nvSpPr>
        <p:spPr>
          <a:xfrm>
            <a:off x="4490799" y="1759744"/>
            <a:ext cx="6577608" cy="694373"/>
          </a:xfrm>
          <a:prstGeom prst="rect">
            <a:avLst/>
          </a:prstGeom>
          <a:noFill/>
          <a:ln/>
        </p:spPr>
        <p:txBody>
          <a:bodyPr wrap="none" rtlCol="0" anchor="t"/>
          <a:lstStyle/>
          <a:p>
            <a:pPr marL="0" indent="0">
              <a:lnSpc>
                <a:spcPts val="5468"/>
              </a:lnSpc>
              <a:buNone/>
            </a:pPr>
            <a:r>
              <a:rPr lang="en-US" sz="4374" dirty="0">
                <a:ea typeface="Gelasio" pitchFamily="34" charset="-122"/>
                <a:cs typeface="Gelasio" pitchFamily="34" charset="-120"/>
              </a:rPr>
              <a:t>Challenges and Barriers</a:t>
            </a:r>
            <a:endParaRPr lang="en-US" sz="4374" dirty="0"/>
          </a:p>
        </p:txBody>
      </p:sp>
      <p:sp>
        <p:nvSpPr>
          <p:cNvPr id="6" name="Shape 3"/>
          <p:cNvSpPr/>
          <p:nvPr/>
        </p:nvSpPr>
        <p:spPr>
          <a:xfrm>
            <a:off x="4490799" y="3037284"/>
            <a:ext cx="499943" cy="499943"/>
          </a:xfrm>
          <a:prstGeom prst="roundRect">
            <a:avLst>
              <a:gd name="adj" fmla="val 26667"/>
            </a:avLst>
          </a:prstGeom>
          <a:solidFill>
            <a:srgbClr val="EFE7D6"/>
          </a:solidFill>
          <a:ln/>
        </p:spPr>
      </p:sp>
      <p:sp>
        <p:nvSpPr>
          <p:cNvPr id="7" name="Text 4"/>
          <p:cNvSpPr/>
          <p:nvPr/>
        </p:nvSpPr>
        <p:spPr>
          <a:xfrm>
            <a:off x="4662130" y="3078956"/>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5212913" y="3037284"/>
            <a:ext cx="2878336"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Charging Availability</a:t>
            </a:r>
            <a:endParaRPr lang="en-US" sz="2187" dirty="0"/>
          </a:p>
        </p:txBody>
      </p:sp>
      <p:sp>
        <p:nvSpPr>
          <p:cNvPr id="9" name="Text 6"/>
          <p:cNvSpPr/>
          <p:nvPr/>
        </p:nvSpPr>
        <p:spPr>
          <a:xfrm>
            <a:off x="5212913" y="3517702"/>
            <a:ext cx="3820001" cy="1506590"/>
          </a:xfrm>
          <a:prstGeom prst="rect">
            <a:avLst/>
          </a:prstGeom>
          <a:solidFill>
            <a:schemeClr val="accent4">
              <a:lumMod val="40000"/>
              <a:lumOff val="60000"/>
            </a:schemeClr>
          </a:solid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Limited public charging infrastructure, especially in rural and underserved areas, hinders EV adoption.</a:t>
            </a:r>
            <a:endParaRPr lang="en-US" sz="1750" dirty="0"/>
          </a:p>
        </p:txBody>
      </p:sp>
      <p:sp>
        <p:nvSpPr>
          <p:cNvPr id="10" name="Shape 7"/>
          <p:cNvSpPr/>
          <p:nvPr/>
        </p:nvSpPr>
        <p:spPr>
          <a:xfrm>
            <a:off x="9255085" y="3037284"/>
            <a:ext cx="499943" cy="499943"/>
          </a:xfrm>
          <a:prstGeom prst="roundRect">
            <a:avLst>
              <a:gd name="adj" fmla="val 26667"/>
            </a:avLst>
          </a:prstGeom>
          <a:solidFill>
            <a:srgbClr val="EFE7D6"/>
          </a:solidFill>
          <a:ln/>
        </p:spPr>
      </p:sp>
      <p:sp>
        <p:nvSpPr>
          <p:cNvPr id="11" name="Text 8"/>
          <p:cNvSpPr/>
          <p:nvPr/>
        </p:nvSpPr>
        <p:spPr>
          <a:xfrm>
            <a:off x="9404033" y="3078956"/>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9977199" y="303728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Battery Cost</a:t>
            </a:r>
            <a:endParaRPr lang="en-US" sz="2187" dirty="0"/>
          </a:p>
        </p:txBody>
      </p:sp>
      <p:sp>
        <p:nvSpPr>
          <p:cNvPr id="13" name="Text 10"/>
          <p:cNvSpPr/>
          <p:nvPr/>
        </p:nvSpPr>
        <p:spPr>
          <a:xfrm>
            <a:off x="9977199" y="3517702"/>
            <a:ext cx="3820001" cy="1506590"/>
          </a:xfrm>
          <a:prstGeom prst="rect">
            <a:avLst/>
          </a:prstGeom>
          <a:solidFill>
            <a:schemeClr val="accent4">
              <a:lumMod val="40000"/>
              <a:lumOff val="60000"/>
            </a:schemeClr>
          </a:solid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Though declining, the higher upfront cost of EVs compared to traditional vehicles remains a barrier.</a:t>
            </a:r>
            <a:endParaRPr lang="en-US" sz="1750" dirty="0"/>
          </a:p>
        </p:txBody>
      </p:sp>
      <p:sp>
        <p:nvSpPr>
          <p:cNvPr id="14" name="Shape 11"/>
          <p:cNvSpPr/>
          <p:nvPr/>
        </p:nvSpPr>
        <p:spPr>
          <a:xfrm>
            <a:off x="4490799" y="5322808"/>
            <a:ext cx="499943" cy="499943"/>
          </a:xfrm>
          <a:prstGeom prst="roundRect">
            <a:avLst>
              <a:gd name="adj" fmla="val 26667"/>
            </a:avLst>
          </a:prstGeom>
          <a:solidFill>
            <a:srgbClr val="EFE7D6"/>
          </a:solidFill>
          <a:ln/>
        </p:spPr>
      </p:sp>
      <p:sp>
        <p:nvSpPr>
          <p:cNvPr id="15" name="Text 12"/>
          <p:cNvSpPr/>
          <p:nvPr/>
        </p:nvSpPr>
        <p:spPr>
          <a:xfrm>
            <a:off x="4640342" y="5364480"/>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5212913" y="5322808"/>
            <a:ext cx="296691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Consumer Awareness</a:t>
            </a:r>
            <a:endParaRPr lang="en-US" sz="2187" dirty="0"/>
          </a:p>
        </p:txBody>
      </p:sp>
      <p:sp>
        <p:nvSpPr>
          <p:cNvPr id="17" name="Text 14"/>
          <p:cNvSpPr/>
          <p:nvPr/>
        </p:nvSpPr>
        <p:spPr>
          <a:xfrm>
            <a:off x="5212913" y="5803225"/>
            <a:ext cx="8584287" cy="834058"/>
          </a:xfrm>
          <a:prstGeom prst="rect">
            <a:avLst/>
          </a:prstGeom>
          <a:solidFill>
            <a:schemeClr val="accent4">
              <a:lumMod val="40000"/>
              <a:lumOff val="60000"/>
            </a:schemeClr>
          </a:solid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Lack of education and misconceptions about EVs' capabilities and benefits slows widespread acceptance.</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819807" y="192962"/>
            <a:ext cx="13053848" cy="7843678"/>
          </a:xfrm>
          <a:prstGeom prst="rect">
            <a:avLst/>
          </a:prstGeom>
          <a:solidFill>
            <a:srgbClr val="F9F6F0"/>
          </a:solidFill>
          <a:ln/>
        </p:spPr>
        <p:txBody>
          <a:bodyPr/>
          <a:lstStyle/>
          <a:p>
            <a:endParaRPr lang="en-IN" dirty="0"/>
          </a:p>
        </p:txBody>
      </p:sp>
      <p:sp>
        <p:nvSpPr>
          <p:cNvPr id="4" name="Text 2"/>
          <p:cNvSpPr/>
          <p:nvPr/>
        </p:nvSpPr>
        <p:spPr>
          <a:xfrm>
            <a:off x="2628220" y="364366"/>
            <a:ext cx="9363432" cy="694373"/>
          </a:xfrm>
          <a:prstGeom prst="rect">
            <a:avLst/>
          </a:prstGeom>
          <a:noFill/>
          <a:ln/>
        </p:spPr>
        <p:txBody>
          <a:bodyPr wrap="none" rtlCol="0" anchor="t"/>
          <a:lstStyle/>
          <a:p>
            <a:pPr marL="0" indent="0" algn="ctr">
              <a:lnSpc>
                <a:spcPts val="5468"/>
              </a:lnSpc>
              <a:buNone/>
            </a:pPr>
            <a:r>
              <a:rPr lang="en-US" sz="4374" b="1" dirty="0">
                <a:solidFill>
                  <a:srgbClr val="484237"/>
                </a:solidFill>
                <a:ea typeface="Gelasio" pitchFamily="34" charset="-122"/>
                <a:cs typeface="Gelasio" pitchFamily="34" charset="-120"/>
              </a:rPr>
              <a:t>Future Outlook and Opportunities</a:t>
            </a:r>
            <a:endParaRPr lang="en-US" sz="4374" dirty="0"/>
          </a:p>
        </p:txBody>
      </p:sp>
      <p:sp>
        <p:nvSpPr>
          <p:cNvPr id="5" name="Shape 3"/>
          <p:cNvSpPr/>
          <p:nvPr/>
        </p:nvSpPr>
        <p:spPr>
          <a:xfrm>
            <a:off x="2032729" y="1563171"/>
            <a:ext cx="10554414" cy="1281470"/>
          </a:xfrm>
          <a:prstGeom prst="rect">
            <a:avLst/>
          </a:prstGeom>
          <a:solidFill>
            <a:schemeClr val="accent4">
              <a:lumMod val="60000"/>
              <a:lumOff val="40000"/>
            </a:schemeClr>
          </a:solidFill>
          <a:ln/>
        </p:spPr>
      </p:sp>
      <p:sp>
        <p:nvSpPr>
          <p:cNvPr id="6" name="Text 4"/>
          <p:cNvSpPr/>
          <p:nvPr/>
        </p:nvSpPr>
        <p:spPr>
          <a:xfrm>
            <a:off x="2032729" y="1767213"/>
            <a:ext cx="4829056" cy="333256"/>
          </a:xfrm>
          <a:prstGeom prst="rect">
            <a:avLst/>
          </a:prstGeom>
          <a:noFill/>
          <a:ln/>
        </p:spPr>
        <p:txBody>
          <a:bodyPr wrap="none" rtlCol="0" anchor="t"/>
          <a:lstStyle/>
          <a:p>
            <a:pPr marL="0" indent="0">
              <a:lnSpc>
                <a:spcPts val="2624"/>
              </a:lnSpc>
              <a:buNone/>
            </a:pPr>
            <a:r>
              <a:rPr lang="en-US" sz="1750" dirty="0">
                <a:latin typeface="Gelasio" pitchFamily="34" charset="0"/>
                <a:ea typeface="Gelasio" pitchFamily="34" charset="-122"/>
                <a:cs typeface="Gelasio" pitchFamily="34" charset="-120"/>
              </a:rPr>
              <a:t>Increased Model Availability</a:t>
            </a:r>
            <a:endParaRPr lang="en-US" sz="1750" dirty="0"/>
          </a:p>
        </p:txBody>
      </p:sp>
      <p:sp>
        <p:nvSpPr>
          <p:cNvPr id="7" name="Text 5"/>
          <p:cNvSpPr/>
          <p:nvPr/>
        </p:nvSpPr>
        <p:spPr>
          <a:xfrm>
            <a:off x="7409806" y="1617443"/>
            <a:ext cx="4829056" cy="999768"/>
          </a:xfrm>
          <a:prstGeom prst="rect">
            <a:avLst/>
          </a:prstGeom>
          <a:no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More EV options across vehicle segments, including SUVs, pickup trucks, and luxury models.</a:t>
            </a:r>
            <a:endParaRPr lang="en-US" sz="1750" dirty="0"/>
          </a:p>
        </p:txBody>
      </p:sp>
      <p:sp>
        <p:nvSpPr>
          <p:cNvPr id="8" name="Text 6"/>
          <p:cNvSpPr/>
          <p:nvPr/>
        </p:nvSpPr>
        <p:spPr>
          <a:xfrm>
            <a:off x="1629542" y="841593"/>
            <a:ext cx="4829056" cy="333256"/>
          </a:xfrm>
          <a:prstGeom prst="rect">
            <a:avLst/>
          </a:prstGeom>
          <a:noFill/>
          <a:ln/>
        </p:spPr>
        <p:txBody>
          <a:bodyPr wrap="none" rtlCol="0" anchor="t"/>
          <a:lstStyle/>
          <a:p>
            <a:pPr marL="0" indent="0">
              <a:lnSpc>
                <a:spcPts val="2624"/>
              </a:lnSpc>
              <a:buNone/>
            </a:pPr>
            <a:endParaRPr lang="en-US" sz="1750" dirty="0"/>
          </a:p>
        </p:txBody>
      </p:sp>
      <p:sp>
        <p:nvSpPr>
          <p:cNvPr id="9" name="Text 7"/>
          <p:cNvSpPr/>
          <p:nvPr/>
        </p:nvSpPr>
        <p:spPr>
          <a:xfrm>
            <a:off x="7089219" y="472082"/>
            <a:ext cx="4829056" cy="1010245"/>
          </a:xfrm>
          <a:prstGeom prst="rect">
            <a:avLst/>
          </a:prstGeom>
          <a:noFill/>
          <a:ln/>
        </p:spPr>
        <p:txBody>
          <a:bodyPr wrap="square" rtlCol="0" anchor="t"/>
          <a:lstStyle/>
          <a:p>
            <a:pPr marL="0" indent="0">
              <a:lnSpc>
                <a:spcPts val="2624"/>
              </a:lnSpc>
              <a:buNone/>
            </a:pPr>
            <a:endParaRPr lang="en-US" sz="1750" dirty="0"/>
          </a:p>
        </p:txBody>
      </p:sp>
      <p:sp>
        <p:nvSpPr>
          <p:cNvPr id="10" name="Shape 8"/>
          <p:cNvSpPr/>
          <p:nvPr/>
        </p:nvSpPr>
        <p:spPr>
          <a:xfrm>
            <a:off x="2032729" y="4443608"/>
            <a:ext cx="10554414" cy="1281470"/>
          </a:xfrm>
          <a:prstGeom prst="rect">
            <a:avLst/>
          </a:prstGeom>
          <a:solidFill>
            <a:schemeClr val="accent4">
              <a:lumMod val="60000"/>
              <a:lumOff val="40000"/>
            </a:schemeClr>
          </a:solidFill>
          <a:ln/>
        </p:spPr>
      </p:sp>
      <p:sp>
        <p:nvSpPr>
          <p:cNvPr id="11" name="Text 9"/>
          <p:cNvSpPr/>
          <p:nvPr/>
        </p:nvSpPr>
        <p:spPr>
          <a:xfrm>
            <a:off x="2084312" y="4658320"/>
            <a:ext cx="4829056" cy="333256"/>
          </a:xfrm>
          <a:prstGeom prst="rect">
            <a:avLst/>
          </a:prstGeom>
          <a:noFill/>
          <a:ln/>
        </p:spPr>
        <p:txBody>
          <a:bodyPr wrap="none" rtlCol="0" anchor="t"/>
          <a:lstStyle/>
          <a:p>
            <a:pPr marL="0" indent="0">
              <a:lnSpc>
                <a:spcPts val="2624"/>
              </a:lnSpc>
              <a:buNone/>
            </a:pPr>
            <a:r>
              <a:rPr lang="en-US" sz="1750" dirty="0">
                <a:latin typeface="Gelasio" pitchFamily="34" charset="0"/>
                <a:ea typeface="Gelasio" pitchFamily="34" charset="-122"/>
                <a:cs typeface="Gelasio" pitchFamily="34" charset="-120"/>
              </a:rPr>
              <a:t>Autonomous Driving Features</a:t>
            </a:r>
            <a:endParaRPr lang="en-US" sz="1750" dirty="0"/>
          </a:p>
        </p:txBody>
      </p:sp>
      <p:sp>
        <p:nvSpPr>
          <p:cNvPr id="12" name="Text 10"/>
          <p:cNvSpPr/>
          <p:nvPr/>
        </p:nvSpPr>
        <p:spPr>
          <a:xfrm>
            <a:off x="7541181" y="4579912"/>
            <a:ext cx="4829056" cy="666512"/>
          </a:xfrm>
          <a:prstGeom prst="rect">
            <a:avLst/>
          </a:prstGeom>
          <a:noFill/>
          <a:ln/>
        </p:spPr>
        <p:txBody>
          <a:bodyPr wrap="square" rtlCol="0" anchor="t"/>
          <a:lstStyle/>
          <a:p>
            <a:pPr marL="0" indent="0">
              <a:lnSpc>
                <a:spcPts val="2624"/>
              </a:lnSpc>
              <a:buNone/>
            </a:pPr>
            <a:r>
              <a:rPr lang="en-US" sz="1750" dirty="0">
                <a:latin typeface="Gelasio" pitchFamily="34" charset="0"/>
                <a:ea typeface="Gelasio" pitchFamily="34" charset="-122"/>
                <a:cs typeface="Gelasio" pitchFamily="34" charset="-120"/>
              </a:rPr>
              <a:t>Advanced self-driving technologies will integrate well with the electric powertrain.</a:t>
            </a:r>
            <a:endParaRPr lang="en-US" sz="1750" dirty="0"/>
          </a:p>
        </p:txBody>
      </p:sp>
      <p:sp>
        <p:nvSpPr>
          <p:cNvPr id="13" name="Text 11"/>
          <p:cNvSpPr/>
          <p:nvPr/>
        </p:nvSpPr>
        <p:spPr>
          <a:xfrm>
            <a:off x="2186264" y="192961"/>
            <a:ext cx="4829056" cy="333256"/>
          </a:xfrm>
          <a:prstGeom prst="rect">
            <a:avLst/>
          </a:prstGeom>
          <a:noFill/>
          <a:ln/>
        </p:spPr>
        <p:txBody>
          <a:bodyPr wrap="none" rtlCol="0" anchor="t"/>
          <a:lstStyle/>
          <a:p>
            <a:pPr marL="0" indent="0">
              <a:lnSpc>
                <a:spcPts val="2624"/>
              </a:lnSpc>
              <a:buNone/>
            </a:pPr>
            <a:endParaRPr lang="en-US" sz="1750" dirty="0"/>
          </a:p>
        </p:txBody>
      </p:sp>
      <p:sp>
        <p:nvSpPr>
          <p:cNvPr id="14" name="Text 12"/>
          <p:cNvSpPr/>
          <p:nvPr/>
        </p:nvSpPr>
        <p:spPr>
          <a:xfrm>
            <a:off x="6719709" y="419864"/>
            <a:ext cx="4829056" cy="666512"/>
          </a:xfrm>
          <a:prstGeom prst="rect">
            <a:avLst/>
          </a:prstGeom>
          <a:noFill/>
          <a:ln/>
        </p:spPr>
        <p:txBody>
          <a:bodyPr wrap="square" rtlCol="0" anchor="t"/>
          <a:lstStyle/>
          <a:p>
            <a:pPr marL="0" indent="0">
              <a:lnSpc>
                <a:spcPts val="2624"/>
              </a:lnSpc>
              <a:buNone/>
            </a:pPr>
            <a:endParaRPr lang="en-US" sz="1750" dirty="0"/>
          </a:p>
        </p:txBody>
      </p:sp>
      <p:sp>
        <p:nvSpPr>
          <p:cNvPr id="15" name="Shape 3">
            <a:extLst>
              <a:ext uri="{FF2B5EF4-FFF2-40B4-BE49-F238E27FC236}">
                <a16:creationId xmlns:a16="http://schemas.microsoft.com/office/drawing/2014/main" id="{C348EF61-9921-4EAA-8F66-692D70BE306B}"/>
              </a:ext>
            </a:extLst>
          </p:cNvPr>
          <p:cNvSpPr/>
          <p:nvPr/>
        </p:nvSpPr>
        <p:spPr>
          <a:xfrm>
            <a:off x="2037993" y="3002563"/>
            <a:ext cx="10554414" cy="1281470"/>
          </a:xfrm>
          <a:prstGeom prst="rect">
            <a:avLst/>
          </a:prstGeom>
          <a:solidFill>
            <a:schemeClr val="accent6">
              <a:lumMod val="60000"/>
              <a:lumOff val="40000"/>
            </a:schemeClr>
          </a:solidFill>
          <a:ln/>
        </p:spPr>
      </p:sp>
      <p:sp>
        <p:nvSpPr>
          <p:cNvPr id="16" name="TextBox 15">
            <a:extLst>
              <a:ext uri="{FF2B5EF4-FFF2-40B4-BE49-F238E27FC236}">
                <a16:creationId xmlns:a16="http://schemas.microsoft.com/office/drawing/2014/main" id="{4399DF6E-F43E-4E94-A1CB-DF3A009C5443}"/>
              </a:ext>
            </a:extLst>
          </p:cNvPr>
          <p:cNvSpPr txBox="1"/>
          <p:nvPr/>
        </p:nvSpPr>
        <p:spPr>
          <a:xfrm>
            <a:off x="2058045" y="3266185"/>
            <a:ext cx="4329823" cy="401585"/>
          </a:xfrm>
          <a:prstGeom prst="rect">
            <a:avLst/>
          </a:prstGeom>
          <a:noFill/>
        </p:spPr>
        <p:txBody>
          <a:bodyPr wrap="square" rtlCol="0">
            <a:spAutoFit/>
          </a:bodyPr>
          <a:lstStyle/>
          <a:p>
            <a:pPr>
              <a:lnSpc>
                <a:spcPts val="2624"/>
              </a:lnSpc>
            </a:pPr>
            <a:r>
              <a:rPr lang="en-US" dirty="0">
                <a:latin typeface="Gelasio" pitchFamily="34" charset="0"/>
                <a:ea typeface="Gelasio" pitchFamily="34" charset="-122"/>
                <a:cs typeface="Gelasio" pitchFamily="34" charset="-120"/>
              </a:rPr>
              <a:t>Improved Battery Performance</a:t>
            </a:r>
            <a:endParaRPr lang="en-US" dirty="0"/>
          </a:p>
        </p:txBody>
      </p:sp>
      <p:sp>
        <p:nvSpPr>
          <p:cNvPr id="17" name="TextBox 16">
            <a:extLst>
              <a:ext uri="{FF2B5EF4-FFF2-40B4-BE49-F238E27FC236}">
                <a16:creationId xmlns:a16="http://schemas.microsoft.com/office/drawing/2014/main" id="{553D5559-2AC4-4339-A274-EE4220EEDBBE}"/>
              </a:ext>
            </a:extLst>
          </p:cNvPr>
          <p:cNvSpPr txBox="1"/>
          <p:nvPr/>
        </p:nvSpPr>
        <p:spPr>
          <a:xfrm>
            <a:off x="7541181" y="3045498"/>
            <a:ext cx="4566306" cy="1068498"/>
          </a:xfrm>
          <a:prstGeom prst="rect">
            <a:avLst/>
          </a:prstGeom>
          <a:noFill/>
        </p:spPr>
        <p:txBody>
          <a:bodyPr wrap="square" rtlCol="0">
            <a:spAutoFit/>
          </a:bodyPr>
          <a:lstStyle/>
          <a:p>
            <a:pPr>
              <a:lnSpc>
                <a:spcPts val="2624"/>
              </a:lnSpc>
            </a:pPr>
            <a:r>
              <a:rPr lang="en-US" dirty="0">
                <a:latin typeface="Gelasio" pitchFamily="34" charset="0"/>
                <a:ea typeface="Gelasio" pitchFamily="34" charset="-122"/>
                <a:cs typeface="Gelasio" pitchFamily="34" charset="-120"/>
              </a:rPr>
              <a:t>Longer ranges, faster charging, and lower costs will make EVs more practical and affordable.</a:t>
            </a:r>
            <a:endParaRPr lang="en-US" dirty="0"/>
          </a:p>
        </p:txBody>
      </p:sp>
      <p:sp>
        <p:nvSpPr>
          <p:cNvPr id="18" name="Shape 3">
            <a:extLst>
              <a:ext uri="{FF2B5EF4-FFF2-40B4-BE49-F238E27FC236}">
                <a16:creationId xmlns:a16="http://schemas.microsoft.com/office/drawing/2014/main" id="{AD02BDAE-7D30-4601-949B-CF5A84A2EC1C}"/>
              </a:ext>
            </a:extLst>
          </p:cNvPr>
          <p:cNvSpPr/>
          <p:nvPr/>
        </p:nvSpPr>
        <p:spPr>
          <a:xfrm>
            <a:off x="2032729" y="5912268"/>
            <a:ext cx="10554414" cy="1281470"/>
          </a:xfrm>
          <a:prstGeom prst="rect">
            <a:avLst/>
          </a:prstGeom>
          <a:solidFill>
            <a:schemeClr val="accent6">
              <a:lumMod val="60000"/>
              <a:lumOff val="40000"/>
            </a:schemeClr>
          </a:solidFill>
          <a:ln/>
        </p:spPr>
        <p:txBody>
          <a:bodyPr/>
          <a:lstStyle/>
          <a:p>
            <a:endParaRPr lang="en-IN" dirty="0"/>
          </a:p>
        </p:txBody>
      </p:sp>
      <p:sp>
        <p:nvSpPr>
          <p:cNvPr id="20" name="TextBox 19">
            <a:extLst>
              <a:ext uri="{FF2B5EF4-FFF2-40B4-BE49-F238E27FC236}">
                <a16:creationId xmlns:a16="http://schemas.microsoft.com/office/drawing/2014/main" id="{DCD2F364-D302-4B4A-BD9E-5BD9E27CBC0B}"/>
              </a:ext>
            </a:extLst>
          </p:cNvPr>
          <p:cNvSpPr txBox="1"/>
          <p:nvPr/>
        </p:nvSpPr>
        <p:spPr>
          <a:xfrm>
            <a:off x="2186264" y="6139221"/>
            <a:ext cx="3499945" cy="646331"/>
          </a:xfrm>
          <a:prstGeom prst="rect">
            <a:avLst/>
          </a:prstGeom>
          <a:noFill/>
        </p:spPr>
        <p:txBody>
          <a:bodyPr wrap="square" rtlCol="0">
            <a:spAutoFit/>
          </a:bodyPr>
          <a:lstStyle/>
          <a:p>
            <a:r>
              <a:rPr lang="en-US" dirty="0">
                <a:latin typeface="Gelasio" pitchFamily="34" charset="0"/>
                <a:ea typeface="Gelasio" pitchFamily="34" charset="-122"/>
                <a:cs typeface="Gelasio" pitchFamily="34" charset="-120"/>
              </a:rPr>
              <a:t>Grid Integration and V2G</a:t>
            </a:r>
            <a:endParaRPr lang="en-US" dirty="0"/>
          </a:p>
          <a:p>
            <a:endParaRPr lang="en-IN" dirty="0"/>
          </a:p>
        </p:txBody>
      </p:sp>
      <p:sp>
        <p:nvSpPr>
          <p:cNvPr id="21" name="TextBox 20">
            <a:extLst>
              <a:ext uri="{FF2B5EF4-FFF2-40B4-BE49-F238E27FC236}">
                <a16:creationId xmlns:a16="http://schemas.microsoft.com/office/drawing/2014/main" id="{D2A1DD7B-9D39-415A-9D74-5CC1C2BA5E79}"/>
              </a:ext>
            </a:extLst>
          </p:cNvPr>
          <p:cNvSpPr txBox="1"/>
          <p:nvPr/>
        </p:nvSpPr>
        <p:spPr>
          <a:xfrm>
            <a:off x="7756634" y="6139221"/>
            <a:ext cx="4350853" cy="1200329"/>
          </a:xfrm>
          <a:prstGeom prst="rect">
            <a:avLst/>
          </a:prstGeom>
          <a:noFill/>
        </p:spPr>
        <p:txBody>
          <a:bodyPr wrap="square" rtlCol="0">
            <a:spAutoFit/>
          </a:bodyPr>
          <a:lstStyle/>
          <a:p>
            <a:r>
              <a:rPr lang="en-US" dirty="0">
                <a:latin typeface="Gelasio" pitchFamily="34" charset="0"/>
                <a:ea typeface="Gelasio" pitchFamily="34" charset="-122"/>
                <a:cs typeface="Gelasio" pitchFamily="34" charset="-120"/>
              </a:rPr>
              <a:t>EVs can act as distributed energy storage, enabling vehicle-to-grid (V2G) capabilities.</a:t>
            </a:r>
            <a:endParaRPr lang="en-US"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41889" y="126123"/>
            <a:ext cx="14252028" cy="7866993"/>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pic>
        <p:nvPicPr>
          <p:cNvPr id="10" name="Picture 9">
            <a:extLst>
              <a:ext uri="{FF2B5EF4-FFF2-40B4-BE49-F238E27FC236}">
                <a16:creationId xmlns:a16="http://schemas.microsoft.com/office/drawing/2014/main" id="{4644BCCB-1E28-4CCD-B2FF-7CBDDEC182D0}"/>
              </a:ext>
            </a:extLst>
          </p:cNvPr>
          <p:cNvPicPr>
            <a:picLocks noChangeAspect="1"/>
          </p:cNvPicPr>
          <p:nvPr/>
        </p:nvPicPr>
        <p:blipFill>
          <a:blip r:embed="rId3"/>
          <a:stretch>
            <a:fillRect/>
          </a:stretch>
        </p:blipFill>
        <p:spPr>
          <a:xfrm>
            <a:off x="449443" y="419878"/>
            <a:ext cx="6455853" cy="7163335"/>
          </a:xfrm>
          <a:prstGeom prst="rect">
            <a:avLst/>
          </a:prstGeom>
        </p:spPr>
      </p:pic>
      <p:pic>
        <p:nvPicPr>
          <p:cNvPr id="12" name="Picture 11">
            <a:extLst>
              <a:ext uri="{FF2B5EF4-FFF2-40B4-BE49-F238E27FC236}">
                <a16:creationId xmlns:a16="http://schemas.microsoft.com/office/drawing/2014/main" id="{1F71E446-126C-41E5-B7A5-6A8C2AF4EDE7}"/>
              </a:ext>
            </a:extLst>
          </p:cNvPr>
          <p:cNvPicPr>
            <a:picLocks noChangeAspect="1"/>
          </p:cNvPicPr>
          <p:nvPr/>
        </p:nvPicPr>
        <p:blipFill>
          <a:blip r:embed="rId4"/>
          <a:stretch>
            <a:fillRect/>
          </a:stretch>
        </p:blipFill>
        <p:spPr>
          <a:xfrm>
            <a:off x="7192044" y="254738"/>
            <a:ext cx="6716241" cy="7346729"/>
          </a:xfrm>
          <a:prstGeom prst="rect">
            <a:avLst/>
          </a:prstGeom>
        </p:spPr>
      </p:pic>
      <p:cxnSp>
        <p:nvCxnSpPr>
          <p:cNvPr id="14" name="Straight Connector 13">
            <a:extLst>
              <a:ext uri="{FF2B5EF4-FFF2-40B4-BE49-F238E27FC236}">
                <a16:creationId xmlns:a16="http://schemas.microsoft.com/office/drawing/2014/main" id="{1B1125E4-DBE5-4AD8-BB54-1E3E4E86D1E9}"/>
              </a:ext>
            </a:extLst>
          </p:cNvPr>
          <p:cNvCxnSpPr>
            <a:cxnSpLocks/>
          </p:cNvCxnSpPr>
          <p:nvPr/>
        </p:nvCxnSpPr>
        <p:spPr>
          <a:xfrm>
            <a:off x="6849753" y="126122"/>
            <a:ext cx="74913" cy="7866994"/>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E42042A-41FE-4132-AAA3-8DE9B93B4FAB}"/>
              </a:ext>
            </a:extLst>
          </p:cNvPr>
          <p:cNvSpPr txBox="1"/>
          <p:nvPr/>
        </p:nvSpPr>
        <p:spPr>
          <a:xfrm>
            <a:off x="236483" y="236484"/>
            <a:ext cx="1927307" cy="461665"/>
          </a:xfrm>
          <a:prstGeom prst="rect">
            <a:avLst/>
          </a:prstGeom>
          <a:noFill/>
        </p:spPr>
        <p:txBody>
          <a:bodyPr wrap="square" rtlCol="0">
            <a:spAutoFit/>
          </a:bodyPr>
          <a:lstStyle/>
          <a:p>
            <a:r>
              <a:rPr lang="en-GB" sz="2400" dirty="0">
                <a:highlight>
                  <a:srgbClr val="CCFFCC"/>
                </a:highlight>
              </a:rPr>
              <a:t>Conclusion</a:t>
            </a:r>
            <a:endParaRPr lang="en-IN" sz="2400" dirty="0">
              <a:highlight>
                <a:srgbClr val="CCFFCC"/>
              </a:highlight>
            </a:endParaRPr>
          </a:p>
        </p:txBody>
      </p:sp>
      <p:sp>
        <p:nvSpPr>
          <p:cNvPr id="8" name="TextBox 7">
            <a:extLst>
              <a:ext uri="{FF2B5EF4-FFF2-40B4-BE49-F238E27FC236}">
                <a16:creationId xmlns:a16="http://schemas.microsoft.com/office/drawing/2014/main" id="{CA9D0063-56E8-4250-8445-4F10EE9D2A37}"/>
              </a:ext>
            </a:extLst>
          </p:cNvPr>
          <p:cNvSpPr txBox="1"/>
          <p:nvPr/>
        </p:nvSpPr>
        <p:spPr>
          <a:xfrm>
            <a:off x="236483" y="2081048"/>
            <a:ext cx="2286000" cy="461665"/>
          </a:xfrm>
          <a:prstGeom prst="rect">
            <a:avLst/>
          </a:prstGeom>
          <a:noFill/>
        </p:spPr>
        <p:txBody>
          <a:bodyPr wrap="square" rtlCol="0">
            <a:spAutoFit/>
          </a:bodyPr>
          <a:lstStyle/>
          <a:p>
            <a:r>
              <a:rPr lang="en-GB" sz="2400" dirty="0">
                <a:highlight>
                  <a:srgbClr val="CCCCFF"/>
                </a:highlight>
              </a:rPr>
              <a:t>Observations</a:t>
            </a:r>
            <a:endParaRPr lang="en-IN" sz="2400" dirty="0">
              <a:highlight>
                <a:srgbClr val="CCCCFF"/>
              </a:highlight>
            </a:endParaRPr>
          </a:p>
        </p:txBody>
      </p:sp>
      <p:sp>
        <p:nvSpPr>
          <p:cNvPr id="11" name="TextBox 10">
            <a:extLst>
              <a:ext uri="{FF2B5EF4-FFF2-40B4-BE49-F238E27FC236}">
                <a16:creationId xmlns:a16="http://schemas.microsoft.com/office/drawing/2014/main" id="{614F92A8-FB23-40B3-BC7E-3C76BE50E616}"/>
              </a:ext>
            </a:extLst>
          </p:cNvPr>
          <p:cNvSpPr txBox="1"/>
          <p:nvPr/>
        </p:nvSpPr>
        <p:spPr>
          <a:xfrm>
            <a:off x="7066555" y="5229939"/>
            <a:ext cx="1833039" cy="461665"/>
          </a:xfrm>
          <a:prstGeom prst="rect">
            <a:avLst/>
          </a:prstGeom>
          <a:noFill/>
        </p:spPr>
        <p:txBody>
          <a:bodyPr wrap="square" rtlCol="0">
            <a:spAutoFit/>
          </a:bodyPr>
          <a:lstStyle/>
          <a:p>
            <a:r>
              <a:rPr lang="en-GB" sz="2400" dirty="0">
                <a:highlight>
                  <a:srgbClr val="FFCC99"/>
                </a:highlight>
              </a:rPr>
              <a:t>Future Work</a:t>
            </a:r>
            <a:endParaRPr lang="en-IN" sz="2400" dirty="0">
              <a:highlight>
                <a:srgbClr val="FFCC99"/>
              </a:highlight>
            </a:endParaRPr>
          </a:p>
        </p:txBody>
      </p:sp>
    </p:spTree>
    <p:extLst>
      <p:ext uri="{BB962C8B-B14F-4D97-AF65-F5344CB8AC3E}">
        <p14:creationId xmlns:p14="http://schemas.microsoft.com/office/powerpoint/2010/main" val="102700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E3D45-43BB-4EE8-BE4D-BCD090574FD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86200" y="685800"/>
            <a:ext cx="6858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1505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IN" dirty="0"/>
          </a:p>
        </p:txBody>
      </p:sp>
      <p:sp>
        <p:nvSpPr>
          <p:cNvPr id="3" name="Shape 1"/>
          <p:cNvSpPr/>
          <p:nvPr/>
        </p:nvSpPr>
        <p:spPr>
          <a:xfrm>
            <a:off x="1876097" y="536028"/>
            <a:ext cx="10499834" cy="7157544"/>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sz="4400" b="1" dirty="0"/>
          </a:p>
          <a:p>
            <a:endParaRPr lang="en-GB" sz="3200" b="1" dirty="0"/>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graphicFrame>
        <p:nvGraphicFramePr>
          <p:cNvPr id="11" name="Diagram 10">
            <a:extLst>
              <a:ext uri="{FF2B5EF4-FFF2-40B4-BE49-F238E27FC236}">
                <a16:creationId xmlns:a16="http://schemas.microsoft.com/office/drawing/2014/main" id="{66A07EED-BFCC-4E8C-A1DF-C2373D75F03E}"/>
              </a:ext>
            </a:extLst>
          </p:cNvPr>
          <p:cNvGraphicFramePr/>
          <p:nvPr>
            <p:extLst>
              <p:ext uri="{D42A27DB-BD31-4B8C-83A1-F6EECF244321}">
                <p14:modId xmlns:p14="http://schemas.microsoft.com/office/powerpoint/2010/main" val="3420261072"/>
              </p:ext>
            </p:extLst>
          </p:nvPr>
        </p:nvGraphicFramePr>
        <p:xfrm>
          <a:off x="2081048" y="882870"/>
          <a:ext cx="10110951" cy="648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43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IN" dirty="0"/>
          </a:p>
        </p:txBody>
      </p:sp>
      <p:sp>
        <p:nvSpPr>
          <p:cNvPr id="3" name="Shape 1"/>
          <p:cNvSpPr/>
          <p:nvPr/>
        </p:nvSpPr>
        <p:spPr>
          <a:xfrm>
            <a:off x="1876097" y="536028"/>
            <a:ext cx="10499834" cy="7157544"/>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sz="4400" b="1" dirty="0"/>
          </a:p>
          <a:p>
            <a:endParaRPr lang="en-GB" sz="3200" b="1" dirty="0"/>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graphicFrame>
        <p:nvGraphicFramePr>
          <p:cNvPr id="10" name="Diagram 9">
            <a:extLst>
              <a:ext uri="{FF2B5EF4-FFF2-40B4-BE49-F238E27FC236}">
                <a16:creationId xmlns:a16="http://schemas.microsoft.com/office/drawing/2014/main" id="{FA85AB92-A0F2-4E40-BD9C-31F650F75BA5}"/>
              </a:ext>
            </a:extLst>
          </p:cNvPr>
          <p:cNvGraphicFramePr/>
          <p:nvPr>
            <p:extLst>
              <p:ext uri="{D42A27DB-BD31-4B8C-83A1-F6EECF244321}">
                <p14:modId xmlns:p14="http://schemas.microsoft.com/office/powerpoint/2010/main" val="632343384"/>
              </p:ext>
            </p:extLst>
          </p:nvPr>
        </p:nvGraphicFramePr>
        <p:xfrm>
          <a:off x="2438400" y="863600"/>
          <a:ext cx="9338441" cy="6153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16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710267" y="321733"/>
            <a:ext cx="10803467" cy="7586133"/>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n/>
        </p:spPr>
        <p:style>
          <a:lnRef idx="2">
            <a:schemeClr val="dk1"/>
          </a:lnRef>
          <a:fillRef idx="1">
            <a:schemeClr val="lt1"/>
          </a:fillRef>
          <a:effectRef idx="0">
            <a:schemeClr val="dk1"/>
          </a:effectRef>
          <a:fontRef idx="minor">
            <a:schemeClr val="dk1"/>
          </a:fontRef>
        </p:style>
        <p:txBody>
          <a:bodyPr/>
          <a:lstStyle/>
          <a:p>
            <a:endParaRPr lang="en-IN"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graphicFrame>
        <p:nvGraphicFramePr>
          <p:cNvPr id="4" name="Diagram 3">
            <a:extLst>
              <a:ext uri="{FF2B5EF4-FFF2-40B4-BE49-F238E27FC236}">
                <a16:creationId xmlns:a16="http://schemas.microsoft.com/office/drawing/2014/main" id="{8CDCFED0-4862-412F-9E46-9A3DD323CE68}"/>
              </a:ext>
            </a:extLst>
          </p:cNvPr>
          <p:cNvGraphicFramePr/>
          <p:nvPr>
            <p:extLst>
              <p:ext uri="{D42A27DB-BD31-4B8C-83A1-F6EECF244321}">
                <p14:modId xmlns:p14="http://schemas.microsoft.com/office/powerpoint/2010/main" val="2906506580"/>
              </p:ext>
            </p:extLst>
          </p:nvPr>
        </p:nvGraphicFramePr>
        <p:xfrm>
          <a:off x="2254469" y="914400"/>
          <a:ext cx="9937531" cy="645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Rounded Corners 7">
            <a:extLst>
              <a:ext uri="{FF2B5EF4-FFF2-40B4-BE49-F238E27FC236}">
                <a16:creationId xmlns:a16="http://schemas.microsoft.com/office/drawing/2014/main" id="{DEB7B3BC-2ECA-49B9-B083-7B8000A654D2}"/>
              </a:ext>
            </a:extLst>
          </p:cNvPr>
          <p:cNvSpPr/>
          <p:nvPr/>
        </p:nvSpPr>
        <p:spPr>
          <a:xfrm>
            <a:off x="6101255" y="3143607"/>
            <a:ext cx="2427889" cy="1993185"/>
          </a:xfrm>
          <a:prstGeom prst="roundRect">
            <a:avLst/>
          </a:prstGeom>
          <a:solidFill>
            <a:srgbClr val="CC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ysClr val="windowText" lastClr="000000"/>
                </a:solidFill>
              </a:rPr>
              <a:t>Project Outline: Analysis of Electric Vehicle Population Data </a:t>
            </a:r>
            <a:endParaRPr lang="en-IN" sz="2400" dirty="0">
              <a:solidFill>
                <a:sysClr val="windowText" lastClr="000000"/>
              </a:solidFill>
            </a:endParaRPr>
          </a:p>
        </p:txBody>
      </p:sp>
    </p:spTree>
    <p:extLst>
      <p:ext uri="{BB962C8B-B14F-4D97-AF65-F5344CB8AC3E}">
        <p14:creationId xmlns:p14="http://schemas.microsoft.com/office/powerpoint/2010/main" val="339377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IN" dirty="0"/>
          </a:p>
        </p:txBody>
      </p:sp>
      <p:sp>
        <p:nvSpPr>
          <p:cNvPr id="4" name="Text 2"/>
          <p:cNvSpPr/>
          <p:nvPr/>
        </p:nvSpPr>
        <p:spPr>
          <a:xfrm>
            <a:off x="2037993" y="1231940"/>
            <a:ext cx="8711922" cy="694373"/>
          </a:xfrm>
          <a:prstGeom prst="rect">
            <a:avLst/>
          </a:prstGeom>
          <a:noFill/>
          <a:ln/>
        </p:spPr>
        <p:txBody>
          <a:bodyPr wrap="none" rtlCol="0" anchor="t"/>
          <a:lstStyle/>
          <a:p>
            <a:pPr marL="0" indent="0">
              <a:lnSpc>
                <a:spcPts val="5468"/>
              </a:lnSpc>
              <a:buNone/>
            </a:pPr>
            <a:endParaRPr lang="en-US" sz="4374" dirty="0"/>
          </a:p>
        </p:txBody>
      </p:sp>
      <p:sp>
        <p:nvSpPr>
          <p:cNvPr id="8" name="Text 6"/>
          <p:cNvSpPr/>
          <p:nvPr/>
        </p:nvSpPr>
        <p:spPr>
          <a:xfrm>
            <a:off x="4542473" y="4642425"/>
            <a:ext cx="157282" cy="416481"/>
          </a:xfrm>
          <a:prstGeom prst="rect">
            <a:avLst/>
          </a:prstGeom>
          <a:noFill/>
          <a:ln/>
        </p:spPr>
        <p:txBody>
          <a:bodyPr wrap="none" rtlCol="0" anchor="t"/>
          <a:lstStyle/>
          <a:p>
            <a:pPr marL="0" indent="0" algn="ctr">
              <a:lnSpc>
                <a:spcPts val="3281"/>
              </a:lnSpc>
              <a:buNone/>
            </a:pPr>
            <a:endParaRPr lang="en-US" sz="2624" dirty="0"/>
          </a:p>
        </p:txBody>
      </p:sp>
      <p:sp>
        <p:nvSpPr>
          <p:cNvPr id="9" name="Text 7"/>
          <p:cNvSpPr/>
          <p:nvPr/>
        </p:nvSpPr>
        <p:spPr>
          <a:xfrm>
            <a:off x="3232309" y="3037165"/>
            <a:ext cx="2777490" cy="347186"/>
          </a:xfrm>
          <a:prstGeom prst="rect">
            <a:avLst/>
          </a:prstGeom>
          <a:noFill/>
          <a:ln/>
        </p:spPr>
        <p:txBody>
          <a:bodyPr wrap="none" rtlCol="0" anchor="t"/>
          <a:lstStyle/>
          <a:p>
            <a:pPr marL="0" indent="0" algn="ctr">
              <a:lnSpc>
                <a:spcPts val="2734"/>
              </a:lnSpc>
              <a:buNone/>
            </a:pPr>
            <a:endParaRPr lang="en-US" sz="2187" dirty="0"/>
          </a:p>
        </p:txBody>
      </p:sp>
      <p:sp>
        <p:nvSpPr>
          <p:cNvPr id="10" name="Text 8"/>
          <p:cNvSpPr/>
          <p:nvPr/>
        </p:nvSpPr>
        <p:spPr>
          <a:xfrm>
            <a:off x="2260163" y="3517583"/>
            <a:ext cx="4721781" cy="333256"/>
          </a:xfrm>
          <a:prstGeom prst="rect">
            <a:avLst/>
          </a:prstGeom>
          <a:noFill/>
          <a:ln/>
        </p:spPr>
        <p:txBody>
          <a:bodyPr wrap="none" rtlCol="0" anchor="t"/>
          <a:lstStyle/>
          <a:p>
            <a:pPr marL="0" indent="0" algn="ctr">
              <a:lnSpc>
                <a:spcPts val="2624"/>
              </a:lnSpc>
              <a:buNone/>
            </a:pPr>
            <a:endParaRPr lang="en-US" sz="1750" dirty="0"/>
          </a:p>
        </p:txBody>
      </p:sp>
      <p:sp>
        <p:nvSpPr>
          <p:cNvPr id="14" name="Text 12"/>
          <p:cNvSpPr/>
          <p:nvPr/>
        </p:nvSpPr>
        <p:spPr>
          <a:xfrm>
            <a:off x="5926455" y="5850612"/>
            <a:ext cx="2777490" cy="347186"/>
          </a:xfrm>
          <a:prstGeom prst="rect">
            <a:avLst/>
          </a:prstGeom>
          <a:noFill/>
          <a:ln/>
        </p:spPr>
        <p:txBody>
          <a:bodyPr wrap="none" rtlCol="0" anchor="t"/>
          <a:lstStyle/>
          <a:p>
            <a:pPr marL="0" indent="0" algn="ctr">
              <a:lnSpc>
                <a:spcPts val="2734"/>
              </a:lnSpc>
              <a:buNone/>
            </a:pPr>
            <a:endParaRPr lang="en-US" sz="2187" dirty="0"/>
          </a:p>
        </p:txBody>
      </p:sp>
      <p:sp>
        <p:nvSpPr>
          <p:cNvPr id="15" name="Text 13"/>
          <p:cNvSpPr/>
          <p:nvPr/>
        </p:nvSpPr>
        <p:spPr>
          <a:xfrm>
            <a:off x="4954310" y="6331029"/>
            <a:ext cx="4721781" cy="666512"/>
          </a:xfrm>
          <a:prstGeom prst="rect">
            <a:avLst/>
          </a:prstGeom>
          <a:noFill/>
          <a:ln/>
        </p:spPr>
        <p:txBody>
          <a:bodyPr wrap="square" rtlCol="0" anchor="t"/>
          <a:lstStyle/>
          <a:p>
            <a:pPr marL="0" indent="0" algn="ctr">
              <a:lnSpc>
                <a:spcPts val="2624"/>
              </a:lnSpc>
              <a:buNone/>
            </a:pPr>
            <a:endParaRPr lang="en-US" sz="1750" dirty="0"/>
          </a:p>
        </p:txBody>
      </p:sp>
      <p:sp>
        <p:nvSpPr>
          <p:cNvPr id="19" name="Text 17"/>
          <p:cNvSpPr/>
          <p:nvPr/>
        </p:nvSpPr>
        <p:spPr>
          <a:xfrm>
            <a:off x="8620601" y="2370653"/>
            <a:ext cx="2777490" cy="347186"/>
          </a:xfrm>
          <a:prstGeom prst="rect">
            <a:avLst/>
          </a:prstGeom>
          <a:noFill/>
          <a:ln/>
        </p:spPr>
        <p:txBody>
          <a:bodyPr wrap="none" rtlCol="0" anchor="t"/>
          <a:lstStyle/>
          <a:p>
            <a:pPr marL="0" indent="0" algn="ctr">
              <a:lnSpc>
                <a:spcPts val="2734"/>
              </a:lnSpc>
              <a:buNone/>
            </a:pPr>
            <a:endParaRPr lang="en-US" sz="2187" dirty="0"/>
          </a:p>
        </p:txBody>
      </p:sp>
      <p:sp>
        <p:nvSpPr>
          <p:cNvPr id="20" name="Text 18"/>
          <p:cNvSpPr/>
          <p:nvPr/>
        </p:nvSpPr>
        <p:spPr>
          <a:xfrm>
            <a:off x="7648456" y="2851071"/>
            <a:ext cx="4721781" cy="999768"/>
          </a:xfrm>
          <a:prstGeom prst="rect">
            <a:avLst/>
          </a:prstGeom>
          <a:noFill/>
          <a:ln/>
        </p:spPr>
        <p:txBody>
          <a:bodyPr wrap="square" rtlCol="0" anchor="t"/>
          <a:lstStyle/>
          <a:p>
            <a:pPr marL="0" indent="0" algn="ctr">
              <a:lnSpc>
                <a:spcPts val="2624"/>
              </a:lnSpc>
              <a:buNone/>
            </a:pPr>
            <a:endParaRPr lang="en-US" sz="1750" dirty="0"/>
          </a:p>
        </p:txBody>
      </p:sp>
      <p:pic>
        <p:nvPicPr>
          <p:cNvPr id="5" name="Picture 4">
            <a:extLst>
              <a:ext uri="{FF2B5EF4-FFF2-40B4-BE49-F238E27FC236}">
                <a16:creationId xmlns:a16="http://schemas.microsoft.com/office/drawing/2014/main" id="{20409DB2-F380-4921-9C33-42AD2B810FB9}"/>
              </a:ext>
            </a:extLst>
          </p:cNvPr>
          <p:cNvPicPr>
            <a:picLocks noChangeAspect="1"/>
          </p:cNvPicPr>
          <p:nvPr/>
        </p:nvPicPr>
        <p:blipFill>
          <a:blip r:embed="rId3"/>
          <a:stretch>
            <a:fillRect/>
          </a:stretch>
        </p:blipFill>
        <p:spPr>
          <a:xfrm>
            <a:off x="1655380" y="141370"/>
            <a:ext cx="10937028" cy="6189659"/>
          </a:xfrm>
          <a:prstGeom prst="rect">
            <a:avLst/>
          </a:prstGeom>
        </p:spPr>
      </p:pic>
      <p:sp>
        <p:nvSpPr>
          <p:cNvPr id="6" name="TextBox 5">
            <a:extLst>
              <a:ext uri="{FF2B5EF4-FFF2-40B4-BE49-F238E27FC236}">
                <a16:creationId xmlns:a16="http://schemas.microsoft.com/office/drawing/2014/main" id="{29E095A0-0D89-4BC7-8B07-8D24BD0845D9}"/>
              </a:ext>
            </a:extLst>
          </p:cNvPr>
          <p:cNvSpPr txBox="1"/>
          <p:nvPr/>
        </p:nvSpPr>
        <p:spPr>
          <a:xfrm>
            <a:off x="2506718" y="6686144"/>
            <a:ext cx="11950262" cy="1231106"/>
          </a:xfrm>
          <a:prstGeom prst="rect">
            <a:avLst/>
          </a:prstGeom>
          <a:noFill/>
        </p:spPr>
        <p:txBody>
          <a:bodyPr wrap="square" rtlCol="0">
            <a:spAutoFit/>
          </a:bodyPr>
          <a:lstStyle/>
          <a:p>
            <a:pPr marL="342900" indent="-342900">
              <a:buFont typeface="Arial" panose="020B0604020202020204" pitchFamily="34" charset="0"/>
              <a:buChar char="•"/>
            </a:pPr>
            <a:r>
              <a:rPr lang="en-GB" sz="2800" dirty="0"/>
              <a:t>This dataset is Consist of 17 Columns and 181458 rows.</a:t>
            </a:r>
          </a:p>
          <a:p>
            <a:pPr marL="342900" indent="-342900">
              <a:buFont typeface="Arial" panose="020B0604020202020204" pitchFamily="34" charset="0"/>
              <a:buChar char="•"/>
            </a:pPr>
            <a:r>
              <a:rPr lang="en-GB" sz="2800" dirty="0"/>
              <a:t>And Each column have information about Specific category</a:t>
            </a:r>
            <a:r>
              <a:rPr lang="en-GB" sz="2000" dirty="0"/>
              <a: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338667" y="152401"/>
            <a:ext cx="13766800" cy="7862980"/>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dirty="0">
              <a:latin typeface="Gelasio"/>
            </a:endParaRPr>
          </a:p>
          <a:p>
            <a:r>
              <a:rPr lang="en-GB" dirty="0">
                <a:latin typeface="Gelasio"/>
              </a:rPr>
              <a:t>Q.1.  What is the year wise Car sales grow?</a:t>
            </a: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r>
              <a:rPr lang="en-GB" dirty="0">
                <a:latin typeface="Gelasio"/>
              </a:rPr>
              <a:t>Q.2. What are top 10 count of </a:t>
            </a:r>
          </a:p>
          <a:p>
            <a:r>
              <a:rPr lang="en-GB" dirty="0">
                <a:latin typeface="Gelasio"/>
              </a:rPr>
              <a:t>         Cars per county ?</a:t>
            </a:r>
          </a:p>
          <a:p>
            <a:r>
              <a:rPr lang="en-GB" dirty="0"/>
              <a:t>(A county is a specific region </a:t>
            </a:r>
          </a:p>
          <a:p>
            <a:r>
              <a:rPr lang="en-GB" dirty="0"/>
              <a:t>of a state or country)</a:t>
            </a:r>
            <a:r>
              <a:rPr lang="en-GB" dirty="0">
                <a:latin typeface="Gelasio"/>
              </a:rPr>
              <a:t>  </a:t>
            </a:r>
            <a:endParaRPr lang="en-IN"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pic>
        <p:nvPicPr>
          <p:cNvPr id="8" name="Picture 7">
            <a:extLst>
              <a:ext uri="{FF2B5EF4-FFF2-40B4-BE49-F238E27FC236}">
                <a16:creationId xmlns:a16="http://schemas.microsoft.com/office/drawing/2014/main" id="{D302207D-C06D-4ABE-A555-8F57B8E20D23}"/>
              </a:ext>
            </a:extLst>
          </p:cNvPr>
          <p:cNvPicPr>
            <a:picLocks noChangeAspect="1"/>
          </p:cNvPicPr>
          <p:nvPr/>
        </p:nvPicPr>
        <p:blipFill>
          <a:blip r:embed="rId3"/>
          <a:stretch>
            <a:fillRect/>
          </a:stretch>
        </p:blipFill>
        <p:spPr>
          <a:xfrm>
            <a:off x="5013687" y="498723"/>
            <a:ext cx="8783513" cy="3242721"/>
          </a:xfrm>
          <a:prstGeom prst="rect">
            <a:avLst/>
          </a:prstGeom>
        </p:spPr>
      </p:pic>
      <p:pic>
        <p:nvPicPr>
          <p:cNvPr id="11" name="Picture 10">
            <a:extLst>
              <a:ext uri="{FF2B5EF4-FFF2-40B4-BE49-F238E27FC236}">
                <a16:creationId xmlns:a16="http://schemas.microsoft.com/office/drawing/2014/main" id="{7E620B3B-9DD5-4359-8D3E-6E87F82C530F}"/>
              </a:ext>
            </a:extLst>
          </p:cNvPr>
          <p:cNvPicPr>
            <a:picLocks noChangeAspect="1"/>
          </p:cNvPicPr>
          <p:nvPr/>
        </p:nvPicPr>
        <p:blipFill>
          <a:blip r:embed="rId4"/>
          <a:stretch>
            <a:fillRect/>
          </a:stretch>
        </p:blipFill>
        <p:spPr>
          <a:xfrm>
            <a:off x="4357925" y="3717807"/>
            <a:ext cx="9439275" cy="3832861"/>
          </a:xfrm>
          <a:prstGeom prst="rect">
            <a:avLst/>
          </a:prstGeom>
        </p:spPr>
      </p:pic>
    </p:spTree>
    <p:extLst>
      <p:ext uri="{BB962C8B-B14F-4D97-AF65-F5344CB8AC3E}">
        <p14:creationId xmlns:p14="http://schemas.microsoft.com/office/powerpoint/2010/main" val="426496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338667" y="321733"/>
            <a:ext cx="13766800" cy="7586133"/>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dirty="0">
              <a:latin typeface="Gelasio"/>
            </a:endParaRPr>
          </a:p>
          <a:p>
            <a:endParaRPr lang="en-GB" dirty="0">
              <a:latin typeface="Gelasio"/>
            </a:endParaRPr>
          </a:p>
          <a:p>
            <a:r>
              <a:rPr lang="en-GB" dirty="0">
                <a:latin typeface="Gelasio"/>
              </a:rPr>
              <a:t>Q.3. Which are top 10 Companies making </a:t>
            </a:r>
          </a:p>
          <a:p>
            <a:r>
              <a:rPr lang="en-GB" dirty="0">
                <a:latin typeface="Gelasio"/>
              </a:rPr>
              <a:t>          most Electric Vehicles ?</a:t>
            </a: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r>
              <a:rPr lang="en-GB" dirty="0">
                <a:latin typeface="Gelasio"/>
              </a:rPr>
              <a:t>Q.4. Which are top 10 Count of Cars </a:t>
            </a:r>
          </a:p>
          <a:p>
            <a:r>
              <a:rPr lang="en-GB" dirty="0">
                <a:latin typeface="Gelasio"/>
              </a:rPr>
              <a:t>per City?</a:t>
            </a:r>
          </a:p>
          <a:p>
            <a:endParaRPr lang="en-GB" dirty="0">
              <a:latin typeface="Gelasio"/>
            </a:endParaRPr>
          </a:p>
          <a:p>
            <a:endParaRPr lang="en-GB" dirty="0">
              <a:latin typeface="Gelasio"/>
            </a:endParaRPr>
          </a:p>
          <a:p>
            <a:r>
              <a:rPr lang="en-GB" dirty="0">
                <a:latin typeface="Gelasio"/>
              </a:rPr>
              <a:t>                                                                                    </a:t>
            </a:r>
          </a:p>
          <a:p>
            <a:endParaRPr lang="en-GB" dirty="0">
              <a:latin typeface="Gelasio"/>
            </a:endParaRPr>
          </a:p>
          <a:p>
            <a:r>
              <a:rPr lang="en-GB" dirty="0">
                <a:latin typeface="Gelasio"/>
              </a:rPr>
              <a:t>                                                                                                     </a:t>
            </a:r>
            <a:endParaRPr lang="en-IN"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pic>
        <p:nvPicPr>
          <p:cNvPr id="10" name="Picture 9">
            <a:extLst>
              <a:ext uri="{FF2B5EF4-FFF2-40B4-BE49-F238E27FC236}">
                <a16:creationId xmlns:a16="http://schemas.microsoft.com/office/drawing/2014/main" id="{38842C5A-7081-4308-800A-448264915A1C}"/>
              </a:ext>
            </a:extLst>
          </p:cNvPr>
          <p:cNvPicPr>
            <a:picLocks noChangeAspect="1"/>
          </p:cNvPicPr>
          <p:nvPr/>
        </p:nvPicPr>
        <p:blipFill>
          <a:blip r:embed="rId3"/>
          <a:stretch>
            <a:fillRect/>
          </a:stretch>
        </p:blipFill>
        <p:spPr>
          <a:xfrm>
            <a:off x="4855516" y="496099"/>
            <a:ext cx="9142649" cy="3557617"/>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EDF68058-6D50-41EC-B43E-7C4F15BFDB1E}"/>
              </a:ext>
            </a:extLst>
          </p:cNvPr>
          <p:cNvPicPr>
            <a:picLocks noChangeAspect="1"/>
          </p:cNvPicPr>
          <p:nvPr/>
        </p:nvPicPr>
        <p:blipFill>
          <a:blip r:embed="rId4"/>
          <a:stretch>
            <a:fillRect/>
          </a:stretch>
        </p:blipFill>
        <p:spPr>
          <a:xfrm>
            <a:off x="524933" y="3869417"/>
            <a:ext cx="4782343" cy="3832860"/>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56BB305-1BA1-4018-B97F-4E98BCCD9852}"/>
              </a:ext>
            </a:extLst>
          </p:cNvPr>
          <p:cNvPicPr>
            <a:picLocks noChangeAspect="1"/>
          </p:cNvPicPr>
          <p:nvPr/>
        </p:nvPicPr>
        <p:blipFill>
          <a:blip r:embed="rId5"/>
          <a:stretch>
            <a:fillRect/>
          </a:stretch>
        </p:blipFill>
        <p:spPr>
          <a:xfrm>
            <a:off x="5902406" y="5990897"/>
            <a:ext cx="4124464" cy="1678952"/>
          </a:xfrm>
          <a:prstGeom prst="rect">
            <a:avLst/>
          </a:prstGeom>
        </p:spPr>
      </p:pic>
      <p:pic>
        <p:nvPicPr>
          <p:cNvPr id="12" name="Picture 11">
            <a:extLst>
              <a:ext uri="{FF2B5EF4-FFF2-40B4-BE49-F238E27FC236}">
                <a16:creationId xmlns:a16="http://schemas.microsoft.com/office/drawing/2014/main" id="{9CEA76A3-33B5-4A39-9F4A-C8BF300971CB}"/>
              </a:ext>
            </a:extLst>
          </p:cNvPr>
          <p:cNvPicPr>
            <a:picLocks noChangeAspect="1"/>
          </p:cNvPicPr>
          <p:nvPr/>
        </p:nvPicPr>
        <p:blipFill>
          <a:blip r:embed="rId6"/>
          <a:stretch>
            <a:fillRect/>
          </a:stretch>
        </p:blipFill>
        <p:spPr>
          <a:xfrm>
            <a:off x="11116052" y="6421755"/>
            <a:ext cx="2389826" cy="1204635"/>
          </a:xfrm>
          <a:prstGeom prst="rect">
            <a:avLst/>
          </a:prstGeom>
        </p:spPr>
      </p:pic>
      <p:sp>
        <p:nvSpPr>
          <p:cNvPr id="16" name="Rectangle 15">
            <a:extLst>
              <a:ext uri="{FF2B5EF4-FFF2-40B4-BE49-F238E27FC236}">
                <a16:creationId xmlns:a16="http://schemas.microsoft.com/office/drawing/2014/main" id="{78C12810-96C2-4639-A4D5-475D4036461D}"/>
              </a:ext>
            </a:extLst>
          </p:cNvPr>
          <p:cNvSpPr/>
          <p:nvPr/>
        </p:nvSpPr>
        <p:spPr>
          <a:xfrm>
            <a:off x="6011332" y="5140512"/>
            <a:ext cx="7477601" cy="85038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0 : </a:t>
            </a:r>
            <a:r>
              <a:rPr lang="en-IN" sz="2000" b="1" dirty="0">
                <a:solidFill>
                  <a:schemeClr val="tx1"/>
                </a:solidFill>
              </a:rPr>
              <a:t>Battery Electric Vehicle (BEV)</a:t>
            </a:r>
          </a:p>
          <a:p>
            <a:pPr algn="ctr"/>
            <a:r>
              <a:rPr lang="en-GB" sz="2000" b="1" dirty="0">
                <a:solidFill>
                  <a:schemeClr val="tx1"/>
                </a:solidFill>
              </a:rPr>
              <a:t>1</a:t>
            </a:r>
            <a:r>
              <a:rPr lang="en-IN" sz="2000" b="1" dirty="0">
                <a:solidFill>
                  <a:schemeClr val="tx1"/>
                </a:solidFill>
              </a:rPr>
              <a:t> : </a:t>
            </a:r>
            <a:r>
              <a:rPr lang="en-GB" sz="2000" b="1" dirty="0">
                <a:solidFill>
                  <a:schemeClr val="tx1"/>
                </a:solidFill>
              </a:rPr>
              <a:t>Plug-in Hybrid Electric Vehicle (PHEV)</a:t>
            </a:r>
            <a:endParaRPr lang="en-IN" sz="2000" b="1" dirty="0">
              <a:solidFill>
                <a:schemeClr val="tx1"/>
              </a:solidFill>
            </a:endParaRPr>
          </a:p>
        </p:txBody>
      </p:sp>
    </p:spTree>
    <p:extLst>
      <p:ext uri="{BB962C8B-B14F-4D97-AF65-F5344CB8AC3E}">
        <p14:creationId xmlns:p14="http://schemas.microsoft.com/office/powerpoint/2010/main" val="115600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701433" y="740980"/>
            <a:ext cx="13227533" cy="690529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dirty="0">
              <a:latin typeface="Gelasio"/>
            </a:endParaRPr>
          </a:p>
          <a:p>
            <a:endParaRPr lang="en-GB" dirty="0">
              <a:latin typeface="Gelasio"/>
            </a:endParaRPr>
          </a:p>
          <a:p>
            <a:r>
              <a:rPr lang="en-GB" dirty="0">
                <a:latin typeface="Gelasio"/>
              </a:rPr>
              <a:t>Q.5. Comparison between top 5 and bottom 5 Car Companies </a:t>
            </a: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a:p>
            <a:endParaRPr lang="en-GB"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pic>
        <p:nvPicPr>
          <p:cNvPr id="8" name="Picture 7">
            <a:extLst>
              <a:ext uri="{FF2B5EF4-FFF2-40B4-BE49-F238E27FC236}">
                <a16:creationId xmlns:a16="http://schemas.microsoft.com/office/drawing/2014/main" id="{DBBFCD8E-5FBD-4EB7-ADAF-9243DA3BB20D}"/>
              </a:ext>
            </a:extLst>
          </p:cNvPr>
          <p:cNvPicPr>
            <a:picLocks noChangeAspect="1"/>
          </p:cNvPicPr>
          <p:nvPr/>
        </p:nvPicPr>
        <p:blipFill>
          <a:blip r:embed="rId3"/>
          <a:stretch>
            <a:fillRect/>
          </a:stretch>
        </p:blipFill>
        <p:spPr>
          <a:xfrm>
            <a:off x="1207991" y="2443655"/>
            <a:ext cx="12214417" cy="5044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614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41889" y="181303"/>
            <a:ext cx="14252028" cy="7866993"/>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GB" dirty="0">
              <a:latin typeface="Gelasio"/>
            </a:endParaRPr>
          </a:p>
        </p:txBody>
      </p:sp>
      <p:sp>
        <p:nvSpPr>
          <p:cNvPr id="5" name="Text 2"/>
          <p:cNvSpPr/>
          <p:nvPr/>
        </p:nvSpPr>
        <p:spPr>
          <a:xfrm>
            <a:off x="6319599" y="1212413"/>
            <a:ext cx="7477601" cy="3832860"/>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5378529"/>
            <a:ext cx="7477601" cy="999768"/>
          </a:xfrm>
          <a:prstGeom prst="rect">
            <a:avLst/>
          </a:prstGeom>
          <a:noFill/>
          <a:ln/>
        </p:spPr>
        <p:txBody>
          <a:bodyPr wrap="square" rtlCol="0" anchor="t"/>
          <a:lstStyle/>
          <a:p>
            <a:pPr marL="0" indent="0">
              <a:lnSpc>
                <a:spcPts val="2624"/>
              </a:lnSpc>
              <a:buNone/>
            </a:pPr>
            <a:endParaRPr lang="en-US" sz="1750" dirty="0"/>
          </a:p>
        </p:txBody>
      </p:sp>
      <p:sp>
        <p:nvSpPr>
          <p:cNvPr id="7" name="Shape 4"/>
          <p:cNvSpPr/>
          <p:nvPr/>
        </p:nvSpPr>
        <p:spPr>
          <a:xfrm>
            <a:off x="6319599" y="6644878"/>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628209"/>
            <a:ext cx="2050137" cy="388858"/>
          </a:xfrm>
          <a:prstGeom prst="rect">
            <a:avLst/>
          </a:prstGeom>
          <a:noFill/>
          <a:ln/>
        </p:spPr>
        <p:txBody>
          <a:bodyPr wrap="none" rtlCol="0" anchor="t"/>
          <a:lstStyle/>
          <a:p>
            <a:pPr marL="0" indent="0" algn="l">
              <a:lnSpc>
                <a:spcPts val="3062"/>
              </a:lnSpc>
              <a:buNone/>
            </a:pPr>
            <a:endParaRPr lang="en-US" sz="2187" dirty="0"/>
          </a:p>
        </p:txBody>
      </p:sp>
      <p:pic>
        <p:nvPicPr>
          <p:cNvPr id="19" name="Picture 18">
            <a:extLst>
              <a:ext uri="{FF2B5EF4-FFF2-40B4-BE49-F238E27FC236}">
                <a16:creationId xmlns:a16="http://schemas.microsoft.com/office/drawing/2014/main" id="{F6D9E8A6-9075-4B95-B449-F875FD46EDD5}"/>
              </a:ext>
            </a:extLst>
          </p:cNvPr>
          <p:cNvPicPr>
            <a:picLocks noChangeAspect="1"/>
          </p:cNvPicPr>
          <p:nvPr/>
        </p:nvPicPr>
        <p:blipFill>
          <a:blip r:embed="rId3"/>
          <a:stretch>
            <a:fillRect/>
          </a:stretch>
        </p:blipFill>
        <p:spPr>
          <a:xfrm>
            <a:off x="3164942" y="311836"/>
            <a:ext cx="11228975" cy="3747784"/>
          </a:xfrm>
          <a:prstGeom prst="rect">
            <a:avLst/>
          </a:prstGeom>
        </p:spPr>
      </p:pic>
      <p:pic>
        <p:nvPicPr>
          <p:cNvPr id="21" name="Picture 20">
            <a:extLst>
              <a:ext uri="{FF2B5EF4-FFF2-40B4-BE49-F238E27FC236}">
                <a16:creationId xmlns:a16="http://schemas.microsoft.com/office/drawing/2014/main" id="{2CD2AFD6-6449-4255-95A8-51B4CD47A539}"/>
              </a:ext>
            </a:extLst>
          </p:cNvPr>
          <p:cNvPicPr>
            <a:picLocks noChangeAspect="1"/>
          </p:cNvPicPr>
          <p:nvPr/>
        </p:nvPicPr>
        <p:blipFill>
          <a:blip r:embed="rId4"/>
          <a:stretch>
            <a:fillRect/>
          </a:stretch>
        </p:blipFill>
        <p:spPr>
          <a:xfrm>
            <a:off x="3164942" y="4114800"/>
            <a:ext cx="11228975" cy="3802845"/>
          </a:xfrm>
          <a:prstGeom prst="rect">
            <a:avLst/>
          </a:prstGeom>
        </p:spPr>
      </p:pic>
      <p:sp>
        <p:nvSpPr>
          <p:cNvPr id="22" name="TextBox 21">
            <a:extLst>
              <a:ext uri="{FF2B5EF4-FFF2-40B4-BE49-F238E27FC236}">
                <a16:creationId xmlns:a16="http://schemas.microsoft.com/office/drawing/2014/main" id="{F908087A-29CD-4AD0-9C7F-3F39E62AF130}"/>
              </a:ext>
            </a:extLst>
          </p:cNvPr>
          <p:cNvSpPr txBox="1"/>
          <p:nvPr/>
        </p:nvSpPr>
        <p:spPr>
          <a:xfrm>
            <a:off x="504497" y="867103"/>
            <a:ext cx="3137337" cy="1631216"/>
          </a:xfrm>
          <a:prstGeom prst="rect">
            <a:avLst/>
          </a:prstGeom>
          <a:noFill/>
        </p:spPr>
        <p:txBody>
          <a:bodyPr wrap="square" rtlCol="0">
            <a:spAutoFit/>
          </a:bodyPr>
          <a:lstStyle/>
          <a:p>
            <a:r>
              <a:rPr lang="en-GB" sz="3200" dirty="0"/>
              <a:t>Correlation for BEV</a:t>
            </a:r>
          </a:p>
          <a:p>
            <a:r>
              <a:rPr lang="en-IN" dirty="0"/>
              <a:t>(Battery Electric Vehicle </a:t>
            </a:r>
          </a:p>
          <a:p>
            <a:r>
              <a:rPr lang="en-IN" dirty="0"/>
              <a:t>(BEV))</a:t>
            </a:r>
            <a:endParaRPr lang="en-IN" sz="3200" dirty="0"/>
          </a:p>
        </p:txBody>
      </p:sp>
      <p:sp>
        <p:nvSpPr>
          <p:cNvPr id="23" name="TextBox 22">
            <a:extLst>
              <a:ext uri="{FF2B5EF4-FFF2-40B4-BE49-F238E27FC236}">
                <a16:creationId xmlns:a16="http://schemas.microsoft.com/office/drawing/2014/main" id="{C76FC9F0-B984-47E6-863E-8E5CAF35AD5B}"/>
              </a:ext>
            </a:extLst>
          </p:cNvPr>
          <p:cNvSpPr txBox="1"/>
          <p:nvPr/>
        </p:nvSpPr>
        <p:spPr>
          <a:xfrm>
            <a:off x="370489" y="4789968"/>
            <a:ext cx="3405351" cy="1631216"/>
          </a:xfrm>
          <a:prstGeom prst="rect">
            <a:avLst/>
          </a:prstGeom>
          <a:noFill/>
        </p:spPr>
        <p:txBody>
          <a:bodyPr wrap="square" rtlCol="0">
            <a:spAutoFit/>
          </a:bodyPr>
          <a:lstStyle/>
          <a:p>
            <a:r>
              <a:rPr lang="en-GB" sz="3200" dirty="0"/>
              <a:t>Correlation for PHEV</a:t>
            </a:r>
          </a:p>
          <a:p>
            <a:r>
              <a:rPr lang="en-GB" dirty="0"/>
              <a:t>(Plug-in Hybrid Electric </a:t>
            </a:r>
          </a:p>
          <a:p>
            <a:r>
              <a:rPr lang="en-GB" dirty="0"/>
              <a:t>Vehicle (PHEV) )</a:t>
            </a:r>
            <a:endParaRPr lang="en-IN" sz="3200" dirty="0"/>
          </a:p>
        </p:txBody>
      </p:sp>
    </p:spTree>
    <p:extLst>
      <p:ext uri="{BB962C8B-B14F-4D97-AF65-F5344CB8AC3E}">
        <p14:creationId xmlns:p14="http://schemas.microsoft.com/office/powerpoint/2010/main" val="301448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1068</TotalTime>
  <Words>966</Words>
  <Application>Microsoft Office PowerPoint</Application>
  <PresentationFormat>Custom</PresentationFormat>
  <Paragraphs>163</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34</cp:revision>
  <dcterms:created xsi:type="dcterms:W3CDTF">2024-06-14T09:49:01Z</dcterms:created>
  <dcterms:modified xsi:type="dcterms:W3CDTF">2024-06-16T11:58:03Z</dcterms:modified>
</cp:coreProperties>
</file>