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EB597-0334-4555-A3BD-FE8F3EBD855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7F2D8A-054A-48D8-B73D-3D8FFB54A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98883A-F7F9-4762-8D1F-D53439A69202}"/>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4E2598B-9B3F-4365-91C7-BFE2577CA7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37809D-1F95-40D7-9AE4-C2D6FCB09C3B}"/>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2392389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D62F7-F33E-45DC-9561-D9C872FE26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8636DA-CB09-42E1-9AC3-F32086BF1E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3F1BDB-1BC9-4A70-A41B-BE61327A855B}"/>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DB903837-6F0E-4CCE-8B94-C76258294E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C01621-2C22-437D-849B-44453E96AF37}"/>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54362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E78EF0-7F10-4558-9885-A0F8C8D155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03FA8E-245A-4825-A91A-45DE33C9E3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1B94DC-1D53-4D47-B0F2-AB92848A667E}"/>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FD7A2E27-6DCE-425E-90DB-077612B78F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2A81E1-A8E1-423B-80E4-2C7B555458C5}"/>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5429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3E59A-C8F8-4CDC-A824-7407F99486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835275-0BF1-452C-93B1-2954991C2D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B73DC9-7B1D-417E-99B5-C20B3C38A14D}"/>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AC446AA-40F6-48FD-833E-DC2287EF5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3A6BE-6747-41CB-BE56-57442A81921E}"/>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42433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F84C1-FB5B-406F-9721-29A04B4E5D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153DC7-62BF-409A-8A09-EF8A0B58A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986910-47AB-4060-8795-D8F72426ABD1}"/>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60D89B76-53E7-40B6-82BC-DDB407877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B670D6-A971-4539-8464-BFCA40AEE2A8}"/>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6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0943A-87E5-4025-9FB3-C095D7BABC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3BDDB8-8C4E-42A2-90FA-B1DE75CC7F5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66C3F3-0D26-4101-853A-BA9ED3BF2A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73F8B-E36F-4FCE-91CB-564496F299F8}"/>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0AEB5FD9-DE16-4606-8B11-2D2CE0C667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F7C178-1D00-4AF1-8DA8-AF9985853B9E}"/>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1457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4220A-99CC-4593-B743-58B4D02CF8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0B2743-5FC4-45C2-96F9-B2FA78FD1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A1CB15-8189-4216-9837-52B06C2326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D74663-F0F6-4FC5-9A23-FBCA528E1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5A70B6-5794-47A6-9801-A332311479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8495AA-B64B-40D8-82C5-EFFDA0180BBA}"/>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F1C45C89-179F-4D68-A107-36E1E4F8B4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482DE0-DA75-4630-AD28-990981696C43}"/>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206937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51CC7-648F-401E-B9A9-A9B62EEBD3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F91855-FF4D-497C-B82A-8E8024FCB217}"/>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D19F3175-43EB-4C83-8652-3144C717FA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CD2BCAF-1677-4407-9A9F-7CF1C39D9951}"/>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7324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3A7C92-BAAE-4B0B-8E2C-8C97B1731631}"/>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873F05AB-C9A2-4706-A5E2-555B598DF5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D220BB-BCDA-4022-A222-C8450C3A86E6}"/>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36551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F196E-CB47-438E-82BF-5FABCEF01E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7E896D-CB05-4477-B4CC-8F799DE06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F8A564-8DC8-44D7-A6B0-813DCE6A0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F9CFC6-941B-4B0B-BC8C-EDC2FCE6A8F2}"/>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D3C52B83-EBAD-416D-91F3-0BDFF75840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4A0877-BCDF-4233-9AEC-72064E9A0C33}"/>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1677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EF13F-D711-4D27-A8ED-D66CC0C5F5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9F2252-240D-4579-84ED-ABC534E7D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77FEBC-BF9D-4911-90D9-D4D618764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0DC98E-A77B-4B6A-A137-B95E063E9843}"/>
              </a:ext>
            </a:extLst>
          </p:cNvPr>
          <p:cNvSpPr>
            <a:spLocks noGrp="1"/>
          </p:cNvSpPr>
          <p:nvPr>
            <p:ph type="dt" sz="half" idx="10"/>
          </p:nvPr>
        </p:nvSpPr>
        <p:spPr/>
        <p:txBody>
          <a:bodyPr/>
          <a:lstStyle/>
          <a:p>
            <a:fld id="{21DA1333-26AF-463E-88E9-5A3959B6F926}"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39A0BFA8-1DF1-4105-AC96-B7531F0847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094388-9537-4731-B31B-0B944F18338B}"/>
              </a:ext>
            </a:extLst>
          </p:cNvPr>
          <p:cNvSpPr>
            <a:spLocks noGrp="1"/>
          </p:cNvSpPr>
          <p:nvPr>
            <p:ph type="sldNum" sz="quarter" idx="12"/>
          </p:nvPr>
        </p:nvSpPr>
        <p:spPr/>
        <p:txBody>
          <a:body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180004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C7D63A-0D4D-4404-A1F5-C087C1489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80A33C-7408-4040-BC34-B1239263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4D90EC-4686-40C7-8B76-621991920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A1333-26AF-463E-88E9-5A3959B6F926}"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5A68B37C-801D-45BF-9039-92E88F9CB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AE7A79-9831-4238-9815-2B39BE7A0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B90E2-DA31-4E19-8533-E4CC99F1D992}" type="slidenum">
              <a:rPr lang="zh-CN" altLang="en-US" smtClean="0"/>
              <a:t>‹#›</a:t>
            </a:fld>
            <a:endParaRPr lang="zh-CN" altLang="en-US"/>
          </a:p>
        </p:txBody>
      </p:sp>
    </p:spTree>
    <p:extLst>
      <p:ext uri="{BB962C8B-B14F-4D97-AF65-F5344CB8AC3E}">
        <p14:creationId xmlns:p14="http://schemas.microsoft.com/office/powerpoint/2010/main" val="274900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5F494-9827-4487-991C-39D5A242BCED}"/>
              </a:ext>
            </a:extLst>
          </p:cNvPr>
          <p:cNvSpPr>
            <a:spLocks noGrp="1"/>
          </p:cNvSpPr>
          <p:nvPr>
            <p:ph type="ctrTitle"/>
          </p:nvPr>
        </p:nvSpPr>
        <p:spPr/>
        <p:txBody>
          <a:bodyPr>
            <a:normAutofit fontScale="90000"/>
          </a:bodyPr>
          <a:lstStyle/>
          <a:p>
            <a:r>
              <a:rPr lang="zh-CN" altLang="en-US" dirty="0"/>
              <a:t>毕设进展</a:t>
            </a:r>
            <a:br>
              <a:rPr lang="en-US" altLang="zh-CN" dirty="0"/>
            </a:br>
            <a:r>
              <a:rPr lang="zh-CN" altLang="en-US" dirty="0"/>
              <a:t>基于语义图的自然图像生成</a:t>
            </a:r>
          </a:p>
        </p:txBody>
      </p:sp>
      <p:sp>
        <p:nvSpPr>
          <p:cNvPr id="3" name="副标题 2">
            <a:extLst>
              <a:ext uri="{FF2B5EF4-FFF2-40B4-BE49-F238E27FC236}">
                <a16:creationId xmlns:a16="http://schemas.microsoft.com/office/drawing/2014/main" id="{5E2838D9-66A5-43D0-9220-D766EA517126}"/>
              </a:ext>
            </a:extLst>
          </p:cNvPr>
          <p:cNvSpPr>
            <a:spLocks noGrp="1"/>
          </p:cNvSpPr>
          <p:nvPr>
            <p:ph type="subTitle" idx="1"/>
          </p:nvPr>
        </p:nvSpPr>
        <p:spPr/>
        <p:txBody>
          <a:bodyPr/>
          <a:lstStyle/>
          <a:p>
            <a:r>
              <a:rPr lang="zh-CN" altLang="en-US" dirty="0"/>
              <a:t>李行健</a:t>
            </a:r>
          </a:p>
        </p:txBody>
      </p:sp>
    </p:spTree>
    <p:extLst>
      <p:ext uri="{BB962C8B-B14F-4D97-AF65-F5344CB8AC3E}">
        <p14:creationId xmlns:p14="http://schemas.microsoft.com/office/powerpoint/2010/main" val="208674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28D53-D363-487F-A626-61923C90AEED}"/>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C82EB3AE-AAB7-4876-BBAB-3450678CD071}"/>
              </a:ext>
            </a:extLst>
          </p:cNvPr>
          <p:cNvSpPr>
            <a:spLocks noGrp="1"/>
          </p:cNvSpPr>
          <p:nvPr>
            <p:ph idx="1"/>
          </p:nvPr>
        </p:nvSpPr>
        <p:spPr/>
        <p:txBody>
          <a:bodyPr/>
          <a:lstStyle/>
          <a:p>
            <a:r>
              <a:rPr lang="zh-CN" altLang="en-US" dirty="0"/>
              <a:t>数据集（</a:t>
            </a:r>
            <a:r>
              <a:rPr lang="en-US" altLang="zh-CN" dirty="0"/>
              <a:t>Cityscapes</a:t>
            </a:r>
            <a:r>
              <a:rPr lang="zh-CN" altLang="en-US" dirty="0"/>
              <a:t>）</a:t>
            </a:r>
            <a:endParaRPr lang="en-US" altLang="zh-CN" dirty="0"/>
          </a:p>
          <a:p>
            <a:r>
              <a:rPr lang="zh-CN" altLang="en-US" dirty="0"/>
              <a:t>模型（</a:t>
            </a:r>
            <a:r>
              <a:rPr lang="en-US" altLang="zh-CN" dirty="0"/>
              <a:t>pixel2pixel</a:t>
            </a:r>
            <a:r>
              <a:rPr lang="zh-CN" altLang="en-US" dirty="0"/>
              <a:t>改进型）</a:t>
            </a:r>
            <a:endParaRPr lang="en-US" altLang="zh-CN" dirty="0"/>
          </a:p>
          <a:p>
            <a:r>
              <a:rPr lang="zh-CN" altLang="en-US" dirty="0"/>
              <a:t>问题与解决</a:t>
            </a:r>
          </a:p>
        </p:txBody>
      </p:sp>
    </p:spTree>
    <p:extLst>
      <p:ext uri="{BB962C8B-B14F-4D97-AF65-F5344CB8AC3E}">
        <p14:creationId xmlns:p14="http://schemas.microsoft.com/office/powerpoint/2010/main" val="269227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2C03D-7531-4B6B-9DBC-C3565CB08D1A}"/>
              </a:ext>
            </a:extLst>
          </p:cNvPr>
          <p:cNvSpPr>
            <a:spLocks noGrp="1"/>
          </p:cNvSpPr>
          <p:nvPr>
            <p:ph type="title"/>
          </p:nvPr>
        </p:nvSpPr>
        <p:spPr/>
        <p:txBody>
          <a:bodyPr/>
          <a:lstStyle/>
          <a:p>
            <a:r>
              <a:rPr lang="zh-CN" altLang="en-US" dirty="0"/>
              <a:t>常用数据集与模型</a:t>
            </a:r>
          </a:p>
        </p:txBody>
      </p:sp>
      <p:sp>
        <p:nvSpPr>
          <p:cNvPr id="3" name="内容占位符 2">
            <a:extLst>
              <a:ext uri="{FF2B5EF4-FFF2-40B4-BE49-F238E27FC236}">
                <a16:creationId xmlns:a16="http://schemas.microsoft.com/office/drawing/2014/main" id="{AAAB5BBB-A00D-4FA2-B40D-C88C9F8A94F5}"/>
              </a:ext>
            </a:extLst>
          </p:cNvPr>
          <p:cNvSpPr>
            <a:spLocks noGrp="1"/>
          </p:cNvSpPr>
          <p:nvPr>
            <p:ph idx="1"/>
          </p:nvPr>
        </p:nvSpPr>
        <p:spPr/>
        <p:txBody>
          <a:bodyPr/>
          <a:lstStyle/>
          <a:p>
            <a:r>
              <a:rPr lang="zh-CN" altLang="en-US" dirty="0"/>
              <a:t>数据集：</a:t>
            </a:r>
            <a:r>
              <a:rPr lang="en-US" altLang="zh-CN" dirty="0"/>
              <a:t>COCO-Stuff</a:t>
            </a:r>
            <a:r>
              <a:rPr lang="zh-CN" altLang="en-US" dirty="0"/>
              <a:t>，</a:t>
            </a:r>
            <a:r>
              <a:rPr lang="en-US" altLang="zh-CN" dirty="0"/>
              <a:t>ADE20K</a:t>
            </a:r>
            <a:r>
              <a:rPr lang="zh-CN" altLang="en-US" dirty="0"/>
              <a:t>，</a:t>
            </a:r>
            <a:r>
              <a:rPr lang="en-US" altLang="zh-CN" dirty="0"/>
              <a:t>ADE20K-outdoor</a:t>
            </a:r>
            <a:r>
              <a:rPr lang="zh-CN" altLang="en-US" dirty="0"/>
              <a:t>，</a:t>
            </a:r>
            <a:r>
              <a:rPr lang="en-US" altLang="zh-CN" dirty="0"/>
              <a:t>Cityscapes</a:t>
            </a:r>
          </a:p>
          <a:p>
            <a:r>
              <a:rPr lang="zh-CN" altLang="en-US" dirty="0"/>
              <a:t>模型：</a:t>
            </a:r>
            <a:r>
              <a:rPr lang="en-US" altLang="zh-CN" dirty="0"/>
              <a:t>CRN</a:t>
            </a:r>
            <a:r>
              <a:rPr lang="zh-CN" altLang="en-US" dirty="0"/>
              <a:t>，</a:t>
            </a:r>
            <a:r>
              <a:rPr lang="en-US" altLang="zh-CN" dirty="0"/>
              <a:t>SIMS</a:t>
            </a:r>
            <a:r>
              <a:rPr lang="zh-CN" altLang="en-US" dirty="0"/>
              <a:t>，</a:t>
            </a:r>
            <a:r>
              <a:rPr lang="en-US" altLang="zh-CN" dirty="0"/>
              <a:t>pix2pixHD</a:t>
            </a:r>
            <a:endParaRPr lang="zh-CN" altLang="en-US" dirty="0"/>
          </a:p>
        </p:txBody>
      </p:sp>
    </p:spTree>
    <p:extLst>
      <p:ext uri="{BB962C8B-B14F-4D97-AF65-F5344CB8AC3E}">
        <p14:creationId xmlns:p14="http://schemas.microsoft.com/office/powerpoint/2010/main" val="163129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0775F-147A-4599-AB49-A0FA4CA813F0}"/>
              </a:ext>
            </a:extLst>
          </p:cNvPr>
          <p:cNvSpPr>
            <a:spLocks noGrp="1"/>
          </p:cNvSpPr>
          <p:nvPr>
            <p:ph type="title"/>
          </p:nvPr>
        </p:nvSpPr>
        <p:spPr/>
        <p:txBody>
          <a:bodyPr/>
          <a:lstStyle/>
          <a:p>
            <a:r>
              <a:rPr lang="en-US" altLang="zh-CN" dirty="0"/>
              <a:t>Cityscapes</a:t>
            </a:r>
            <a:endParaRPr lang="zh-CN" altLang="en-US" dirty="0"/>
          </a:p>
        </p:txBody>
      </p:sp>
      <p:sp>
        <p:nvSpPr>
          <p:cNvPr id="3" name="内容占位符 2">
            <a:extLst>
              <a:ext uri="{FF2B5EF4-FFF2-40B4-BE49-F238E27FC236}">
                <a16:creationId xmlns:a16="http://schemas.microsoft.com/office/drawing/2014/main" id="{FD1BF7D5-E117-471B-8A3D-E6908FC37B39}"/>
              </a:ext>
            </a:extLst>
          </p:cNvPr>
          <p:cNvSpPr>
            <a:spLocks noGrp="1"/>
          </p:cNvSpPr>
          <p:nvPr>
            <p:ph idx="1"/>
          </p:nvPr>
        </p:nvSpPr>
        <p:spPr/>
        <p:txBody>
          <a:bodyPr/>
          <a:lstStyle/>
          <a:p>
            <a:r>
              <a:rPr lang="en-US" altLang="zh-CN" b="0" i="0" dirty="0">
                <a:solidFill>
                  <a:srgbClr val="4D4D4D"/>
                </a:solidFill>
                <a:effectLst/>
                <a:latin typeface="-apple-system"/>
              </a:rPr>
              <a:t>Cityscapes</a:t>
            </a:r>
            <a:r>
              <a:rPr lang="zh-CN" altLang="en-US" b="0" i="0" dirty="0">
                <a:solidFill>
                  <a:srgbClr val="4D4D4D"/>
                </a:solidFill>
                <a:effectLst/>
                <a:latin typeface="-apple-system"/>
              </a:rPr>
              <a:t>拥有</a:t>
            </a:r>
            <a:r>
              <a:rPr lang="en-US" altLang="zh-CN" b="0" i="0" dirty="0">
                <a:solidFill>
                  <a:srgbClr val="4D4D4D"/>
                </a:solidFill>
                <a:effectLst/>
                <a:latin typeface="-apple-system"/>
              </a:rPr>
              <a:t>5000</a:t>
            </a:r>
            <a:r>
              <a:rPr lang="zh-CN" altLang="en-US" b="0" i="0" dirty="0">
                <a:solidFill>
                  <a:srgbClr val="4D4D4D"/>
                </a:solidFill>
                <a:effectLst/>
                <a:latin typeface="-apple-system"/>
              </a:rPr>
              <a:t>张在城市环境中驾驶场景的图像，训练集包含</a:t>
            </a:r>
            <a:r>
              <a:rPr lang="en-US" altLang="zh-CN" b="0" i="0" dirty="0">
                <a:solidFill>
                  <a:srgbClr val="4D4D4D"/>
                </a:solidFill>
                <a:effectLst/>
                <a:latin typeface="-apple-system"/>
              </a:rPr>
              <a:t>2975</a:t>
            </a:r>
            <a:r>
              <a:rPr lang="zh-CN" altLang="en-US" b="0" i="0" dirty="0">
                <a:solidFill>
                  <a:srgbClr val="4D4D4D"/>
                </a:solidFill>
                <a:effectLst/>
                <a:latin typeface="-apple-system"/>
              </a:rPr>
              <a:t>张，验证集包含</a:t>
            </a:r>
            <a:r>
              <a:rPr lang="en-US" altLang="zh-CN" b="0" i="0" dirty="0">
                <a:solidFill>
                  <a:srgbClr val="4D4D4D"/>
                </a:solidFill>
                <a:effectLst/>
                <a:latin typeface="-apple-system"/>
              </a:rPr>
              <a:t>500</a:t>
            </a:r>
            <a:r>
              <a:rPr lang="zh-CN" altLang="en-US" b="0" i="0" dirty="0">
                <a:solidFill>
                  <a:srgbClr val="4D4D4D"/>
                </a:solidFill>
                <a:effectLst/>
                <a:latin typeface="-apple-system"/>
              </a:rPr>
              <a:t>张</a:t>
            </a:r>
            <a:r>
              <a:rPr lang="zh-CN" altLang="en-US" dirty="0">
                <a:solidFill>
                  <a:srgbClr val="4D4D4D"/>
                </a:solidFill>
                <a:latin typeface="-apple-system"/>
              </a:rPr>
              <a:t>，测试集包含</a:t>
            </a:r>
            <a:r>
              <a:rPr lang="en-US" altLang="zh-CN" b="0" i="0" dirty="0">
                <a:solidFill>
                  <a:srgbClr val="4D4D4D"/>
                </a:solidFill>
                <a:effectLst/>
                <a:latin typeface="-apple-system"/>
              </a:rPr>
              <a:t>1525</a:t>
            </a:r>
            <a:r>
              <a:rPr lang="zh-CN" altLang="en-US" dirty="0">
                <a:solidFill>
                  <a:srgbClr val="4D4D4D"/>
                </a:solidFill>
                <a:latin typeface="-apple-system"/>
              </a:rPr>
              <a:t>张</a:t>
            </a:r>
            <a:r>
              <a:rPr lang="zh-CN" altLang="en-US" b="0" i="0" dirty="0">
                <a:solidFill>
                  <a:srgbClr val="4D4D4D"/>
                </a:solidFill>
                <a:effectLst/>
                <a:latin typeface="-apple-system"/>
              </a:rPr>
              <a:t>。它具有</a:t>
            </a:r>
            <a:r>
              <a:rPr lang="en-US" altLang="zh-CN" b="0" i="0" dirty="0">
                <a:solidFill>
                  <a:srgbClr val="4D4D4D"/>
                </a:solidFill>
                <a:effectLst/>
                <a:latin typeface="-apple-system"/>
              </a:rPr>
              <a:t>19</a:t>
            </a:r>
            <a:r>
              <a:rPr lang="zh-CN" altLang="en-US" b="0" i="0" dirty="0">
                <a:solidFill>
                  <a:srgbClr val="4D4D4D"/>
                </a:solidFill>
                <a:effectLst/>
                <a:latin typeface="-apple-system"/>
              </a:rPr>
              <a:t>个类别的密集像素标注（</a:t>
            </a:r>
            <a:r>
              <a:rPr lang="en-US" altLang="zh-CN" b="0" i="0" dirty="0">
                <a:solidFill>
                  <a:srgbClr val="4D4D4D"/>
                </a:solidFill>
                <a:effectLst/>
                <a:latin typeface="-apple-system"/>
              </a:rPr>
              <a:t>97</a:t>
            </a:r>
            <a:r>
              <a:rPr lang="zh-CN" altLang="en-US" b="0" i="0" dirty="0">
                <a:solidFill>
                  <a:srgbClr val="4D4D4D"/>
                </a:solidFill>
                <a:effectLst/>
                <a:latin typeface="-apple-system"/>
              </a:rPr>
              <a:t>％覆盖），其中</a:t>
            </a:r>
            <a:r>
              <a:rPr lang="en-US" altLang="zh-CN" b="0" i="0" dirty="0">
                <a:solidFill>
                  <a:srgbClr val="4D4D4D"/>
                </a:solidFill>
                <a:effectLst/>
                <a:latin typeface="-apple-system"/>
              </a:rPr>
              <a:t>8</a:t>
            </a:r>
            <a:r>
              <a:rPr lang="zh-CN" altLang="en-US" b="0" i="0" dirty="0">
                <a:solidFill>
                  <a:srgbClr val="4D4D4D"/>
                </a:solidFill>
                <a:effectLst/>
                <a:latin typeface="-apple-system"/>
              </a:rPr>
              <a:t>个具有实例级分割。</a:t>
            </a:r>
            <a:endParaRPr lang="en-US" altLang="zh-CN" b="0" i="0" dirty="0">
              <a:solidFill>
                <a:srgbClr val="4D4D4D"/>
              </a:solidFill>
              <a:effectLst/>
              <a:latin typeface="-apple-system"/>
            </a:endParaRPr>
          </a:p>
          <a:p>
            <a:r>
              <a:rPr lang="en-US" altLang="zh-CN" b="0" i="0" dirty="0">
                <a:solidFill>
                  <a:srgbClr val="4D4D4D"/>
                </a:solidFill>
                <a:effectLst/>
                <a:latin typeface="-apple-system"/>
              </a:rPr>
              <a:t>Cityscapes</a:t>
            </a:r>
            <a:r>
              <a:rPr lang="zh-CN" altLang="en-US" b="0" i="0" dirty="0">
                <a:solidFill>
                  <a:srgbClr val="4D4D4D"/>
                </a:solidFill>
                <a:effectLst/>
                <a:latin typeface="-apple-system"/>
              </a:rPr>
              <a:t>数据集，即城市景观数据集，这是一个新的大规模数据集，其中包含一组不同的立体视频序列，记录在</a:t>
            </a:r>
            <a:r>
              <a:rPr lang="en-US" altLang="zh-CN" b="0" i="0" dirty="0">
                <a:solidFill>
                  <a:srgbClr val="4D4D4D"/>
                </a:solidFill>
                <a:effectLst/>
                <a:latin typeface="-apple-system"/>
              </a:rPr>
              <a:t>50</a:t>
            </a:r>
            <a:r>
              <a:rPr lang="zh-CN" altLang="en-US" b="0" i="0" dirty="0">
                <a:solidFill>
                  <a:srgbClr val="4D4D4D"/>
                </a:solidFill>
                <a:effectLst/>
                <a:latin typeface="-apple-system"/>
              </a:rPr>
              <a:t>个不同城市的街道场景。</a:t>
            </a:r>
            <a:endParaRPr lang="en-US" altLang="zh-CN" b="0" i="0" dirty="0">
              <a:solidFill>
                <a:srgbClr val="4D4D4D"/>
              </a:solidFill>
              <a:effectLst/>
              <a:latin typeface="-apple-system"/>
            </a:endParaRPr>
          </a:p>
          <a:p>
            <a:r>
              <a:rPr lang="en-US" altLang="zh-CN" b="0" i="0" dirty="0">
                <a:solidFill>
                  <a:srgbClr val="4D4D4D"/>
                </a:solidFill>
                <a:effectLst/>
                <a:latin typeface="-apple-system"/>
              </a:rPr>
              <a:t>Cityscapes</a:t>
            </a:r>
            <a:r>
              <a:rPr lang="zh-CN" altLang="en-US" b="0" i="0" dirty="0">
                <a:solidFill>
                  <a:srgbClr val="4D4D4D"/>
                </a:solidFill>
                <a:effectLst/>
                <a:latin typeface="-apple-system"/>
              </a:rPr>
              <a:t>数据集共有精细和粗糙两套评测标准，前者提供</a:t>
            </a:r>
            <a:r>
              <a:rPr lang="en-US" altLang="zh-CN" b="0" i="0" dirty="0">
                <a:solidFill>
                  <a:srgbClr val="4D4D4D"/>
                </a:solidFill>
                <a:effectLst/>
                <a:latin typeface="-apple-system"/>
              </a:rPr>
              <a:t>5000</a:t>
            </a:r>
            <a:r>
              <a:rPr lang="zh-CN" altLang="en-US" b="0" i="0" dirty="0">
                <a:solidFill>
                  <a:srgbClr val="4D4D4D"/>
                </a:solidFill>
                <a:effectLst/>
                <a:latin typeface="-apple-system"/>
              </a:rPr>
              <a:t>张精细标注的图像，后者提供</a:t>
            </a:r>
            <a:r>
              <a:rPr lang="en-US" altLang="zh-CN" b="0" i="0" dirty="0">
                <a:solidFill>
                  <a:srgbClr val="4D4D4D"/>
                </a:solidFill>
                <a:effectLst/>
                <a:latin typeface="-apple-system"/>
              </a:rPr>
              <a:t>5000</a:t>
            </a:r>
            <a:r>
              <a:rPr lang="zh-CN" altLang="en-US" b="0" i="0" dirty="0">
                <a:solidFill>
                  <a:srgbClr val="4D4D4D"/>
                </a:solidFill>
                <a:effectLst/>
                <a:latin typeface="-apple-system"/>
              </a:rPr>
              <a:t>张精细标注外加</a:t>
            </a:r>
            <a:r>
              <a:rPr lang="en-US" altLang="zh-CN" b="0" i="0" dirty="0">
                <a:solidFill>
                  <a:srgbClr val="4D4D4D"/>
                </a:solidFill>
                <a:effectLst/>
                <a:latin typeface="-apple-system"/>
              </a:rPr>
              <a:t>20000</a:t>
            </a:r>
            <a:r>
              <a:rPr lang="zh-CN" altLang="en-US" b="0" i="0" dirty="0">
                <a:solidFill>
                  <a:srgbClr val="4D4D4D"/>
                </a:solidFill>
                <a:effectLst/>
                <a:latin typeface="-apple-system"/>
              </a:rPr>
              <a:t>张粗糙标注的图像。</a:t>
            </a:r>
            <a:endParaRPr lang="zh-CN" altLang="en-US" dirty="0"/>
          </a:p>
          <a:p>
            <a:endParaRPr lang="zh-CN" altLang="en-US" dirty="0"/>
          </a:p>
        </p:txBody>
      </p:sp>
    </p:spTree>
    <p:extLst>
      <p:ext uri="{BB962C8B-B14F-4D97-AF65-F5344CB8AC3E}">
        <p14:creationId xmlns:p14="http://schemas.microsoft.com/office/powerpoint/2010/main" val="411193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0FCC8-4A5E-4AF0-8383-447B455E1A33}"/>
              </a:ext>
            </a:extLst>
          </p:cNvPr>
          <p:cNvSpPr>
            <a:spLocks noGrp="1"/>
          </p:cNvSpPr>
          <p:nvPr>
            <p:ph type="title"/>
          </p:nvPr>
        </p:nvSpPr>
        <p:spPr/>
        <p:txBody>
          <a:bodyPr/>
          <a:lstStyle/>
          <a:p>
            <a:r>
              <a:rPr lang="zh-CN" altLang="en-US" dirty="0"/>
              <a:t>数据集内容</a:t>
            </a:r>
          </a:p>
        </p:txBody>
      </p:sp>
      <p:pic>
        <p:nvPicPr>
          <p:cNvPr id="5" name="内容占位符 4">
            <a:extLst>
              <a:ext uri="{FF2B5EF4-FFF2-40B4-BE49-F238E27FC236}">
                <a16:creationId xmlns:a16="http://schemas.microsoft.com/office/drawing/2014/main" id="{8307C733-257E-41F3-A943-245D9A399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1422009" cy="4679149"/>
          </a:xfrm>
        </p:spPr>
      </p:pic>
      <p:pic>
        <p:nvPicPr>
          <p:cNvPr id="11" name="图片 10">
            <a:extLst>
              <a:ext uri="{FF2B5EF4-FFF2-40B4-BE49-F238E27FC236}">
                <a16:creationId xmlns:a16="http://schemas.microsoft.com/office/drawing/2014/main" id="{2831EE68-79EA-4E89-A94C-B86C6FFE9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262" y="1690687"/>
            <a:ext cx="1372676" cy="1452048"/>
          </a:xfrm>
          <a:prstGeom prst="rect">
            <a:avLst/>
          </a:prstGeom>
        </p:spPr>
      </p:pic>
      <p:pic>
        <p:nvPicPr>
          <p:cNvPr id="13" name="图片 12">
            <a:extLst>
              <a:ext uri="{FF2B5EF4-FFF2-40B4-BE49-F238E27FC236}">
                <a16:creationId xmlns:a16="http://schemas.microsoft.com/office/drawing/2014/main" id="{D727484D-E68F-499C-AC2C-84B9F4F2A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262" y="4351606"/>
            <a:ext cx="8998538" cy="2018230"/>
          </a:xfrm>
          <a:prstGeom prst="rect">
            <a:avLst/>
          </a:prstGeom>
        </p:spPr>
      </p:pic>
      <p:sp>
        <p:nvSpPr>
          <p:cNvPr id="18" name="箭头: 下 17">
            <a:extLst>
              <a:ext uri="{FF2B5EF4-FFF2-40B4-BE49-F238E27FC236}">
                <a16:creationId xmlns:a16="http://schemas.microsoft.com/office/drawing/2014/main" id="{AB7B3738-5C75-4AAF-AFF7-0E64334D5AD8}"/>
              </a:ext>
            </a:extLst>
          </p:cNvPr>
          <p:cNvSpPr/>
          <p:nvPr/>
        </p:nvSpPr>
        <p:spPr>
          <a:xfrm>
            <a:off x="2583766" y="3493477"/>
            <a:ext cx="872197" cy="1416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可视化</a:t>
            </a:r>
          </a:p>
        </p:txBody>
      </p:sp>
      <p:sp>
        <p:nvSpPr>
          <p:cNvPr id="20" name="箭头: 下 19">
            <a:extLst>
              <a:ext uri="{FF2B5EF4-FFF2-40B4-BE49-F238E27FC236}">
                <a16:creationId xmlns:a16="http://schemas.microsoft.com/office/drawing/2014/main" id="{5A5B3986-680F-4120-8B53-1D0AA369EEC3}"/>
              </a:ext>
            </a:extLst>
          </p:cNvPr>
          <p:cNvSpPr/>
          <p:nvPr/>
        </p:nvSpPr>
        <p:spPr>
          <a:xfrm>
            <a:off x="3795931" y="3493477"/>
            <a:ext cx="872197" cy="1416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实例分割</a:t>
            </a:r>
          </a:p>
        </p:txBody>
      </p:sp>
      <p:sp>
        <p:nvSpPr>
          <p:cNvPr id="21" name="箭头: 下 20">
            <a:extLst>
              <a:ext uri="{FF2B5EF4-FFF2-40B4-BE49-F238E27FC236}">
                <a16:creationId xmlns:a16="http://schemas.microsoft.com/office/drawing/2014/main" id="{8C6926B6-584E-4235-8743-B971DECD43B6}"/>
              </a:ext>
            </a:extLst>
          </p:cNvPr>
          <p:cNvSpPr/>
          <p:nvPr/>
        </p:nvSpPr>
        <p:spPr>
          <a:xfrm>
            <a:off x="6854531" y="3493477"/>
            <a:ext cx="872197" cy="1416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语义分割</a:t>
            </a:r>
          </a:p>
        </p:txBody>
      </p:sp>
      <p:sp>
        <p:nvSpPr>
          <p:cNvPr id="22" name="箭头: 下 21">
            <a:extLst>
              <a:ext uri="{FF2B5EF4-FFF2-40B4-BE49-F238E27FC236}">
                <a16:creationId xmlns:a16="http://schemas.microsoft.com/office/drawing/2014/main" id="{BE5DBA7A-E1F4-40AB-849B-5C029D5CDBF0}"/>
              </a:ext>
            </a:extLst>
          </p:cNvPr>
          <p:cNvSpPr/>
          <p:nvPr/>
        </p:nvSpPr>
        <p:spPr>
          <a:xfrm>
            <a:off x="10210805" y="2785403"/>
            <a:ext cx="872197" cy="1416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多边点集</a:t>
            </a:r>
          </a:p>
        </p:txBody>
      </p:sp>
      <p:sp>
        <p:nvSpPr>
          <p:cNvPr id="25" name="箭头: 手杖形 24">
            <a:extLst>
              <a:ext uri="{FF2B5EF4-FFF2-40B4-BE49-F238E27FC236}">
                <a16:creationId xmlns:a16="http://schemas.microsoft.com/office/drawing/2014/main" id="{14F898D7-E4D3-452E-800A-4A2D46E2676D}"/>
              </a:ext>
            </a:extLst>
          </p:cNvPr>
          <p:cNvSpPr/>
          <p:nvPr/>
        </p:nvSpPr>
        <p:spPr>
          <a:xfrm>
            <a:off x="4763182" y="3493477"/>
            <a:ext cx="1632929" cy="141849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预处理</a:t>
            </a:r>
          </a:p>
        </p:txBody>
      </p:sp>
      <p:sp>
        <p:nvSpPr>
          <p:cNvPr id="26" name="箭头: 手杖形 25">
            <a:extLst>
              <a:ext uri="{FF2B5EF4-FFF2-40B4-BE49-F238E27FC236}">
                <a16:creationId xmlns:a16="http://schemas.microsoft.com/office/drawing/2014/main" id="{4E81FFD7-2641-42B2-9E54-2BF189557E96}"/>
              </a:ext>
            </a:extLst>
          </p:cNvPr>
          <p:cNvSpPr/>
          <p:nvPr/>
        </p:nvSpPr>
        <p:spPr>
          <a:xfrm>
            <a:off x="7821782" y="3491133"/>
            <a:ext cx="1632929" cy="141849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预处理</a:t>
            </a:r>
          </a:p>
        </p:txBody>
      </p:sp>
      <p:sp>
        <p:nvSpPr>
          <p:cNvPr id="27" name="矩形 26">
            <a:extLst>
              <a:ext uri="{FF2B5EF4-FFF2-40B4-BE49-F238E27FC236}">
                <a16:creationId xmlns:a16="http://schemas.microsoft.com/office/drawing/2014/main" id="{E01A32E8-DC24-44D4-BB84-B79A2652AECF}"/>
              </a:ext>
            </a:extLst>
          </p:cNvPr>
          <p:cNvSpPr/>
          <p:nvPr/>
        </p:nvSpPr>
        <p:spPr>
          <a:xfrm>
            <a:off x="6540548" y="1690686"/>
            <a:ext cx="2622502" cy="1452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需要使用的是自然图像和标签图，像素值即</a:t>
            </a:r>
            <a:r>
              <a:rPr lang="en-US" altLang="zh-CN" dirty="0"/>
              <a:t>class</a:t>
            </a:r>
            <a:r>
              <a:rPr lang="zh-CN" altLang="en-US" dirty="0"/>
              <a:t>值，预处理可以将感兴趣的类进行映射。</a:t>
            </a:r>
          </a:p>
        </p:txBody>
      </p:sp>
      <p:sp>
        <p:nvSpPr>
          <p:cNvPr id="14" name="矩形 13">
            <a:extLst>
              <a:ext uri="{FF2B5EF4-FFF2-40B4-BE49-F238E27FC236}">
                <a16:creationId xmlns:a16="http://schemas.microsoft.com/office/drawing/2014/main" id="{B1D13F5A-E5E8-49A2-AE71-E64E04A74195}"/>
              </a:ext>
            </a:extLst>
          </p:cNvPr>
          <p:cNvSpPr/>
          <p:nvPr/>
        </p:nvSpPr>
        <p:spPr>
          <a:xfrm>
            <a:off x="3822992" y="1690687"/>
            <a:ext cx="2622502" cy="1452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图片大小</a:t>
            </a:r>
            <a:r>
              <a:rPr lang="en-US" altLang="zh-CN" dirty="0"/>
              <a:t>1024×2048</a:t>
            </a:r>
            <a:r>
              <a:rPr lang="zh-CN" altLang="en-US" dirty="0"/>
              <a:t>（目前下载的数据集中仅有精细标注的版本）</a:t>
            </a:r>
          </a:p>
        </p:txBody>
      </p:sp>
    </p:spTree>
    <p:extLst>
      <p:ext uri="{BB962C8B-B14F-4D97-AF65-F5344CB8AC3E}">
        <p14:creationId xmlns:p14="http://schemas.microsoft.com/office/powerpoint/2010/main" val="368031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6337E-1094-4FDB-A378-2FA927425DB6}"/>
              </a:ext>
            </a:extLst>
          </p:cNvPr>
          <p:cNvSpPr>
            <a:spLocks noGrp="1"/>
          </p:cNvSpPr>
          <p:nvPr>
            <p:ph type="title"/>
          </p:nvPr>
        </p:nvSpPr>
        <p:spPr/>
        <p:txBody>
          <a:bodyPr/>
          <a:lstStyle/>
          <a:p>
            <a:r>
              <a:rPr lang="zh-CN" altLang="en-US" dirty="0"/>
              <a:t>前沿论文</a:t>
            </a:r>
          </a:p>
        </p:txBody>
      </p:sp>
      <p:pic>
        <p:nvPicPr>
          <p:cNvPr id="5" name="内容占位符 4">
            <a:extLst>
              <a:ext uri="{FF2B5EF4-FFF2-40B4-BE49-F238E27FC236}">
                <a16:creationId xmlns:a16="http://schemas.microsoft.com/office/drawing/2014/main" id="{85FF67BF-4139-4D87-B477-623B8BE16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966" y="1336576"/>
            <a:ext cx="7896481" cy="5233037"/>
          </a:xfrm>
        </p:spPr>
      </p:pic>
    </p:spTree>
    <p:extLst>
      <p:ext uri="{BB962C8B-B14F-4D97-AF65-F5344CB8AC3E}">
        <p14:creationId xmlns:p14="http://schemas.microsoft.com/office/powerpoint/2010/main" val="197858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4CACC-833D-45EF-AEC4-7672A0048408}"/>
              </a:ext>
            </a:extLst>
          </p:cNvPr>
          <p:cNvSpPr>
            <a:spLocks noGrp="1"/>
          </p:cNvSpPr>
          <p:nvPr>
            <p:ph type="title"/>
          </p:nvPr>
        </p:nvSpPr>
        <p:spPr/>
        <p:txBody>
          <a:bodyPr/>
          <a:lstStyle/>
          <a:p>
            <a:r>
              <a:rPr lang="zh-CN" altLang="en-US" dirty="0"/>
              <a:t>问题与解决</a:t>
            </a:r>
          </a:p>
        </p:txBody>
      </p:sp>
      <p:sp>
        <p:nvSpPr>
          <p:cNvPr id="3" name="内容占位符 2">
            <a:extLst>
              <a:ext uri="{FF2B5EF4-FFF2-40B4-BE49-F238E27FC236}">
                <a16:creationId xmlns:a16="http://schemas.microsoft.com/office/drawing/2014/main" id="{E93DB815-87E8-4C1D-8E61-85C7EA5B121B}"/>
              </a:ext>
            </a:extLst>
          </p:cNvPr>
          <p:cNvSpPr>
            <a:spLocks noGrp="1"/>
          </p:cNvSpPr>
          <p:nvPr>
            <p:ph idx="1"/>
          </p:nvPr>
        </p:nvSpPr>
        <p:spPr/>
        <p:txBody>
          <a:bodyPr/>
          <a:lstStyle/>
          <a:p>
            <a:r>
              <a:rPr lang="zh-CN" altLang="en-US" dirty="0"/>
              <a:t>问：数据集中语义类别高达</a:t>
            </a:r>
            <a:r>
              <a:rPr lang="en-US" altLang="zh-CN" dirty="0"/>
              <a:t>34</a:t>
            </a:r>
            <a:r>
              <a:rPr lang="zh-CN" altLang="en-US" dirty="0"/>
              <a:t>类，应该选择哪些作为感兴趣的类别？保留多少类？（影响难度）如何选择？</a:t>
            </a:r>
            <a:endParaRPr lang="en-US" altLang="zh-CN" dirty="0"/>
          </a:p>
          <a:p>
            <a:r>
              <a:rPr lang="zh-CN" altLang="en-US" dirty="0"/>
              <a:t>答：按所占面积和频率选择，训练过程中需调整。</a:t>
            </a:r>
            <a:endParaRPr lang="en-US" altLang="zh-CN" dirty="0"/>
          </a:p>
          <a:p>
            <a:pPr marL="0" indent="0">
              <a:buNone/>
            </a:pPr>
            <a:endParaRPr lang="en-US" altLang="zh-CN" dirty="0"/>
          </a:p>
          <a:p>
            <a:r>
              <a:rPr lang="zh-CN" altLang="en-US" dirty="0"/>
              <a:t>问：选择什么模型？（感到疑惑，理解原理遇到困难）</a:t>
            </a:r>
            <a:endParaRPr lang="en-US" altLang="zh-CN" dirty="0"/>
          </a:p>
          <a:p>
            <a:r>
              <a:rPr lang="zh-CN" altLang="en-US" dirty="0"/>
              <a:t>答：目前只有大方向是</a:t>
            </a:r>
            <a:r>
              <a:rPr lang="en-US" altLang="zh-CN" dirty="0"/>
              <a:t>pixel2pixel</a:t>
            </a:r>
            <a:r>
              <a:rPr lang="zh-CN" altLang="en-US" dirty="0"/>
              <a:t>。前沿论文中提到了空间自适应归一化调整标准化层中的激活以保留更多语义信息；</a:t>
            </a:r>
            <a:r>
              <a:rPr lang="en-US" altLang="zh-CN" dirty="0"/>
              <a:t>HD</a:t>
            </a:r>
            <a:r>
              <a:rPr lang="zh-CN" altLang="en-US" dirty="0"/>
              <a:t>版本则提高了图像的分辨率。方向很多所以先从基本实现开始，目前仍在学习基础原理。（目前正阅读</a:t>
            </a:r>
            <a:r>
              <a:rPr lang="en-US" altLang="zh-CN" dirty="0"/>
              <a:t>《Deep Learning》</a:t>
            </a:r>
            <a:r>
              <a:rPr lang="zh-CN" altLang="en-US" dirty="0"/>
              <a:t>一书）</a:t>
            </a:r>
          </a:p>
        </p:txBody>
      </p:sp>
    </p:spTree>
    <p:extLst>
      <p:ext uri="{BB962C8B-B14F-4D97-AF65-F5344CB8AC3E}">
        <p14:creationId xmlns:p14="http://schemas.microsoft.com/office/powerpoint/2010/main" val="2336394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360</Words>
  <Application>Microsoft Office PowerPoint</Application>
  <PresentationFormat>宽屏</PresentationFormat>
  <Paragraphs>29</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-apple-system</vt:lpstr>
      <vt:lpstr>等线</vt:lpstr>
      <vt:lpstr>等线 Light</vt:lpstr>
      <vt:lpstr>Arial</vt:lpstr>
      <vt:lpstr>Office 主题​​</vt:lpstr>
      <vt:lpstr>毕设进展 基于语义图的自然图像生成</vt:lpstr>
      <vt:lpstr>进展</vt:lpstr>
      <vt:lpstr>常用数据集与模型</vt:lpstr>
      <vt:lpstr>Cityscapes</vt:lpstr>
      <vt:lpstr>数据集内容</vt:lpstr>
      <vt:lpstr>前沿论文</vt:lpstr>
      <vt:lpstr>问题与解决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毕设进展 基于语义图的自然图像生成</dc:title>
  <dc:creator>Xingjian Li</dc:creator>
  <cp:lastModifiedBy>Xingjian Li</cp:lastModifiedBy>
  <cp:revision>17</cp:revision>
  <dcterms:created xsi:type="dcterms:W3CDTF">2021-01-28T09:46:15Z</dcterms:created>
  <dcterms:modified xsi:type="dcterms:W3CDTF">2021-01-29T10:17:43Z</dcterms:modified>
</cp:coreProperties>
</file>