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72" r:id="rId7"/>
    <p:sldId id="273" r:id="rId8"/>
    <p:sldId id="274" r:id="rId9"/>
    <p:sldId id="275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639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79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19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724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09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7809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299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010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434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2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60965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060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631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661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951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352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530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3907-9F62-4DEB-8B1C-0140F03C3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s-PY" dirty="0"/>
            </a:br>
            <a:br>
              <a:rPr lang="es-PY" dirty="0"/>
            </a:br>
            <a:r>
              <a:rPr lang="es-PY" dirty="0"/>
              <a:t>PDI Primer Examen Parcial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287A9-C690-498D-B2B0-46BD14FB0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Y" dirty="0"/>
              <a:t>Francisco Sanabria </a:t>
            </a:r>
          </a:p>
          <a:p>
            <a:r>
              <a:rPr lang="es-PY" dirty="0"/>
              <a:t>Jovana Álvarez</a:t>
            </a:r>
          </a:p>
          <a:p>
            <a:r>
              <a:rPr lang="es-PY" dirty="0"/>
              <a:t>Rodrigo Alvarenga 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3753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EC79-B00E-42A4-B496-CF6F6C1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05753"/>
          </a:xfrm>
        </p:spPr>
        <p:txBody>
          <a:bodyPr/>
          <a:lstStyle/>
          <a:p>
            <a:r>
              <a:rPr lang="es-PY" dirty="0"/>
              <a:t>Resultados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AC53FE3-BC4E-45BA-81F6-FB318BC8F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81340"/>
              </p:ext>
            </p:extLst>
          </p:nvPr>
        </p:nvGraphicFramePr>
        <p:xfrm>
          <a:off x="911669" y="28196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814606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25508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35123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7437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5140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AMBE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PSNR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Contraste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Entropía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CLAHE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11,44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28,72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26,77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5,30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8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69,60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28,94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83,80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4,66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3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QHELC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 err="1"/>
                        <a:t>inf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21,15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4,73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4211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EA9C72D-9597-494F-A345-4F9900990AB3}"/>
              </a:ext>
            </a:extLst>
          </p:cNvPr>
          <p:cNvSpPr txBox="1"/>
          <p:nvPr/>
        </p:nvSpPr>
        <p:spPr>
          <a:xfrm>
            <a:off x="2105469" y="225910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/>
              <a:t>Promedio de resultados para las imágenes procesadas</a:t>
            </a:r>
          </a:p>
        </p:txBody>
      </p:sp>
    </p:spTree>
    <p:extLst>
      <p:ext uri="{BB962C8B-B14F-4D97-AF65-F5344CB8AC3E}">
        <p14:creationId xmlns:p14="http://schemas.microsoft.com/office/powerpoint/2010/main" val="20865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E5A974-3619-4402-9478-25EBE91F02C3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8596668" cy="1205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Y"/>
              <a:t>Resultados</a:t>
            </a:r>
            <a:endParaRPr lang="es-PY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4FA354-9005-4F51-853E-1850C87F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98191"/>
            <a:ext cx="9744635" cy="23666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93D3B93-DBF2-44EC-A68D-BDCEBE7BA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44851"/>
            <a:ext cx="9744635" cy="22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E710-2334-4E9B-A44D-107BF148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02366"/>
            <a:ext cx="8596668" cy="702365"/>
          </a:xfrm>
        </p:spPr>
        <p:txBody>
          <a:bodyPr>
            <a:normAutofit fontScale="90000"/>
          </a:bodyPr>
          <a:lstStyle/>
          <a:p>
            <a:r>
              <a:rPr lang="es-PY" dirty="0"/>
              <a:t>Conclusión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94C933C-F5A4-4AAA-8A42-FEC139CD8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64090"/>
              </p:ext>
            </p:extLst>
          </p:nvPr>
        </p:nvGraphicFramePr>
        <p:xfrm>
          <a:off x="677335" y="2287083"/>
          <a:ext cx="8916714" cy="2011680"/>
        </p:xfrm>
        <a:graphic>
          <a:graphicData uri="http://schemas.openxmlformats.org/drawingml/2006/table">
            <a:tbl>
              <a:tblPr/>
              <a:tblGrid>
                <a:gridCol w="1486119">
                  <a:extLst>
                    <a:ext uri="{9D8B030D-6E8A-4147-A177-3AD203B41FA5}">
                      <a16:colId xmlns:a16="http://schemas.microsoft.com/office/drawing/2014/main" val="2709305780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2971708204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3160240921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3703111006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4246748610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37381047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s-PY" sz="1800"/>
                        <a:t>Técnica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Brillo (AMBE)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Fidelidad (PSNR)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Contraste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Detalle (Entropía)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Estilo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PY" sz="1800" b="1"/>
                        <a:t>HE</a:t>
                      </a:r>
                      <a:endParaRPr lang="es-PY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Muy 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Aceptable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Muy 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Bajo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Agresivo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9567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PY" sz="1800" b="1"/>
                        <a:t>CLAHE</a:t>
                      </a:r>
                      <a:endParaRPr lang="es-PY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Medio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Bueno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Balanceado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Natural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0004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PY" sz="1800" b="1"/>
                        <a:t>QHELC</a:t>
                      </a:r>
                      <a:endParaRPr lang="es-PY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Muy bajo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Excelente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Suave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 dirty="0"/>
                        <a:t>Conservador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1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28870"/>
          </a:xfrm>
        </p:spPr>
        <p:txBody>
          <a:bodyPr>
            <a:normAutofit fontScale="90000"/>
          </a:bodyPr>
          <a:lstStyle/>
          <a:p>
            <a:r>
              <a:rPr lang="es-PY" dirty="0"/>
              <a:t>Introducción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484243"/>
            <a:ext cx="8810177" cy="5261114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este trabajo se analiza el impacto de diferentes técnicas de mejora de contraste sobre imágenes en escala de grises, específicamente en el contexto de imágenes médicas de fondo de ojo (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retinografías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). Las técnicas evaluadas incluyen: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Ecualización de histograma tradicional (HE)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CLAHE 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Adaptive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QHELC 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busca evaluar cómo estas técnicas afectan la percepción visual y la calidad cuantitativa de las imágenes procesadas, utilizando métricas como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AMBE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PSNR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Contraste (Desviación estándar)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Entropía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957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4A22E-92CB-4FEE-AA4F-FD263275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38951"/>
            <a:ext cx="8596668" cy="755374"/>
          </a:xfrm>
        </p:spPr>
        <p:txBody>
          <a:bodyPr anchor="t">
            <a:normAutofit fontScale="90000"/>
          </a:bodyPr>
          <a:lstStyle/>
          <a:p>
            <a:r>
              <a:rPr lang="es-PY" b="1" dirty="0"/>
              <a:t>Métricas que vamos a implementar</a:t>
            </a:r>
            <a:br>
              <a:rPr lang="es-PY" b="1" dirty="0"/>
            </a:br>
            <a:endParaRPr lang="es-PY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762A6B-E7CF-4117-A70E-1F83E8C7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93125"/>
              </p:ext>
            </p:extLst>
          </p:nvPr>
        </p:nvGraphicFramePr>
        <p:xfrm>
          <a:off x="677335" y="2032642"/>
          <a:ext cx="8596312" cy="34747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74172479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84782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Y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379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 de Brillo promedio (Cuanto menor, mejor preservación de brillo)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85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PSNR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 entre claros y oscuros (cuanto mayor, más realce)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904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 entre claros y oscuros (cuanto mayor, más realce, medido como la desviación estándar de la imagen)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1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Entropía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 de información (cuanto mayor, más detalle potencial)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3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1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28870"/>
          </a:xfrm>
        </p:spPr>
        <p:txBody>
          <a:bodyPr>
            <a:normAutofit fontScale="90000"/>
          </a:bodyPr>
          <a:lstStyle/>
          <a:p>
            <a:r>
              <a:rPr lang="es-PY" dirty="0"/>
              <a:t>Descripción de técnicas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484243"/>
            <a:ext cx="8810177" cy="5261114"/>
          </a:xfrm>
        </p:spPr>
        <p:txBody>
          <a:bodyPr anchor="t"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HE - Ecualización de histograma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Ecualiza globalmente la imagen redistribuyendo los niveles de intensidad para cubrir todo el rango dinámico. Aumenta el contraste pero puede introducir ruido o pérdida de naturalidad visual.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CLAHE - Ecualización adaptativa limitada por contraste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Divide la imagen en bloques locales y ecualiza cada uno, limitando el contraste para evitar amplificación de ruido. Es ampliamente utilizada en entornos médicos por su balance visual.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QHELC -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Divide el histograma en cuatro partes, aplica recortes controlados y redistribuye el exceso. Conserva el brillo medio y reduce distorsiones, ideal para preservar detalles en imágenes sensibles.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113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599"/>
            <a:ext cx="8810177" cy="1256227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Fundamento Matemático del Método QHELC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2242345"/>
            <a:ext cx="8810177" cy="3126348"/>
          </a:xfrm>
        </p:spPr>
        <p:txBody>
          <a:bodyPr anchor="t"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Tiene como objetivo mejorar el contraste de las imágenes preservando el brillo promedio, evitando así una apariencia artificial.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 basado en la segmentación del histograma y en técnicas de recorte y distribución controlada. 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 continuación se detallan los pasos matemáticos.</a:t>
            </a:r>
          </a:p>
          <a:p>
            <a:endParaRPr lang="es-P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2A087-4114-41CF-8D55-6A65870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42047"/>
            <a:ext cx="8596668" cy="909918"/>
          </a:xfrm>
        </p:spPr>
        <p:txBody>
          <a:bodyPr>
            <a:normAutofit/>
          </a:bodyPr>
          <a:lstStyle/>
          <a:p>
            <a:r>
              <a:rPr lang="es-PY" sz="3200" dirty="0"/>
              <a:t>Cálculo del histograma y la probabilidad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0FB68-0131-4E07-A078-AE726C91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151965"/>
            <a:ext cx="8596668" cy="5463988"/>
          </a:xfrm>
        </p:spPr>
        <p:txBody>
          <a:bodyPr/>
          <a:lstStyle/>
          <a:p>
            <a:r>
              <a:rPr lang="es-PY" dirty="0">
                <a:latin typeface="Arial" panose="020B0604020202020204" pitchFamily="34" charset="0"/>
                <a:cs typeface="Arial" panose="020B0604020202020204" pitchFamily="34" charset="0"/>
              </a:rPr>
              <a:t>Sea I(x, y) la intensidad de un pixel dentro de la imagen I, y el tamaño total de la</a:t>
            </a:r>
          </a:p>
          <a:p>
            <a:r>
              <a:rPr lang="es-PY" dirty="0">
                <a:latin typeface="Arial" panose="020B0604020202020204" pitchFamily="34" charset="0"/>
                <a:cs typeface="Arial" panose="020B0604020202020204" pitchFamily="34" charset="0"/>
              </a:rPr>
              <a:t>imagen M×N.</a:t>
            </a:r>
          </a:p>
          <a:p>
            <a:r>
              <a:rPr lang="es-PY" sz="2000" dirty="0">
                <a:latin typeface="Arial" panose="020B0604020202020204" pitchFamily="34" charset="0"/>
                <a:cs typeface="Arial" panose="020B0604020202020204" pitchFamily="34" charset="0"/>
              </a:rPr>
              <a:t>Histograma:</a:t>
            </a:r>
          </a:p>
          <a:p>
            <a:endParaRPr lang="es-P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Y" sz="2000" dirty="0">
                <a:latin typeface="Arial" panose="020B0604020202020204" pitchFamily="34" charset="0"/>
                <a:cs typeface="Arial" panose="020B0604020202020204" pitchFamily="34" charset="0"/>
              </a:rPr>
              <a:t>Probabilidad de ocurrencia de q:</a:t>
            </a:r>
          </a:p>
          <a:p>
            <a:endParaRPr lang="es-P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Y" sz="2000" dirty="0">
                <a:latin typeface="Arial" panose="020B0604020202020204" pitchFamily="34" charset="0"/>
                <a:cs typeface="Arial" panose="020B0604020202020204" pitchFamily="34" charset="0"/>
              </a:rPr>
              <a:t>Función de densidad acumulada:</a:t>
            </a:r>
          </a:p>
          <a:p>
            <a:endParaRPr lang="es-P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Y" sz="2000" dirty="0">
                <a:latin typeface="Arial" panose="020B0604020202020204" pitchFamily="34" charset="0"/>
                <a:cs typeface="Arial" panose="020B0604020202020204" pitchFamily="34" charset="0"/>
              </a:rPr>
              <a:t>Función de ecualización:</a:t>
            </a:r>
          </a:p>
          <a:p>
            <a:endParaRPr lang="es-P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F8892-2B80-41B7-BBF7-C576048A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41" y="2328824"/>
            <a:ext cx="3950104" cy="5075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8B9ECD-3D38-4AB3-970F-13D0E7D1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107" y="3243990"/>
            <a:ext cx="1588290" cy="7005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C5714D-58EF-4EF4-BB2E-D4DFED5F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041" y="4540232"/>
            <a:ext cx="1521418" cy="753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C7B61F-5D78-4920-83EC-DDD923D13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59" y="5906540"/>
            <a:ext cx="5223398" cy="4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2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5BE-8F44-4ABD-96EA-1FA2049C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34788"/>
            <a:ext cx="8596668" cy="1111624"/>
          </a:xfrm>
        </p:spPr>
        <p:txBody>
          <a:bodyPr>
            <a:normAutofit/>
          </a:bodyPr>
          <a:lstStyle/>
          <a:p>
            <a:r>
              <a:rPr lang="es-PY" sz="3200" dirty="0"/>
              <a:t>Segmentación del histograma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749BEE5C-1C22-4B66-9661-BA131378D2B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7335" y="1546412"/>
                <a:ext cx="8596668" cy="4876800"/>
              </a:xfrm>
            </p:spPr>
            <p:txBody>
              <a:bodyPr anchor="t"/>
              <a:lstStyle/>
              <a:p>
                <a:r>
                  <a:rPr lang="es-PY" dirty="0"/>
                  <a:t>El histograma original se divide en dos sub-histogramas según el valor de intensidad media esperada SP.</a:t>
                </a:r>
              </a:p>
              <a:p>
                <a:endParaRPr lang="es-PY" dirty="0"/>
              </a:p>
              <a:p>
                <a:endParaRPr lang="es-PY" dirty="0"/>
              </a:p>
              <a:p>
                <a:r>
                  <a:rPr lang="es-PY" dirty="0"/>
                  <a:t>Ambos sub-histogramas se vuelven a dividir luego de calcular los valores SPL y SPU</a:t>
                </a:r>
              </a:p>
              <a:p>
                <a:endParaRPr lang="es-PY" dirty="0"/>
              </a:p>
              <a:p>
                <a:endParaRPr lang="es-PY" dirty="0"/>
              </a:p>
              <a:p>
                <a:r>
                  <a:rPr lang="es-PY" dirty="0"/>
                  <a:t>Los sub-histogramas finales 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PY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Y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Y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PY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PY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PY" dirty="0"/>
              </a:p>
              <a:p>
                <a:r>
                  <a:rPr lang="es-PY" dirty="0"/>
                  <a:t>con los rangos:</a:t>
                </a:r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749BEE5C-1C22-4B66-9661-BA131378D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5" y="1546412"/>
                <a:ext cx="8596668" cy="4876800"/>
              </a:xfrm>
              <a:blipFill>
                <a:blip r:embed="rId2"/>
                <a:stretch>
                  <a:fillRect l="-567" t="-8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2913891-17F6-4394-BEE4-D806CE97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12" y="2254025"/>
            <a:ext cx="1906661" cy="7984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E50DCE-7504-49A8-A7F2-F9268B9AE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383" y="3644154"/>
            <a:ext cx="2025880" cy="6957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B16321-9784-4F87-922E-1EEEA97EA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253" y="3581862"/>
            <a:ext cx="2025880" cy="8203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04FBFA-7CEE-4422-A1B4-AD2A10F6D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230" y="5067505"/>
            <a:ext cx="2250053" cy="12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5BE-8F44-4ABD-96EA-1FA2049C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73725"/>
            <a:ext cx="8596668" cy="1111624"/>
          </a:xfrm>
        </p:spPr>
        <p:txBody>
          <a:bodyPr>
            <a:normAutofit/>
          </a:bodyPr>
          <a:lstStyle/>
          <a:p>
            <a:r>
              <a:rPr lang="es-PY" sz="3200" dirty="0"/>
              <a:t>Recorte y Redistribución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749BEE5C-1C22-4B66-9661-BA131378D2B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7335" y="1089212"/>
                <a:ext cx="8596668" cy="5051612"/>
              </a:xfrm>
            </p:spPr>
            <p:txBody>
              <a:bodyPr anchor="t"/>
              <a:lstStyle/>
              <a:p>
                <a:r>
                  <a:rPr lang="es-PY" dirty="0"/>
                  <a:t>Cada sub-histograma es procesado individualmente mediante un recorte controlado y una redistribución uniforme del exceso, con el fin de evitar concentraciones excesivas de intensidad.</a:t>
                </a:r>
              </a:p>
              <a:p>
                <a:r>
                  <a:rPr lang="es-PY" dirty="0"/>
                  <a:t>Paso 1: Calcular el límite de corte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PY" dirty="0"/>
              </a:p>
              <a:p>
                <a:endParaRPr lang="es-PY" dirty="0"/>
              </a:p>
              <a:p>
                <a:endParaRPr lang="es-PY" dirty="0"/>
              </a:p>
              <a:p>
                <a:r>
                  <a:rPr lang="es-PY" dirty="0"/>
                  <a:t>Paso 2: Calcular el total de pixeles que exceden el límite de corte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PY" dirty="0"/>
              </a:p>
              <a:p>
                <a:endParaRPr lang="es-PY" dirty="0"/>
              </a:p>
              <a:p>
                <a:endParaRPr lang="es-PY" dirty="0"/>
              </a:p>
              <a:p>
                <a:r>
                  <a:rPr lang="es-PY" dirty="0"/>
                  <a:t>Paso 3: Calcular el incremento promedio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𝐴𝐼</m:t>
                        </m:r>
                      </m:e>
                      <m:sub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749BEE5C-1C22-4B66-9661-BA131378D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5" y="1089212"/>
                <a:ext cx="8596668" cy="5051612"/>
              </a:xfrm>
              <a:blipFill>
                <a:blip r:embed="rId2"/>
                <a:stretch>
                  <a:fillRect l="-567" t="-8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1BB6181-4682-4D44-BE8A-36C4DE14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12" y="2504175"/>
            <a:ext cx="3425157" cy="6759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D2CF3B-257D-4661-8CE2-C01CA3241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369" y="3615018"/>
            <a:ext cx="3011242" cy="6097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A94F46-C55A-4061-9165-C57A01CBE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030" y="4825335"/>
            <a:ext cx="1133466" cy="6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749BEE5C-1C22-4B66-9661-BA131378D2B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7335" y="1285348"/>
                <a:ext cx="8596668" cy="4855475"/>
              </a:xfrm>
            </p:spPr>
            <p:txBody>
              <a:bodyPr anchor="t"/>
              <a:lstStyle/>
              <a:p>
                <a:r>
                  <a:rPr lang="es-PY" dirty="0"/>
                  <a:t>Los sub-histogramas recortados se calculan como:</a:t>
                </a:r>
              </a:p>
              <a:p>
                <a:endParaRPr lang="es-PY" dirty="0"/>
              </a:p>
              <a:p>
                <a:endParaRPr lang="es-PY" dirty="0"/>
              </a:p>
              <a:p>
                <a:endParaRPr lang="es-PY" dirty="0"/>
              </a:p>
              <a:p>
                <a:endParaRPr lang="es-PY" dirty="0"/>
              </a:p>
              <a:p>
                <a:r>
                  <a:rPr lang="es-PY" dirty="0"/>
                  <a:t>Finalmente, a cada sub-histograma se le aplica la ecualización de forma independiente utilizando la función de ecualización </a:t>
                </a:r>
                <a14:m>
                  <m:oMath xmlns:m="http://schemas.openxmlformats.org/officeDocument/2006/math">
                    <m:r>
                      <a:rPr lang="es-PY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PY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Y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PY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Y" dirty="0"/>
                  <a:t>.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749BEE5C-1C22-4B66-9661-BA131378D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5" y="1285348"/>
                <a:ext cx="8596668" cy="4855475"/>
              </a:xfrm>
              <a:blipFill>
                <a:blip r:embed="rId2"/>
                <a:stretch>
                  <a:fillRect l="-567" t="-87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8970501-F881-479B-92B3-7AEECF25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60" y="2003278"/>
            <a:ext cx="543000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9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599</Words>
  <Application>Microsoft Office PowerPoint</Application>
  <PresentationFormat>Panorámica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Faceta</vt:lpstr>
      <vt:lpstr>  PDI Primer Examen Parcial </vt:lpstr>
      <vt:lpstr>Introducción </vt:lpstr>
      <vt:lpstr>Métricas que vamos a implementar </vt:lpstr>
      <vt:lpstr>Descripción de técnicas </vt:lpstr>
      <vt:lpstr>Fundamento Matemático del Método QHELC</vt:lpstr>
      <vt:lpstr>Cálculo del histograma y la probabilidad</vt:lpstr>
      <vt:lpstr>Segmentación del histograma</vt:lpstr>
      <vt:lpstr>Recorte y Redistribución</vt:lpstr>
      <vt:lpstr>Presentación de PowerPoint</vt:lpstr>
      <vt:lpstr>Resultados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Primer Examen Parcial</dc:title>
  <dc:creator>HP</dc:creator>
  <cp:lastModifiedBy>Jovana Alvarez</cp:lastModifiedBy>
  <cp:revision>14</cp:revision>
  <dcterms:created xsi:type="dcterms:W3CDTF">2025-04-07T13:54:01Z</dcterms:created>
  <dcterms:modified xsi:type="dcterms:W3CDTF">2025-04-08T20:09:54Z</dcterms:modified>
</cp:coreProperties>
</file>