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06394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27933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919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07240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1092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878097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4052995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210104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34346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23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60965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10606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56311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96612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79512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383528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B90B7-E1C1-432D-AD98-2E0425DBC3D2}" type="datetimeFigureOut">
              <a:rPr lang="es-PY" smtClean="0"/>
              <a:t>8/4/2025</a:t>
            </a:fld>
            <a:endParaRPr lang="es-P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526858-8F7D-43ED-AFF2-DED383D5F2E6}" type="slidenum">
              <a:rPr lang="es-PY" smtClean="0"/>
              <a:t>‹Nº›</a:t>
            </a:fld>
            <a:endParaRPr lang="es-PY"/>
          </a:p>
        </p:txBody>
      </p:sp>
    </p:spTree>
    <p:extLst>
      <p:ext uri="{BB962C8B-B14F-4D97-AF65-F5344CB8AC3E}">
        <p14:creationId xmlns:p14="http://schemas.microsoft.com/office/powerpoint/2010/main" val="11530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53907-9F62-4DEB-8B1C-0140F03C3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s-PY" dirty="0"/>
            </a:br>
            <a:br>
              <a:rPr lang="es-PY" dirty="0"/>
            </a:br>
            <a:r>
              <a:rPr lang="es-PY" dirty="0"/>
              <a:t>PDI Primer Examen Parcial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C287A9-C690-498D-B2B0-46BD14FB0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Y" dirty="0"/>
              <a:t>Francisco Sanabria </a:t>
            </a:r>
          </a:p>
          <a:p>
            <a:r>
              <a:rPr lang="es-PY" dirty="0"/>
              <a:t>Jovana Álvarez</a:t>
            </a:r>
          </a:p>
          <a:p>
            <a:r>
              <a:rPr lang="es-PY" dirty="0"/>
              <a:t>Rodrigo Alvarenga 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403753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B705829-CB02-49DC-AF55-F42ACAC2F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54" y="485128"/>
            <a:ext cx="6903538" cy="15167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2A17D3B-E402-4DED-9834-432565DF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94" y="1960797"/>
            <a:ext cx="7381269" cy="421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0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8A2B3-2CD9-4B9A-B913-FCC4CFB6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848139"/>
          </a:xfrm>
        </p:spPr>
        <p:txBody>
          <a:bodyPr/>
          <a:lstStyle/>
          <a:p>
            <a:r>
              <a:rPr lang="es-PY" dirty="0"/>
              <a:t>Histograma ajustado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C8E2A6-8CB1-46BD-B365-A4104AF46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86" y="1650011"/>
            <a:ext cx="8465661" cy="164978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F14747F-F14E-4E51-8B67-0696EA58EB29}"/>
              </a:ext>
            </a:extLst>
          </p:cNvPr>
          <p:cNvSpPr txBox="1"/>
          <p:nvPr/>
        </p:nvSpPr>
        <p:spPr>
          <a:xfrm>
            <a:off x="560886" y="3865818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Este proceso asegura una distribución más uniforme de las intensidades, evitando sobresaturación y mejorando el contraste localmente sin comprometer la estructura global.</a:t>
            </a:r>
            <a:endParaRPr lang="es-P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3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26373-C974-4388-B05B-7C30120D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954156"/>
            <a:ext cx="8596668" cy="662609"/>
          </a:xfrm>
        </p:spPr>
        <p:txBody>
          <a:bodyPr>
            <a:normAutofit fontScale="90000"/>
          </a:bodyPr>
          <a:lstStyle/>
          <a:p>
            <a:r>
              <a:rPr lang="es-MX" b="1" dirty="0"/>
              <a:t>Ecualización independiente de cada </a:t>
            </a:r>
            <a:r>
              <a:rPr lang="es-MX" b="1" dirty="0" err="1"/>
              <a:t>sub-histograma</a:t>
            </a:r>
            <a:br>
              <a:rPr lang="es-MX" b="1" dirty="0"/>
            </a:br>
            <a:endParaRPr lang="es-PY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EDB451-9B6B-4BE3-9D41-B7ADEB78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87" y="2133600"/>
            <a:ext cx="11633225" cy="428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95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4A22E-92CB-4FEE-AA4F-FD263275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38951"/>
            <a:ext cx="8596668" cy="755374"/>
          </a:xfrm>
        </p:spPr>
        <p:txBody>
          <a:bodyPr anchor="t">
            <a:normAutofit fontScale="90000"/>
          </a:bodyPr>
          <a:lstStyle/>
          <a:p>
            <a:r>
              <a:rPr lang="es-PY" b="1" dirty="0"/>
              <a:t>Métricas que vamos a implementar</a:t>
            </a:r>
            <a:br>
              <a:rPr lang="es-PY" b="1" dirty="0"/>
            </a:br>
            <a:endParaRPr lang="es-PY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2762A6B-E7CF-4117-A70E-1F83E8C7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693125"/>
              </p:ext>
            </p:extLst>
          </p:nvPr>
        </p:nvGraphicFramePr>
        <p:xfrm>
          <a:off x="677335" y="2032642"/>
          <a:ext cx="8596312" cy="3474720"/>
        </p:xfrm>
        <a:graphic>
          <a:graphicData uri="http://schemas.openxmlformats.org/drawingml/2006/table">
            <a:tbl>
              <a:tblPr/>
              <a:tblGrid>
                <a:gridCol w="4298156">
                  <a:extLst>
                    <a:ext uri="{9D8B030D-6E8A-4147-A177-3AD203B41FA5}">
                      <a16:colId xmlns:a16="http://schemas.microsoft.com/office/drawing/2014/main" val="74172479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984782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PY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Métrica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379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Y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 de Brillo promedio (Cuanto menor, mejor preservación de brillo)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1859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Y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PSNR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 entre claros y oscuros (cuanto mayor, más realce)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904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Y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Contraste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Diferencia entre claros y oscuros (cuanto mayor, más realce, medido como la desviación estándar de la imagen)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61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Y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Entropía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 de información (cuanto mayor, más detalle potencial)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339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61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6E710-2334-4E9B-A44D-107BF148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702366"/>
            <a:ext cx="8596668" cy="702365"/>
          </a:xfrm>
        </p:spPr>
        <p:txBody>
          <a:bodyPr>
            <a:normAutofit fontScale="90000"/>
          </a:bodyPr>
          <a:lstStyle/>
          <a:p>
            <a:r>
              <a:rPr lang="es-PY" dirty="0"/>
              <a:t>Conclusión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94C933C-F5A4-4AAA-8A42-FEC139CD8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64090"/>
              </p:ext>
            </p:extLst>
          </p:nvPr>
        </p:nvGraphicFramePr>
        <p:xfrm>
          <a:off x="677335" y="2287083"/>
          <a:ext cx="8916714" cy="2011680"/>
        </p:xfrm>
        <a:graphic>
          <a:graphicData uri="http://schemas.openxmlformats.org/drawingml/2006/table">
            <a:tbl>
              <a:tblPr/>
              <a:tblGrid>
                <a:gridCol w="1486119">
                  <a:extLst>
                    <a:ext uri="{9D8B030D-6E8A-4147-A177-3AD203B41FA5}">
                      <a16:colId xmlns:a16="http://schemas.microsoft.com/office/drawing/2014/main" val="2709305780"/>
                    </a:ext>
                  </a:extLst>
                </a:gridCol>
                <a:gridCol w="1486119">
                  <a:extLst>
                    <a:ext uri="{9D8B030D-6E8A-4147-A177-3AD203B41FA5}">
                      <a16:colId xmlns:a16="http://schemas.microsoft.com/office/drawing/2014/main" val="2971708204"/>
                    </a:ext>
                  </a:extLst>
                </a:gridCol>
                <a:gridCol w="1486119">
                  <a:extLst>
                    <a:ext uri="{9D8B030D-6E8A-4147-A177-3AD203B41FA5}">
                      <a16:colId xmlns:a16="http://schemas.microsoft.com/office/drawing/2014/main" val="3160240921"/>
                    </a:ext>
                  </a:extLst>
                </a:gridCol>
                <a:gridCol w="1486119">
                  <a:extLst>
                    <a:ext uri="{9D8B030D-6E8A-4147-A177-3AD203B41FA5}">
                      <a16:colId xmlns:a16="http://schemas.microsoft.com/office/drawing/2014/main" val="3703111006"/>
                    </a:ext>
                  </a:extLst>
                </a:gridCol>
                <a:gridCol w="1486119">
                  <a:extLst>
                    <a:ext uri="{9D8B030D-6E8A-4147-A177-3AD203B41FA5}">
                      <a16:colId xmlns:a16="http://schemas.microsoft.com/office/drawing/2014/main" val="4246748610"/>
                    </a:ext>
                  </a:extLst>
                </a:gridCol>
                <a:gridCol w="1486119">
                  <a:extLst>
                    <a:ext uri="{9D8B030D-6E8A-4147-A177-3AD203B41FA5}">
                      <a16:colId xmlns:a16="http://schemas.microsoft.com/office/drawing/2014/main" val="37381047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s-PY" sz="1800"/>
                        <a:t>Técnica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Brillo (AMBE)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Fidelidad (PSNR)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Contraste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Detalle (Entropía)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Estilo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9772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PY" sz="1800" b="1"/>
                        <a:t>HE</a:t>
                      </a:r>
                      <a:endParaRPr lang="es-PY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Muy alto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Aceptable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Muy alto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Bajo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Agresivo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9567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PY" sz="1800" b="1"/>
                        <a:t>CLAHE</a:t>
                      </a:r>
                      <a:endParaRPr lang="es-PY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Medio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Bueno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Balanceado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Alto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Natural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00048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s-PY" sz="1800" b="1"/>
                        <a:t>QHELC</a:t>
                      </a:r>
                      <a:endParaRPr lang="es-PY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Muy bajo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Excelente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Suave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/>
                        <a:t>Alto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Y" sz="1800" dirty="0"/>
                        <a:t>Conservador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15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73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A1E40-91F1-4751-B191-8B6E41BE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609600"/>
            <a:ext cx="8810177" cy="728870"/>
          </a:xfrm>
        </p:spPr>
        <p:txBody>
          <a:bodyPr>
            <a:normAutofit fontScale="90000"/>
          </a:bodyPr>
          <a:lstStyle/>
          <a:p>
            <a:r>
              <a:rPr lang="es-PY" dirty="0"/>
              <a:t>Introducción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F1A744-7C44-4337-B9B0-B045D3B2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26" y="1484243"/>
            <a:ext cx="8810177" cy="5261114"/>
          </a:xfrm>
        </p:spPr>
        <p:txBody>
          <a:bodyPr anchor="t"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este trabajo se analiza el impacto de diferentes técnicas de mejora de contraste sobre imágenes en escala de grises, específicamente en el contexto de imágenes médicas de fondo de ojo (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retinografías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). Las técnicas evaluadas incluyen: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Ecualización de histograma tradicional (HE)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CLAHE (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Adaptive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Equalization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QHELC (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Quadri-Histogram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Equalization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Local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busca evaluar cómo estas técnicas afectan la percepción visual y la calidad cuantitativa de las imágenes procesadas, utilizando métricas como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AMBE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PSNR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Contraste (Desviación estándar)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Entropía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69575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A1E40-91F1-4751-B191-8B6E41BE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609600"/>
            <a:ext cx="8810177" cy="728870"/>
          </a:xfrm>
        </p:spPr>
        <p:txBody>
          <a:bodyPr>
            <a:normAutofit fontScale="90000"/>
          </a:bodyPr>
          <a:lstStyle/>
          <a:p>
            <a:r>
              <a:rPr lang="es-PY" dirty="0"/>
              <a:t>Descripción de técnicas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F1A744-7C44-4337-B9B0-B045D3B2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26" y="1484243"/>
            <a:ext cx="8810177" cy="5261114"/>
          </a:xfrm>
        </p:spPr>
        <p:txBody>
          <a:bodyPr anchor="t"/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HE - Ecualización de histograma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Ecualiza globalmente la imagen redistribuyendo los niveles de intensidad para cubrir todo el rango dinámico. Aumenta el contraste pero puede introducir ruido o pérdida de naturalidad visual.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CLAHE - Ecualización adaptativa limitada por contraste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Divide la imagen en bloques locales y ecualiza cada uno, limitando el contraste para evitar amplificación de ruido. Es ampliamente utilizada en entornos médicos por su balance visual.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QHELC -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Quadri-Histogram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Equalization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Local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Divide el histograma en cuatro partes, aplica recortes controlados y redistribuye el exceso. Conserva el brillo medio y reduce distorsiones, ideal para preservar detalles en imágenes sensibles.</a:t>
            </a:r>
          </a:p>
          <a:p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401134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A1E40-91F1-4751-B191-8B6E41BE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6" y="609600"/>
            <a:ext cx="8810177" cy="768626"/>
          </a:xfrm>
        </p:spPr>
        <p:txBody>
          <a:bodyPr>
            <a:normAutofit fontScale="90000"/>
          </a:bodyPr>
          <a:lstStyle/>
          <a:p>
            <a:r>
              <a:rPr lang="es-PY" b="1" dirty="0"/>
              <a:t>Fundamento </a:t>
            </a:r>
            <a:r>
              <a:rPr lang="es-PY" b="1" dirty="0" err="1"/>
              <a:t>matematico</a:t>
            </a:r>
            <a:r>
              <a:rPr lang="es-PY" b="1" dirty="0"/>
              <a:t> del Método QHELC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F1A744-7C44-4337-B9B0-B045D3B2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826" y="1855304"/>
            <a:ext cx="8810177" cy="5261114"/>
          </a:xfrm>
        </p:spPr>
        <p:txBody>
          <a:bodyPr anchor="t"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metodo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Quadri-Histogram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Equalization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(QHELC) tiene como objetivo mejorar el contraste de las imágenes preservando el brillo promedio, evitando así una apariencia artificial. Está basado en la segmentación del histograma y en técnicas de recorte y distribución controlada. A continuación se detallan los pasos matemáticos.</a:t>
            </a:r>
          </a:p>
          <a:p>
            <a:endParaRPr lang="es-P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F83F2A-9EB9-4694-B1F3-BE7308FFC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25" y="3684590"/>
            <a:ext cx="8574266" cy="274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3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F1A744-7C44-4337-B9B0-B045D3B2B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052" y="463826"/>
            <a:ext cx="8810177" cy="5261114"/>
          </a:xfrm>
        </p:spPr>
        <p:txBody>
          <a:bodyPr anchor="t"/>
          <a:lstStyle/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9150B8-4F20-42C3-B869-788D72E14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1991138"/>
            <a:ext cx="10011190" cy="287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7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37F59-6DFC-4BB2-8A56-5E12456B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609600"/>
            <a:ext cx="9114977" cy="834887"/>
          </a:xfrm>
        </p:spPr>
        <p:txBody>
          <a:bodyPr/>
          <a:lstStyle/>
          <a:p>
            <a:r>
              <a:rPr lang="es-PY" dirty="0"/>
              <a:t>Segmentación del histograma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B57696-095F-422D-BA8E-2DEB0ADC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304" y="1749287"/>
            <a:ext cx="8942699" cy="4373217"/>
          </a:xfrm>
        </p:spPr>
        <p:txBody>
          <a:bodyPr anchor="t"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histograma se divide en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cuatro </a:t>
            </a:r>
            <a:r>
              <a:rPr lang="es-MX" b="1" dirty="0" err="1">
                <a:latin typeface="Arial" panose="020B0604020202020204" pitchFamily="34" charset="0"/>
                <a:cs typeface="Arial" panose="020B0604020202020204" pitchFamily="34" charset="0"/>
              </a:rPr>
              <a:t>sub-histogramas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con base en el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brillo promedio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de la imagen.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3532CB-5C3E-449B-A66C-8F607675E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5" y="2819462"/>
            <a:ext cx="7932628" cy="281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4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1EEA9E-7EEC-4260-AF53-A09A55A7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760" y="454991"/>
            <a:ext cx="9235291" cy="5839791"/>
          </a:xfrm>
        </p:spPr>
        <p:txBody>
          <a:bodyPr anchor="t"/>
          <a:lstStyle/>
          <a:p>
            <a:r>
              <a:rPr lang="es-PY" dirty="0"/>
              <a:t>Brillo Promedio de Mitades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1A5E8D-0FA3-478A-9B87-525D5E8D9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18" y="2742379"/>
            <a:ext cx="8179620" cy="231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9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F8B82-B4CD-4E94-81C0-1CCAA3D8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980661"/>
          </a:xfrm>
        </p:spPr>
        <p:txBody>
          <a:bodyPr>
            <a:normAutofit fontScale="90000"/>
          </a:bodyPr>
          <a:lstStyle/>
          <a:p>
            <a:r>
              <a:rPr lang="es-PY" b="1" dirty="0"/>
              <a:t>Segmentos definidos</a:t>
            </a:r>
            <a:br>
              <a:rPr lang="es-PY" b="1" dirty="0"/>
            </a:br>
            <a:endParaRPr lang="es-PY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9EE930-0759-4ACE-B12C-999CFF670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166191"/>
            <a:ext cx="8596668" cy="4875171"/>
          </a:xfrm>
        </p:spPr>
        <p:txBody>
          <a:bodyPr anchor="t"/>
          <a:lstStyle/>
          <a:p>
            <a:r>
              <a:rPr lang="es-MX" dirty="0"/>
              <a:t>Los cuatro rangos que dividen el histograma son:</a:t>
            </a:r>
          </a:p>
          <a:p>
            <a:endParaRPr lang="es-PY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7A6650-DDB3-4414-8BC2-AE1B7692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68" y="1590261"/>
            <a:ext cx="5349453" cy="267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1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57E3E-509B-46E3-A3AD-92C4258D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914400"/>
          </a:xfrm>
        </p:spPr>
        <p:txBody>
          <a:bodyPr>
            <a:normAutofit fontScale="90000"/>
          </a:bodyPr>
          <a:lstStyle/>
          <a:p>
            <a:r>
              <a:rPr lang="es-PY" b="1" dirty="0"/>
              <a:t>Recorte (</a:t>
            </a:r>
            <a:r>
              <a:rPr lang="es-PY" b="1" dirty="0" err="1"/>
              <a:t>Clipping</a:t>
            </a:r>
            <a:r>
              <a:rPr lang="es-PY" b="1" dirty="0"/>
              <a:t>) y Redistribución</a:t>
            </a:r>
            <a:br>
              <a:rPr lang="es-PY" b="1" dirty="0"/>
            </a:br>
            <a:endParaRPr lang="es-PY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83D6BA-F6C9-45BC-AC75-240059FCD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285461"/>
            <a:ext cx="8596668" cy="4755901"/>
          </a:xfrm>
        </p:spPr>
        <p:txBody>
          <a:bodyPr anchor="t"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sub-histograma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es procesado individualmente mediante un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recorte controlado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clipping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) y una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redistribución uniforme del exceso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, con el fin de evitar concentraciones excesivas de intensidad.</a:t>
            </a:r>
          </a:p>
          <a:p>
            <a:endParaRPr lang="es-PY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D22427-603F-4938-8DB8-0B2B8CEB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8" y="3025147"/>
            <a:ext cx="9043836" cy="175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902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593</TotalTime>
  <Words>492</Words>
  <Application>Microsoft Office PowerPoint</Application>
  <PresentationFormat>Panorámica</PresentationFormat>
  <Paragraphs>65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  PDI Primer Examen Parcial </vt:lpstr>
      <vt:lpstr>Introducción </vt:lpstr>
      <vt:lpstr>Descripción de técnicas </vt:lpstr>
      <vt:lpstr>Fundamento matematico del Método QHELC</vt:lpstr>
      <vt:lpstr>Presentación de PowerPoint</vt:lpstr>
      <vt:lpstr>Segmentación del histograma</vt:lpstr>
      <vt:lpstr>Presentación de PowerPoint</vt:lpstr>
      <vt:lpstr>Segmentos definidos </vt:lpstr>
      <vt:lpstr>Recorte (Clipping) y Redistribución </vt:lpstr>
      <vt:lpstr>Presentación de PowerPoint</vt:lpstr>
      <vt:lpstr>Histograma ajustado</vt:lpstr>
      <vt:lpstr>Ecualización independiente de cada sub-histograma </vt:lpstr>
      <vt:lpstr>Métricas que vamos a implementar 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 Primer Examen Parcial</dc:title>
  <dc:creator>HP</dc:creator>
  <cp:lastModifiedBy>HP</cp:lastModifiedBy>
  <cp:revision>12</cp:revision>
  <dcterms:created xsi:type="dcterms:W3CDTF">2025-04-07T13:54:01Z</dcterms:created>
  <dcterms:modified xsi:type="dcterms:W3CDTF">2025-04-08T15:46:06Z</dcterms:modified>
</cp:coreProperties>
</file>