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317" r:id="rId4"/>
    <p:sldId id="312" r:id="rId5"/>
    <p:sldId id="313" r:id="rId6"/>
    <p:sldId id="272" r:id="rId7"/>
    <p:sldId id="314" r:id="rId8"/>
    <p:sldId id="315" r:id="rId9"/>
    <p:sldId id="302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5D99A-F7D9-4680-BE61-B77A56C30EA3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A5E0-D99D-4D3C-BDFC-C809AA01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733-E74F-4CD0-A84E-0B6C2C0991CD}" type="datetime1">
              <a:rPr lang="en-US" smtClean="0"/>
              <a:t>8/29/2013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D32-22B5-4A89-A206-836BE3B28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1FE-793F-4D5C-89EA-E9EDF2D2AD48}" type="datetime1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473-C6A4-4801-B02B-871646A78BF9}" type="datetime1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2790-EE20-4861-83C8-6D32EFAF7715}" type="datetime1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9A83-5522-446E-9CFA-725644C3619B}" type="datetime1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DB77-1034-46D0-B226-0ED54558B8A6}" type="datetime1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6507-676A-41A7-9A66-63645E1CA363}" type="datetime1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51B-9DD8-434B-B2F9-62AE0F2A03A4}" type="datetime1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869A-DE80-47B5-A7EB-5CEBCC504AA5}" type="datetime1">
              <a:rPr lang="en-US" smtClean="0"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1F06-842F-4E38-8AAD-417A70716B23}" type="datetime1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92B5-A83C-4169-917C-55AD934834CD}" type="datetime1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1B02-BBCC-4653-9C32-4EECC73DDF23}" type="datetime1">
              <a:rPr lang="en-US" smtClean="0"/>
              <a:t>8/29/2013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7D32-22B5-4A89-A206-836BE3B28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35373" y="31543"/>
            <a:ext cx="6073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Advanced Database Systems</a:t>
            </a:r>
          </a:p>
          <a:p>
            <a:r>
              <a:rPr lang="en-US" sz="3600" b="1" dirty="0" smtClean="0"/>
              <a:t>Chapter 2: Data Models</a:t>
            </a:r>
            <a:endParaRPr lang="en-US" sz="3600" dirty="0"/>
          </a:p>
        </p:txBody>
      </p:sp>
      <p:pic>
        <p:nvPicPr>
          <p:cNvPr id="1026" name="Picture 2" descr="http://images.betterworldbooks.com/013/A-First-Course-in-Database-Systems-Ullman-Jeffrey-D-9780136006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" y="28433"/>
            <a:ext cx="2944250" cy="41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228600" y="2830056"/>
            <a:ext cx="914400" cy="10668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://www.publicdomainpictures.net/pictures/40000/nahled/star-clip-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8" y="4867469"/>
            <a:ext cx="1460066" cy="1828800"/>
          </a:xfrm>
          <a:prstGeom prst="rect">
            <a:avLst/>
          </a:prstGeom>
          <a:noFill/>
          <a:extLst/>
        </p:spPr>
      </p:pic>
      <p:sp>
        <p:nvSpPr>
          <p:cNvPr id="9" name="5-Point Star 8"/>
          <p:cNvSpPr/>
          <p:nvPr/>
        </p:nvSpPr>
        <p:spPr>
          <a:xfrm>
            <a:off x="2120973" y="4953000"/>
            <a:ext cx="914400" cy="10668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D32-22B5-4A89-A206-836BE3B2810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5919" y="1219200"/>
            <a:ext cx="61380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Data </a:t>
            </a:r>
            <a:r>
              <a:rPr lang="en-US" sz="3600" dirty="0"/>
              <a:t>Models defined</a:t>
            </a:r>
            <a:r>
              <a:rPr lang="en-US" sz="36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sz="3600" dirty="0"/>
          </a:p>
          <a:p>
            <a:pPr marL="457200" indent="-457200">
              <a:buFont typeface="Arial" charset="0"/>
              <a:buChar char="•"/>
            </a:pPr>
            <a:r>
              <a:rPr lang="en-US" sz="3600" dirty="0"/>
              <a:t>Look @ some Data </a:t>
            </a:r>
            <a:r>
              <a:rPr lang="en-US" sz="3600" dirty="0" smtClean="0"/>
              <a:t>Models</a:t>
            </a:r>
          </a:p>
          <a:p>
            <a:pPr marL="457200" indent="-457200">
              <a:buFont typeface="Arial" charset="0"/>
              <a:buChar char="•"/>
            </a:pPr>
            <a:endParaRPr lang="en-US" sz="3600" dirty="0"/>
          </a:p>
          <a:p>
            <a:pPr marL="457200" indent="-457200">
              <a:buFont typeface="Arial" charset="0"/>
              <a:buChar char="•"/>
            </a:pPr>
            <a:r>
              <a:rPr lang="en-US" sz="3600" dirty="0"/>
              <a:t>Look @ Relational Data </a:t>
            </a:r>
            <a:r>
              <a:rPr lang="en-US" sz="3600" dirty="0" smtClean="0"/>
              <a:t>Model</a:t>
            </a:r>
          </a:p>
          <a:p>
            <a:pPr marL="457200" indent="-457200">
              <a:buFont typeface="Arial" charset="0"/>
              <a:buChar char="•"/>
            </a:pPr>
            <a:endParaRPr lang="en-US" sz="3600" dirty="0"/>
          </a:p>
          <a:p>
            <a:pPr marL="457200" indent="-457200">
              <a:buFont typeface="Arial" charset="0"/>
              <a:buChar char="•"/>
            </a:pPr>
            <a:r>
              <a:rPr lang="en-US" sz="3600" dirty="0"/>
              <a:t>Look @ SQL in </a:t>
            </a:r>
            <a:r>
              <a:rPr lang="en-US" sz="3600" dirty="0" smtClean="0"/>
              <a:t>MySQL</a:t>
            </a:r>
          </a:p>
          <a:p>
            <a:pPr marL="457200" indent="-45720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7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Database Philosophy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God </a:t>
            </a:r>
            <a:r>
              <a:rPr lang="en-US" sz="2800" dirty="0"/>
              <a:t>made the integers;</a:t>
            </a:r>
          </a:p>
          <a:p>
            <a:r>
              <a:rPr lang="en-US" sz="2800" dirty="0"/>
              <a:t>all else is the work of man.</a:t>
            </a:r>
          </a:p>
          <a:p>
            <a:r>
              <a:rPr lang="en-US" sz="2800" dirty="0"/>
              <a:t>(Leopold </a:t>
            </a:r>
            <a:r>
              <a:rPr lang="en-US" sz="2800" dirty="0" err="1"/>
              <a:t>Kronecker</a:t>
            </a:r>
            <a:r>
              <a:rPr lang="en-US" sz="2800" dirty="0"/>
              <a:t>, 19th Century Mathematician)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971800"/>
            <a:ext cx="8001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Codd</a:t>
            </a:r>
            <a:r>
              <a:rPr lang="en-US" sz="2800" dirty="0"/>
              <a:t> made relations;</a:t>
            </a:r>
          </a:p>
          <a:p>
            <a:r>
              <a:rPr lang="en-US" sz="2800" dirty="0"/>
              <a:t>all else is the work of man.</a:t>
            </a:r>
          </a:p>
          <a:p>
            <a:r>
              <a:rPr lang="en-US" sz="2800" dirty="0"/>
              <a:t>(Raghu </a:t>
            </a:r>
            <a:r>
              <a:rPr lang="en-US" sz="2800" dirty="0" err="1"/>
              <a:t>Ramakrishnan</a:t>
            </a:r>
            <a:r>
              <a:rPr lang="en-US" sz="2800" dirty="0"/>
              <a:t>, DB text book author)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Map-Reduce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Unlike the Relational Data Model and other models, it is a Programming Paradigm</a:t>
            </a:r>
          </a:p>
          <a:p>
            <a:r>
              <a:rPr lang="en-US" dirty="0"/>
              <a:t>Existing </a:t>
            </a:r>
            <a:r>
              <a:rPr lang="en-US" dirty="0" err="1"/>
              <a:t>MapReduce</a:t>
            </a:r>
            <a:r>
              <a:rPr lang="en-US" dirty="0"/>
              <a:t> and Similar Systems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fr-FR" dirty="0"/>
              <a:t>Support C++, Java, Python, </a:t>
            </a:r>
            <a:r>
              <a:rPr lang="fr-FR" dirty="0" err="1"/>
              <a:t>Sawzall</a:t>
            </a:r>
            <a:r>
              <a:rPr lang="fr-FR" dirty="0"/>
              <a:t>, etc.</a:t>
            </a:r>
          </a:p>
          <a:p>
            <a:pPr lvl="1"/>
            <a:r>
              <a:rPr lang="en-US" dirty="0"/>
              <a:t>Based on proprietary </a:t>
            </a:r>
            <a:r>
              <a:rPr lang="en-US" dirty="0" smtClean="0"/>
              <a:t>infrastructures and </a:t>
            </a:r>
            <a:r>
              <a:rPr lang="en-US" dirty="0"/>
              <a:t>some open source libraries</a:t>
            </a:r>
          </a:p>
          <a:p>
            <a:r>
              <a:rPr lang="en-US" dirty="0" err="1"/>
              <a:t>Hadoop</a:t>
            </a:r>
            <a:r>
              <a:rPr lang="en-US" dirty="0"/>
              <a:t> Map-Reduce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Source!</a:t>
            </a:r>
          </a:p>
          <a:p>
            <a:pPr lvl="1"/>
            <a:r>
              <a:rPr lang="en-US" dirty="0" smtClean="0"/>
              <a:t>HDFS</a:t>
            </a:r>
            <a:r>
              <a:rPr lang="en-US" dirty="0"/>
              <a:t>, Map-Reduce, Pig, Zookeeper,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1"/>
            <a:r>
              <a:rPr lang="en-US" dirty="0"/>
              <a:t>Used by Yahoo!, Facebook, Amazon and Google-IBM NSF cluster</a:t>
            </a:r>
          </a:p>
          <a:p>
            <a:r>
              <a:rPr lang="en-US" dirty="0"/>
              <a:t>Dryad</a:t>
            </a:r>
          </a:p>
          <a:p>
            <a:pPr lvl="1"/>
            <a:r>
              <a:rPr lang="en-US" dirty="0"/>
              <a:t>Proprietary, based on Microsoft SQL servers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 -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Data: Relations</a:t>
            </a:r>
          </a:p>
          <a:p>
            <a:pPr lvl="1"/>
            <a:r>
              <a:rPr lang="en-US" dirty="0" smtClean="0"/>
              <a:t>Physical Data Model</a:t>
            </a:r>
          </a:p>
          <a:p>
            <a:pPr lvl="1"/>
            <a:r>
              <a:rPr lang="en-US" dirty="0" smtClean="0"/>
              <a:t>Conceptual Data Model</a:t>
            </a:r>
          </a:p>
          <a:p>
            <a:r>
              <a:rPr lang="en-US" dirty="0" smtClean="0"/>
              <a:t>Operations on the Data: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Modification</a:t>
            </a:r>
          </a:p>
          <a:p>
            <a:pPr lvl="1"/>
            <a:r>
              <a:rPr lang="en-US" dirty="0" smtClean="0"/>
              <a:t>Allows Optimizations</a:t>
            </a:r>
          </a:p>
          <a:p>
            <a:r>
              <a:rPr lang="en-US" dirty="0" smtClean="0"/>
              <a:t>Constraints on the Data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limited, yet useful, operations</a:t>
            </a:r>
          </a:p>
          <a:p>
            <a:r>
              <a:rPr lang="en-US" dirty="0" smtClean="0"/>
              <a:t>Provides framework for power of languages</a:t>
            </a:r>
          </a:p>
          <a:p>
            <a:pPr lvl="1"/>
            <a:r>
              <a:rPr lang="en-US" dirty="0" smtClean="0"/>
              <a:t>SQL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 Model</a:t>
            </a:r>
            <a:br>
              <a:rPr lang="en-US" dirty="0" smtClean="0"/>
            </a:b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Columns of relation</a:t>
            </a:r>
          </a:p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Schema of Relation= Name + {Attributes} </a:t>
            </a:r>
          </a:p>
          <a:p>
            <a:pPr lvl="1"/>
            <a:r>
              <a:rPr lang="en-US" dirty="0" smtClean="0"/>
              <a:t>Schema of Database = {Schema of Relations}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 Model</a:t>
            </a:r>
            <a:br>
              <a:rPr lang="en-US" dirty="0" smtClean="0"/>
            </a:b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Tuples: </a:t>
            </a:r>
          </a:p>
          <a:p>
            <a:pPr lvl="1"/>
            <a:r>
              <a:rPr lang="en-US" dirty="0" smtClean="0"/>
              <a:t>Rows of relation</a:t>
            </a:r>
          </a:p>
          <a:p>
            <a:r>
              <a:rPr lang="en-US" dirty="0" smtClean="0"/>
              <a:t>Domains: Attributes have domains</a:t>
            </a:r>
          </a:p>
          <a:p>
            <a:r>
              <a:rPr lang="en-US" dirty="0" smtClean="0"/>
              <a:t>Relations are Sets of Tuples</a:t>
            </a:r>
          </a:p>
          <a:p>
            <a:r>
              <a:rPr lang="en-US" dirty="0" smtClean="0"/>
              <a:t>Instance of Relation</a:t>
            </a:r>
          </a:p>
          <a:p>
            <a:pPr lvl="1"/>
            <a:r>
              <a:rPr lang="en-US" dirty="0" smtClean="0"/>
              <a:t>Set of tuples from relation</a:t>
            </a:r>
          </a:p>
          <a:p>
            <a:pPr lvl="1"/>
            <a:r>
              <a:rPr lang="en-US" dirty="0" smtClean="0"/>
              <a:t>Current Instance = Set of tuples in relation NOW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 Model</a:t>
            </a:r>
            <a:br>
              <a:rPr lang="en-US" dirty="0" smtClean="0"/>
            </a:b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 err="1" smtClean="0"/>
              <a:t>Constaints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 (or set) that are GUARANTEED unique.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 Model</a:t>
            </a:r>
            <a:br>
              <a:rPr lang="en-US" dirty="0" smtClean="0"/>
            </a:b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table NAME(att1 type, att2 type …)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 Model</a:t>
            </a:r>
            <a:br>
              <a:rPr lang="en-US" dirty="0" smtClean="0"/>
            </a:b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data from CSV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LOAD </a:t>
            </a:r>
            <a:r>
              <a:rPr lang="en-US" dirty="0"/>
              <a:t>DATA LOCAL INFILE 'D:/</a:t>
            </a:r>
            <a:r>
              <a:rPr lang="en-US" dirty="0" smtClean="0"/>
              <a:t>Documents/</a:t>
            </a:r>
            <a:r>
              <a:rPr lang="en-US" dirty="0" err="1" smtClean="0"/>
              <a:t>GitHub</a:t>
            </a:r>
            <a:r>
              <a:rPr lang="en-US" dirty="0" smtClean="0"/>
              <a:t>/CSci226.Fall13/ assignments/</a:t>
            </a:r>
            <a:r>
              <a:rPr lang="en-US" dirty="0" err="1" smtClean="0"/>
              <a:t>StudentDB</a:t>
            </a:r>
            <a:r>
              <a:rPr lang="en-US" dirty="0" smtClean="0"/>
              <a:t>/StudentDB.druby.csv</a:t>
            </a:r>
            <a:r>
              <a:rPr lang="en-US" dirty="0"/>
              <a:t>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INTO </a:t>
            </a:r>
            <a:r>
              <a:rPr lang="en-US" dirty="0"/>
              <a:t>TABLE </a:t>
            </a:r>
            <a:r>
              <a:rPr lang="en-US" dirty="0" err="1" smtClean="0"/>
              <a:t>StudentDB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FIELDS </a:t>
            </a:r>
            <a:r>
              <a:rPr lang="en-US" dirty="0"/>
              <a:t>TERMINATED BY ',';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 Model</a:t>
            </a:r>
            <a:br>
              <a:rPr lang="en-US" dirty="0" smtClean="0"/>
            </a:br>
            <a:r>
              <a:rPr lang="en-US" dirty="0" smtClean="0"/>
              <a:t>MySQL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280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the Data</a:t>
            </a:r>
          </a:p>
          <a:p>
            <a:pPr lvl="1"/>
            <a:r>
              <a:rPr lang="en-US" dirty="0" smtClean="0"/>
              <a:t>Tree, Graph</a:t>
            </a:r>
          </a:p>
          <a:p>
            <a:pPr lvl="1"/>
            <a:r>
              <a:rPr lang="en-US" dirty="0" smtClean="0"/>
              <a:t>Semi-Structured (XML)</a:t>
            </a:r>
          </a:p>
          <a:p>
            <a:pPr lvl="1"/>
            <a:r>
              <a:rPr lang="en-US" dirty="0" smtClean="0"/>
              <a:t>Probabilistic Graphs</a:t>
            </a:r>
          </a:p>
          <a:p>
            <a:pPr lvl="1"/>
            <a:r>
              <a:rPr lang="en-US" dirty="0" smtClean="0"/>
              <a:t>Relational</a:t>
            </a:r>
          </a:p>
          <a:p>
            <a:r>
              <a:rPr lang="en-US" dirty="0" smtClean="0"/>
              <a:t>Operations on the Data</a:t>
            </a:r>
          </a:p>
          <a:p>
            <a:r>
              <a:rPr lang="en-US" dirty="0" smtClean="0"/>
              <a:t>Constraints on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2:</a:t>
            </a:r>
            <a:br>
              <a:rPr lang="en-US" dirty="0" smtClean="0"/>
            </a:br>
            <a:r>
              <a:rPr lang="en-US" dirty="0" smtClean="0"/>
              <a:t>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Write SQL code to create table named ‘Table’ with two integer attributes: ‘a’ &amp; ‘b’.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example instance of relation ‘Table’ with 4 tuples.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What does </a:t>
            </a:r>
            <a:r>
              <a:rPr lang="en-US" sz="2400" dirty="0" smtClean="0"/>
              <a:t>‘I’ </a:t>
            </a:r>
            <a:r>
              <a:rPr lang="en-US" sz="2400" dirty="0" smtClean="0"/>
              <a:t>stand for in ACID Properties of </a:t>
            </a:r>
            <a:r>
              <a:rPr lang="en-US" sz="2400" dirty="0" err="1" smtClean="0"/>
              <a:t>TransActions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Does relation </a:t>
            </a:r>
            <a:r>
              <a:rPr lang="en-US" sz="2400" dirty="0" smtClean="0"/>
              <a:t>‘Table’ </a:t>
            </a:r>
            <a:r>
              <a:rPr lang="en-US" sz="2400" dirty="0" smtClean="0"/>
              <a:t>have a Key?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Describe one potential </a:t>
            </a:r>
            <a:r>
              <a:rPr lang="en-US" sz="2400" dirty="0" err="1" smtClean="0"/>
              <a:t>StudentDB</a:t>
            </a:r>
            <a:r>
              <a:rPr lang="en-US" sz="2400" dirty="0" smtClean="0"/>
              <a:t> issue?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do we get from</a:t>
            </a:r>
            <a:br>
              <a:rPr lang="en-US" dirty="0" smtClean="0"/>
            </a:b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Efficiency!</a:t>
            </a:r>
          </a:p>
          <a:p>
            <a:pPr lvl="1"/>
            <a:r>
              <a:rPr lang="en-US" dirty="0" smtClean="0"/>
              <a:t>Provide us an abstraction for data.</a:t>
            </a:r>
          </a:p>
          <a:p>
            <a:pPr lvl="1"/>
            <a:r>
              <a:rPr lang="en-US" dirty="0" smtClean="0"/>
              <a:t>Operations within abstractions optimized.</a:t>
            </a:r>
            <a:endParaRPr lang="en-US" dirty="0"/>
          </a:p>
          <a:p>
            <a:r>
              <a:rPr lang="en-US" dirty="0" smtClean="0"/>
              <a:t>Mathematical formalisms for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Model</a:t>
            </a:r>
            <a:br>
              <a:rPr lang="en-US" dirty="0" smtClean="0"/>
            </a:br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10" y="2133600"/>
            <a:ext cx="6248400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" y="2209800"/>
            <a:ext cx="842645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Structure of the Data</a:t>
            </a:r>
          </a:p>
          <a:p>
            <a:pPr lvl="1"/>
            <a:r>
              <a:rPr lang="en-US" dirty="0" smtClean="0"/>
              <a:t>Tree</a:t>
            </a:r>
          </a:p>
          <a:p>
            <a:r>
              <a:rPr lang="en-US" dirty="0" smtClean="0"/>
              <a:t>Operations on the Data</a:t>
            </a:r>
          </a:p>
          <a:p>
            <a:pPr lvl="1"/>
            <a:r>
              <a:rPr lang="en-US" dirty="0" smtClean="0"/>
              <a:t>List Parent</a:t>
            </a:r>
          </a:p>
          <a:p>
            <a:pPr lvl="1"/>
            <a:r>
              <a:rPr lang="en-US" dirty="0" smtClean="0"/>
              <a:t>List Children</a:t>
            </a:r>
          </a:p>
          <a:p>
            <a:pPr lvl="1"/>
            <a:r>
              <a:rPr lang="en-US" dirty="0" smtClean="0"/>
              <a:t>List Contents</a:t>
            </a:r>
          </a:p>
          <a:p>
            <a:pPr lvl="1"/>
            <a:r>
              <a:rPr lang="en-US" dirty="0" smtClean="0"/>
              <a:t>Change Directory (path)</a:t>
            </a:r>
          </a:p>
          <a:p>
            <a:r>
              <a:rPr lang="en-US" dirty="0" smtClean="0"/>
              <a:t>Constraints on the Data</a:t>
            </a:r>
          </a:p>
        </p:txBody>
      </p:sp>
    </p:spTree>
    <p:extLst>
      <p:ext uri="{BB962C8B-B14F-4D97-AF65-F5344CB8AC3E}">
        <p14:creationId xmlns:p14="http://schemas.microsoft.com/office/powerpoint/2010/main" val="38204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Semi-Structured Data (XML)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1" y="762000"/>
            <a:ext cx="88392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Bookstore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Book ISBN="ISBN-0-13-713526-2" Price="85" Edition="3rd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&lt;</a:t>
            </a:r>
            <a:r>
              <a:rPr lang="en-US" sz="1800" dirty="0"/>
              <a:t>Title&gt;A First Course in </a:t>
            </a:r>
            <a:r>
              <a:rPr lang="en-US" sz="1800" dirty="0" smtClean="0"/>
              <a:t>Database Systems &lt;/</a:t>
            </a:r>
            <a:r>
              <a:rPr lang="en-US" sz="1800" dirty="0"/>
              <a:t>Title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&lt;</a:t>
            </a:r>
            <a:r>
              <a:rPr lang="en-US" sz="1800" dirty="0"/>
              <a:t>Authors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   &lt;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 &lt;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&gt;Jeffrey</a:t>
            </a:r>
            <a:r>
              <a:rPr lang="en-US" sz="1800" dirty="0"/>
              <a:t>&lt;/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 &lt;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&gt;Ullman</a:t>
            </a:r>
            <a:r>
              <a:rPr lang="en-US" sz="1800" dirty="0"/>
              <a:t>&lt;/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  &lt;/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   &lt;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&gt;Jennifer</a:t>
            </a:r>
            <a:r>
              <a:rPr lang="en-US" sz="1800" dirty="0"/>
              <a:t>&lt;/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</a:t>
            </a:r>
            <a:r>
              <a:rPr lang="en-US" sz="1800" dirty="0" err="1" smtClean="0"/>
              <a:t>Widom</a:t>
            </a:r>
            <a:r>
              <a:rPr lang="en-US" sz="1800" dirty="0"/>
              <a:t>&lt;/</a:t>
            </a:r>
            <a:r>
              <a:rPr lang="en-US" sz="1800" dirty="0" err="1" smtClean="0"/>
              <a:t>LName</a:t>
            </a:r>
            <a:r>
              <a:rPr lang="en-US" sz="1800" dirty="0"/>
              <a:t>&gt;&lt;/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&lt;/</a:t>
            </a:r>
            <a:r>
              <a:rPr lang="en-US" sz="1800" dirty="0"/>
              <a:t>Authors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&lt;/</a:t>
            </a:r>
            <a:r>
              <a:rPr lang="en-US" sz="1800" dirty="0"/>
              <a:t>Book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&lt;Book </a:t>
            </a:r>
            <a:r>
              <a:rPr lang="en-US" sz="1800" dirty="0"/>
              <a:t>ISBN="ISBN-0-13-815504-6" Price="100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 smtClean="0"/>
              <a:t>      &lt;</a:t>
            </a:r>
            <a:r>
              <a:rPr lang="en-US" sz="1800" dirty="0"/>
              <a:t>Remark</a:t>
            </a:r>
            <a:r>
              <a:rPr lang="en-US" sz="1800" dirty="0" smtClean="0"/>
              <a:t>&gt; </a:t>
            </a:r>
            <a:r>
              <a:rPr lang="en-US" sz="1800" dirty="0"/>
              <a:t>Buy this book bundled with "A First Course" - a great deal</a:t>
            </a:r>
            <a:r>
              <a:rPr lang="en-US" sz="1800" dirty="0" smtClean="0"/>
              <a:t>!&lt;/</a:t>
            </a:r>
            <a:r>
              <a:rPr lang="en-US" sz="1800" dirty="0"/>
              <a:t>Remark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&lt;</a:t>
            </a:r>
            <a:r>
              <a:rPr lang="en-US" sz="1800" dirty="0"/>
              <a:t>Title&gt;Database Systems: The Complete Book&lt;/Title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&lt;</a:t>
            </a:r>
            <a:r>
              <a:rPr lang="en-US" sz="1800" dirty="0"/>
              <a:t>Authors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   &lt;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&gt;Hector</a:t>
            </a:r>
            <a:r>
              <a:rPr lang="en-US" sz="1800" dirty="0"/>
              <a:t>&lt;/</a:t>
            </a:r>
            <a:r>
              <a:rPr lang="en-US" sz="1800" dirty="0" err="1"/>
              <a:t>First_Name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&gt;Garcia-Molina</a:t>
            </a:r>
            <a:r>
              <a:rPr lang="en-US" sz="1800" dirty="0"/>
              <a:t>&lt;/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   &lt;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&gt;Jeffrey</a:t>
            </a:r>
            <a:r>
              <a:rPr lang="en-US" sz="1800" dirty="0"/>
              <a:t>&lt;/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&gt;Ullman</a:t>
            </a:r>
            <a:r>
              <a:rPr lang="en-US" sz="1800" dirty="0"/>
              <a:t>&lt;/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   &lt;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&gt;Jennifer</a:t>
            </a:r>
            <a:r>
              <a:rPr lang="en-US" sz="1800" dirty="0"/>
              <a:t>&lt;/</a:t>
            </a:r>
            <a:r>
              <a:rPr lang="en-US" sz="1800" dirty="0" err="1" smtClean="0"/>
              <a:t>FName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</a:t>
            </a:r>
            <a:r>
              <a:rPr lang="en-US" sz="1800" dirty="0" err="1" smtClean="0"/>
              <a:t>Widom</a:t>
            </a:r>
            <a:r>
              <a:rPr lang="en-US" sz="1800" dirty="0"/>
              <a:t>&lt;/</a:t>
            </a:r>
            <a:r>
              <a:rPr lang="en-US" sz="1800" dirty="0" err="1" smtClean="0"/>
              <a:t>LName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Auth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&lt;/</a:t>
            </a:r>
            <a:r>
              <a:rPr lang="en-US" sz="1800" dirty="0"/>
              <a:t>Authors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&lt;/</a:t>
            </a:r>
            <a:r>
              <a:rPr lang="en-US" sz="1800" dirty="0"/>
              <a:t>Book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Bookstore&gt;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Probabilistic Graph Models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Bayesian Networks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31646"/>
            <a:ext cx="8550885" cy="479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Probabilistic Graph Models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Causal Inference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2380"/>
            <a:ext cx="7924800" cy="4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7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Probabilistic Graph Models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716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Judea Pearl – Turing Award, 2011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For fundamental contributions to artificial intelligence through the development of a calculus for probabilistic and causal reasoning.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895600"/>
            <a:ext cx="588778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5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Codd</a:t>
            </a:r>
            <a:r>
              <a:rPr lang="en-US" sz="2800" dirty="0" smtClean="0"/>
              <a:t> 1970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Everything is a table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Every row in a table has the same columns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Relationships are implicit no pointers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66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710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What’s a Data Model</vt:lpstr>
      <vt:lpstr>What’s do we get from Data Model</vt:lpstr>
      <vt:lpstr>Tree Model File System</vt:lpstr>
      <vt:lpstr>Semi-Structured Data (XML)</vt:lpstr>
      <vt:lpstr>Probabilistic Graph Models</vt:lpstr>
      <vt:lpstr>Probabilistic Graph Models</vt:lpstr>
      <vt:lpstr>Probabilistic Graph Models</vt:lpstr>
      <vt:lpstr>Relational Data Model</vt:lpstr>
      <vt:lpstr>Database Philosophy</vt:lpstr>
      <vt:lpstr>Map-Reduce Model</vt:lpstr>
      <vt:lpstr>Data Model - Relations</vt:lpstr>
      <vt:lpstr>Relational Data Model</vt:lpstr>
      <vt:lpstr>Relational Data Model Terminology</vt:lpstr>
      <vt:lpstr>Relational Data Model Terminology</vt:lpstr>
      <vt:lpstr>Relational Data Model Terminology</vt:lpstr>
      <vt:lpstr>Relational Data Model SQL</vt:lpstr>
      <vt:lpstr>Relational Data Model SQL</vt:lpstr>
      <vt:lpstr>Relational Data Model MySQL Example</vt:lpstr>
      <vt:lpstr>Quiz 2: Five Things You should know now…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92</cp:revision>
  <dcterms:created xsi:type="dcterms:W3CDTF">2013-07-17T21:55:23Z</dcterms:created>
  <dcterms:modified xsi:type="dcterms:W3CDTF">2013-08-29T15:55:18Z</dcterms:modified>
</cp:coreProperties>
</file>