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56" r:id="rId3"/>
    <p:sldId id="272" r:id="rId4"/>
    <p:sldId id="273" r:id="rId5"/>
    <p:sldId id="274" r:id="rId6"/>
    <p:sldId id="275" r:id="rId7"/>
    <p:sldId id="276" r:id="rId8"/>
    <p:sldId id="294" r:id="rId9"/>
    <p:sldId id="257" r:id="rId10"/>
    <p:sldId id="278" r:id="rId11"/>
    <p:sldId id="279" r:id="rId12"/>
    <p:sldId id="295" r:id="rId13"/>
    <p:sldId id="280" r:id="rId14"/>
    <p:sldId id="281" r:id="rId15"/>
    <p:sldId id="282" r:id="rId16"/>
    <p:sldId id="283" r:id="rId17"/>
    <p:sldId id="284" r:id="rId18"/>
    <p:sldId id="266" r:id="rId19"/>
    <p:sldId id="286" r:id="rId20"/>
    <p:sldId id="287" r:id="rId21"/>
    <p:sldId id="285" r:id="rId22"/>
    <p:sldId id="289" r:id="rId23"/>
    <p:sldId id="290" r:id="rId24"/>
    <p:sldId id="288" r:id="rId25"/>
    <p:sldId id="292" r:id="rId26"/>
    <p:sldId id="291" r:id="rId27"/>
    <p:sldId id="293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1" autoAdjust="0"/>
    <p:restoredTop sz="94717" autoAdjust="0"/>
  </p:normalViewPr>
  <p:slideViewPr>
    <p:cSldViewPr>
      <p:cViewPr varScale="1">
        <p:scale>
          <a:sx n="82" d="100"/>
          <a:sy n="82" d="100"/>
        </p:scale>
        <p:origin x="-989" y="-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0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431F0-DB0E-466A-A629-5A970B774350}" type="datetimeFigureOut">
              <a:rPr lang="en-US" smtClean="0"/>
              <a:t>8/20/2013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681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431F0-DB0E-466A-A629-5A970B774350}" type="datetimeFigureOut">
              <a:rPr lang="en-US" smtClean="0"/>
              <a:t>8/20/2013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997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431F0-DB0E-466A-A629-5A970B774350}" type="datetimeFigureOut">
              <a:rPr lang="en-US" smtClean="0"/>
              <a:t>8/20/2013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124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431F0-DB0E-466A-A629-5A970B774350}" type="datetimeFigureOut">
              <a:rPr lang="en-US" smtClean="0"/>
              <a:t>8/20/2013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6247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431F0-DB0E-466A-A629-5A970B774350}" type="datetimeFigureOut">
              <a:rPr lang="en-US" smtClean="0"/>
              <a:t>8/20/2013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189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431F0-DB0E-466A-A629-5A970B774350}" type="datetimeFigureOut">
              <a:rPr lang="en-US" smtClean="0"/>
              <a:t>8/20/2013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240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431F0-DB0E-466A-A629-5A970B774350}" type="datetimeFigureOut">
              <a:rPr lang="en-US" smtClean="0"/>
              <a:t>8/20/2013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085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431F0-DB0E-466A-A629-5A970B774350}" type="datetimeFigureOut">
              <a:rPr lang="en-US" smtClean="0"/>
              <a:t>8/20/2013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336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431F0-DB0E-466A-A629-5A970B774350}" type="datetimeFigureOut">
              <a:rPr lang="en-US" smtClean="0"/>
              <a:t>8/20/2013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196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431F0-DB0E-466A-A629-5A970B774350}" type="datetimeFigureOut">
              <a:rPr lang="en-US" smtClean="0"/>
              <a:t>8/20/2013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981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431F0-DB0E-466A-A629-5A970B774350}" type="datetimeFigureOut">
              <a:rPr lang="en-US" smtClean="0"/>
              <a:t>8/20/2013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92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31F0-DB0E-466A-A629-5A970B774350}" type="datetimeFigureOut">
              <a:rPr lang="en-US" smtClean="0"/>
              <a:t>8/20/2013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76A3D-A490-4E12-BEE8-CFD093C65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923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m.c.lnkd.licdn.com/media/p/3/000/096/2c8/1146a7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368" y="1981200"/>
            <a:ext cx="2447925" cy="2447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309368" y="123617"/>
            <a:ext cx="868223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4400" dirty="0">
                <a:latin typeface="+mj-lt"/>
                <a:ea typeface="+mj-ea"/>
                <a:cs typeface="+mj-cs"/>
              </a:rPr>
              <a:t>Computer Science </a:t>
            </a:r>
            <a:r>
              <a:rPr lang="en-US" sz="4400" dirty="0" smtClean="0">
                <a:latin typeface="+mj-lt"/>
                <a:ea typeface="+mj-ea"/>
                <a:cs typeface="+mj-cs"/>
              </a:rPr>
              <a:t>226</a:t>
            </a:r>
            <a:r>
              <a:rPr lang="en-US" sz="4400" dirty="0">
                <a:latin typeface="+mj-lt"/>
                <a:ea typeface="+mj-ea"/>
                <a:cs typeface="+mj-cs"/>
              </a:rPr>
              <a:t>, </a:t>
            </a:r>
            <a:endParaRPr lang="en-US" sz="4400" dirty="0" smtClean="0">
              <a:latin typeface="+mj-lt"/>
              <a:ea typeface="+mj-ea"/>
              <a:cs typeface="+mj-cs"/>
            </a:endParaRPr>
          </a:p>
          <a:p>
            <a:pPr algn="ctr">
              <a:spcBef>
                <a:spcPct val="0"/>
              </a:spcBef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Advanced Database Systems </a:t>
            </a:r>
            <a:r>
              <a:rPr lang="en-US" sz="4400" dirty="0">
                <a:latin typeface="+mj-lt"/>
                <a:ea typeface="+mj-ea"/>
                <a:cs typeface="+mj-cs"/>
              </a:rPr>
              <a:t>(3 units)</a:t>
            </a:r>
          </a:p>
        </p:txBody>
      </p:sp>
      <p:sp>
        <p:nvSpPr>
          <p:cNvPr id="9" name="Rectangle 8"/>
          <p:cNvSpPr/>
          <p:nvPr/>
        </p:nvSpPr>
        <p:spPr>
          <a:xfrm>
            <a:off x="3276599" y="2209800"/>
            <a:ext cx="513494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Class Instructor: 		</a:t>
            </a:r>
            <a:r>
              <a:rPr lang="en-US" dirty="0"/>
              <a:t>David Ruby</a:t>
            </a:r>
          </a:p>
          <a:p>
            <a:r>
              <a:rPr lang="en-US" b="1" dirty="0"/>
              <a:t>Instructor Office Hours:	</a:t>
            </a:r>
            <a:r>
              <a:rPr lang="en-US" dirty="0" smtClean="0"/>
              <a:t>After Class</a:t>
            </a:r>
            <a:endParaRPr lang="en-US" dirty="0"/>
          </a:p>
          <a:p>
            <a:r>
              <a:rPr lang="en-US" b="1" dirty="0"/>
              <a:t>Class Hours:		</a:t>
            </a:r>
            <a:r>
              <a:rPr lang="en-US" dirty="0" err="1" smtClean="0"/>
              <a:t>TTh</a:t>
            </a:r>
            <a:r>
              <a:rPr lang="en-US" dirty="0" smtClean="0"/>
              <a:t> </a:t>
            </a:r>
            <a:r>
              <a:rPr lang="en-US" dirty="0" smtClean="0"/>
              <a:t>3:30-4:15</a:t>
            </a:r>
            <a:endParaRPr lang="en-US" dirty="0"/>
          </a:p>
          <a:p>
            <a:r>
              <a:rPr lang="en-US" dirty="0"/>
              <a:t> </a:t>
            </a:r>
          </a:p>
          <a:p>
            <a:r>
              <a:rPr lang="en-US" b="1" dirty="0"/>
              <a:t>Email:			</a:t>
            </a:r>
            <a:r>
              <a:rPr lang="en-US" dirty="0" smtClean="0"/>
              <a:t>druby@csufresno.edu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30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Broadway" pitchFamily="82" charset="0"/>
              </a:rPr>
              <a:t>Chapter 2: Data Models</a:t>
            </a:r>
            <a:endParaRPr lang="en-US" dirty="0">
              <a:latin typeface="Broadway" pitchFamily="8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657" y="1588532"/>
            <a:ext cx="347254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3200" dirty="0" smtClean="0"/>
              <a:t>Hierarchical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dirty="0" smtClean="0"/>
              <a:t>Graph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dirty="0" smtClean="0"/>
              <a:t>Relational</a:t>
            </a:r>
          </a:p>
          <a:p>
            <a:pPr marL="457200" indent="-457200">
              <a:buFont typeface="Arial" charset="0"/>
              <a:buChar char="•"/>
            </a:pPr>
            <a:endParaRPr lang="en-US" sz="3200" dirty="0"/>
          </a:p>
          <a:p>
            <a:pPr marL="457200" indent="-457200">
              <a:buFont typeface="Arial" charset="0"/>
              <a:buChar char="•"/>
            </a:pPr>
            <a:r>
              <a:rPr lang="en-US" sz="3200" dirty="0" smtClean="0"/>
              <a:t>8/29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76098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81200"/>
            <a:ext cx="7782674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MySQL/Python 2.75/</a:t>
            </a:r>
            <a:r>
              <a:rPr lang="en-US" dirty="0" err="1" smtClean="0"/>
              <a:t>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08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MySQL/Python 2.75/</a:t>
            </a:r>
            <a:r>
              <a:rPr lang="en-US" dirty="0" err="1" smtClean="0"/>
              <a:t>Git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33600"/>
            <a:ext cx="824348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426098" y="1295400"/>
            <a:ext cx="51069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https://github.com/everestso</a:t>
            </a:r>
          </a:p>
        </p:txBody>
      </p:sp>
    </p:spTree>
    <p:extLst>
      <p:ext uri="{BB962C8B-B14F-4D97-AF65-F5344CB8AC3E}">
        <p14:creationId xmlns:p14="http://schemas.microsoft.com/office/powerpoint/2010/main" val="293680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MySQL/Python 2.75/</a:t>
            </a:r>
            <a:r>
              <a:rPr lang="en-US" dirty="0" err="1" smtClean="0"/>
              <a:t>Git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371600"/>
            <a:ext cx="8128000" cy="5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943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MySQL/Python 2.7.5/</a:t>
            </a:r>
            <a:r>
              <a:rPr lang="en-US" dirty="0" err="1" smtClean="0"/>
              <a:t>Git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1600200"/>
            <a:ext cx="8128000" cy="5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7116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MySQL/Python 2.75/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September 3</a:t>
            </a:r>
          </a:p>
          <a:p>
            <a:r>
              <a:rPr lang="en-US" dirty="0" smtClean="0"/>
              <a:t>September 6: Assignment 1</a:t>
            </a:r>
          </a:p>
          <a:p>
            <a:pPr lvl="1"/>
            <a:r>
              <a:rPr lang="en-US" dirty="0" smtClean="0"/>
              <a:t>Install MySQL 5.6</a:t>
            </a:r>
          </a:p>
          <a:p>
            <a:pPr lvl="1"/>
            <a:r>
              <a:rPr lang="en-US" dirty="0" smtClean="0"/>
              <a:t>Install Python 2.7.5</a:t>
            </a:r>
          </a:p>
          <a:p>
            <a:pPr lvl="1"/>
            <a:r>
              <a:rPr lang="en-US" dirty="0" smtClean="0"/>
              <a:t>Install 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smtClean="0"/>
              <a:t>Create Student Account</a:t>
            </a:r>
          </a:p>
          <a:p>
            <a:pPr lvl="1"/>
            <a:r>
              <a:rPr lang="en-US" dirty="0" smtClean="0"/>
              <a:t>Create Repository (share with me)</a:t>
            </a:r>
            <a:endParaRPr lang="en-US" dirty="0"/>
          </a:p>
          <a:p>
            <a:pPr lvl="1"/>
            <a:r>
              <a:rPr lang="en-US" dirty="0" smtClean="0"/>
              <a:t>Run Simple Query</a:t>
            </a:r>
          </a:p>
        </p:txBody>
      </p:sp>
    </p:spTree>
    <p:extLst>
      <p:ext uri="{BB962C8B-B14F-4D97-AF65-F5344CB8AC3E}">
        <p14:creationId xmlns:p14="http://schemas.microsoft.com/office/powerpoint/2010/main" val="367803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Broadway" pitchFamily="82" charset="0"/>
              </a:rPr>
              <a:t>Chapter 2: Relational Data Model</a:t>
            </a:r>
            <a:endParaRPr lang="en-US" dirty="0">
              <a:latin typeface="Broadway" pitchFamily="8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656" y="1588532"/>
            <a:ext cx="476794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3200" dirty="0" smtClean="0"/>
              <a:t>Language of Relational Algebra</a:t>
            </a:r>
            <a:endParaRPr lang="en-US" sz="3200" dirty="0"/>
          </a:p>
          <a:p>
            <a:endParaRPr lang="en-US" sz="3200" dirty="0" smtClean="0"/>
          </a:p>
          <a:p>
            <a:pPr marL="457200" indent="-457200">
              <a:buFont typeface="Arial" charset="0"/>
              <a:buChar char="•"/>
            </a:pPr>
            <a:r>
              <a:rPr lang="en-US" sz="3200" dirty="0" smtClean="0"/>
              <a:t>9/5</a:t>
            </a:r>
            <a:endParaRPr lang="en-US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2177934"/>
            <a:ext cx="4295067" cy="4599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037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Proposal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9/10: Share some ideas about a project that you think could do, and would like to do.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17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Broadway" pitchFamily="82" charset="0"/>
              </a:rPr>
              <a:t>Chapter 5, 6: </a:t>
            </a:r>
            <a:br>
              <a:rPr lang="en-US" dirty="0" smtClean="0">
                <a:latin typeface="Broadway" pitchFamily="82" charset="0"/>
              </a:rPr>
            </a:br>
            <a:r>
              <a:rPr lang="en-US" dirty="0" smtClean="0">
                <a:latin typeface="Broadway" pitchFamily="82" charset="0"/>
              </a:rPr>
              <a:t>SQL &amp; Relational Algebra</a:t>
            </a:r>
            <a:endParaRPr lang="en-US" dirty="0">
              <a:latin typeface="Broadway" pitchFamily="8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2401" y="1429751"/>
            <a:ext cx="4648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Sept. 12, 17, 19, 24, 26</a:t>
            </a:r>
          </a:p>
          <a:p>
            <a:pPr marL="457200" indent="-457200">
              <a:buFont typeface="Arial" charset="0"/>
              <a:buChar char="•"/>
            </a:pPr>
            <a:endParaRPr lang="en-US" sz="2800" dirty="0"/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SELECT * FROM table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Data Analysis Examples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Data Mining Examples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952971"/>
            <a:ext cx="4295067" cy="4599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229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Broadway" pitchFamily="82" charset="0"/>
              </a:rPr>
              <a:t>Chapter 8: </a:t>
            </a:r>
            <a:br>
              <a:rPr lang="en-US" dirty="0" smtClean="0">
                <a:latin typeface="Broadway" pitchFamily="82" charset="0"/>
              </a:rPr>
            </a:br>
            <a:r>
              <a:rPr lang="en-US" dirty="0" smtClean="0">
                <a:latin typeface="Broadway" pitchFamily="82" charset="0"/>
              </a:rPr>
              <a:t>Views &amp; Indexes</a:t>
            </a:r>
            <a:endParaRPr lang="en-US" dirty="0">
              <a:latin typeface="Broadway" pitchFamily="8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2400" y="1429751"/>
            <a:ext cx="5433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10/1, 10/3</a:t>
            </a:r>
          </a:p>
        </p:txBody>
      </p:sp>
    </p:spTree>
    <p:extLst>
      <p:ext uri="{BB962C8B-B14F-4D97-AF65-F5344CB8AC3E}">
        <p14:creationId xmlns:p14="http://schemas.microsoft.com/office/powerpoint/2010/main" val="583242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05919" y="152400"/>
            <a:ext cx="607384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Textbooks and Materials</a:t>
            </a:r>
            <a:endParaRPr lang="en-US" sz="2800" dirty="0"/>
          </a:p>
          <a:p>
            <a:r>
              <a:rPr lang="en-US" sz="2800" i="1" dirty="0" smtClean="0"/>
              <a:t>A First Course in Database Systems (3</a:t>
            </a:r>
            <a:r>
              <a:rPr lang="en-US" sz="2800" i="1" baseline="30000" dirty="0" smtClean="0"/>
              <a:t>rd</a:t>
            </a:r>
            <a:r>
              <a:rPr lang="en-US" sz="2800" i="1" dirty="0"/>
              <a:t>)</a:t>
            </a:r>
            <a:r>
              <a:rPr lang="en-US" sz="2800" dirty="0"/>
              <a:t>   </a:t>
            </a:r>
            <a:endParaRPr lang="en-US" sz="2800" dirty="0" smtClean="0"/>
          </a:p>
          <a:p>
            <a:r>
              <a:rPr lang="en-US" sz="2800" dirty="0" smtClean="0"/>
              <a:t>by Jeffrey D. Ullman &amp; Jennifer </a:t>
            </a:r>
            <a:r>
              <a:rPr lang="en-US" sz="2800" dirty="0" err="1" smtClean="0"/>
              <a:t>Widom</a:t>
            </a:r>
            <a:endParaRPr lang="en-US" sz="28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962" y="1885598"/>
            <a:ext cx="7975056" cy="4678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http://images.betterworldbooks.com/013/A-First-Course-in-Database-Systems-Ullman-Jeffrey-D-978013600637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69" y="28433"/>
            <a:ext cx="2944250" cy="4146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infolab.stanford.edu/~widom/photos/portrait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2840" y="3070069"/>
            <a:ext cx="3036923" cy="3766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871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MIDTERM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10/10: 20 Percent</a:t>
            </a:r>
          </a:p>
          <a:p>
            <a:pPr lvl="1"/>
            <a:r>
              <a:rPr lang="en-US" dirty="0" smtClean="0"/>
              <a:t>Databases, Big Data, Data Science, Data Mining</a:t>
            </a:r>
          </a:p>
          <a:p>
            <a:pPr lvl="1"/>
            <a:r>
              <a:rPr lang="en-US" dirty="0" smtClean="0"/>
              <a:t>Data Models</a:t>
            </a:r>
          </a:p>
          <a:p>
            <a:pPr lvl="1"/>
            <a:r>
              <a:rPr lang="en-US" dirty="0" smtClean="0"/>
              <a:t>Relational Algebra</a:t>
            </a:r>
          </a:p>
          <a:p>
            <a:pPr lvl="1"/>
            <a:r>
              <a:rPr lang="en-US" dirty="0" smtClean="0"/>
              <a:t>SQL</a:t>
            </a:r>
          </a:p>
          <a:p>
            <a:pPr lvl="1"/>
            <a:r>
              <a:rPr lang="en-US" dirty="0" smtClean="0"/>
              <a:t>Indexes &amp; Views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7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382000" cy="16002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Broadway" pitchFamily="82" charset="0"/>
              </a:rPr>
              <a:t>Chapter 6: </a:t>
            </a:r>
            <a:br>
              <a:rPr lang="en-US" dirty="0" smtClean="0">
                <a:latin typeface="Broadway" pitchFamily="82" charset="0"/>
              </a:rPr>
            </a:br>
            <a:r>
              <a:rPr lang="en-US" dirty="0" smtClean="0">
                <a:latin typeface="Broadway" pitchFamily="82" charset="0"/>
              </a:rPr>
              <a:t>Constraints/Triggers/</a:t>
            </a:r>
            <a:br>
              <a:rPr lang="en-US" dirty="0" smtClean="0">
                <a:latin typeface="Broadway" pitchFamily="82" charset="0"/>
              </a:rPr>
            </a:br>
            <a:r>
              <a:rPr lang="en-US" dirty="0" smtClean="0">
                <a:latin typeface="Broadway" pitchFamily="82" charset="0"/>
              </a:rPr>
              <a:t>Stored Procedures</a:t>
            </a:r>
            <a:endParaRPr lang="en-US" dirty="0">
              <a:latin typeface="Broadway" pitchFamily="8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437" y="2819400"/>
            <a:ext cx="464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3600" dirty="0" smtClean="0"/>
              <a:t>10/17, 10/22, 10/24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048491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Broadway" pitchFamily="82" charset="0"/>
              </a:rPr>
              <a:t>Introduction to </a:t>
            </a:r>
            <a:br>
              <a:rPr lang="en-US" dirty="0" smtClean="0">
                <a:latin typeface="Broadway" pitchFamily="82" charset="0"/>
              </a:rPr>
            </a:br>
            <a:r>
              <a:rPr lang="en-US" dirty="0" err="1" smtClean="0">
                <a:latin typeface="Broadway" pitchFamily="82" charset="0"/>
              </a:rPr>
              <a:t>NoSQL</a:t>
            </a:r>
            <a:endParaRPr lang="en-US" dirty="0">
              <a:latin typeface="Broadway" pitchFamily="8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437" y="2819400"/>
            <a:ext cx="464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3600" dirty="0" smtClean="0"/>
              <a:t>10/31, 11/5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2622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11/7:</a:t>
            </a:r>
          </a:p>
          <a:p>
            <a:pPr lvl="1"/>
            <a:r>
              <a:rPr lang="en-US" dirty="0" smtClean="0"/>
              <a:t>Finished first part of course..</a:t>
            </a:r>
          </a:p>
          <a:p>
            <a:pPr lvl="1"/>
            <a:r>
              <a:rPr lang="en-US" dirty="0" smtClean="0"/>
              <a:t>Done a few programming assignments..</a:t>
            </a:r>
          </a:p>
          <a:p>
            <a:pPr lvl="1"/>
            <a:r>
              <a:rPr lang="en-US" dirty="0" smtClean="0"/>
              <a:t>Been thinking about project..</a:t>
            </a:r>
          </a:p>
          <a:p>
            <a:pPr lvl="1"/>
            <a:r>
              <a:rPr lang="en-US" dirty="0" smtClean="0"/>
              <a:t>Now…. 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What will you do for final project…</a:t>
            </a:r>
          </a:p>
        </p:txBody>
      </p:sp>
    </p:spTree>
    <p:extLst>
      <p:ext uri="{BB962C8B-B14F-4D97-AF65-F5344CB8AC3E}">
        <p14:creationId xmlns:p14="http://schemas.microsoft.com/office/powerpoint/2010/main" val="17635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Broadway" pitchFamily="82" charset="0"/>
              </a:rPr>
              <a:t>Data Mining</a:t>
            </a:r>
            <a:br>
              <a:rPr lang="en-US" dirty="0" smtClean="0">
                <a:latin typeface="Broadway" pitchFamily="82" charset="0"/>
              </a:rPr>
            </a:br>
            <a:endParaRPr lang="en-US" dirty="0">
              <a:latin typeface="Broadway" pitchFamily="8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2400" y="1429751"/>
            <a:ext cx="54335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Data Mining Tools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11/12, 11/14, 11/19, 11/21, 11/26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481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Presentations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Dec. 3, 5</a:t>
            </a:r>
          </a:p>
        </p:txBody>
      </p:sp>
    </p:spTree>
    <p:extLst>
      <p:ext uri="{BB962C8B-B14F-4D97-AF65-F5344CB8AC3E}">
        <p14:creationId xmlns:p14="http://schemas.microsoft.com/office/powerpoint/2010/main" val="2175433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12/19 3:30-5:30</a:t>
            </a:r>
          </a:p>
        </p:txBody>
      </p:sp>
    </p:spTree>
    <p:extLst>
      <p:ext uri="{BB962C8B-B14F-4D97-AF65-F5344CB8AC3E}">
        <p14:creationId xmlns:p14="http://schemas.microsoft.com/office/powerpoint/2010/main" val="366605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2011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Quiz 1:</a:t>
            </a:r>
            <a:br>
              <a:rPr lang="en-US" dirty="0" smtClean="0"/>
            </a:br>
            <a:r>
              <a:rPr lang="en-US" dirty="0" smtClean="0"/>
              <a:t>Five Things</a:t>
            </a:r>
            <a:br>
              <a:rPr lang="en-US" dirty="0" smtClean="0"/>
            </a:br>
            <a:r>
              <a:rPr lang="en-US" dirty="0" smtClean="0"/>
              <a:t>You should know now…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3840163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sz="2400" dirty="0" smtClean="0"/>
              <a:t>What language will our programming assignments be coded in ??</a:t>
            </a:r>
          </a:p>
          <a:p>
            <a:pPr marL="514350" indent="-514350">
              <a:buAutoNum type="arabicPeriod"/>
            </a:pPr>
            <a:r>
              <a:rPr lang="en-US" sz="2400" dirty="0" smtClean="0"/>
              <a:t>What percentage of your grade is covered by assignments in-class ??</a:t>
            </a:r>
          </a:p>
          <a:p>
            <a:pPr marL="514350" indent="-514350">
              <a:buAutoNum type="arabicPeriod"/>
            </a:pPr>
            <a:r>
              <a:rPr lang="en-US" sz="2400" dirty="0" smtClean="0"/>
              <a:t>Who is the author/authors of our textbook?</a:t>
            </a:r>
          </a:p>
          <a:p>
            <a:pPr marL="514350" indent="-514350">
              <a:buAutoNum type="arabicPeriod"/>
            </a:pPr>
            <a:r>
              <a:rPr lang="en-US" sz="2400" dirty="0" smtClean="0"/>
              <a:t>Where will we get and post programming assignment code?</a:t>
            </a:r>
          </a:p>
          <a:p>
            <a:pPr marL="514350" indent="-514350">
              <a:buAutoNum type="arabicPeriod"/>
            </a:pPr>
            <a:r>
              <a:rPr lang="en-US" sz="2400" dirty="0" smtClean="0"/>
              <a:t>Why are we here ?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89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525963"/>
          </a:xfrm>
        </p:spPr>
        <p:txBody>
          <a:bodyPr/>
          <a:lstStyle/>
          <a:p>
            <a:r>
              <a:rPr lang="en-US" dirty="0"/>
              <a:t>In-Class Quizzes/Presentations:		</a:t>
            </a:r>
            <a:r>
              <a:rPr lang="en-US" dirty="0" smtClean="0"/>
              <a:t>%</a:t>
            </a:r>
            <a:r>
              <a:rPr lang="en-US" dirty="0"/>
              <a:t>20</a:t>
            </a:r>
          </a:p>
          <a:p>
            <a:r>
              <a:rPr lang="en-US" dirty="0"/>
              <a:t>Assignments (Programming):		%20</a:t>
            </a:r>
          </a:p>
          <a:p>
            <a:r>
              <a:rPr lang="en-US" dirty="0"/>
              <a:t>Mid-Term:				</a:t>
            </a:r>
            <a:r>
              <a:rPr lang="en-US" dirty="0" smtClean="0"/>
              <a:t>	%</a:t>
            </a:r>
            <a:r>
              <a:rPr lang="en-US" dirty="0"/>
              <a:t>20</a:t>
            </a:r>
          </a:p>
          <a:p>
            <a:r>
              <a:rPr lang="en-US" dirty="0"/>
              <a:t>Final:					</a:t>
            </a:r>
            <a:r>
              <a:rPr lang="en-US" dirty="0" smtClean="0"/>
              <a:t>	%</a:t>
            </a:r>
            <a:r>
              <a:rPr lang="en-US" dirty="0"/>
              <a:t>20</a:t>
            </a:r>
          </a:p>
          <a:p>
            <a:r>
              <a:rPr lang="en-US" dirty="0"/>
              <a:t>Project:			</a:t>
            </a:r>
            <a:r>
              <a:rPr lang="en-US" dirty="0" smtClean="0"/>
              <a:t>	</a:t>
            </a:r>
            <a:r>
              <a:rPr lang="en-US" dirty="0"/>
              <a:t>	</a:t>
            </a:r>
            <a:r>
              <a:rPr lang="en-US" dirty="0" smtClean="0"/>
              <a:t>	%</a:t>
            </a:r>
            <a:r>
              <a:rPr lang="en-US" dirty="0"/>
              <a:t>20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00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In-Class Quizzes/Presentations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Short quizzes frequently (example questions)</a:t>
            </a:r>
          </a:p>
          <a:p>
            <a:r>
              <a:rPr lang="en-US" dirty="0" smtClean="0"/>
              <a:t>Project Proposal: September 10</a:t>
            </a:r>
          </a:p>
          <a:p>
            <a:r>
              <a:rPr lang="en-US" dirty="0" smtClean="0"/>
              <a:t>Status Update: November 7</a:t>
            </a:r>
          </a:p>
          <a:p>
            <a:r>
              <a:rPr lang="en-US" dirty="0" smtClean="0"/>
              <a:t>Final Presentations: December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133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Assignments (Programming)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9/6: MySQL/Python/</a:t>
            </a:r>
            <a:r>
              <a:rPr lang="en-US" dirty="0" err="1" smtClean="0"/>
              <a:t>Git</a:t>
            </a:r>
            <a:r>
              <a:rPr lang="en-US" dirty="0" smtClean="0"/>
              <a:t> Installation</a:t>
            </a:r>
          </a:p>
          <a:p>
            <a:r>
              <a:rPr lang="en-US" dirty="0" smtClean="0"/>
              <a:t>9/20: Assignment 2</a:t>
            </a:r>
          </a:p>
          <a:p>
            <a:r>
              <a:rPr lang="en-US" dirty="0" smtClean="0"/>
              <a:t>10/4: Assignment 3</a:t>
            </a:r>
          </a:p>
          <a:p>
            <a:r>
              <a:rPr lang="en-US" dirty="0" smtClean="0"/>
              <a:t>10/25: Assignment 4</a:t>
            </a:r>
          </a:p>
          <a:p>
            <a:r>
              <a:rPr lang="en-US" dirty="0" smtClean="0"/>
              <a:t>11/1: Assignment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071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Mid-Term (20%): 10/10</a:t>
            </a:r>
          </a:p>
          <a:p>
            <a:r>
              <a:rPr lang="en-US" dirty="0" smtClean="0"/>
              <a:t>Final (20%): 12/19 </a:t>
            </a:r>
            <a:r>
              <a:rPr lang="en-US" dirty="0" smtClean="0"/>
              <a:t>5:45p – 7:45</a:t>
            </a:r>
          </a:p>
        </p:txBody>
      </p:sp>
    </p:spTree>
    <p:extLst>
      <p:ext uri="{BB962C8B-B14F-4D97-AF65-F5344CB8AC3E}">
        <p14:creationId xmlns:p14="http://schemas.microsoft.com/office/powerpoint/2010/main" val="127094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First part of course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hink about project</a:t>
            </a:r>
          </a:p>
          <a:p>
            <a:pPr lvl="1"/>
            <a:r>
              <a:rPr lang="en-US" dirty="0" smtClean="0"/>
              <a:t>Do programming assignments</a:t>
            </a:r>
          </a:p>
          <a:p>
            <a:r>
              <a:rPr lang="en-US" dirty="0" smtClean="0"/>
              <a:t>Second part of course</a:t>
            </a:r>
          </a:p>
          <a:p>
            <a:pPr lvl="1"/>
            <a:r>
              <a:rPr lang="en-US" dirty="0" smtClean="0"/>
              <a:t>Do project programming</a:t>
            </a:r>
            <a:r>
              <a:rPr lang="en-US" dirty="0"/>
              <a:t>	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8029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05919" y="152400"/>
            <a:ext cx="607384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Textbooks and Materials</a:t>
            </a:r>
            <a:endParaRPr lang="en-US" sz="2800" dirty="0"/>
          </a:p>
          <a:p>
            <a:r>
              <a:rPr lang="en-US" sz="2800" i="1" dirty="0" smtClean="0"/>
              <a:t>A First Course in Database Systems (3</a:t>
            </a:r>
            <a:r>
              <a:rPr lang="en-US" sz="2800" i="1" baseline="30000" dirty="0" smtClean="0"/>
              <a:t>rd</a:t>
            </a:r>
            <a:r>
              <a:rPr lang="en-US" sz="2800" i="1" dirty="0"/>
              <a:t>)</a:t>
            </a:r>
            <a:r>
              <a:rPr lang="en-US" sz="2800" dirty="0"/>
              <a:t>   </a:t>
            </a:r>
            <a:endParaRPr lang="en-US" sz="2800" dirty="0" smtClean="0"/>
          </a:p>
          <a:p>
            <a:r>
              <a:rPr lang="en-US" sz="2800" dirty="0"/>
              <a:t>by Jeffrey D. Ullman &amp; Jennifer </a:t>
            </a:r>
            <a:r>
              <a:rPr lang="en-US" sz="2800" dirty="0" err="1"/>
              <a:t>Widom</a:t>
            </a:r>
            <a:endParaRPr lang="en-US" sz="28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962" y="1885598"/>
            <a:ext cx="7975056" cy="4678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http://images.betterworldbooks.com/013/A-First-Course-in-Database-Systems-Ullman-Jeffrey-D-978013600637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69" y="28433"/>
            <a:ext cx="2944250" cy="4146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infolab.stanford.edu/~widom/photos/portrait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2840" y="3070069"/>
            <a:ext cx="3036923" cy="3766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061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Chris\University\Teaching\cs221\WWW\slides\img\wal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3270" y="9993"/>
            <a:ext cx="9391552" cy="6848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03270" y="152400"/>
            <a:ext cx="9194870" cy="10668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Broadway" pitchFamily="82" charset="0"/>
              </a:rPr>
              <a:t>Chapter 1</a:t>
            </a:r>
            <a:br>
              <a:rPr lang="en-US" dirty="0" smtClean="0">
                <a:solidFill>
                  <a:schemeClr val="bg1"/>
                </a:solidFill>
                <a:latin typeface="Broadway" pitchFamily="82" charset="0"/>
              </a:rPr>
            </a:br>
            <a:endParaRPr lang="en-US" dirty="0">
              <a:solidFill>
                <a:schemeClr val="bg1"/>
              </a:solidFill>
              <a:latin typeface="Broadway" pitchFamily="82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429000" y="1938101"/>
            <a:ext cx="5562600" cy="29718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Databases, Big Data, Data Mining, Data Science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What’s it all about???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8</a:t>
            </a:r>
            <a:r>
              <a:rPr lang="en-US" dirty="0" smtClean="0">
                <a:solidFill>
                  <a:schemeClr val="bg1"/>
                </a:solidFill>
              </a:rPr>
              <a:t>/27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297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392</Words>
  <Application>Microsoft Office PowerPoint</Application>
  <PresentationFormat>On-screen Show (4:3)</PresentationFormat>
  <Paragraphs>110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PowerPoint Presentation</vt:lpstr>
      <vt:lpstr>PowerPoint Presentation</vt:lpstr>
      <vt:lpstr>Grading</vt:lpstr>
      <vt:lpstr>In-Class Quizzes/Presentations</vt:lpstr>
      <vt:lpstr>Assignments (Programming)</vt:lpstr>
      <vt:lpstr>Tests</vt:lpstr>
      <vt:lpstr>Project</vt:lpstr>
      <vt:lpstr>PowerPoint Presentation</vt:lpstr>
      <vt:lpstr>Chapter 1 </vt:lpstr>
      <vt:lpstr>Chapter 2: Data Models</vt:lpstr>
      <vt:lpstr>MySQL/Python 2.75/Git</vt:lpstr>
      <vt:lpstr>MySQL/Python 2.75/Git</vt:lpstr>
      <vt:lpstr>MySQL/Python 2.75/Git</vt:lpstr>
      <vt:lpstr>MySQL/Python 2.7.5/Git</vt:lpstr>
      <vt:lpstr>MySQL/Python 2.75/Git</vt:lpstr>
      <vt:lpstr>Chapter 2: Relational Data Model</vt:lpstr>
      <vt:lpstr>Project Proposal</vt:lpstr>
      <vt:lpstr>Chapter 5, 6:  SQL &amp; Relational Algebra</vt:lpstr>
      <vt:lpstr>Chapter 8:  Views &amp; Indexes</vt:lpstr>
      <vt:lpstr>MIDTERM</vt:lpstr>
      <vt:lpstr>Chapter 6:  Constraints/Triggers/ Stored Procedures</vt:lpstr>
      <vt:lpstr>Introduction to  NoSQL</vt:lpstr>
      <vt:lpstr>Status Update</vt:lpstr>
      <vt:lpstr>Data Mining </vt:lpstr>
      <vt:lpstr>Final Presentations</vt:lpstr>
      <vt:lpstr>Final</vt:lpstr>
      <vt:lpstr>Quiz 1: Five Things You should know now…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UserID</dc:creator>
  <cp:lastModifiedBy>UserID</cp:lastModifiedBy>
  <cp:revision>44</cp:revision>
  <dcterms:created xsi:type="dcterms:W3CDTF">2013-07-17T21:55:23Z</dcterms:created>
  <dcterms:modified xsi:type="dcterms:W3CDTF">2013-08-20T17:12:26Z</dcterms:modified>
</cp:coreProperties>
</file>