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2" r:id="rId4"/>
    <p:sldId id="302" r:id="rId5"/>
    <p:sldId id="303" r:id="rId6"/>
    <p:sldId id="304" r:id="rId7"/>
    <p:sldId id="306" r:id="rId8"/>
    <p:sldId id="305" r:id="rId9"/>
    <p:sldId id="307" r:id="rId10"/>
    <p:sldId id="300" r:id="rId11"/>
    <p:sldId id="301" r:id="rId12"/>
    <p:sldId id="308" r:id="rId13"/>
    <p:sldId id="309" r:id="rId14"/>
    <p:sldId id="310" r:id="rId15"/>
    <p:sldId id="299" r:id="rId16"/>
    <p:sldId id="298" r:id="rId17"/>
    <p:sldId id="296" r:id="rId18"/>
    <p:sldId id="297" r:id="rId19"/>
    <p:sldId id="311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5D99A-F7D9-4680-BE61-B77A56C30EA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5E0-D99D-4D3C-BDFC-C809AA01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733-E74F-4CD0-A84E-0B6C2C0991CD}" type="datetime1">
              <a:rPr lang="en-US" smtClean="0"/>
              <a:t>8/26/2013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D32-22B5-4A89-A206-836BE3B28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31FE-793F-4D5C-89EA-E9EDF2D2AD48}" type="datetime1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473-C6A4-4801-B02B-871646A78BF9}" type="datetime1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2790-EE20-4861-83C8-6D32EFAF7715}" type="datetime1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9A83-5522-446E-9CFA-725644C3619B}" type="datetime1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DB77-1034-46D0-B226-0ED54558B8A6}" type="datetime1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6507-676A-41A7-9A66-63645E1CA363}" type="datetime1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51B-9DD8-434B-B2F9-62AE0F2A03A4}" type="datetime1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869A-DE80-47B5-A7EB-5CEBCC504AA5}" type="datetime1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1F06-842F-4E38-8AAD-417A70716B23}" type="datetime1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92B5-A83C-4169-917C-55AD934834CD}" type="datetime1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1B02-BBCC-4653-9C32-4EECC73DDF23}" type="datetime1">
              <a:rPr lang="en-US" smtClean="0"/>
              <a:t>8/26/2013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7D32-22B5-4A89-A206-836BE3B28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skyserver.sdss3.org/dr8/en/help/docs/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yserver.sdss3.org/dr8/en/help/download/sqlcl/default.asp" TargetMode="External"/><Relationship Id="rId4" Type="http://schemas.openxmlformats.org/officeDocument/2006/relationships/hyperlink" Target="http://skyserver.sds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5919" y="152400"/>
            <a:ext cx="60738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Advanced Database Systems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Chapter </a:t>
            </a:r>
            <a:r>
              <a:rPr lang="en-US" sz="2800" dirty="0" smtClean="0"/>
              <a:t>1: Database </a:t>
            </a:r>
            <a:r>
              <a:rPr lang="en-US" sz="2800" dirty="0" smtClean="0"/>
              <a:t>World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Databases Now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Database Properties</a:t>
            </a:r>
            <a:endParaRPr lang="en-US" sz="28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History of Databases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Future of Database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818"/>
            <a:ext cx="6511962" cy="38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s.betterworldbooks.com/013/A-First-Course-in-Database-Systems-Ullman-Jeffrey-D-9780136006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" y="28433"/>
            <a:ext cx="2944250" cy="41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nfolab.stanford.edu/~widom/photos/portra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7804"/>
            <a:ext cx="3036923" cy="37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7848600" y="228600"/>
            <a:ext cx="914400" cy="10668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www.publicdomainpictures.net/pictures/40000/nahled/star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39" y="2340244"/>
            <a:ext cx="14600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-Point Star 8"/>
          <p:cNvSpPr/>
          <p:nvPr/>
        </p:nvSpPr>
        <p:spPr>
          <a:xfrm>
            <a:off x="7848600" y="5105400"/>
            <a:ext cx="914400" cy="10668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D32-22B5-4A89-A206-836BE3B281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05" y="2286000"/>
            <a:ext cx="61817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21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Roles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62674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63150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90937"/>
            <a:ext cx="61055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r>
              <a:rPr lang="en-US" dirty="0" smtClean="0"/>
              <a:t>Database Administrator</a:t>
            </a:r>
          </a:p>
          <a:p>
            <a:r>
              <a:rPr lang="en-US" dirty="0" smtClean="0"/>
              <a:t>Database Systems Programmer</a:t>
            </a:r>
          </a:p>
          <a:p>
            <a:r>
              <a:rPr lang="en-US" dirty="0" smtClean="0"/>
              <a:t>Database Analyst</a:t>
            </a:r>
          </a:p>
          <a:p>
            <a:r>
              <a:rPr lang="en-US" dirty="0" smtClean="0"/>
              <a:t>Database Applications Developer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Work in Other Departments</a:t>
            </a:r>
            <a:br>
              <a:rPr lang="en-US" dirty="0" smtClean="0"/>
            </a:br>
            <a:r>
              <a:rPr lang="en-US" dirty="0" smtClean="0"/>
              <a:t>Information </a:t>
            </a:r>
            <a:r>
              <a:rPr lang="en-US" dirty="0" smtClean="0"/>
              <a:t>Systems/Decision Sciences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2356"/>
            <a:ext cx="5715000" cy="576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48123"/>
            <a:ext cx="4114800" cy="5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Early History: File System - Hierarchical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1960’s First DB’s (Banking, Reservations, Corporate Records)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Extension of File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Hierarchical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Programmatic - Difficulty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1970: TED CODD gave the world </a:t>
            </a:r>
            <a:r>
              <a:rPr lang="en-US" sz="2400" i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Relations had powerful mathematical properties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Relations provided Data Abstraction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1990’s RDMS are The Norm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Smaller &amp; Smaller: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MySQL for multiple PC Platforms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SQLite for Android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Terabyte Drives for PC’s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079663"/>
            <a:ext cx="5651500" cy="35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154317"/>
            <a:ext cx="71151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Bigger &amp; Bigger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Google holds petabytes of data from web </a:t>
            </a:r>
            <a:r>
              <a:rPr lang="en-US" sz="2400" dirty="0" err="1" smtClean="0"/>
              <a:t>crawsl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Information Integration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Warehousing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Parallelism: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48600" cy="54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" y="1447800"/>
            <a:ext cx="8915400" cy="521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9" y="1447800"/>
            <a:ext cx="6553200" cy="526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2" y="1447799"/>
            <a:ext cx="4891087" cy="511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Parallelism:</a:t>
            </a:r>
            <a:br>
              <a:rPr lang="en-US" dirty="0" smtClean="0"/>
            </a:br>
            <a:r>
              <a:rPr lang="en-US" dirty="0" err="1" smtClean="0"/>
              <a:t>Hadoop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is both a parallel computing system and a parallel database</a:t>
            </a:r>
            <a:r>
              <a:rPr lang="en-US" sz="24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15208"/>
            <a:ext cx="4268649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8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Reports (Experian/</a:t>
            </a:r>
            <a:r>
              <a:rPr lang="en-US" dirty="0" err="1" smtClean="0"/>
              <a:t>TransUnion</a:t>
            </a:r>
            <a:r>
              <a:rPr lang="en-US" dirty="0" smtClean="0"/>
              <a:t>/Equifax)</a:t>
            </a:r>
          </a:p>
          <a:p>
            <a:r>
              <a:rPr lang="en-US" dirty="0" smtClean="0"/>
              <a:t>Facial Recognition (Face Print) Databases</a:t>
            </a:r>
          </a:p>
          <a:p>
            <a:pPr lvl="1"/>
            <a:r>
              <a:rPr lang="en-US" dirty="0" smtClean="0"/>
              <a:t>Facebook, </a:t>
            </a:r>
            <a:r>
              <a:rPr lang="en-US" dirty="0" err="1" smtClean="0"/>
              <a:t>Picassa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FBI – 12.8 Million </a:t>
            </a:r>
            <a:r>
              <a:rPr lang="en-US" dirty="0" err="1" smtClean="0"/>
              <a:t>Mugshots</a:t>
            </a:r>
            <a:r>
              <a:rPr lang="en-US" dirty="0" smtClean="0"/>
              <a:t> in new facial recognition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1: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 smtClean="0"/>
              <a:t>percentage of your grade is covered by assignments in-class ??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How may Gigabytes in a Petabyte?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What does ‘C’ stand for in ACID Properties of </a:t>
            </a:r>
            <a:r>
              <a:rPr lang="en-US" sz="2400" dirty="0" err="1" smtClean="0"/>
              <a:t>TransActions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What Programming Language will assignments be in?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Why are we here?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err="1" smtClean="0"/>
              <a:t>eScience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Sloan Digital Sky Survey:</a:t>
            </a:r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524000"/>
            <a:ext cx="7048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1905000"/>
            <a:ext cx="390144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err="1" smtClean="0"/>
              <a:t>eScience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524000"/>
            <a:ext cx="7048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1905000"/>
            <a:ext cx="390144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838200"/>
            <a:ext cx="8763000" cy="5078313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Sloan Digital Sky Survey: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Dedicated </a:t>
            </a:r>
            <a:r>
              <a:rPr lang="en-US" sz="3600" dirty="0"/>
              <a:t>2.5-meter </a:t>
            </a:r>
            <a:r>
              <a:rPr lang="en-US" sz="3600" dirty="0" smtClean="0"/>
              <a:t>telescope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A pair of spectrographs fed by optical fibers measured </a:t>
            </a:r>
            <a:r>
              <a:rPr lang="en-US" sz="3600" dirty="0" smtClean="0"/>
              <a:t>spectra (hence distances) of more </a:t>
            </a:r>
            <a:r>
              <a:rPr lang="en-US" sz="3600" dirty="0"/>
              <a:t>than 600 galaxies and quasars in a single </a:t>
            </a:r>
            <a:r>
              <a:rPr lang="en-US" sz="3600" dirty="0" smtClean="0"/>
              <a:t>observation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80TB </a:t>
            </a:r>
            <a:r>
              <a:rPr lang="en-US" sz="3600" dirty="0"/>
              <a:t>(80 * 10^12 bytes) </a:t>
            </a:r>
            <a:r>
              <a:rPr lang="en-US" sz="3600" dirty="0" smtClean="0"/>
              <a:t>raw </a:t>
            </a:r>
            <a:r>
              <a:rPr lang="en-US" sz="3600" dirty="0"/>
              <a:t>image data</a:t>
            </a:r>
          </a:p>
          <a:p>
            <a:r>
              <a:rPr lang="en-US" sz="3600" dirty="0" smtClean="0"/>
              <a:t>over </a:t>
            </a:r>
            <a:r>
              <a:rPr lang="en-US" sz="3600" dirty="0"/>
              <a:t>a 7 year period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SDSS</a:t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16224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About the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skyserver.sdss3.org/dr8/en/help/docs/intro.asp#sqlcl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Commercial Relational Database Management system </a:t>
            </a:r>
            <a:r>
              <a:rPr lang="en-US" dirty="0"/>
              <a:t>(DBMS) - Microsoft's SQL </a:t>
            </a:r>
            <a:r>
              <a:rPr lang="en-US" dirty="0" smtClean="0"/>
              <a:t>Server.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SDSS </a:t>
            </a:r>
            <a:r>
              <a:rPr lang="en-US" b="1" dirty="0"/>
              <a:t>Command Line Query Tool</a:t>
            </a:r>
          </a:p>
          <a:p>
            <a:r>
              <a:rPr lang="en-US" b="1" dirty="0"/>
              <a:t>Author:</a:t>
            </a:r>
            <a:r>
              <a:rPr lang="en-US" dirty="0"/>
              <a:t> </a:t>
            </a:r>
            <a:r>
              <a:rPr lang="en-US" dirty="0" err="1"/>
              <a:t>Tamas</a:t>
            </a:r>
            <a:r>
              <a:rPr lang="en-US" dirty="0"/>
              <a:t> </a:t>
            </a:r>
            <a:r>
              <a:rPr lang="en-US" dirty="0" err="1"/>
              <a:t>Budavari</a:t>
            </a:r>
            <a:r>
              <a:rPr lang="en-US" dirty="0"/>
              <a:t>, JHU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April 2003, updated January 2005 (DR3) </a:t>
            </a:r>
            <a:r>
              <a:rPr lang="en-US" b="1" dirty="0"/>
              <a:t>sqlcl.py</a:t>
            </a:r>
            <a:r>
              <a:rPr lang="en-US" dirty="0"/>
              <a:t> is a (very) simple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 program that can run SQL queries against </a:t>
            </a:r>
            <a:r>
              <a:rPr lang="en-US" dirty="0" err="1">
                <a:hlinkClick r:id="rId4"/>
              </a:rPr>
              <a:t>SkyServer</a:t>
            </a:r>
            <a:r>
              <a:rPr lang="en-US" dirty="0"/>
              <a:t>. Python runs on your </a:t>
            </a:r>
            <a:r>
              <a:rPr lang="en-US" dirty="0" err="1"/>
              <a:t>favourite</a:t>
            </a:r>
            <a:r>
              <a:rPr lang="en-US" dirty="0"/>
              <a:t> OS including the most exotic ones. The query goes through the same .asp page that you use in the web form or using </a:t>
            </a:r>
            <a:r>
              <a:rPr lang="en-US" i="1" dirty="0" err="1"/>
              <a:t>wget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skyserver.sdss3.org/dr8/en/help/download/sqlcl/default.asp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SDSS</a:t>
            </a:r>
            <a:br>
              <a:rPr lang="en-US" dirty="0" smtClean="0"/>
            </a:br>
            <a:r>
              <a:rPr lang="en-US" dirty="0" smtClean="0"/>
              <a:t>sqlcl.py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16224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formats = ['</a:t>
            </a:r>
            <a:r>
              <a:rPr lang="en-US" dirty="0" err="1"/>
              <a:t>csv</a:t>
            </a:r>
            <a:r>
              <a:rPr lang="en-US" dirty="0"/>
              <a:t>','</a:t>
            </a:r>
            <a:r>
              <a:rPr lang="en-US" dirty="0" err="1"/>
              <a:t>xml','html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 err="1"/>
              <a:t>astro_url</a:t>
            </a:r>
            <a:r>
              <a:rPr lang="en-US" dirty="0"/>
              <a:t>='http://skyserver.sdss3.org/dr8/en/tools/search/x_sql.asp'</a:t>
            </a:r>
          </a:p>
          <a:p>
            <a:r>
              <a:rPr lang="en-US" dirty="0" err="1"/>
              <a:t>public_url</a:t>
            </a:r>
            <a:r>
              <a:rPr lang="en-US" dirty="0"/>
              <a:t>='http://skyserver.sdss3.org/dr8/en/tools/search/x_sql.asp'</a:t>
            </a:r>
          </a:p>
          <a:p>
            <a:endParaRPr lang="en-US" dirty="0"/>
          </a:p>
          <a:p>
            <a:r>
              <a:rPr lang="en-US" dirty="0" err="1"/>
              <a:t>default_url</a:t>
            </a:r>
            <a:r>
              <a:rPr lang="en-US" dirty="0"/>
              <a:t>=</a:t>
            </a:r>
            <a:r>
              <a:rPr lang="en-US" dirty="0" err="1"/>
              <a:t>public_url</a:t>
            </a:r>
            <a:endParaRPr lang="en-US" dirty="0"/>
          </a:p>
          <a:p>
            <a:r>
              <a:rPr lang="en-US" dirty="0" err="1"/>
              <a:t>default_fmt</a:t>
            </a:r>
            <a:r>
              <a:rPr lang="en-US" dirty="0"/>
              <a:t>='</a:t>
            </a:r>
            <a:r>
              <a:rPr lang="en-US" dirty="0" err="1"/>
              <a:t>csv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query(</a:t>
            </a:r>
            <a:r>
              <a:rPr lang="en-US" dirty="0" err="1"/>
              <a:t>sql,url</a:t>
            </a:r>
            <a:r>
              <a:rPr lang="en-US" dirty="0"/>
              <a:t>=</a:t>
            </a:r>
            <a:r>
              <a:rPr lang="en-US" dirty="0" err="1"/>
              <a:t>default_url,fmt</a:t>
            </a:r>
            <a:r>
              <a:rPr lang="en-US" dirty="0"/>
              <a:t>=</a:t>
            </a:r>
            <a:r>
              <a:rPr lang="en-US" dirty="0" err="1"/>
              <a:t>default_fmt</a:t>
            </a:r>
            <a:r>
              <a:rPr lang="en-US" dirty="0"/>
              <a:t>):</a:t>
            </a:r>
          </a:p>
          <a:p>
            <a:r>
              <a:rPr lang="en-US" dirty="0"/>
              <a:t>    "Run query and return file object"</a:t>
            </a:r>
          </a:p>
          <a:p>
            <a:r>
              <a:rPr lang="en-US" dirty="0"/>
              <a:t>    import </a:t>
            </a:r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fsql</a:t>
            </a:r>
            <a:r>
              <a:rPr lang="en-US" dirty="0"/>
              <a:t> = </a:t>
            </a:r>
            <a:r>
              <a:rPr lang="en-US" dirty="0" err="1"/>
              <a:t>filtercomment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params</a:t>
            </a:r>
            <a:r>
              <a:rPr lang="en-US" dirty="0"/>
              <a:t> = </a:t>
            </a:r>
            <a:r>
              <a:rPr lang="en-US" dirty="0" err="1"/>
              <a:t>urllib.urlencode</a:t>
            </a:r>
            <a:r>
              <a:rPr lang="en-US" dirty="0"/>
              <a:t>({'</a:t>
            </a:r>
            <a:r>
              <a:rPr lang="en-US" dirty="0" err="1"/>
              <a:t>cmd</a:t>
            </a:r>
            <a:r>
              <a:rPr lang="en-US" dirty="0"/>
              <a:t>': </a:t>
            </a:r>
            <a:r>
              <a:rPr lang="en-US" dirty="0" err="1"/>
              <a:t>fsql</a:t>
            </a:r>
            <a:r>
              <a:rPr lang="en-US" dirty="0"/>
              <a:t>, 'format': </a:t>
            </a:r>
            <a:r>
              <a:rPr lang="en-US" dirty="0" err="1"/>
              <a:t>fmt</a:t>
            </a:r>
            <a:r>
              <a:rPr lang="en-US" dirty="0"/>
              <a:t>})</a:t>
            </a:r>
          </a:p>
          <a:p>
            <a:r>
              <a:rPr lang="en-US" dirty="0"/>
              <a:t>    return </a:t>
            </a:r>
            <a:r>
              <a:rPr lang="en-US" dirty="0" err="1"/>
              <a:t>urllib.urlopen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+'?%s' % </a:t>
            </a:r>
            <a:r>
              <a:rPr lang="en-US" dirty="0" err="1"/>
              <a:t>params</a:t>
            </a:r>
            <a:r>
              <a:rPr lang="en-US" dirty="0"/>
              <a:t>)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Data-Definition Language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Data-Manipulation Language (queries)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Store large amounts of data (terabytes)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1 Kilobyte = 1,000 bytes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1 </a:t>
            </a:r>
            <a:r>
              <a:rPr lang="en-US" sz="2400" dirty="0"/>
              <a:t>Megabyte = 1,000,000 bytes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1 Gigabyte = 1,000 * 1 MB = 1,000,000,000 (10^9)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1 Terabyte = 1000 * 1GB = 1, 000, 000, 000, 000 (10^12)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1 Petabyte = 1000 *1TB = 1, 000,000, 000,000, 000 (10^15)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Durability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Concurrent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Management System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Two Distinct Sources of Commands: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Conventional Users/Application Programs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Database Administrator (DBA)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DDL Commands Issued by DBA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 issues: Queries, Updates, Transaction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Concurrent Users / Transactions</a:t>
            </a:r>
            <a:endParaRPr lang="en-US" dirty="0"/>
          </a:p>
        </p:txBody>
      </p:sp>
      <p:sp>
        <p:nvSpPr>
          <p:cNvPr id="3" name="AutoShape 2" descr="http://www.sdss.org/photos/jp_telescope.300dpi.jpg"/>
          <p:cNvSpPr>
            <a:spLocks noChangeAspect="1" noChangeArrowheads="1"/>
          </p:cNvSpPr>
          <p:nvPr/>
        </p:nvSpPr>
        <p:spPr bwMode="auto">
          <a:xfrm>
            <a:off x="63500" y="-136525"/>
            <a:ext cx="80581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51" y="1516223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ACID Properties of </a:t>
            </a:r>
            <a:r>
              <a:rPr lang="en-US" sz="2400" dirty="0" err="1" smtClean="0"/>
              <a:t>TransActions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A: Atomicity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C: Consistency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I: </a:t>
            </a:r>
            <a:r>
              <a:rPr lang="en-US" sz="2400" dirty="0" err="1" smtClean="0"/>
              <a:t>Isolatoin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D: Durability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522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Database Examples</vt:lpstr>
      <vt:lpstr>eScience</vt:lpstr>
      <vt:lpstr>eScience</vt:lpstr>
      <vt:lpstr>SDSS Database</vt:lpstr>
      <vt:lpstr>SDSS sqlcl.py</vt:lpstr>
      <vt:lpstr>Database Key Concepts</vt:lpstr>
      <vt:lpstr>Database Management System</vt:lpstr>
      <vt:lpstr>Database Concurrent Users / Transactions</vt:lpstr>
      <vt:lpstr>Database Roles</vt:lpstr>
      <vt:lpstr>Database Work in Other Departments Information Systems/Decision Sciences</vt:lpstr>
      <vt:lpstr>Database History</vt:lpstr>
      <vt:lpstr>Database History</vt:lpstr>
      <vt:lpstr>Database Future</vt:lpstr>
      <vt:lpstr>Data Warehousing</vt:lpstr>
      <vt:lpstr>Big Data</vt:lpstr>
      <vt:lpstr>Big Data</vt:lpstr>
      <vt:lpstr>Big Data</vt:lpstr>
      <vt:lpstr>Parallelism: Hadoop </vt:lpstr>
      <vt:lpstr>Quiz 1: Five Things You should know now…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71</cp:revision>
  <dcterms:created xsi:type="dcterms:W3CDTF">2013-07-17T21:55:23Z</dcterms:created>
  <dcterms:modified xsi:type="dcterms:W3CDTF">2013-08-26T17:10:11Z</dcterms:modified>
</cp:coreProperties>
</file>