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10" r:id="rId2"/>
    <p:sldId id="391" r:id="rId3"/>
    <p:sldId id="390" r:id="rId4"/>
    <p:sldId id="373" r:id="rId5"/>
    <p:sldId id="374" r:id="rId6"/>
    <p:sldId id="359" r:id="rId7"/>
    <p:sldId id="343" r:id="rId8"/>
    <p:sldId id="344" r:id="rId9"/>
    <p:sldId id="360" r:id="rId10"/>
    <p:sldId id="361" r:id="rId11"/>
    <p:sldId id="362" r:id="rId12"/>
    <p:sldId id="363" r:id="rId13"/>
    <p:sldId id="355" r:id="rId14"/>
    <p:sldId id="328" r:id="rId15"/>
    <p:sldId id="365" r:id="rId16"/>
    <p:sldId id="367" r:id="rId17"/>
    <p:sldId id="369" r:id="rId18"/>
    <p:sldId id="368" r:id="rId19"/>
    <p:sldId id="370" r:id="rId20"/>
    <p:sldId id="366" r:id="rId21"/>
    <p:sldId id="357" r:id="rId22"/>
    <p:sldId id="371" r:id="rId23"/>
    <p:sldId id="372" r:id="rId24"/>
    <p:sldId id="375" r:id="rId25"/>
    <p:sldId id="376" r:id="rId26"/>
    <p:sldId id="377" r:id="rId27"/>
    <p:sldId id="378" r:id="rId28"/>
    <p:sldId id="379" r:id="rId29"/>
    <p:sldId id="380" r:id="rId30"/>
    <p:sldId id="383" r:id="rId31"/>
    <p:sldId id="387" r:id="rId32"/>
    <p:sldId id="385" r:id="rId33"/>
    <p:sldId id="386" r:id="rId34"/>
    <p:sldId id="388" r:id="rId35"/>
    <p:sldId id="389" r:id="rId36"/>
    <p:sldId id="392" r:id="rId37"/>
    <p:sldId id="393" r:id="rId38"/>
    <p:sldId id="394" r:id="rId39"/>
    <p:sldId id="381" r:id="rId40"/>
    <p:sldId id="382" r:id="rId41"/>
    <p:sldId id="358" r:id="rId42"/>
    <p:sldId id="36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7" autoAdjust="0"/>
  </p:normalViewPr>
  <p:slideViewPr>
    <p:cSldViewPr>
      <p:cViewPr varScale="1">
        <p:scale>
          <a:sx n="82" d="100"/>
          <a:sy n="82" d="100"/>
        </p:scale>
        <p:origin x="-989" y="-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EE37-294E-411B-8EAB-75D504C5540C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5A1F-566C-4D05-9B20-F13066B0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31F0-DB0E-466A-A629-5A970B774350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Quiz 5: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PROJECTION: Y := </a:t>
            </a:r>
            <a:r>
              <a:rPr lang="en-US" sz="4000" dirty="0">
                <a:latin typeface="Lucida Sans Unicode" pitchFamily="34" charset="0"/>
              </a:rPr>
              <a:t>π</a:t>
            </a:r>
            <a:r>
              <a:rPr lang="en-US" i="1" baseline="-25000" dirty="0"/>
              <a:t>L 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Select a set of attributes/columns of </a:t>
            </a:r>
            <a:r>
              <a:rPr lang="en-US" dirty="0" smtClean="0"/>
              <a:t>relation</a:t>
            </a:r>
          </a:p>
          <a:p>
            <a:r>
              <a:rPr lang="en-US" dirty="0" smtClean="0"/>
              <a:t>SELECTION: Y </a:t>
            </a:r>
            <a:r>
              <a:rPr lang="en-US" dirty="0"/>
              <a:t>:= </a:t>
            </a:r>
            <a:r>
              <a:rPr lang="en-US" sz="4000" dirty="0" err="1">
                <a:latin typeface="Lucida Sans Unicode" pitchFamily="34" charset="0"/>
              </a:rPr>
              <a:t>σ</a:t>
            </a:r>
            <a:r>
              <a:rPr lang="en-US" i="1" baseline="-25000" dirty="0" err="1"/>
              <a:t>C</a:t>
            </a:r>
            <a:r>
              <a:rPr lang="en-US" i="1" baseline="-25000" dirty="0"/>
              <a:t> 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Select a set of rows of a relation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boolean</a:t>
            </a:r>
            <a:r>
              <a:rPr lang="en-US" dirty="0"/>
              <a:t> condition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Renaming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90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7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Expressions in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product.model</a:t>
            </a:r>
            <a:r>
              <a:rPr lang="en-US" dirty="0"/>
              <a:t>, </a:t>
            </a:r>
            <a:r>
              <a:rPr lang="en-US" dirty="0" err="1"/>
              <a:t>pc.model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price/100.0 </a:t>
            </a:r>
            <a:r>
              <a:rPr lang="en-US" smtClean="0"/>
              <a:t>as ‘price’, </a:t>
            </a:r>
            <a:endParaRPr lang="en-US" dirty="0" smtClean="0"/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</a:t>
            </a:r>
            <a:r>
              <a:rPr lang="en-US" smtClean="0">
                <a:solidFill>
                  <a:srgbClr val="C00000"/>
                </a:solidFill>
              </a:rPr>
              <a:t>'PC' </a:t>
            </a:r>
            <a:r>
              <a:rPr lang="en-US" dirty="0" smtClean="0">
                <a:solidFill>
                  <a:srgbClr val="C00000"/>
                </a:solidFill>
              </a:rPr>
              <a:t>AS </a:t>
            </a:r>
            <a:r>
              <a:rPr lang="en-US" dirty="0" err="1">
                <a:solidFill>
                  <a:srgbClr val="C00000"/>
                </a:solidFill>
              </a:rPr>
              <a:t>ctype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FROM </a:t>
            </a:r>
            <a:r>
              <a:rPr lang="en-US" dirty="0"/>
              <a:t>product, pc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 err="1"/>
              <a:t>product.maker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'B'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AND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/>
              <a:t>pc.model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UNION SELECT </a:t>
            </a:r>
            <a:r>
              <a:rPr lang="en-US" dirty="0" err="1"/>
              <a:t>product.model</a:t>
            </a:r>
            <a:r>
              <a:rPr lang="en-US" dirty="0"/>
              <a:t>, </a:t>
            </a:r>
            <a:r>
              <a:rPr lang="en-US" dirty="0" err="1"/>
              <a:t>laptop.model</a:t>
            </a:r>
            <a:r>
              <a:rPr lang="en-US" dirty="0"/>
              <a:t>, price, 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     </a:t>
            </a:r>
            <a:r>
              <a:rPr lang="en-US" smtClean="0">
                <a:solidFill>
                  <a:srgbClr val="C00000"/>
                </a:solidFill>
              </a:rPr>
              <a:t>'laptop' </a:t>
            </a:r>
            <a:r>
              <a:rPr lang="en-US" dirty="0">
                <a:solidFill>
                  <a:srgbClr val="C00000"/>
                </a:solidFill>
              </a:rPr>
              <a:t>as </a:t>
            </a:r>
            <a:r>
              <a:rPr lang="en-US" dirty="0" err="1">
                <a:solidFill>
                  <a:srgbClr val="C00000"/>
                </a:solidFill>
              </a:rPr>
              <a:t>ctype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FROM </a:t>
            </a:r>
            <a:r>
              <a:rPr lang="en-US" dirty="0"/>
              <a:t>product, laptop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 err="1"/>
              <a:t>product.maker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'B'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AND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/>
              <a:t>laptop.model</a:t>
            </a:r>
            <a:r>
              <a:rPr lang="en-US" dirty="0"/>
              <a:t> </a:t>
            </a:r>
            <a:r>
              <a:rPr lang="en-US" dirty="0" smtClean="0"/>
              <a:t>;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/>
              <a:t>Expressions in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065989" cy="402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7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Subqueries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Subquery</a:t>
            </a:r>
            <a:r>
              <a:rPr lang="en-US" altLang="en-US" dirty="0" smtClean="0"/>
              <a:t> is a </a:t>
            </a:r>
            <a:r>
              <a:rPr lang="en-US" altLang="en-US" dirty="0"/>
              <a:t>parenthesized SELECT-FROM-WHERE statement </a:t>
            </a:r>
            <a:endParaRPr lang="en-US" altLang="en-US" dirty="0" smtClean="0"/>
          </a:p>
          <a:p>
            <a:r>
              <a:rPr lang="en-US" altLang="en-US" dirty="0" err="1" smtClean="0"/>
              <a:t>Subquery</a:t>
            </a:r>
            <a:r>
              <a:rPr lang="en-US" altLang="en-US" dirty="0" smtClean="0"/>
              <a:t> places like FROM </a:t>
            </a:r>
            <a:r>
              <a:rPr lang="en-US" altLang="en-US" dirty="0"/>
              <a:t>and WHERE </a:t>
            </a:r>
            <a:r>
              <a:rPr lang="en-US" altLang="en-US" dirty="0" smtClean="0"/>
              <a:t>clause.</a:t>
            </a:r>
          </a:p>
          <a:p>
            <a:pPr lvl="1"/>
            <a:r>
              <a:rPr lang="en-US" altLang="en-US" dirty="0" smtClean="0"/>
              <a:t>in </a:t>
            </a:r>
            <a:r>
              <a:rPr lang="en-US" altLang="en-US" dirty="0"/>
              <a:t>place of a relation in the FROM clause, we can use a </a:t>
            </a:r>
            <a:r>
              <a:rPr lang="en-US" altLang="en-US" dirty="0" err="1"/>
              <a:t>subquery</a:t>
            </a:r>
            <a:r>
              <a:rPr lang="en-US" altLang="en-US" dirty="0"/>
              <a:t> and then query its result.</a:t>
            </a:r>
          </a:p>
          <a:p>
            <a:pPr lvl="1"/>
            <a:r>
              <a:rPr lang="en-US" altLang="en-US" dirty="0"/>
              <a:t>Must use a tuple-variable to name tuples of the result.</a:t>
            </a:r>
          </a:p>
        </p:txBody>
      </p:sp>
    </p:spTree>
    <p:extLst>
      <p:ext uri="{BB962C8B-B14F-4D97-AF65-F5344CB8AC3E}">
        <p14:creationId xmlns:p14="http://schemas.microsoft.com/office/powerpoint/2010/main" val="22822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Subqueries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Find those manufacturers that </a:t>
            </a:r>
            <a:r>
              <a:rPr lang="en-US" smtClean="0"/>
              <a:t>sell PC’s </a:t>
            </a:r>
            <a:r>
              <a:rPr lang="en-US" dirty="0" smtClean="0"/>
              <a:t>and inexpensive laptops(laptops less than 1000.00).</a:t>
            </a:r>
          </a:p>
        </p:txBody>
      </p:sp>
    </p:spTree>
    <p:extLst>
      <p:ext uri="{BB962C8B-B14F-4D97-AF65-F5344CB8AC3E}">
        <p14:creationId xmlns:p14="http://schemas.microsoft.com/office/powerpoint/2010/main" val="19777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Subqueries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3820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* Makers of inexpensive laptops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maker </a:t>
            </a:r>
            <a:r>
              <a:rPr lang="en-US" altLang="en-US" dirty="0" smtClean="0"/>
              <a:t>FROM </a:t>
            </a:r>
            <a:r>
              <a:rPr lang="en-US" altLang="en-US" dirty="0"/>
              <a:t>product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NATURAL JOIN laptop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WHERE </a:t>
            </a:r>
            <a:r>
              <a:rPr lang="en-US" altLang="en-US" dirty="0"/>
              <a:t>price &lt; </a:t>
            </a:r>
            <a:r>
              <a:rPr lang="en-US" altLang="en-US" dirty="0" smtClean="0"/>
              <a:t>1000;</a:t>
            </a:r>
          </a:p>
          <a:p>
            <a:pPr marL="0" indent="0">
              <a:buNone/>
            </a:pPr>
            <a:r>
              <a:rPr lang="en-US" altLang="en-US" dirty="0" smtClean="0"/>
              <a:t>* Makers of pc’s and inexpensive laptops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 err="1"/>
              <a:t>product.maker</a:t>
            </a:r>
            <a:r>
              <a:rPr lang="en-US" altLang="en-US" dirty="0"/>
              <a:t> </a:t>
            </a:r>
            <a:r>
              <a:rPr lang="en-US" altLang="en-US" dirty="0" smtClean="0"/>
              <a:t>FROM </a:t>
            </a:r>
            <a:r>
              <a:rPr lang="en-US" altLang="en-US" dirty="0"/>
              <a:t>product</a:t>
            </a:r>
            <a:r>
              <a:rPr lang="en-US" altLang="en-US" dirty="0" smtClean="0"/>
              <a:t>,</a:t>
            </a:r>
          </a:p>
          <a:p>
            <a:pPr marL="0" indent="0">
              <a:buNone/>
            </a:pPr>
            <a:r>
              <a:rPr lang="en-US" altLang="en-US" dirty="0" smtClean="0"/>
              <a:t>   (SELECT </a:t>
            </a:r>
            <a:r>
              <a:rPr lang="en-US" altLang="en-US" dirty="0"/>
              <a:t>maker </a:t>
            </a:r>
            <a:r>
              <a:rPr lang="en-US" altLang="en-US" dirty="0" smtClean="0"/>
              <a:t>FROM </a:t>
            </a:r>
            <a:r>
              <a:rPr lang="en-US" altLang="en-US" dirty="0"/>
              <a:t>product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NATURAL JOIN laptop WHERE </a:t>
            </a:r>
            <a:r>
              <a:rPr lang="en-US" altLang="en-US" dirty="0"/>
              <a:t>price &lt; 1000) B  </a:t>
            </a:r>
            <a:r>
              <a:rPr lang="en-US" altLang="en-US" dirty="0" smtClean="0"/>
              <a:t>WHERE </a:t>
            </a:r>
            <a:r>
              <a:rPr lang="en-US" altLang="en-US" dirty="0" err="1"/>
              <a:t>product.maker</a:t>
            </a:r>
            <a:r>
              <a:rPr lang="en-US" altLang="en-US" dirty="0"/>
              <a:t> = </a:t>
            </a:r>
            <a:r>
              <a:rPr lang="en-US" altLang="en-US" dirty="0" err="1"/>
              <a:t>B.maker</a:t>
            </a:r>
            <a:r>
              <a:rPr lang="en-US" altLang="en-US" dirty="0"/>
              <a:t>   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AND </a:t>
            </a:r>
            <a:r>
              <a:rPr lang="en-US" altLang="en-US" dirty="0" err="1"/>
              <a:t>product.ctype</a:t>
            </a:r>
            <a:r>
              <a:rPr lang="en-US" altLang="en-US" dirty="0"/>
              <a:t> = </a:t>
            </a:r>
            <a:r>
              <a:rPr lang="en-US" altLang="en-US" dirty="0" smtClean="0"/>
              <a:t>'pc';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86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The IN Operator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029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&lt;</a:t>
            </a:r>
            <a:r>
              <a:rPr lang="en-US" altLang="en-US" dirty="0"/>
              <a:t>tuple&gt; IN (&lt;</a:t>
            </a:r>
            <a:r>
              <a:rPr lang="en-US" altLang="en-US" dirty="0" err="1"/>
              <a:t>subquery</a:t>
            </a:r>
            <a:r>
              <a:rPr lang="en-US" altLang="en-US" dirty="0"/>
              <a:t>&gt;) </a:t>
            </a:r>
            <a:endParaRPr lang="en-US" altLang="en-US" dirty="0" smtClean="0"/>
          </a:p>
          <a:p>
            <a:pPr lvl="1">
              <a:buFontTx/>
              <a:buChar char="-"/>
            </a:pPr>
            <a:r>
              <a:rPr lang="en-US" altLang="en-US" dirty="0" smtClean="0"/>
              <a:t>TRUE: &lt;tuple&gt; </a:t>
            </a:r>
            <a:r>
              <a:rPr lang="en-US" altLang="en-US" dirty="0"/>
              <a:t>is a member of </a:t>
            </a:r>
            <a:r>
              <a:rPr lang="en-US" altLang="en-US" dirty="0" smtClean="0"/>
              <a:t> &lt;</a:t>
            </a:r>
            <a:r>
              <a:rPr lang="en-US" altLang="en-US" dirty="0" err="1"/>
              <a:t>subquery</a:t>
            </a:r>
            <a:r>
              <a:rPr lang="en-US" altLang="en-US" dirty="0" smtClean="0"/>
              <a:t>&gt; relation.</a:t>
            </a:r>
            <a:endParaRPr lang="en-US" altLang="en-US" dirty="0"/>
          </a:p>
          <a:p>
            <a:pPr lvl="1">
              <a:buFontTx/>
              <a:buChar char="-"/>
            </a:pPr>
            <a:r>
              <a:rPr lang="en-US" altLang="en-US" dirty="0" smtClean="0"/>
              <a:t>Opposite Value: NOT IN</a:t>
            </a: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Used in WHERE clause</a:t>
            </a:r>
          </a:p>
          <a:p>
            <a:pPr>
              <a:buFont typeface="Arial" charset="0"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6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altLang="en-US" dirty="0" err="1" smtClean="0"/>
              <a:t>Subqueries</a:t>
            </a:r>
            <a:r>
              <a:rPr lang="en-US" altLang="en-US" dirty="0" smtClean="0"/>
              <a:t> / IN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382000" cy="5105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maker </a:t>
            </a:r>
            <a:r>
              <a:rPr lang="en-US" altLang="en-US" dirty="0" smtClean="0"/>
              <a:t>FROM </a:t>
            </a:r>
            <a:r>
              <a:rPr lang="en-US" altLang="en-US" dirty="0"/>
              <a:t>product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NATURAL JOIN laptop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WHERE </a:t>
            </a:r>
            <a:r>
              <a:rPr lang="en-US" altLang="en-US" dirty="0"/>
              <a:t>price &lt; </a:t>
            </a:r>
            <a:r>
              <a:rPr lang="en-US" altLang="en-US" dirty="0" smtClean="0"/>
              <a:t>1000;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maker </a:t>
            </a:r>
            <a:r>
              <a:rPr lang="en-US" altLang="en-US" dirty="0" smtClean="0"/>
              <a:t>FROM </a:t>
            </a:r>
            <a:r>
              <a:rPr lang="en-US" altLang="en-US" dirty="0"/>
              <a:t>product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NATURAL JOIN </a:t>
            </a:r>
            <a:r>
              <a:rPr lang="en-US" altLang="en-US" dirty="0"/>
              <a:t>laptop   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WHERE </a:t>
            </a:r>
            <a:r>
              <a:rPr lang="en-US" altLang="en-US" dirty="0"/>
              <a:t>price &lt; 1000    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AND </a:t>
            </a:r>
            <a:r>
              <a:rPr lang="en-US" altLang="en-US" dirty="0"/>
              <a:t>maker </a:t>
            </a:r>
            <a:r>
              <a:rPr lang="en-US" altLang="en-US" dirty="0" smtClean="0"/>
              <a:t>IN </a:t>
            </a:r>
            <a:r>
              <a:rPr lang="en-US" altLang="en-US" dirty="0"/>
              <a:t>		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/>
              <a:t>maker </a:t>
            </a:r>
            <a:r>
              <a:rPr lang="en-US" altLang="en-US" dirty="0" smtClean="0"/>
              <a:t>FROM </a:t>
            </a:r>
            <a:r>
              <a:rPr lang="en-US" altLang="en-US" dirty="0"/>
              <a:t>product </a:t>
            </a:r>
            <a:r>
              <a:rPr lang="en-US" altLang="en-US" dirty="0" smtClean="0"/>
              <a:t>WHERE </a:t>
            </a:r>
            <a:r>
              <a:rPr lang="en-US" altLang="en-US" dirty="0" err="1"/>
              <a:t>ctype</a:t>
            </a:r>
            <a:r>
              <a:rPr lang="en-US" altLang="en-US" dirty="0"/>
              <a:t> = </a:t>
            </a:r>
            <a:r>
              <a:rPr lang="en-US" altLang="en-US" dirty="0" smtClean="0"/>
              <a:t>'pc');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21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Subqueries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r>
              <a:rPr lang="en-US" dirty="0" smtClean="0"/>
              <a:t>ADD: </a:t>
            </a:r>
            <a:r>
              <a:rPr lang="en-US" dirty="0" err="1" smtClean="0"/>
              <a:t>Manf</a:t>
            </a:r>
            <a:r>
              <a:rPr lang="en-US" dirty="0" smtClean="0"/>
              <a:t>(maker KEY, </a:t>
            </a:r>
            <a:r>
              <a:rPr lang="en-US" dirty="0" err="1" smtClean="0"/>
              <a:t>makername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62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EA98-E4B1-4D0E-9E50-7CA26AFF9A7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altLang="en-US" dirty="0" err="1" smtClean="0"/>
              <a:t>Subqueries</a:t>
            </a:r>
            <a:r>
              <a:rPr lang="en-US" altLang="en-US" dirty="0" smtClean="0"/>
              <a:t> / IN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3820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maker </a:t>
            </a:r>
            <a:r>
              <a:rPr lang="en-US" altLang="en-US" dirty="0" smtClean="0"/>
              <a:t>FROM </a:t>
            </a:r>
            <a:r>
              <a:rPr lang="en-US" altLang="en-US" dirty="0"/>
              <a:t>product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NATURAL JOIN laptop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WHERE </a:t>
            </a:r>
            <a:r>
              <a:rPr lang="en-US" altLang="en-US" dirty="0"/>
              <a:t>price &lt; </a:t>
            </a:r>
            <a:r>
              <a:rPr lang="en-US" altLang="en-US" dirty="0" smtClean="0"/>
              <a:t>1000;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maker </a:t>
            </a:r>
            <a:r>
              <a:rPr lang="en-US" altLang="en-US" dirty="0" smtClean="0"/>
              <a:t>FROM </a:t>
            </a:r>
            <a:r>
              <a:rPr lang="en-US" altLang="en-US" dirty="0" err="1"/>
              <a:t>manf</a:t>
            </a:r>
            <a:r>
              <a:rPr lang="en-US" altLang="en-US" dirty="0"/>
              <a:t>  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WHERE maker IN        </a:t>
            </a:r>
          </a:p>
          <a:p>
            <a:pPr marL="0" indent="0">
              <a:buNone/>
            </a:pPr>
            <a:r>
              <a:rPr lang="en-US" altLang="en-US" dirty="0" smtClean="0"/>
              <a:t> (SELECT </a:t>
            </a:r>
            <a:r>
              <a:rPr lang="en-US" altLang="en-US" dirty="0"/>
              <a:t>maker </a:t>
            </a:r>
            <a:r>
              <a:rPr lang="en-US" altLang="en-US" dirty="0" smtClean="0"/>
              <a:t>FROM </a:t>
            </a:r>
            <a:r>
              <a:rPr lang="en-US" altLang="en-US" dirty="0"/>
              <a:t>product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NATURAL JOIN </a:t>
            </a:r>
            <a:r>
              <a:rPr lang="en-US" altLang="en-US" dirty="0"/>
              <a:t>laptop </a:t>
            </a:r>
            <a:r>
              <a:rPr lang="en-US" altLang="en-US" dirty="0" smtClean="0"/>
              <a:t> WHERE </a:t>
            </a:r>
            <a:r>
              <a:rPr lang="en-US" altLang="en-US" dirty="0"/>
              <a:t>price &lt; 1000)       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 AND </a:t>
            </a:r>
            <a:r>
              <a:rPr lang="en-US" altLang="en-US" dirty="0"/>
              <a:t>maker </a:t>
            </a:r>
            <a:r>
              <a:rPr lang="en-US" altLang="en-US" dirty="0" smtClean="0"/>
              <a:t>IN </a:t>
            </a:r>
            <a:r>
              <a:rPr lang="en-US" altLang="en-US" dirty="0"/>
              <a:t>		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/>
              <a:t>maker </a:t>
            </a:r>
            <a:r>
              <a:rPr lang="en-US" altLang="en-US" dirty="0" smtClean="0"/>
              <a:t>FROM </a:t>
            </a:r>
            <a:r>
              <a:rPr lang="en-US" altLang="en-US" dirty="0"/>
              <a:t>product </a:t>
            </a:r>
            <a:r>
              <a:rPr lang="en-US" altLang="en-US" dirty="0" smtClean="0"/>
              <a:t>WHERE </a:t>
            </a:r>
            <a:r>
              <a:rPr lang="en-US" altLang="en-US" dirty="0" err="1"/>
              <a:t>ctype</a:t>
            </a:r>
            <a:r>
              <a:rPr lang="en-US" altLang="en-US" dirty="0"/>
              <a:t> = </a:t>
            </a:r>
            <a:r>
              <a:rPr lang="en-US" altLang="en-US" dirty="0" smtClean="0"/>
              <a:t>'pc');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96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Quiz 5: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PRODUCT: X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Y</a:t>
            </a:r>
          </a:p>
          <a:p>
            <a:pPr lvl="1"/>
            <a:r>
              <a:rPr lang="en-US" dirty="0"/>
              <a:t>Each rows of X attached to Each Possible row of 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THETA-JOIN: R1 </a:t>
            </a:r>
            <a:r>
              <a:rPr lang="en-US" sz="4000" dirty="0">
                <a:latin typeface="Lucida Sans Unicode" pitchFamily="34" charset="0"/>
              </a:rPr>
              <a:t>⋈</a:t>
            </a:r>
            <a:r>
              <a:rPr lang="en-US" i="1" baseline="-25000" dirty="0"/>
              <a:t>C</a:t>
            </a:r>
            <a:r>
              <a:rPr lang="en-US" dirty="0"/>
              <a:t> R2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Take Product: R1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R2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Take Result: </a:t>
            </a:r>
            <a:r>
              <a:rPr lang="en-US" sz="3200" dirty="0" err="1">
                <a:latin typeface="Lucida Sans Unicode" pitchFamily="34" charset="0"/>
              </a:rPr>
              <a:t>σ</a:t>
            </a:r>
            <a:r>
              <a:rPr lang="en-US" i="1" baseline="-25000" dirty="0" err="1"/>
              <a:t>C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NATURAL JOIN </a:t>
            </a:r>
            <a:r>
              <a:rPr lang="en-US" dirty="0"/>
              <a:t>R1 </a:t>
            </a:r>
            <a:r>
              <a:rPr lang="en-US" sz="4000" dirty="0">
                <a:latin typeface="Lucida Sans Unicode" pitchFamily="34" charset="0"/>
              </a:rPr>
              <a:t>⋈</a:t>
            </a:r>
            <a:r>
              <a:rPr lang="en-US" dirty="0"/>
              <a:t> R2.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Take Product: R1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R2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Take Result: </a:t>
            </a:r>
            <a:r>
              <a:rPr lang="en-US" sz="3200" dirty="0" err="1">
                <a:latin typeface="Lucida Sans Unicode" pitchFamily="34" charset="0"/>
              </a:rPr>
              <a:t>σ</a:t>
            </a:r>
            <a:r>
              <a:rPr lang="en-US" sz="3200" i="1" baseline="-25000" dirty="0" err="1"/>
              <a:t>C</a:t>
            </a:r>
            <a:r>
              <a:rPr lang="en-US" dirty="0" smtClean="0"/>
              <a:t>, identical attributes </a:t>
            </a:r>
            <a:r>
              <a:rPr lang="en-US" dirty="0"/>
              <a:t>are equal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Remove redundant attributes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b="1" dirty="0" smtClean="0"/>
              <a:t>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609600" indent="-609600"/>
            <a:r>
              <a:rPr lang="en-US" dirty="0" smtClean="0"/>
              <a:t>Product(maker, model, type)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endParaRPr lang="en-US" dirty="0"/>
          </a:p>
          <a:p>
            <a:pPr marL="400050" lvl="1" indent="0">
              <a:buNone/>
            </a:pPr>
            <a:r>
              <a:rPr lang="en-US" dirty="0"/>
              <a:t>d</a:t>
            </a:r>
            <a:r>
              <a:rPr lang="en-US" dirty="0" smtClean="0"/>
              <a:t>) Find those manufacturers that sell laptops, but </a:t>
            </a:r>
            <a:r>
              <a:rPr lang="en-US" smtClean="0"/>
              <a:t>not PC’s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5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486400"/>
          </a:xfrm>
        </p:spPr>
        <p:txBody>
          <a:bodyPr>
            <a:normAutofit/>
          </a:bodyPr>
          <a:lstStyle/>
          <a:p>
            <a:pPr marL="609600" indent="-609600"/>
            <a:r>
              <a:rPr lang="en-US" dirty="0" smtClean="0"/>
              <a:t>Product(maker, model, type), 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400050" lvl="1" indent="0">
              <a:buNone/>
            </a:pPr>
            <a:r>
              <a:rPr lang="en-US" dirty="0" smtClean="0"/>
              <a:t>d) Find those manufacturers that sell laptops, but </a:t>
            </a:r>
            <a:r>
              <a:rPr lang="en-US" smtClean="0"/>
              <a:t>not PC’s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 smtClean="0"/>
              <a:t>SELECT </a:t>
            </a:r>
            <a:r>
              <a:rPr lang="en-US" dirty="0"/>
              <a:t>maker </a:t>
            </a:r>
            <a:r>
              <a:rPr lang="en-US" dirty="0" smtClean="0"/>
              <a:t>FROM </a:t>
            </a:r>
            <a:r>
              <a:rPr lang="en-US" dirty="0"/>
              <a:t>product  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  WHERE </a:t>
            </a:r>
            <a:r>
              <a:rPr lang="en-US" dirty="0" err="1" smtClean="0"/>
              <a:t>ctype</a:t>
            </a:r>
            <a:r>
              <a:rPr lang="en-US" dirty="0" smtClean="0"/>
              <a:t> </a:t>
            </a:r>
            <a:r>
              <a:rPr lang="en-US"/>
              <a:t>= </a:t>
            </a:r>
            <a:r>
              <a:rPr lang="en-US" smtClean="0"/>
              <a:t>'laptop'     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AND maker NOT IN 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smtClean="0"/>
              <a:t> (SELECT </a:t>
            </a:r>
            <a:r>
              <a:rPr lang="en-US" dirty="0"/>
              <a:t>maker </a:t>
            </a:r>
            <a:r>
              <a:rPr lang="en-US" dirty="0" smtClean="0"/>
              <a:t>FROM </a:t>
            </a:r>
            <a:r>
              <a:rPr lang="en-US" dirty="0"/>
              <a:t>product </a:t>
            </a:r>
            <a:r>
              <a:rPr lang="en-US" dirty="0" smtClean="0"/>
              <a:t>WHERE </a:t>
            </a:r>
            <a:r>
              <a:rPr lang="en-US" dirty="0" err="1" smtClean="0"/>
              <a:t>ctype</a:t>
            </a:r>
            <a:r>
              <a:rPr lang="en-US" dirty="0" smtClean="0"/>
              <a:t> </a:t>
            </a:r>
            <a:r>
              <a:rPr lang="en-US"/>
              <a:t>= </a:t>
            </a:r>
            <a:r>
              <a:rPr lang="en-US" smtClean="0"/>
              <a:t>'pc');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5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486400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en-US" dirty="0" smtClean="0"/>
              <a:t>Product(maker, model, type), 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r>
              <a:rPr lang="en-US" dirty="0"/>
              <a:t>ADD: </a:t>
            </a:r>
            <a:r>
              <a:rPr lang="en-US" dirty="0" err="1"/>
              <a:t>Manf</a:t>
            </a:r>
            <a:r>
              <a:rPr lang="en-US" dirty="0"/>
              <a:t>(maker KEY, </a:t>
            </a:r>
            <a:r>
              <a:rPr lang="en-US" dirty="0" err="1"/>
              <a:t>makername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d) Find those manufacturers that sell laptops, but </a:t>
            </a:r>
            <a:r>
              <a:rPr lang="en-US" smtClean="0"/>
              <a:t>not PC’s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 smtClean="0"/>
              <a:t>SELECT </a:t>
            </a:r>
            <a:r>
              <a:rPr lang="en-US" dirty="0"/>
              <a:t>maker </a:t>
            </a:r>
            <a:r>
              <a:rPr lang="en-US" dirty="0" smtClean="0"/>
              <a:t>FROM </a:t>
            </a:r>
            <a:r>
              <a:rPr lang="en-US" dirty="0" err="1" smtClean="0"/>
              <a:t>manf</a:t>
            </a:r>
            <a:r>
              <a:rPr lang="en-US" dirty="0" smtClean="0"/>
              <a:t> WHERE maker IN     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(SELECT </a:t>
            </a:r>
            <a:r>
              <a:rPr lang="en-US" dirty="0"/>
              <a:t>maker </a:t>
            </a:r>
            <a:r>
              <a:rPr lang="en-US" dirty="0" smtClean="0"/>
              <a:t>FROM </a:t>
            </a:r>
            <a:r>
              <a:rPr lang="en-US" dirty="0"/>
              <a:t>product </a:t>
            </a:r>
            <a:r>
              <a:rPr lang="en-US" dirty="0" smtClean="0"/>
              <a:t> WHERE </a:t>
            </a:r>
            <a:r>
              <a:rPr lang="en-US" dirty="0" err="1" smtClean="0"/>
              <a:t>ctype</a:t>
            </a:r>
            <a:r>
              <a:rPr lang="en-US" dirty="0" smtClean="0"/>
              <a:t> </a:t>
            </a:r>
            <a:r>
              <a:rPr lang="en-US"/>
              <a:t>= </a:t>
            </a:r>
            <a:r>
              <a:rPr lang="en-US" smtClean="0"/>
              <a:t>'laptop')   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AND </a:t>
            </a:r>
            <a:r>
              <a:rPr lang="en-US" dirty="0"/>
              <a:t>maker </a:t>
            </a:r>
            <a:r>
              <a:rPr lang="en-US" dirty="0" smtClean="0"/>
              <a:t>NOT IN       </a:t>
            </a:r>
          </a:p>
          <a:p>
            <a:pPr marL="400050" lvl="1" indent="0">
              <a:buNone/>
            </a:pPr>
            <a:r>
              <a:rPr lang="en-US" dirty="0" smtClean="0"/>
              <a:t>   (SELECT </a:t>
            </a:r>
            <a:r>
              <a:rPr lang="en-US" dirty="0"/>
              <a:t>maker </a:t>
            </a:r>
            <a:r>
              <a:rPr lang="en-US" dirty="0" smtClean="0"/>
              <a:t>FROM </a:t>
            </a:r>
            <a:r>
              <a:rPr lang="en-US" dirty="0"/>
              <a:t>product </a:t>
            </a:r>
            <a:r>
              <a:rPr lang="en-US" dirty="0" smtClean="0"/>
              <a:t>WHERE </a:t>
            </a:r>
            <a:r>
              <a:rPr lang="en-US" dirty="0" err="1" smtClean="0"/>
              <a:t>ctype</a:t>
            </a:r>
            <a:r>
              <a:rPr lang="en-US" dirty="0" smtClean="0"/>
              <a:t> </a:t>
            </a:r>
            <a:r>
              <a:rPr lang="en-US"/>
              <a:t>= </a:t>
            </a:r>
            <a:r>
              <a:rPr lang="en-US" smtClean="0"/>
              <a:t>'pc');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5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Example: Exercise – 2.4.1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562600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en-US" dirty="0" smtClean="0"/>
              <a:t>Product(maker, model, type), </a:t>
            </a:r>
          </a:p>
          <a:p>
            <a:pPr marL="609600" indent="-609600"/>
            <a:r>
              <a:rPr lang="en-US" dirty="0" smtClean="0"/>
              <a:t>PC(model, speed, ram, </a:t>
            </a:r>
            <a:r>
              <a:rPr lang="en-US" dirty="0" err="1" smtClean="0"/>
              <a:t>hd</a:t>
            </a:r>
            <a:r>
              <a:rPr lang="en-US" dirty="0" smtClean="0"/>
              <a:t>, price)</a:t>
            </a:r>
          </a:p>
          <a:p>
            <a:pPr marL="609600" indent="-609600"/>
            <a:r>
              <a:rPr lang="en-US" dirty="0" smtClean="0"/>
              <a:t>Laptop(model, speed, ram, </a:t>
            </a:r>
            <a:r>
              <a:rPr lang="en-US" dirty="0" err="1" smtClean="0"/>
              <a:t>hd</a:t>
            </a:r>
            <a:r>
              <a:rPr lang="en-US" dirty="0" smtClean="0"/>
              <a:t>, screen, price)</a:t>
            </a:r>
          </a:p>
          <a:p>
            <a:pPr marL="609600" indent="-609600"/>
            <a:r>
              <a:rPr lang="en-US" dirty="0" smtClean="0"/>
              <a:t>Printer(model, color, type, price)</a:t>
            </a:r>
          </a:p>
          <a:p>
            <a:pPr marL="609600" indent="-609600"/>
            <a:r>
              <a:rPr lang="en-US" dirty="0"/>
              <a:t>ADD: </a:t>
            </a:r>
            <a:r>
              <a:rPr lang="en-US" dirty="0" err="1"/>
              <a:t>Manf</a:t>
            </a:r>
            <a:r>
              <a:rPr lang="en-US" dirty="0"/>
              <a:t>(maker KEY, </a:t>
            </a:r>
            <a:r>
              <a:rPr lang="en-US" dirty="0" err="1"/>
              <a:t>makername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d) Find those manufacturers that sell laptops, but not PC’s.</a:t>
            </a:r>
          </a:p>
          <a:p>
            <a:pPr marL="400050" lvl="1" indent="0">
              <a:buNone/>
            </a:pPr>
            <a:r>
              <a:rPr lang="en-US" dirty="0" smtClean="0"/>
              <a:t>SELECT </a:t>
            </a:r>
            <a:r>
              <a:rPr lang="en-US" dirty="0"/>
              <a:t>maker </a:t>
            </a:r>
            <a:r>
              <a:rPr lang="en-US" dirty="0" smtClean="0"/>
              <a:t>FROM product WHERE </a:t>
            </a:r>
            <a:r>
              <a:rPr lang="en-US" dirty="0" err="1" smtClean="0"/>
              <a:t>ctype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'laptop'          </a:t>
            </a:r>
          </a:p>
          <a:p>
            <a:pPr marL="400050" lvl="1" indent="0">
              <a:buNone/>
            </a:pPr>
            <a:r>
              <a:rPr lang="en-US" dirty="0" smtClean="0"/>
              <a:t>AND </a:t>
            </a:r>
            <a:r>
              <a:rPr lang="en-US" dirty="0"/>
              <a:t>maker </a:t>
            </a:r>
            <a:r>
              <a:rPr lang="en-US" dirty="0" smtClean="0"/>
              <a:t>NOT IN    </a:t>
            </a:r>
          </a:p>
          <a:p>
            <a:pPr marL="400050" lvl="1" indent="0">
              <a:buNone/>
            </a:pPr>
            <a:r>
              <a:rPr lang="en-US" dirty="0" smtClean="0"/>
              <a:t>   (</a:t>
            </a:r>
            <a:r>
              <a:rPr lang="en-US" dirty="0"/>
              <a:t>select maker from product where </a:t>
            </a:r>
            <a:r>
              <a:rPr lang="en-US" dirty="0" err="1" smtClean="0"/>
              <a:t>ctype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'pc')  </a:t>
            </a:r>
          </a:p>
          <a:p>
            <a:pPr marL="400050" lvl="1" indent="0">
              <a:buNone/>
            </a:pPr>
            <a:r>
              <a:rPr lang="en-US" dirty="0" smtClean="0"/>
              <a:t>GROUP BY </a:t>
            </a:r>
            <a:r>
              <a:rPr lang="en-US" dirty="0"/>
              <a:t>maker</a:t>
            </a:r>
            <a:r>
              <a:rPr lang="en-US" dirty="0" smtClean="0"/>
              <a:t>;  # Later Lecture</a:t>
            </a:r>
          </a:p>
        </p:txBody>
      </p:sp>
    </p:spTree>
    <p:extLst>
      <p:ext uri="{BB962C8B-B14F-4D97-AF65-F5344CB8AC3E}">
        <p14:creationId xmlns:p14="http://schemas.microsoft.com/office/powerpoint/2010/main" val="15925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Movies Table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create </a:t>
            </a:r>
            <a:r>
              <a:rPr lang="en-US" altLang="en-US" dirty="0"/>
              <a:t>table </a:t>
            </a:r>
            <a:r>
              <a:rPr lang="en-US" altLang="en-US" dirty="0" err="1"/>
              <a:t>movie_list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(</a:t>
            </a:r>
            <a:r>
              <a:rPr lang="en-US" altLang="en-US" dirty="0"/>
              <a:t>mid </a:t>
            </a:r>
            <a:r>
              <a:rPr lang="en-US" altLang="en-US" dirty="0" err="1"/>
              <a:t>int</a:t>
            </a:r>
            <a:r>
              <a:rPr lang="en-US" altLang="en-US" dirty="0"/>
              <a:t> key, </a:t>
            </a:r>
            <a:r>
              <a:rPr lang="en-US" altLang="en-US" dirty="0" err="1"/>
              <a:t>myear</a:t>
            </a:r>
            <a:r>
              <a:rPr lang="en-US" altLang="en-US" dirty="0"/>
              <a:t> year, </a:t>
            </a:r>
            <a:r>
              <a:rPr lang="en-US" altLang="en-US" dirty="0" err="1"/>
              <a:t>mname</a:t>
            </a:r>
            <a:r>
              <a:rPr lang="en-US" altLang="en-US" dirty="0"/>
              <a:t> </a:t>
            </a:r>
            <a:r>
              <a:rPr lang="en-US" altLang="en-US" dirty="0" err="1"/>
              <a:t>varchar</a:t>
            </a:r>
            <a:r>
              <a:rPr lang="en-US" altLang="en-US" dirty="0"/>
              <a:t>(132</a:t>
            </a:r>
            <a:r>
              <a:rPr lang="en-US" altLang="en-US" dirty="0" smtClean="0"/>
              <a:t>));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Loading Data File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LOAD </a:t>
            </a:r>
            <a:r>
              <a:rPr lang="en-US" altLang="en-US" dirty="0"/>
              <a:t>DATA LOCAL </a:t>
            </a:r>
            <a:r>
              <a:rPr lang="en-US" altLang="en-US" dirty="0" smtClean="0"/>
              <a:t>INFILE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'C</a:t>
            </a:r>
            <a:r>
              <a:rPr lang="en-US" altLang="en-US" dirty="0"/>
              <a:t>:/</a:t>
            </a:r>
            <a:r>
              <a:rPr lang="en-US" altLang="en-US" dirty="0" smtClean="0"/>
              <a:t>Users/Administrator/Documents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/</a:t>
            </a:r>
            <a:r>
              <a:rPr lang="en-US" altLang="en-US" dirty="0" err="1" smtClean="0"/>
              <a:t>GitHub</a:t>
            </a:r>
            <a:r>
              <a:rPr lang="en-US" altLang="en-US" dirty="0" smtClean="0"/>
              <a:t>/CSci226.Fall13/assignments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/</a:t>
            </a:r>
            <a:r>
              <a:rPr lang="en-US" altLang="en-US" dirty="0" err="1"/>
              <a:t>movie_ratings</a:t>
            </a:r>
            <a:r>
              <a:rPr lang="en-US" altLang="en-US" dirty="0"/>
              <a:t>/movie_list.1.csv' 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INTO </a:t>
            </a:r>
            <a:r>
              <a:rPr lang="en-US" altLang="en-US" dirty="0"/>
              <a:t>TABLE </a:t>
            </a:r>
            <a:r>
              <a:rPr lang="en-US" altLang="en-US" dirty="0" err="1"/>
              <a:t>movie_listFIELDS</a:t>
            </a:r>
            <a:r>
              <a:rPr lang="en-US" altLang="en-US" dirty="0"/>
              <a:t> TERMINATED BY ']';</a:t>
            </a:r>
          </a:p>
        </p:txBody>
      </p:sp>
    </p:spTree>
    <p:extLst>
      <p:ext uri="{BB962C8B-B14F-4D97-AF65-F5344CB8AC3E}">
        <p14:creationId xmlns:p14="http://schemas.microsoft.com/office/powerpoint/2010/main" val="28184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2" y="1905000"/>
            <a:ext cx="8815754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1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CREATE TABLE </a:t>
            </a:r>
            <a:r>
              <a:rPr lang="en-US" altLang="en-US" dirty="0"/>
              <a:t>ratings </a:t>
            </a:r>
            <a:r>
              <a:rPr lang="en-US" altLang="en-US" dirty="0" smtClean="0"/>
              <a:t>(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 key </a:t>
            </a:r>
            <a:r>
              <a:rPr lang="en-US" altLang="en-US" dirty="0" err="1"/>
              <a:t>auto_increment</a:t>
            </a:r>
            <a:r>
              <a:rPr lang="en-US" altLang="en-US" dirty="0" smtClean="0"/>
              <a:t>,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m1 </a:t>
            </a:r>
            <a:r>
              <a:rPr lang="en-US" altLang="en-US" dirty="0" err="1"/>
              <a:t>int</a:t>
            </a:r>
            <a:r>
              <a:rPr lang="en-US" altLang="en-US" dirty="0" smtClean="0"/>
              <a:t>, m2 </a:t>
            </a:r>
            <a:r>
              <a:rPr lang="en-US" altLang="en-US" dirty="0" err="1"/>
              <a:t>int</a:t>
            </a:r>
            <a:r>
              <a:rPr lang="en-US" altLang="en-US" dirty="0" smtClean="0"/>
              <a:t>, m3 </a:t>
            </a:r>
            <a:r>
              <a:rPr lang="en-US" altLang="en-US" dirty="0" err="1"/>
              <a:t>int</a:t>
            </a:r>
            <a:r>
              <a:rPr lang="en-US" altLang="en-US" dirty="0" smtClean="0"/>
              <a:t>, m4 </a:t>
            </a:r>
            <a:r>
              <a:rPr lang="en-US" altLang="en-US" dirty="0" err="1"/>
              <a:t>int</a:t>
            </a:r>
            <a:r>
              <a:rPr lang="en-US" altLang="en-US" dirty="0" smtClean="0"/>
              <a:t>, ….</a:t>
            </a:r>
          </a:p>
          <a:p>
            <a:pPr marL="0" indent="0">
              <a:buNone/>
            </a:pPr>
            <a:r>
              <a:rPr lang="en-US" altLang="en-US" dirty="0" smtClean="0"/>
              <a:t>   ….</a:t>
            </a:r>
          </a:p>
          <a:p>
            <a:pPr marL="0" indent="0">
              <a:buNone/>
            </a:pPr>
            <a:r>
              <a:rPr lang="fr-FR" altLang="en-US" dirty="0" smtClean="0"/>
              <a:t>   …., m1679 </a:t>
            </a:r>
            <a:r>
              <a:rPr lang="fr-FR" altLang="en-US" dirty="0" err="1"/>
              <a:t>int</a:t>
            </a:r>
            <a:r>
              <a:rPr lang="fr-FR" altLang="en-US" dirty="0" smtClean="0"/>
              <a:t>, m1680 </a:t>
            </a:r>
            <a:r>
              <a:rPr lang="fr-FR" altLang="en-US" dirty="0" err="1"/>
              <a:t>int</a:t>
            </a:r>
            <a:r>
              <a:rPr lang="fr-FR" altLang="en-US" dirty="0" smtClean="0"/>
              <a:t>, m1681 </a:t>
            </a:r>
            <a:r>
              <a:rPr lang="fr-FR" altLang="en-US" dirty="0" err="1"/>
              <a:t>int</a:t>
            </a:r>
            <a:r>
              <a:rPr lang="fr-FR" altLang="en-US" dirty="0" smtClean="0"/>
              <a:t>,</a:t>
            </a:r>
          </a:p>
          <a:p>
            <a:pPr marL="0" indent="0">
              <a:buNone/>
            </a:pPr>
            <a:r>
              <a:rPr lang="fr-FR" altLang="en-US" dirty="0"/>
              <a:t> </a:t>
            </a:r>
            <a:r>
              <a:rPr lang="fr-FR" altLang="en-US" dirty="0" smtClean="0"/>
              <a:t>  m1682 </a:t>
            </a:r>
            <a:r>
              <a:rPr lang="fr-FR" altLang="en-US" dirty="0" err="1"/>
              <a:t>int</a:t>
            </a:r>
            <a:r>
              <a:rPr lang="fr-FR" altLang="en-US" dirty="0"/>
              <a:t>) </a:t>
            </a:r>
            <a:r>
              <a:rPr lang="fr-FR" altLang="en-US" dirty="0" err="1"/>
              <a:t>auto_increment</a:t>
            </a:r>
            <a:r>
              <a:rPr lang="fr-FR" altLang="en-US" dirty="0"/>
              <a:t>=100, </a:t>
            </a:r>
            <a:endParaRPr lang="fr-FR" altLang="en-US" dirty="0" smtClean="0"/>
          </a:p>
          <a:p>
            <a:pPr marL="0" indent="0">
              <a:buNone/>
            </a:pPr>
            <a:r>
              <a:rPr lang="fr-FR" altLang="en-US" dirty="0" smtClean="0"/>
              <a:t>ENGINE </a:t>
            </a:r>
            <a:r>
              <a:rPr lang="fr-FR" altLang="en-US" dirty="0"/>
              <a:t>= </a:t>
            </a:r>
            <a:r>
              <a:rPr lang="fr-FR" altLang="en-US" dirty="0" err="1"/>
              <a:t>MyISAM</a:t>
            </a:r>
            <a:r>
              <a:rPr lang="fr-FR" altLang="en-US" dirty="0"/>
              <a:t>;</a:t>
            </a:r>
            <a:r>
              <a:rPr lang="en-US" altLang="en-US" dirty="0" smtClean="0"/>
              <a:t>  # Needed for &gt; 1000 </a:t>
            </a:r>
            <a:r>
              <a:rPr lang="en-US" altLang="en-US" dirty="0" err="1" smtClean="0"/>
              <a:t>Attr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01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Load sample ratings data</a:t>
            </a:r>
          </a:p>
          <a:p>
            <a:pPr marL="0" indent="0">
              <a:buNone/>
            </a:pPr>
            <a:r>
              <a:rPr lang="en-US" altLang="en-US" dirty="0" smtClean="0"/>
              <a:t>LOAD </a:t>
            </a:r>
            <a:r>
              <a:rPr lang="en-US" altLang="en-US" dirty="0"/>
              <a:t>DATA LOCAL INFILE 'C:/</a:t>
            </a:r>
            <a:r>
              <a:rPr lang="en-US" altLang="en-US" dirty="0" smtClean="0"/>
              <a:t>Users/Administrator/Documents</a:t>
            </a:r>
          </a:p>
          <a:p>
            <a:pPr marL="0" indent="0">
              <a:buNone/>
            </a:pPr>
            <a:r>
              <a:rPr lang="en-US" altLang="en-US" dirty="0" smtClean="0"/>
              <a:t>/</a:t>
            </a:r>
            <a:r>
              <a:rPr lang="en-US" altLang="en-US" dirty="0" err="1" smtClean="0"/>
              <a:t>GitHub</a:t>
            </a:r>
            <a:r>
              <a:rPr lang="en-US" altLang="en-US" dirty="0" smtClean="0"/>
              <a:t>/CSci226.Fall13</a:t>
            </a:r>
          </a:p>
          <a:p>
            <a:pPr marL="0" indent="0">
              <a:buNone/>
            </a:pPr>
            <a:r>
              <a:rPr lang="en-US" altLang="en-US" dirty="0" smtClean="0"/>
              <a:t>/</a:t>
            </a:r>
            <a:r>
              <a:rPr lang="en-US" altLang="en-US" dirty="0"/>
              <a:t>assignments/</a:t>
            </a:r>
            <a:r>
              <a:rPr lang="en-US" altLang="en-US" dirty="0" err="1"/>
              <a:t>movie_ratings</a:t>
            </a:r>
            <a:r>
              <a:rPr lang="en-US" altLang="en-US" dirty="0"/>
              <a:t>/ratings.1.csv'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INTO </a:t>
            </a:r>
            <a:r>
              <a:rPr lang="en-US" altLang="en-US" dirty="0"/>
              <a:t>TABLE </a:t>
            </a:r>
            <a:r>
              <a:rPr lang="en-US" altLang="en-US" dirty="0" smtClean="0"/>
              <a:t>ratings </a:t>
            </a:r>
          </a:p>
          <a:p>
            <a:pPr marL="0" indent="0">
              <a:buNone/>
            </a:pPr>
            <a:r>
              <a:rPr lang="en-US" altLang="en-US" dirty="0" smtClean="0"/>
              <a:t>FIELDS </a:t>
            </a:r>
            <a:r>
              <a:rPr lang="en-US" altLang="en-US" dirty="0"/>
              <a:t>TERMINATED BY </a:t>
            </a:r>
            <a:r>
              <a:rPr lang="en-US" altLang="en-US" dirty="0" smtClean="0"/>
              <a:t>',‘</a:t>
            </a:r>
          </a:p>
          <a:p>
            <a:pPr marL="0" indent="0">
              <a:buNone/>
            </a:pPr>
            <a:r>
              <a:rPr lang="en-US" altLang="en-US" dirty="0" smtClean="0"/>
              <a:t>(</a:t>
            </a:r>
            <a:r>
              <a:rPr lang="en-US" altLang="en-US" dirty="0"/>
              <a:t>m1 </a:t>
            </a:r>
            <a:r>
              <a:rPr lang="en-US" altLang="en-US" dirty="0" smtClean="0"/>
              <a:t>, m2 , m3 , m4 , ….</a:t>
            </a:r>
          </a:p>
          <a:p>
            <a:pPr marL="0" indent="0">
              <a:buNone/>
            </a:pPr>
            <a:r>
              <a:rPr lang="en-US" altLang="en-US" dirty="0" smtClean="0"/>
              <a:t>…..</a:t>
            </a:r>
          </a:p>
          <a:p>
            <a:pPr marL="0" indent="0">
              <a:buNone/>
            </a:pPr>
            <a:r>
              <a:rPr lang="en-US" altLang="en-US" dirty="0" smtClean="0"/>
              <a:t>…., m1679 , m1680 , m1681 , m1682</a:t>
            </a:r>
            <a:r>
              <a:rPr lang="en-US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56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Ratings Table</a:t>
            </a:r>
          </a:p>
          <a:p>
            <a:pPr marL="0" indent="0">
              <a:buNone/>
            </a:pPr>
            <a:r>
              <a:rPr lang="en-US" altLang="en-US" dirty="0" smtClean="0"/>
              <a:t>CREATE TABLE </a:t>
            </a:r>
            <a:r>
              <a:rPr lang="en-US" altLang="en-US" dirty="0" err="1" smtClean="0"/>
              <a:t>movie_ratings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</a:t>
            </a:r>
            <a:r>
              <a:rPr lang="en-US" altLang="en-US" dirty="0" err="1"/>
              <a:t>pid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, mid </a:t>
            </a:r>
            <a:r>
              <a:rPr lang="en-US" altLang="en-US" dirty="0" err="1"/>
              <a:t>int</a:t>
            </a:r>
            <a:r>
              <a:rPr lang="en-US" altLang="en-US" dirty="0"/>
              <a:t>, rating </a:t>
            </a:r>
            <a:r>
              <a:rPr lang="en-US" altLang="en-US" dirty="0" err="1"/>
              <a:t>int</a:t>
            </a:r>
            <a:r>
              <a:rPr lang="en-US" altLang="en-US" dirty="0"/>
              <a:t>, key (</a:t>
            </a:r>
            <a:r>
              <a:rPr lang="en-US" altLang="en-US" dirty="0" err="1"/>
              <a:t>pid</a:t>
            </a:r>
            <a:r>
              <a:rPr lang="en-US" altLang="en-US" dirty="0"/>
              <a:t>, mid</a:t>
            </a:r>
            <a:r>
              <a:rPr lang="en-US" altLang="en-US" dirty="0" smtClean="0"/>
              <a:t>));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* Insert using a </a:t>
            </a:r>
            <a:r>
              <a:rPr lang="en-US" altLang="en-US" dirty="0" err="1" smtClean="0"/>
              <a:t>subquery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insert </a:t>
            </a:r>
            <a:r>
              <a:rPr lang="en-US" altLang="en-US" dirty="0"/>
              <a:t>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</a:t>
            </a:r>
            <a:r>
              <a:rPr lang="en-US" altLang="en-US" dirty="0"/>
              <a:t>select </a:t>
            </a:r>
            <a:r>
              <a:rPr lang="en-US" altLang="en-US" dirty="0" err="1"/>
              <a:t>pid</a:t>
            </a:r>
            <a:r>
              <a:rPr lang="en-US" altLang="en-US" dirty="0"/>
              <a:t>, 99, m99 as rating from ratings where m99 &lt;&gt;</a:t>
            </a:r>
            <a:r>
              <a:rPr lang="en-US" altLang="en-US" dirty="0" smtClean="0"/>
              <a:t>0 )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* from </a:t>
            </a:r>
            <a:r>
              <a:rPr lang="en-US" altLang="en-US" dirty="0" err="1"/>
              <a:t>movie_ratings</a:t>
            </a:r>
            <a:r>
              <a:rPr lang="en-US" altLang="en-US" dirty="0"/>
              <a:t> where </a:t>
            </a:r>
            <a:r>
              <a:rPr lang="en-US" altLang="en-US" dirty="0" smtClean="0"/>
              <a:t>mid=99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257800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Ratings Table</a:t>
            </a:r>
          </a:p>
          <a:p>
            <a:pPr marL="0" indent="0">
              <a:buNone/>
            </a:pPr>
            <a:r>
              <a:rPr lang="en-US" altLang="en-US" dirty="0" smtClean="0"/>
              <a:t>CREATE TABLE </a:t>
            </a:r>
            <a:r>
              <a:rPr lang="en-US" altLang="en-US" dirty="0" err="1" smtClean="0"/>
              <a:t>movie_ratings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</a:t>
            </a:r>
            <a:r>
              <a:rPr lang="en-US" altLang="en-US" dirty="0" err="1"/>
              <a:t>pid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, mid </a:t>
            </a:r>
            <a:r>
              <a:rPr lang="en-US" altLang="en-US" dirty="0" err="1"/>
              <a:t>int</a:t>
            </a:r>
            <a:r>
              <a:rPr lang="en-US" altLang="en-US" dirty="0"/>
              <a:t>, rating </a:t>
            </a:r>
            <a:r>
              <a:rPr lang="en-US" altLang="en-US" dirty="0" err="1"/>
              <a:t>int</a:t>
            </a:r>
            <a:r>
              <a:rPr lang="en-US" altLang="en-US" dirty="0"/>
              <a:t>, key (</a:t>
            </a:r>
            <a:r>
              <a:rPr lang="en-US" altLang="en-US" dirty="0" err="1"/>
              <a:t>pid</a:t>
            </a:r>
            <a:r>
              <a:rPr lang="en-US" altLang="en-US" dirty="0"/>
              <a:t>, mid</a:t>
            </a:r>
            <a:r>
              <a:rPr lang="en-US" altLang="en-US" dirty="0" smtClean="0"/>
              <a:t>));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Insert using a </a:t>
            </a:r>
            <a:r>
              <a:rPr lang="en-US" altLang="en-US" dirty="0" err="1" smtClean="0"/>
              <a:t>subquery</a:t>
            </a:r>
            <a:r>
              <a:rPr lang="en-US" altLang="en-US" dirty="0" smtClean="0"/>
              <a:t> ratings data for movies (99, 313, 420, 465, 588)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99, m99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m99 &lt;&gt;</a:t>
            </a:r>
            <a:r>
              <a:rPr lang="en-US" altLang="en-US" dirty="0" smtClean="0"/>
              <a:t>0 )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313, m313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m313 &lt;&gt;0 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420, m420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m420 &lt;&gt;0 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465, m465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m465 &lt;&gt;0 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588, m588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m588 &lt;&gt;0 );</a:t>
            </a:r>
          </a:p>
        </p:txBody>
      </p:sp>
    </p:spTree>
    <p:extLst>
      <p:ext uri="{BB962C8B-B14F-4D97-AF65-F5344CB8AC3E}">
        <p14:creationId xmlns:p14="http://schemas.microsoft.com/office/powerpoint/2010/main" val="24995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Assignment 2</a:t>
            </a:r>
            <a:br>
              <a:rPr lang="en-US" b="1" dirty="0" smtClean="0"/>
            </a:br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26670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Look at ratings for a group of movies.</a:t>
            </a:r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List names for group of movies</a:t>
            </a:r>
          </a:p>
          <a:p>
            <a:pPr marL="0" indent="0">
              <a:buNone/>
            </a:pPr>
            <a:r>
              <a:rPr lang="en-US" altLang="en-US" dirty="0"/>
              <a:t>select * from </a:t>
            </a:r>
            <a:r>
              <a:rPr lang="en-US" altLang="en-US" dirty="0" err="1"/>
              <a:t>movie_list</a:t>
            </a:r>
            <a:r>
              <a:rPr lang="en-US" altLang="en-US" dirty="0"/>
              <a:t> </a:t>
            </a:r>
            <a:r>
              <a:rPr lang="en-US" altLang="en-US" dirty="0" smtClean="0"/>
              <a:t>where </a:t>
            </a:r>
            <a:r>
              <a:rPr lang="en-US" altLang="en-US" dirty="0"/>
              <a:t>mid in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(</a:t>
            </a:r>
            <a:r>
              <a:rPr lang="en-US" altLang="en-US" dirty="0"/>
              <a:t>99, 313, 420, 465, 588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48972"/>
              </p:ext>
            </p:extLst>
          </p:nvPr>
        </p:nvGraphicFramePr>
        <p:xfrm>
          <a:off x="152400" y="4267200"/>
          <a:ext cx="8534399" cy="1981199"/>
        </p:xfrm>
        <a:graphic>
          <a:graphicData uri="http://schemas.openxmlformats.org/drawingml/2006/table">
            <a:tbl>
              <a:tblPr/>
              <a:tblGrid>
                <a:gridCol w="1484243"/>
                <a:gridCol w="1484243"/>
                <a:gridCol w="5565913"/>
              </a:tblGrid>
              <a:tr h="1909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Snow White and the Seven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Dwarfs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Titanic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Alice in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Wonderland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Jungle Book,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04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Beauty and the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3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2667000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Look at ratings for a group of movies.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 err="1"/>
              <a:t>a.pid</a:t>
            </a:r>
            <a:r>
              <a:rPr lang="en-US" altLang="en-US" dirty="0"/>
              <a:t>, </a:t>
            </a:r>
            <a:r>
              <a:rPr lang="en-US" altLang="en-US" dirty="0" err="1"/>
              <a:t>a.rating</a:t>
            </a:r>
            <a:r>
              <a:rPr lang="en-US" altLang="en-US" dirty="0"/>
              <a:t>, </a:t>
            </a:r>
            <a:r>
              <a:rPr lang="en-US" altLang="en-US" dirty="0" err="1"/>
              <a:t>b.rating</a:t>
            </a:r>
            <a:r>
              <a:rPr lang="en-US" altLang="en-US" dirty="0"/>
              <a:t>, </a:t>
            </a:r>
            <a:r>
              <a:rPr lang="en-US" altLang="en-US" dirty="0" err="1"/>
              <a:t>c.rating</a:t>
            </a:r>
            <a:r>
              <a:rPr lang="en-US" altLang="en-US" dirty="0"/>
              <a:t>, </a:t>
            </a:r>
            <a:r>
              <a:rPr lang="en-US" altLang="en-US" dirty="0" err="1"/>
              <a:t>d.rating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e.rating</a:t>
            </a:r>
            <a:r>
              <a:rPr lang="en-US" altLang="en-US" dirty="0" smtClean="0"/>
              <a:t> 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from </a:t>
            </a:r>
            <a:r>
              <a:rPr lang="en-US" altLang="en-US" dirty="0" err="1"/>
              <a:t>movie_ratings</a:t>
            </a:r>
            <a:r>
              <a:rPr lang="en-US" altLang="en-US" dirty="0"/>
              <a:t> a,   </a:t>
            </a:r>
            <a:r>
              <a:rPr lang="en-US" altLang="en-US" dirty="0" err="1"/>
              <a:t>movie_ratings</a:t>
            </a:r>
            <a:r>
              <a:rPr lang="en-US" altLang="en-US" dirty="0"/>
              <a:t> b,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</a:t>
            </a:r>
            <a:r>
              <a:rPr lang="en-US" altLang="en-US" dirty="0" err="1" smtClean="0"/>
              <a:t>movie_ratings</a:t>
            </a:r>
            <a:r>
              <a:rPr lang="en-US" altLang="en-US" dirty="0" smtClean="0"/>
              <a:t> </a:t>
            </a:r>
            <a:r>
              <a:rPr lang="en-US" altLang="en-US" dirty="0"/>
              <a:t>c, </a:t>
            </a:r>
            <a:r>
              <a:rPr lang="en-US" altLang="en-US" dirty="0" err="1"/>
              <a:t>movie_ratings</a:t>
            </a:r>
            <a:r>
              <a:rPr lang="en-US" altLang="en-US" dirty="0"/>
              <a:t> d,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r>
              <a:rPr lang="en-US" altLang="en-US" dirty="0" smtClean="0"/>
              <a:t>e</a:t>
            </a:r>
          </a:p>
          <a:p>
            <a:pPr marL="0" indent="0">
              <a:buNone/>
            </a:pPr>
            <a:r>
              <a:rPr lang="en-US" altLang="en-US" dirty="0" smtClean="0"/>
              <a:t>where </a:t>
            </a:r>
            <a:r>
              <a:rPr lang="en-US" altLang="en-US" dirty="0" err="1"/>
              <a:t>a.pid</a:t>
            </a:r>
            <a:r>
              <a:rPr lang="en-US" altLang="en-US" dirty="0"/>
              <a:t>=</a:t>
            </a:r>
            <a:r>
              <a:rPr lang="en-US" altLang="en-US" dirty="0" err="1"/>
              <a:t>b.pid</a:t>
            </a:r>
            <a:r>
              <a:rPr lang="en-US" altLang="en-US" dirty="0"/>
              <a:t> and </a:t>
            </a:r>
            <a:r>
              <a:rPr lang="en-US" altLang="en-US" dirty="0" err="1"/>
              <a:t>b.pid</a:t>
            </a:r>
            <a:r>
              <a:rPr lang="en-US" altLang="en-US" dirty="0"/>
              <a:t> =</a:t>
            </a:r>
            <a:r>
              <a:rPr lang="en-US" altLang="en-US" dirty="0" err="1"/>
              <a:t>c.pid</a:t>
            </a:r>
            <a:r>
              <a:rPr lang="en-US" altLang="en-US" dirty="0"/>
              <a:t> and </a:t>
            </a:r>
            <a:r>
              <a:rPr lang="en-US" altLang="en-US" dirty="0" err="1"/>
              <a:t>c.pid</a:t>
            </a:r>
            <a:r>
              <a:rPr lang="en-US" altLang="en-US" dirty="0"/>
              <a:t> = </a:t>
            </a:r>
            <a:r>
              <a:rPr lang="en-US" altLang="en-US" dirty="0" err="1"/>
              <a:t>d.pid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and </a:t>
            </a:r>
            <a:r>
              <a:rPr lang="en-US" altLang="en-US" dirty="0" err="1"/>
              <a:t>d.pid</a:t>
            </a:r>
            <a:r>
              <a:rPr lang="en-US" altLang="en-US" dirty="0"/>
              <a:t> = </a:t>
            </a:r>
            <a:r>
              <a:rPr lang="en-US" altLang="en-US" dirty="0" err="1" smtClean="0"/>
              <a:t>e.pid</a:t>
            </a:r>
            <a:r>
              <a:rPr lang="en-US" altLang="en-US" dirty="0" smtClean="0"/>
              <a:t> and </a:t>
            </a:r>
            <a:r>
              <a:rPr lang="en-US" altLang="en-US" dirty="0"/>
              <a:t>a.mid = </a:t>
            </a:r>
            <a:r>
              <a:rPr lang="en-US" altLang="en-US" dirty="0" smtClean="0"/>
              <a:t>99 and </a:t>
            </a:r>
            <a:r>
              <a:rPr lang="en-US" altLang="en-US" dirty="0"/>
              <a:t>b.mid = </a:t>
            </a:r>
            <a:r>
              <a:rPr lang="en-US" altLang="en-US" dirty="0" smtClean="0"/>
              <a:t>313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and </a:t>
            </a:r>
            <a:r>
              <a:rPr lang="en-US" altLang="en-US" dirty="0"/>
              <a:t>c.mid = </a:t>
            </a:r>
            <a:r>
              <a:rPr lang="en-US" altLang="en-US" dirty="0" smtClean="0"/>
              <a:t>420 and </a:t>
            </a:r>
            <a:r>
              <a:rPr lang="en-US" altLang="en-US" dirty="0"/>
              <a:t>d.mid = </a:t>
            </a:r>
            <a:r>
              <a:rPr lang="en-US" altLang="en-US" dirty="0" smtClean="0"/>
              <a:t>465 and </a:t>
            </a:r>
            <a:r>
              <a:rPr lang="en-US" altLang="en-US" dirty="0"/>
              <a:t>e.mid = 588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62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96620"/>
              </p:ext>
            </p:extLst>
          </p:nvPr>
        </p:nvGraphicFramePr>
        <p:xfrm>
          <a:off x="228600" y="990599"/>
          <a:ext cx="8229600" cy="5334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97518"/>
              </p:ext>
            </p:extLst>
          </p:nvPr>
        </p:nvGraphicFramePr>
        <p:xfrm>
          <a:off x="304800" y="990599"/>
          <a:ext cx="8382000" cy="5181600"/>
        </p:xfrm>
        <a:graphic>
          <a:graphicData uri="http://schemas.openxmlformats.org/drawingml/2006/table">
            <a:tbl>
              <a:tblPr/>
              <a:tblGrid>
                <a:gridCol w="1397000"/>
                <a:gridCol w="1397000"/>
                <a:gridCol w="1397000"/>
                <a:gridCol w="1397000"/>
                <a:gridCol w="1397000"/>
                <a:gridCol w="1397000"/>
              </a:tblGrid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3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3810000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What was average movie rating for a set of movies?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select (select </a:t>
            </a:r>
            <a:r>
              <a:rPr lang="en-US" altLang="en-US" dirty="0" err="1"/>
              <a:t>mname</a:t>
            </a:r>
            <a:r>
              <a:rPr lang="en-US" altLang="en-US" dirty="0"/>
              <a:t> from </a:t>
            </a:r>
            <a:r>
              <a:rPr lang="en-US" altLang="en-US" dirty="0" err="1"/>
              <a:t>movie_list</a:t>
            </a:r>
            <a:r>
              <a:rPr lang="en-US" altLang="en-US" dirty="0"/>
              <a:t> where mid=99) AS 'Movie',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 count</a:t>
            </a:r>
            <a:r>
              <a:rPr lang="en-US" altLang="en-US" dirty="0"/>
              <a:t>(*) as 'number of reviews',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 </a:t>
            </a:r>
            <a:r>
              <a:rPr lang="en-US" altLang="en-US" dirty="0" err="1" smtClean="0"/>
              <a:t>avg</a:t>
            </a:r>
            <a:r>
              <a:rPr lang="en-US" altLang="en-US" dirty="0" smtClean="0"/>
              <a:t>(rating</a:t>
            </a:r>
            <a:r>
              <a:rPr lang="en-US" altLang="en-US" dirty="0"/>
              <a:t>) as '</a:t>
            </a:r>
            <a:r>
              <a:rPr lang="en-US" altLang="en-US" dirty="0" err="1"/>
              <a:t>avg</a:t>
            </a:r>
            <a:r>
              <a:rPr lang="en-US" altLang="en-US" dirty="0"/>
              <a:t> rating'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from </a:t>
            </a:r>
            <a:r>
              <a:rPr lang="en-US" altLang="en-US" dirty="0" err="1"/>
              <a:t>movie_ratings</a:t>
            </a:r>
            <a:r>
              <a:rPr lang="en-US" altLang="en-US" dirty="0"/>
              <a:t> where mid=99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UNION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(select </a:t>
            </a:r>
            <a:r>
              <a:rPr lang="en-US" altLang="en-US" dirty="0" err="1"/>
              <a:t>mname</a:t>
            </a:r>
            <a:r>
              <a:rPr lang="en-US" altLang="en-US" dirty="0"/>
              <a:t> from </a:t>
            </a:r>
            <a:r>
              <a:rPr lang="en-US" altLang="en-US" dirty="0" err="1"/>
              <a:t>movie_list</a:t>
            </a:r>
            <a:r>
              <a:rPr lang="en-US" altLang="en-US" dirty="0"/>
              <a:t> where mid=313) AS 'Movie',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count</a:t>
            </a:r>
            <a:r>
              <a:rPr lang="en-US" altLang="en-US" dirty="0"/>
              <a:t>(*) as 'number of reviews',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avg</a:t>
            </a:r>
            <a:r>
              <a:rPr lang="en-US" altLang="en-US" dirty="0" smtClean="0"/>
              <a:t>(rating</a:t>
            </a:r>
            <a:r>
              <a:rPr lang="en-US" altLang="en-US" dirty="0"/>
              <a:t>) as '</a:t>
            </a:r>
            <a:r>
              <a:rPr lang="en-US" altLang="en-US" dirty="0" err="1"/>
              <a:t>avg</a:t>
            </a:r>
            <a:r>
              <a:rPr lang="en-US" altLang="en-US" dirty="0"/>
              <a:t> rating' from </a:t>
            </a:r>
            <a:r>
              <a:rPr lang="en-US" altLang="en-US" dirty="0" err="1"/>
              <a:t>movie_ratings</a:t>
            </a:r>
            <a:r>
              <a:rPr lang="en-US" altLang="en-US" dirty="0"/>
              <a:t> where </a:t>
            </a:r>
            <a:r>
              <a:rPr lang="en-US" altLang="en-US" dirty="0" smtClean="0"/>
              <a:t>mid=313;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24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1371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What was average movie rating for a set of movies?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91398"/>
              </p:ext>
            </p:extLst>
          </p:nvPr>
        </p:nvGraphicFramePr>
        <p:xfrm>
          <a:off x="152400" y="2209797"/>
          <a:ext cx="8534401" cy="4114802"/>
        </p:xfrm>
        <a:graphic>
          <a:graphicData uri="http://schemas.openxmlformats.org/drawingml/2006/table">
            <a:tbl>
              <a:tblPr/>
              <a:tblGrid>
                <a:gridCol w="4132704"/>
                <a:gridCol w="2249756"/>
                <a:gridCol w="2151941"/>
              </a:tblGrid>
              <a:tr h="396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reviews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 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3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Titanic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4.2457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3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Beauty and the Beast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3.7921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3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Snow White and the Seven Dwarfs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3.7093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3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Alice in Wonderland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3.6667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3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Jungle Book, The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3.5647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Movie Ratings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486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How many records in DB where two people equally rated the same movie.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select count(*)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from </a:t>
            </a:r>
            <a:r>
              <a:rPr lang="en-US" altLang="en-US" dirty="0" err="1"/>
              <a:t>movie_ratings</a:t>
            </a:r>
            <a:r>
              <a:rPr lang="en-US" altLang="en-US" dirty="0"/>
              <a:t> a, </a:t>
            </a:r>
            <a:r>
              <a:rPr lang="en-US" altLang="en-US" dirty="0" err="1" smtClean="0"/>
              <a:t>movie_ratings</a:t>
            </a:r>
            <a:r>
              <a:rPr lang="en-US" altLang="en-US" dirty="0" smtClean="0"/>
              <a:t> </a:t>
            </a:r>
            <a:r>
              <a:rPr lang="en-US" altLang="en-US" dirty="0"/>
              <a:t>b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where   </a:t>
            </a:r>
            <a:r>
              <a:rPr lang="en-US" altLang="en-US" dirty="0"/>
              <a:t>a.mid = b.mid and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a.rating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err="1"/>
              <a:t>b.rating</a:t>
            </a:r>
            <a:r>
              <a:rPr lang="en-US" altLang="en-US" dirty="0"/>
              <a:t> and  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a.pid</a:t>
            </a:r>
            <a:r>
              <a:rPr lang="en-US" altLang="en-US" dirty="0" smtClean="0"/>
              <a:t> </a:t>
            </a:r>
            <a:r>
              <a:rPr lang="en-US" altLang="en-US" dirty="0"/>
              <a:t>&lt; </a:t>
            </a:r>
            <a:r>
              <a:rPr lang="en-US" altLang="en-US" dirty="0" err="1"/>
              <a:t>b.pid</a:t>
            </a:r>
            <a:r>
              <a:rPr lang="en-US" altLang="en-US" dirty="0"/>
              <a:t>;</a:t>
            </a:r>
            <a:endParaRPr lang="en-US" altLang="en-US" dirty="0" smtClean="0"/>
          </a:p>
          <a:p>
            <a:pPr>
              <a:buFont typeface="Arial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12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Songs Domain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486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List all songs by three different artists.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select artist, track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where upper(artist</a:t>
            </a:r>
            <a:r>
              <a:rPr lang="en-US" altLang="en-US" dirty="0"/>
              <a:t>) like upper('%eagles%' ) </a:t>
            </a:r>
            <a:r>
              <a:rPr lang="en-US" altLang="en-US" dirty="0" smtClean="0"/>
              <a:t>union</a:t>
            </a:r>
          </a:p>
          <a:p>
            <a:pPr marL="0" indent="0">
              <a:buNone/>
            </a:pPr>
            <a:r>
              <a:rPr lang="en-US" altLang="en-US" dirty="0" smtClean="0"/>
              <a:t>select </a:t>
            </a:r>
            <a:r>
              <a:rPr lang="en-US" altLang="en-US" dirty="0"/>
              <a:t>artist, track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where </a:t>
            </a:r>
            <a:r>
              <a:rPr lang="en-US" altLang="en-US" dirty="0"/>
              <a:t>upper(artist) like upper('%Allman%' ) </a:t>
            </a:r>
            <a:r>
              <a:rPr lang="en-US" altLang="en-US" dirty="0" smtClean="0"/>
              <a:t>union select </a:t>
            </a:r>
            <a:r>
              <a:rPr lang="en-US" altLang="en-US" dirty="0"/>
              <a:t>artist, track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where </a:t>
            </a:r>
            <a:r>
              <a:rPr lang="en-US" altLang="en-US" dirty="0"/>
              <a:t>upper(artist) like upper('%Clearwater%' );</a:t>
            </a:r>
          </a:p>
        </p:txBody>
      </p:sp>
    </p:spTree>
    <p:extLst>
      <p:ext uri="{BB962C8B-B14F-4D97-AF65-F5344CB8AC3E}">
        <p14:creationId xmlns:p14="http://schemas.microsoft.com/office/powerpoint/2010/main" val="36573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Songs Domain:</a:t>
            </a:r>
            <a:br>
              <a:rPr lang="en-US" altLang="en-US" dirty="0" smtClean="0"/>
            </a:br>
            <a:r>
              <a:rPr lang="en-US" altLang="en-US" dirty="0" smtClean="0"/>
              <a:t>Efficiency </a:t>
            </a:r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4800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Queries : List all songs by three different artists.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MySQL query goes on and on.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Select * from songs where artist in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 </a:t>
            </a:r>
            <a:r>
              <a:rPr lang="en-US" altLang="en-US" dirty="0"/>
              <a:t>select artist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where </a:t>
            </a:r>
            <a:r>
              <a:rPr lang="en-US" altLang="en-US" dirty="0"/>
              <a:t>upper(artist) like upper('%eagles%') UNION  select artist from songs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where </a:t>
            </a:r>
            <a:r>
              <a:rPr lang="en-US" altLang="en-US" dirty="0"/>
              <a:t>upper(artist) like upper('%</a:t>
            </a:r>
            <a:r>
              <a:rPr lang="en-US" altLang="en-US" dirty="0" err="1"/>
              <a:t>allman</a:t>
            </a:r>
            <a:r>
              <a:rPr lang="en-US" altLang="en-US" dirty="0"/>
              <a:t>%') )</a:t>
            </a:r>
          </a:p>
        </p:txBody>
      </p:sp>
    </p:spTree>
    <p:extLst>
      <p:ext uri="{BB962C8B-B14F-4D97-AF65-F5344CB8AC3E}">
        <p14:creationId xmlns:p14="http://schemas.microsoft.com/office/powerpoint/2010/main" val="5513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Python Challenge 1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257800"/>
          </a:xfrm>
        </p:spPr>
        <p:txBody>
          <a:bodyPr>
            <a:normAutofit fontScale="62500" lnSpcReduction="20000"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Automate this process in Python</a:t>
            </a:r>
          </a:p>
          <a:p>
            <a:pPr>
              <a:buFont typeface="Arial" charset="0"/>
              <a:buChar char="•"/>
            </a:pP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Ratings Table</a:t>
            </a:r>
          </a:p>
          <a:p>
            <a:pPr marL="0" indent="0">
              <a:buNone/>
            </a:pPr>
            <a:r>
              <a:rPr lang="en-US" altLang="en-US" dirty="0" smtClean="0"/>
              <a:t>CREATE TABLE </a:t>
            </a:r>
            <a:r>
              <a:rPr lang="en-US" altLang="en-US" dirty="0" err="1" smtClean="0"/>
              <a:t>movie_ratings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</a:t>
            </a:r>
            <a:r>
              <a:rPr lang="en-US" altLang="en-US" dirty="0" err="1"/>
              <a:t>pid</a:t>
            </a:r>
            <a:r>
              <a:rPr lang="en-US" altLang="en-US" dirty="0"/>
              <a:t> </a:t>
            </a:r>
            <a:r>
              <a:rPr lang="en-US" altLang="en-US" dirty="0" err="1"/>
              <a:t>int</a:t>
            </a:r>
            <a:r>
              <a:rPr lang="en-US" altLang="en-US" dirty="0"/>
              <a:t>, mid </a:t>
            </a:r>
            <a:r>
              <a:rPr lang="en-US" altLang="en-US" dirty="0" err="1"/>
              <a:t>int</a:t>
            </a:r>
            <a:r>
              <a:rPr lang="en-US" altLang="en-US" dirty="0"/>
              <a:t>, rating </a:t>
            </a:r>
            <a:r>
              <a:rPr lang="en-US" altLang="en-US" dirty="0" err="1"/>
              <a:t>int</a:t>
            </a:r>
            <a:r>
              <a:rPr lang="en-US" altLang="en-US" dirty="0"/>
              <a:t>, key (</a:t>
            </a:r>
            <a:r>
              <a:rPr lang="en-US" altLang="en-US" dirty="0" err="1"/>
              <a:t>pid</a:t>
            </a:r>
            <a:r>
              <a:rPr lang="en-US" altLang="en-US" dirty="0"/>
              <a:t>, mid</a:t>
            </a:r>
            <a:r>
              <a:rPr lang="en-US" altLang="en-US" dirty="0" smtClean="0"/>
              <a:t>));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Insert using a </a:t>
            </a:r>
            <a:r>
              <a:rPr lang="en-US" altLang="en-US" dirty="0" err="1" smtClean="0"/>
              <a:t>subquery</a:t>
            </a:r>
            <a:r>
              <a:rPr lang="en-US" altLang="en-US" dirty="0" smtClean="0"/>
              <a:t> ratings data for movies (99, 313, 420, 465, 588)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99, m99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m99 &lt;&gt;</a:t>
            </a:r>
            <a:r>
              <a:rPr lang="en-US" altLang="en-US" dirty="0" smtClean="0"/>
              <a:t>0 )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313, m313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m313 &lt;&gt;0 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420, m420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m420 &lt;&gt;0 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465, m465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m465 &lt;&gt;0 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r>
              <a:rPr lang="en-US" altLang="en-US" dirty="0" smtClean="0"/>
              <a:t>INSERT INTO </a:t>
            </a:r>
            <a:r>
              <a:rPr lang="en-US" altLang="en-US" dirty="0" err="1"/>
              <a:t>movie_ratings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(SELECT </a:t>
            </a:r>
            <a:r>
              <a:rPr lang="en-US" altLang="en-US" dirty="0" err="1"/>
              <a:t>pid</a:t>
            </a:r>
            <a:r>
              <a:rPr lang="en-US" altLang="en-US" dirty="0"/>
              <a:t>, 588, m588 </a:t>
            </a:r>
            <a:r>
              <a:rPr lang="en-US" altLang="en-US" dirty="0" smtClean="0"/>
              <a:t>AS </a:t>
            </a:r>
            <a:r>
              <a:rPr lang="en-US" altLang="en-US" dirty="0"/>
              <a:t>rating </a:t>
            </a:r>
            <a:r>
              <a:rPr lang="en-US" altLang="en-US" dirty="0" smtClean="0"/>
              <a:t>FROM </a:t>
            </a:r>
            <a:r>
              <a:rPr lang="en-US" altLang="en-US" dirty="0"/>
              <a:t>ratings </a:t>
            </a:r>
            <a:r>
              <a:rPr lang="en-US" altLang="en-US" dirty="0" smtClean="0"/>
              <a:t>WHERE </a:t>
            </a:r>
            <a:r>
              <a:rPr lang="en-US" altLang="en-US" dirty="0"/>
              <a:t>m588 &lt;&gt;0 );</a:t>
            </a:r>
          </a:p>
        </p:txBody>
      </p:sp>
    </p:spTree>
    <p:extLst>
      <p:ext uri="{BB962C8B-B14F-4D97-AF65-F5344CB8AC3E}">
        <p14:creationId xmlns:p14="http://schemas.microsoft.com/office/powerpoint/2010/main" val="11535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2: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05855"/>
              </p:ext>
            </p:extLst>
          </p:nvPr>
        </p:nvGraphicFramePr>
        <p:xfrm>
          <a:off x="838200" y="1447800"/>
          <a:ext cx="3186544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84119"/>
              </p:ext>
            </p:extLst>
          </p:nvPr>
        </p:nvGraphicFramePr>
        <p:xfrm>
          <a:off x="3048000" y="4038600"/>
          <a:ext cx="59436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27617"/>
              </p:ext>
            </p:extLst>
          </p:nvPr>
        </p:nvGraphicFramePr>
        <p:xfrm>
          <a:off x="5257800" y="1447800"/>
          <a:ext cx="2389908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33598"/>
              </p:ext>
            </p:extLst>
          </p:nvPr>
        </p:nvGraphicFramePr>
        <p:xfrm>
          <a:off x="209939" y="5105400"/>
          <a:ext cx="2389908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36"/>
                <a:gridCol w="796636"/>
                <a:gridCol w="796636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3502" y="4419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R4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70" y="1447800"/>
            <a:ext cx="771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R1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1447800"/>
            <a:ext cx="771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R2</a:t>
            </a:r>
            <a:endParaRPr lang="en-US" sz="3200" dirty="0">
              <a:latin typeface="Lucida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4038600"/>
            <a:ext cx="771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ucida Sans" pitchFamily="34" charset="0"/>
              </a:rPr>
              <a:t>R5</a:t>
            </a:r>
            <a:endParaRPr lang="en-US" sz="3200" dirty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Python Challenge 2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3340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Person Table: Create dummy data</a:t>
            </a:r>
          </a:p>
          <a:p>
            <a:pPr marL="0" indent="0">
              <a:buNone/>
            </a:pPr>
            <a:r>
              <a:rPr lang="en-US" altLang="en-US" dirty="0" smtClean="0"/>
              <a:t>CREATE TABLE person</a:t>
            </a:r>
          </a:p>
          <a:p>
            <a:pPr marL="0" indent="0">
              <a:buNone/>
            </a:pPr>
            <a:r>
              <a:rPr lang="en-US" altLang="en-US" dirty="0" smtClean="0"/>
              <a:t>(</a:t>
            </a:r>
            <a:r>
              <a:rPr lang="en-US" altLang="en-US" dirty="0" err="1"/>
              <a:t>pid</a:t>
            </a:r>
            <a:r>
              <a:rPr lang="en-US" altLang="en-US" dirty="0"/>
              <a:t>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key,  </a:t>
            </a:r>
            <a:r>
              <a:rPr lang="en-US" altLang="en-US" dirty="0" err="1" smtClean="0"/>
              <a:t>fname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varchar</a:t>
            </a:r>
            <a:r>
              <a:rPr lang="en-US" altLang="en-US" dirty="0" smtClean="0"/>
              <a:t> (20), </a:t>
            </a:r>
            <a:r>
              <a:rPr lang="en-US" altLang="en-US" dirty="0" err="1" smtClean="0"/>
              <a:t>lname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varchar</a:t>
            </a:r>
            <a:r>
              <a:rPr lang="en-US" altLang="en-US" dirty="0" smtClean="0"/>
              <a:t>(20), gender char(1), spouse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);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INSERT INTO person VALUES</a:t>
            </a:r>
          </a:p>
          <a:p>
            <a:pPr marL="0" indent="0">
              <a:buNone/>
            </a:pPr>
            <a:r>
              <a:rPr lang="en-US" altLang="en-US" dirty="0" smtClean="0"/>
              <a:t>(100, ‘John’, ‘Doe100’, ‘m’, null),</a:t>
            </a:r>
          </a:p>
          <a:p>
            <a:pPr marL="0" indent="0">
              <a:buNone/>
            </a:pPr>
            <a:r>
              <a:rPr lang="en-US" altLang="en-US" dirty="0"/>
              <a:t>(</a:t>
            </a:r>
            <a:r>
              <a:rPr lang="en-US" altLang="en-US" dirty="0" smtClean="0"/>
              <a:t>101, </a:t>
            </a:r>
            <a:r>
              <a:rPr lang="en-US" altLang="en-US" dirty="0"/>
              <a:t>‘</a:t>
            </a:r>
            <a:r>
              <a:rPr lang="en-US" altLang="en-US" dirty="0" smtClean="0"/>
              <a:t>Jane’, </a:t>
            </a:r>
            <a:r>
              <a:rPr lang="en-US" altLang="en-US" dirty="0"/>
              <a:t>‘</a:t>
            </a:r>
            <a:r>
              <a:rPr lang="en-US" altLang="en-US" dirty="0" smtClean="0"/>
              <a:t>Doe101’, ‘f’, 102),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(</a:t>
            </a:r>
            <a:r>
              <a:rPr lang="en-US" altLang="en-US" dirty="0" smtClean="0"/>
              <a:t>102, </a:t>
            </a:r>
            <a:r>
              <a:rPr lang="en-US" altLang="en-US" dirty="0"/>
              <a:t>‘John’, ‘</a:t>
            </a:r>
            <a:r>
              <a:rPr lang="en-US" altLang="en-US" dirty="0" smtClean="0"/>
              <a:t>Doe102’, </a:t>
            </a:r>
            <a:r>
              <a:rPr lang="en-US" altLang="en-US" dirty="0"/>
              <a:t>‘m’, 101</a:t>
            </a:r>
            <a:r>
              <a:rPr lang="en-US" altLang="en-US" dirty="0" smtClean="0"/>
              <a:t>), ….</a:t>
            </a:r>
          </a:p>
        </p:txBody>
      </p:sp>
    </p:spTree>
    <p:extLst>
      <p:ext uri="{BB962C8B-B14F-4D97-AF65-F5344CB8AC3E}">
        <p14:creationId xmlns:p14="http://schemas.microsoft.com/office/powerpoint/2010/main" val="584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Insert </a:t>
            </a:r>
            <a:r>
              <a:rPr lang="en-US" altLang="en-US" dirty="0"/>
              <a:t>+ </a:t>
            </a:r>
            <a:r>
              <a:rPr lang="en-US" altLang="en-US" dirty="0" err="1" smtClean="0"/>
              <a:t>Subquery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INSERT INTO </a:t>
            </a:r>
            <a:r>
              <a:rPr lang="en-US" altLang="en-US" dirty="0"/>
              <a:t>Transcript 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(SELECT  </a:t>
            </a:r>
            <a:r>
              <a:rPr lang="en-US" altLang="en-US" dirty="0" err="1" smtClean="0"/>
              <a:t>pid</a:t>
            </a:r>
            <a:r>
              <a:rPr lang="en-US" altLang="en-US" dirty="0"/>
              <a:t>, semester, year, </a:t>
            </a:r>
            <a:r>
              <a:rPr lang="en-US" altLang="en-US" dirty="0" err="1"/>
              <a:t>CourseID</a:t>
            </a:r>
            <a:r>
              <a:rPr lang="en-US" altLang="en-US" dirty="0"/>
              <a:t>, </a:t>
            </a:r>
            <a:r>
              <a:rPr lang="en-US" altLang="en-US" dirty="0" err="1"/>
              <a:t>CourseDesc</a:t>
            </a:r>
            <a:r>
              <a:rPr lang="en-US" altLang="en-US" dirty="0"/>
              <a:t>, units, grade   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FROM </a:t>
            </a:r>
            <a:r>
              <a:rPr lang="en-US" altLang="en-US" dirty="0" err="1"/>
              <a:t>StudentDB</a:t>
            </a:r>
            <a:r>
              <a:rPr lang="en-US" altLang="en-US" dirty="0"/>
              <a:t> </a:t>
            </a:r>
            <a:r>
              <a:rPr lang="en-US" altLang="en-US" dirty="0" smtClean="0"/>
              <a:t>JOIN Person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ON </a:t>
            </a:r>
            <a:r>
              <a:rPr lang="en-US" altLang="en-US" dirty="0" err="1"/>
              <a:t>StudentDB.FName</a:t>
            </a:r>
            <a:r>
              <a:rPr lang="en-US" altLang="en-US" dirty="0"/>
              <a:t> = </a:t>
            </a:r>
            <a:r>
              <a:rPr lang="en-US" altLang="en-US" dirty="0" err="1" smtClean="0"/>
              <a:t>Person.FName</a:t>
            </a:r>
            <a:r>
              <a:rPr lang="en-US" altLang="en-US" dirty="0" smtClean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AND </a:t>
            </a:r>
            <a:r>
              <a:rPr lang="en-US" altLang="en-US" dirty="0" err="1" smtClean="0"/>
              <a:t>StudentDB.LName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err="1" smtClean="0"/>
              <a:t>Person.Lname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79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2B90-46C7-4C54-993B-68F71D0028D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+ </a:t>
            </a:r>
            <a:r>
              <a:rPr lang="en-US" altLang="en-US" dirty="0" err="1" smtClean="0"/>
              <a:t>Subquery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/>
              <a:t>	SELECT </a:t>
            </a:r>
            <a:r>
              <a:rPr lang="en-US" altLang="en-US" dirty="0" smtClean="0"/>
              <a:t>* 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FROM </a:t>
            </a:r>
            <a:r>
              <a:rPr lang="en-US" altLang="en-US" dirty="0" smtClean="0"/>
              <a:t>Transcripts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WHERE </a:t>
            </a:r>
            <a:r>
              <a:rPr lang="en-US" altLang="en-US" dirty="0" err="1" smtClean="0"/>
              <a:t>StudentID</a:t>
            </a:r>
            <a:r>
              <a:rPr lang="en-US" altLang="en-US" dirty="0" smtClean="0"/>
              <a:t> =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</a:t>
            </a:r>
            <a:r>
              <a:rPr lang="en-US" altLang="en-US" dirty="0" smtClean="0"/>
              <a:t>(SELECT 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     FROM </a:t>
            </a:r>
            <a:r>
              <a:rPr lang="en-US" altLang="en-US" dirty="0" smtClean="0"/>
              <a:t>Person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     </a:t>
            </a:r>
            <a:r>
              <a:rPr lang="en-US" altLang="en-US" dirty="0" smtClean="0"/>
              <a:t>WHERE </a:t>
            </a:r>
            <a:r>
              <a:rPr lang="en-US" altLang="en-US" dirty="0" err="1" smtClean="0"/>
              <a:t>LName</a:t>
            </a:r>
            <a:r>
              <a:rPr lang="en-US" altLang="en-US" dirty="0" smtClean="0"/>
              <a:t> </a:t>
            </a:r>
            <a:r>
              <a:rPr lang="en-US" altLang="en-US"/>
              <a:t>= </a:t>
            </a:r>
            <a:r>
              <a:rPr lang="en-US" altLang="en-US" smtClean="0"/>
              <a:t>’Ruby’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		AND </a:t>
            </a:r>
            <a:r>
              <a:rPr lang="en-US" altLang="en-US" dirty="0" err="1" smtClean="0"/>
              <a:t>Fname</a:t>
            </a:r>
            <a:r>
              <a:rPr lang="en-US" altLang="en-US" dirty="0" smtClean="0"/>
              <a:t> </a:t>
            </a:r>
            <a:r>
              <a:rPr lang="en-US" altLang="en-US" smtClean="0"/>
              <a:t>= ‘David’);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88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Assignment 2</a:t>
            </a:r>
            <a:br>
              <a:rPr lang="en-US" b="1" dirty="0" smtClean="0"/>
            </a:br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44780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</a:t>
            </a:r>
            <a:r>
              <a:rPr lang="en-US" dirty="0" smtClean="0"/>
              <a:t>R1 </a:t>
            </a:r>
            <a:r>
              <a:rPr lang="en-US" dirty="0"/>
              <a:t>( </a:t>
            </a:r>
            <a:r>
              <a:rPr lang="en-US" dirty="0" smtClean="0"/>
              <a:t>K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key</a:t>
            </a:r>
            <a:r>
              <a:rPr lang="en-US" dirty="0"/>
              <a:t>, </a:t>
            </a:r>
            <a:r>
              <a:rPr lang="en-US" dirty="0" smtClean="0"/>
              <a:t>A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B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C </a:t>
            </a:r>
            <a:r>
              <a:rPr lang="en-US" dirty="0" err="1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smtClean="0"/>
              <a:t>R2 </a:t>
            </a:r>
            <a:r>
              <a:rPr lang="en-US" dirty="0"/>
              <a:t>( </a:t>
            </a:r>
            <a:r>
              <a:rPr lang="en-US" dirty="0" smtClean="0"/>
              <a:t>K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key</a:t>
            </a:r>
            <a:r>
              <a:rPr lang="en-US" dirty="0"/>
              <a:t>, </a:t>
            </a:r>
            <a:r>
              <a:rPr lang="en-US" dirty="0" smtClean="0"/>
              <a:t>D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E </a:t>
            </a:r>
            <a:r>
              <a:rPr lang="en-US" dirty="0" err="1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smtClean="0"/>
              <a:t>R3 </a:t>
            </a:r>
            <a:r>
              <a:rPr lang="en-US" dirty="0"/>
              <a:t>( </a:t>
            </a:r>
            <a:r>
              <a:rPr lang="en-US" dirty="0" smtClean="0"/>
              <a:t>A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key</a:t>
            </a:r>
            <a:r>
              <a:rPr lang="en-US" dirty="0"/>
              <a:t>, </a:t>
            </a:r>
            <a:r>
              <a:rPr lang="en-US" dirty="0" smtClean="0"/>
              <a:t>A1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A2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A3 </a:t>
            </a:r>
            <a:r>
              <a:rPr lang="en-US" dirty="0" err="1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smtClean="0"/>
              <a:t>R4 </a:t>
            </a:r>
            <a:r>
              <a:rPr lang="en-US" dirty="0"/>
              <a:t>( </a:t>
            </a:r>
            <a:r>
              <a:rPr lang="en-US" dirty="0" smtClean="0"/>
              <a:t>B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key</a:t>
            </a:r>
            <a:r>
              <a:rPr lang="en-US" dirty="0"/>
              <a:t>, </a:t>
            </a:r>
            <a:r>
              <a:rPr lang="en-US" dirty="0" smtClean="0"/>
              <a:t>B1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B2 </a:t>
            </a:r>
            <a:r>
              <a:rPr lang="en-US" dirty="0" err="1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smtClean="0"/>
              <a:t>R5 </a:t>
            </a:r>
            <a:r>
              <a:rPr lang="en-US" dirty="0"/>
              <a:t>( </a:t>
            </a:r>
            <a:r>
              <a:rPr lang="en-US" dirty="0" smtClean="0"/>
              <a:t>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key</a:t>
            </a:r>
            <a:r>
              <a:rPr lang="en-US" dirty="0"/>
              <a:t>, </a:t>
            </a:r>
            <a:r>
              <a:rPr lang="en-US" dirty="0" smtClean="0"/>
              <a:t>C1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C2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C3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C4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C5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925128"/>
            <a:ext cx="883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insert into </a:t>
            </a:r>
            <a:r>
              <a:rPr lang="en-US" dirty="0" smtClean="0"/>
              <a:t>R1 (K, A, B, C) </a:t>
            </a:r>
            <a:r>
              <a:rPr lang="en-US" dirty="0"/>
              <a:t>values (4, 2, 0, 6), (5, 2, 0, 5), (1, 1, 3, 8), (2, 1, 3, 7</a:t>
            </a:r>
            <a:r>
              <a:rPr lang="en-US" dirty="0" smtClean="0"/>
              <a:t>),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(3, 2, 3, 3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smtClean="0"/>
              <a:t>R2 (K, D, E) </a:t>
            </a:r>
            <a:r>
              <a:rPr lang="en-US" dirty="0"/>
              <a:t>values (4, 1, 6), (5, 1, 5), (1, 1, 8), (2, 1, 7), (3, 1, 3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smtClean="0"/>
              <a:t>R3 (A, A1, A2, A3) </a:t>
            </a:r>
            <a:r>
              <a:rPr lang="en-US" dirty="0"/>
              <a:t>values (2, 4, 6, 8), (1, 2, 3, 4</a:t>
            </a:r>
            <a:r>
              <a:rPr lang="en-US" dirty="0" smtClean="0"/>
              <a:t>);</a:t>
            </a:r>
          </a:p>
          <a:p>
            <a:r>
              <a:rPr lang="en-US" b="1" dirty="0" smtClean="0"/>
              <a:t>insert </a:t>
            </a:r>
            <a:r>
              <a:rPr lang="en-US" b="1" dirty="0"/>
              <a:t>into </a:t>
            </a:r>
            <a:r>
              <a:rPr lang="en-US" b="1" dirty="0" smtClean="0"/>
              <a:t>R4 (B, B1, B2) </a:t>
            </a:r>
            <a:r>
              <a:rPr lang="en-US" b="1" dirty="0"/>
              <a:t>values (0, 0, 0), (3, 9, 27</a:t>
            </a:r>
            <a:r>
              <a:rPr lang="en-US" b="1" dirty="0" smtClean="0"/>
              <a:t>); -2 points if extra data /no key for R4</a:t>
            </a:r>
          </a:p>
          <a:p>
            <a:r>
              <a:rPr lang="en-US" b="1" dirty="0"/>
              <a:t> </a:t>
            </a:r>
            <a:r>
              <a:rPr lang="en-US" b="1" dirty="0" smtClean="0"/>
              <a:t>  - No way to re-create the table from instructions if you have too many copies of the data.</a:t>
            </a:r>
          </a:p>
          <a:p>
            <a:r>
              <a:rPr lang="en-US" b="1" dirty="0" smtClean="0"/>
              <a:t>   - B should be a key</a:t>
            </a:r>
          </a:p>
          <a:p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smtClean="0"/>
              <a:t>R5 (C, C1, C2, C3, C4, C5) </a:t>
            </a:r>
            <a:r>
              <a:rPr lang="en-US" dirty="0"/>
              <a:t>values (4, 2, 0, 6, 1, 6), (5, 2, 0, 5, 1, 5),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dirty="0"/>
              <a:t>1, 1, 3, 8, 1, 8), (2, 1, 3, 7, 1, 7), (3, 2, 3, 3, 1, 3);</a:t>
            </a:r>
          </a:p>
        </p:txBody>
      </p:sp>
    </p:spTree>
    <p:extLst>
      <p:ext uri="{BB962C8B-B14F-4D97-AF65-F5344CB8AC3E}">
        <p14:creationId xmlns:p14="http://schemas.microsoft.com/office/powerpoint/2010/main" val="24550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SQL 2</a:t>
            </a:r>
            <a:br>
              <a:rPr lang="en-US" b="1" dirty="0" smtClean="0"/>
            </a:br>
            <a:r>
              <a:rPr lang="en-US" b="1" dirty="0" smtClean="0"/>
              <a:t>Chapter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 Attributes/String Constants</a:t>
            </a:r>
          </a:p>
          <a:p>
            <a:r>
              <a:rPr lang="en-US" dirty="0" err="1" smtClean="0"/>
              <a:t>Subqueries</a:t>
            </a:r>
            <a:endParaRPr lang="en-US" dirty="0"/>
          </a:p>
          <a:p>
            <a:r>
              <a:rPr lang="en-US" dirty="0" smtClean="0"/>
              <a:t>In, Not In</a:t>
            </a:r>
          </a:p>
          <a:p>
            <a:r>
              <a:rPr lang="en-US" dirty="0" smtClean="0"/>
              <a:t>Exists, Not Exists</a:t>
            </a:r>
          </a:p>
          <a:p>
            <a:r>
              <a:rPr lang="en-US" dirty="0" smtClean="0"/>
              <a:t>Any, All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Select-From-Where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remember, and never forget:</a:t>
            </a:r>
          </a:p>
          <a:p>
            <a:pPr lvl="1"/>
            <a:r>
              <a:rPr lang="en-US" dirty="0" smtClean="0"/>
              <a:t>SELECT * FROM table ;</a:t>
            </a:r>
          </a:p>
          <a:p>
            <a:pPr lvl="1"/>
            <a:r>
              <a:rPr lang="en-US" dirty="0" smtClean="0"/>
              <a:t>SELECT attribute FROM table</a:t>
            </a:r>
          </a:p>
          <a:p>
            <a:pPr marL="914400" lvl="2" indent="0">
              <a:buNone/>
            </a:pPr>
            <a:r>
              <a:rPr lang="en-US" dirty="0"/>
              <a:t>WHERE </a:t>
            </a:r>
            <a:r>
              <a:rPr lang="en-US" dirty="0" smtClean="0"/>
              <a:t>attribute = value ;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altLang="en-US" dirty="0"/>
              <a:t>Select-From-Where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Always remember, and never forget:</a:t>
            </a:r>
          </a:p>
          <a:p>
            <a:pPr lvl="1"/>
            <a:r>
              <a:rPr lang="en-US" dirty="0" smtClean="0"/>
              <a:t>SELECT * FROM table ;</a:t>
            </a:r>
          </a:p>
          <a:p>
            <a:pPr lvl="1"/>
            <a:r>
              <a:rPr lang="en-US" dirty="0" smtClean="0"/>
              <a:t>SELECT attribute FROM table</a:t>
            </a:r>
          </a:p>
          <a:p>
            <a:pPr marL="914400" lvl="2" indent="0">
              <a:buNone/>
            </a:pPr>
            <a:r>
              <a:rPr lang="en-US" dirty="0"/>
              <a:t>WHERE </a:t>
            </a:r>
            <a:r>
              <a:rPr lang="en-US" dirty="0" smtClean="0"/>
              <a:t>attribute = value ;  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33400" y="40386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rgbClr val="006600"/>
                </a:solidFill>
              </a:rPr>
              <a:t>	SELECT</a:t>
            </a:r>
            <a:r>
              <a:rPr lang="en-US" altLang="en-US" dirty="0"/>
              <a:t> desired attributes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6600"/>
                </a:solidFill>
              </a:rPr>
              <a:t>FROM</a:t>
            </a:r>
            <a:r>
              <a:rPr lang="en-US" altLang="en-US" dirty="0"/>
              <a:t> one or more tables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6600"/>
                </a:solidFill>
              </a:rPr>
              <a:t>WHERE</a:t>
            </a:r>
            <a:r>
              <a:rPr lang="en-US" altLang="en-US" dirty="0"/>
              <a:t> condition about tuples of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	the tables</a:t>
            </a:r>
          </a:p>
          <a:p>
            <a:pPr marL="914400" lvl="2" indent="0">
              <a:buFont typeface="Arial" pitchFamily="34" charset="0"/>
              <a:buNone/>
            </a:pPr>
            <a:endParaRPr lang="en-US" dirty="0" smtClean="0"/>
          </a:p>
          <a:p>
            <a:pPr marL="914400" lvl="2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Renaming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product.model</a:t>
            </a:r>
            <a:r>
              <a:rPr lang="en-US" dirty="0"/>
              <a:t>, </a:t>
            </a:r>
            <a:r>
              <a:rPr lang="en-US" dirty="0" err="1"/>
              <a:t>pc.model</a:t>
            </a:r>
            <a:r>
              <a:rPr lang="en-US" dirty="0"/>
              <a:t>, price, </a:t>
            </a:r>
            <a:endParaRPr lang="en-US" dirty="0" smtClean="0"/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</a:t>
            </a:r>
            <a:r>
              <a:rPr lang="en-US" smtClean="0">
                <a:solidFill>
                  <a:srgbClr val="C00000"/>
                </a:solidFill>
              </a:rPr>
              <a:t>'PC' </a:t>
            </a:r>
            <a:r>
              <a:rPr lang="en-US" dirty="0" smtClean="0">
                <a:solidFill>
                  <a:srgbClr val="C00000"/>
                </a:solidFill>
              </a:rPr>
              <a:t>AS </a:t>
            </a:r>
            <a:r>
              <a:rPr lang="en-US" dirty="0" err="1">
                <a:solidFill>
                  <a:srgbClr val="C00000"/>
                </a:solidFill>
              </a:rPr>
              <a:t>ctype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FROM </a:t>
            </a:r>
            <a:r>
              <a:rPr lang="en-US" dirty="0"/>
              <a:t>product, pc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 err="1"/>
              <a:t>product.maker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'B'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AND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/>
              <a:t>pc.model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UNION SELECT </a:t>
            </a:r>
            <a:r>
              <a:rPr lang="en-US" dirty="0" err="1"/>
              <a:t>product.model</a:t>
            </a:r>
            <a:r>
              <a:rPr lang="en-US" dirty="0"/>
              <a:t>, </a:t>
            </a:r>
            <a:r>
              <a:rPr lang="en-US" dirty="0" err="1"/>
              <a:t>laptop.model</a:t>
            </a:r>
            <a:r>
              <a:rPr lang="en-US" dirty="0"/>
              <a:t>, price, 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     </a:t>
            </a:r>
            <a:r>
              <a:rPr lang="en-US" smtClean="0">
                <a:solidFill>
                  <a:srgbClr val="C00000"/>
                </a:solidFill>
              </a:rPr>
              <a:t>'laptop' </a:t>
            </a:r>
            <a:r>
              <a:rPr lang="en-US" dirty="0">
                <a:solidFill>
                  <a:srgbClr val="C00000"/>
                </a:solidFill>
              </a:rPr>
              <a:t>as </a:t>
            </a:r>
            <a:r>
              <a:rPr lang="en-US" dirty="0" err="1">
                <a:solidFill>
                  <a:srgbClr val="C00000"/>
                </a:solidFill>
              </a:rPr>
              <a:t>ctype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FROM </a:t>
            </a:r>
            <a:r>
              <a:rPr lang="en-US" dirty="0"/>
              <a:t>product, laptop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 err="1"/>
              <a:t>product.maker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'B'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AND </a:t>
            </a:r>
            <a:r>
              <a:rPr lang="en-US" dirty="0" err="1"/>
              <a:t>product.model</a:t>
            </a:r>
            <a:r>
              <a:rPr lang="en-US" dirty="0"/>
              <a:t> = </a:t>
            </a:r>
            <a:r>
              <a:rPr lang="en-US" dirty="0" err="1"/>
              <a:t>laptop.model</a:t>
            </a:r>
            <a:r>
              <a:rPr lang="en-US" dirty="0"/>
              <a:t> </a:t>
            </a:r>
            <a:r>
              <a:rPr lang="en-US" dirty="0" smtClean="0"/>
              <a:t>;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2664</Words>
  <Application>Microsoft Office PowerPoint</Application>
  <PresentationFormat>On-screen Show (4:3)</PresentationFormat>
  <Paragraphs>685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Quiz 5: Review</vt:lpstr>
      <vt:lpstr>Quiz 5: Review</vt:lpstr>
      <vt:lpstr>Assignment 2 Review</vt:lpstr>
      <vt:lpstr>Assignment 2: Data</vt:lpstr>
      <vt:lpstr>Assignment 2 Review</vt:lpstr>
      <vt:lpstr>SQL 2 Chapter 6</vt:lpstr>
      <vt:lpstr>Select-From-Where Statements</vt:lpstr>
      <vt:lpstr>Select-From-Where Statements</vt:lpstr>
      <vt:lpstr>Renaming Attributes</vt:lpstr>
      <vt:lpstr>Renaming Attributes</vt:lpstr>
      <vt:lpstr>Expressions in Select</vt:lpstr>
      <vt:lpstr>Expressions in Select</vt:lpstr>
      <vt:lpstr>Subqueries</vt:lpstr>
      <vt:lpstr>Subqueries Exercise – 2.4.1</vt:lpstr>
      <vt:lpstr>Subqueries</vt:lpstr>
      <vt:lpstr>The IN Operator</vt:lpstr>
      <vt:lpstr>Subqueries / IN</vt:lpstr>
      <vt:lpstr>Subqueries Exercise – 2.4.1</vt:lpstr>
      <vt:lpstr>Subqueries / IN</vt:lpstr>
      <vt:lpstr>Example: Exercise – 2.4.1</vt:lpstr>
      <vt:lpstr>Example: Exercise – 2.4.1</vt:lpstr>
      <vt:lpstr>Example: Exercise – 2.4.1</vt:lpstr>
      <vt:lpstr>Example: Exercise – 2.4.1</vt:lpstr>
      <vt:lpstr>Movie Ratings Domain</vt:lpstr>
      <vt:lpstr>Movie Ratings Domain</vt:lpstr>
      <vt:lpstr>Movie Ratings Domain</vt:lpstr>
      <vt:lpstr>Movie Ratings Domain</vt:lpstr>
      <vt:lpstr>Movie Ratings Domain</vt:lpstr>
      <vt:lpstr>Movie Ratings Domain</vt:lpstr>
      <vt:lpstr>Movie Ratings Domain</vt:lpstr>
      <vt:lpstr>Movie Ratings Domain</vt:lpstr>
      <vt:lpstr>Movie Ratings Domain</vt:lpstr>
      <vt:lpstr>Movie Ratings Domain</vt:lpstr>
      <vt:lpstr>Movie Ratings Domain</vt:lpstr>
      <vt:lpstr>Movie Ratings Domain</vt:lpstr>
      <vt:lpstr>Movie Ratings Domain</vt:lpstr>
      <vt:lpstr>Songs Domain</vt:lpstr>
      <vt:lpstr>Songs Domain: Efficiency Example</vt:lpstr>
      <vt:lpstr>Python Challenge 1</vt:lpstr>
      <vt:lpstr>Python Challenge 2</vt:lpstr>
      <vt:lpstr>Insert + Subquery</vt:lpstr>
      <vt:lpstr>Query + Subquery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UserID</dc:creator>
  <cp:lastModifiedBy>UserID</cp:lastModifiedBy>
  <cp:revision>124</cp:revision>
  <dcterms:created xsi:type="dcterms:W3CDTF">2013-07-17T21:55:23Z</dcterms:created>
  <dcterms:modified xsi:type="dcterms:W3CDTF">2013-09-25T22:19:33Z</dcterms:modified>
</cp:coreProperties>
</file>