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98" r:id="rId2"/>
    <p:sldId id="410" r:id="rId3"/>
    <p:sldId id="412" r:id="rId4"/>
    <p:sldId id="411" r:id="rId5"/>
    <p:sldId id="409" r:id="rId6"/>
    <p:sldId id="392" r:id="rId7"/>
    <p:sldId id="399" r:id="rId8"/>
    <p:sldId id="400" r:id="rId9"/>
    <p:sldId id="401" r:id="rId10"/>
    <p:sldId id="413" r:id="rId11"/>
    <p:sldId id="393" r:id="rId12"/>
    <p:sldId id="394" r:id="rId13"/>
    <p:sldId id="358" r:id="rId14"/>
    <p:sldId id="364" r:id="rId15"/>
    <p:sldId id="395" r:id="rId16"/>
    <p:sldId id="396" r:id="rId17"/>
    <p:sldId id="397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381" r:id="rId26"/>
    <p:sldId id="3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717" autoAdjust="0"/>
  </p:normalViewPr>
  <p:slideViewPr>
    <p:cSldViewPr>
      <p:cViewPr varScale="1">
        <p:scale>
          <a:sx n="82" d="100"/>
          <a:sy n="82" d="100"/>
        </p:scale>
        <p:origin x="-989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5EE37-294E-411B-8EAB-75D504C5540C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55A1F-566C-4D05-9B20-F13066B0F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8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9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2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24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8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4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8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3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8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31F0-DB0E-466A-A629-5A970B774350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2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/>
              <a:t>Assignment #3: Queries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534400" cy="5257800"/>
          </a:xfrm>
        </p:spPr>
        <p:txBody>
          <a:bodyPr>
            <a:normAutofit/>
          </a:bodyPr>
          <a:lstStyle/>
          <a:p>
            <a:r>
              <a:rPr lang="en-US" b="1" dirty="0"/>
              <a:t>Due: 			</a:t>
            </a:r>
            <a:r>
              <a:rPr lang="en-US" dirty="0"/>
              <a:t>10/10</a:t>
            </a:r>
          </a:p>
          <a:p>
            <a:r>
              <a:rPr lang="en-US" b="1" dirty="0"/>
              <a:t>Value: 			</a:t>
            </a:r>
            <a:r>
              <a:rPr lang="en-US" dirty="0"/>
              <a:t>25 </a:t>
            </a:r>
            <a:r>
              <a:rPr lang="en-US" dirty="0" smtClean="0"/>
              <a:t>points</a:t>
            </a:r>
          </a:p>
          <a:p>
            <a:r>
              <a:rPr lang="en-US" dirty="0"/>
              <a:t>This assignment will consist of creating a bunch of queries within a single file: assign.3.sql</a:t>
            </a:r>
          </a:p>
          <a:p>
            <a:r>
              <a:rPr lang="en-US" dirty="0"/>
              <a:t>All of the queries will use the schema in the </a:t>
            </a:r>
            <a:r>
              <a:rPr lang="en-US" dirty="0" err="1"/>
              <a:t>Computer.sql</a:t>
            </a:r>
            <a:r>
              <a:rPr lang="en-US" dirty="0"/>
              <a:t> file in the class </a:t>
            </a:r>
            <a:r>
              <a:rPr lang="en-US" dirty="0" err="1"/>
              <a:t>GitHub</a:t>
            </a:r>
            <a:r>
              <a:rPr lang="en-US" dirty="0"/>
              <a:t> repository (</a:t>
            </a:r>
            <a:r>
              <a:rPr lang="en-US" dirty="0" err="1"/>
              <a:t>everestso</a:t>
            </a:r>
            <a:r>
              <a:rPr lang="en-US" dirty="0"/>
              <a:t>).</a:t>
            </a:r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073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Movie Ratings </a:t>
            </a:r>
            <a:r>
              <a:rPr lang="en-US" altLang="en-US" dirty="0" smtClean="0"/>
              <a:t>Domain</a:t>
            </a:r>
            <a:br>
              <a:rPr lang="en-US" altLang="en-US" dirty="0" smtClean="0"/>
            </a:br>
            <a:r>
              <a:rPr lang="en-US" altLang="en-US" dirty="0" smtClean="0"/>
              <a:t>Examine Output from MySQL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15400" cy="5257800"/>
          </a:xfrm>
        </p:spPr>
        <p:txBody>
          <a:bodyPr>
            <a:normAutofit fontScale="85000" lnSpcReduction="20000"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Queries : For a single user (1042) what movies did they rate 1 or 5.</a:t>
            </a:r>
          </a:p>
          <a:p>
            <a:pPr>
              <a:buFont typeface="Arial" charset="0"/>
              <a:buChar char="•"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SELECT </a:t>
            </a:r>
            <a:r>
              <a:rPr lang="en-US" altLang="en-US" dirty="0"/>
              <a:t>* </a:t>
            </a:r>
            <a:r>
              <a:rPr lang="en-US" altLang="en-US" dirty="0" smtClean="0"/>
              <a:t>FROM </a:t>
            </a:r>
          </a:p>
          <a:p>
            <a:pPr marL="0" indent="0">
              <a:buNone/>
            </a:pPr>
            <a:r>
              <a:rPr lang="en-US" altLang="en-US" dirty="0" smtClean="0"/>
              <a:t>   </a:t>
            </a:r>
            <a:r>
              <a:rPr lang="en-US" altLang="en-US" dirty="0" err="1" smtClean="0"/>
              <a:t>movie_ratings</a:t>
            </a:r>
            <a:r>
              <a:rPr lang="en-US" altLang="en-US" dirty="0" smtClean="0"/>
              <a:t> NATURAL JOIN </a:t>
            </a:r>
            <a:r>
              <a:rPr lang="en-US" altLang="en-US" dirty="0" err="1" smtClean="0"/>
              <a:t>movie_list</a:t>
            </a:r>
            <a:r>
              <a:rPr lang="en-US" altLang="en-US" dirty="0" smtClean="0"/>
              <a:t> </a:t>
            </a:r>
          </a:p>
          <a:p>
            <a:pPr marL="0" indent="0">
              <a:buNone/>
            </a:pPr>
            <a:r>
              <a:rPr lang="en-US" altLang="en-US" dirty="0" smtClean="0"/>
              <a:t>WHERE 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</a:t>
            </a:r>
            <a:r>
              <a:rPr lang="en-US" altLang="en-US" dirty="0" err="1" smtClean="0"/>
              <a:t>pid</a:t>
            </a:r>
            <a:r>
              <a:rPr lang="en-US" altLang="en-US" dirty="0" smtClean="0"/>
              <a:t> </a:t>
            </a:r>
            <a:r>
              <a:rPr lang="en-US" altLang="en-US" dirty="0"/>
              <a:t>= 1042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AND </a:t>
            </a:r>
            <a:r>
              <a:rPr lang="en-US" altLang="en-US" dirty="0"/>
              <a:t>rating in (1,5</a:t>
            </a:r>
            <a:r>
              <a:rPr lang="en-US" altLang="en-US" dirty="0" smtClean="0"/>
              <a:t>)</a:t>
            </a:r>
          </a:p>
          <a:p>
            <a:pPr marL="0" indent="0">
              <a:buNone/>
            </a:pPr>
            <a:r>
              <a:rPr lang="en-US" altLang="en-US" dirty="0" smtClean="0"/>
              <a:t>INTO OUTFILE </a:t>
            </a:r>
            <a:r>
              <a:rPr lang="en-US" altLang="en-US" dirty="0"/>
              <a:t>'/</a:t>
            </a:r>
            <a:r>
              <a:rPr lang="en-US" altLang="en-US" dirty="0" err="1"/>
              <a:t>tmp</a:t>
            </a:r>
            <a:r>
              <a:rPr lang="en-US" altLang="en-US" dirty="0"/>
              <a:t>/user1042..</a:t>
            </a:r>
            <a:r>
              <a:rPr lang="en-US" altLang="en-US" dirty="0" smtClean="0"/>
              <a:t>1.5.csv‘</a:t>
            </a:r>
          </a:p>
          <a:p>
            <a:pPr marL="0" indent="0">
              <a:buNone/>
            </a:pPr>
            <a:r>
              <a:rPr lang="en-US" altLang="en-US" dirty="0" smtClean="0"/>
              <a:t>FIELDS </a:t>
            </a:r>
            <a:r>
              <a:rPr lang="en-US" altLang="en-US" dirty="0"/>
              <a:t>TERMINATED BY </a:t>
            </a:r>
            <a:r>
              <a:rPr lang="en-US" altLang="en-US" dirty="0" smtClean="0"/>
              <a:t>',‘</a:t>
            </a:r>
          </a:p>
          <a:p>
            <a:pPr marL="0" indent="0">
              <a:buNone/>
            </a:pPr>
            <a:r>
              <a:rPr lang="en-US" altLang="en-US" dirty="0" smtClean="0"/>
              <a:t>ENCLOSED </a:t>
            </a:r>
            <a:r>
              <a:rPr lang="en-US" altLang="en-US" dirty="0"/>
              <a:t>BY </a:t>
            </a:r>
            <a:r>
              <a:rPr lang="en-US" altLang="en-US" dirty="0" smtClean="0"/>
              <a:t>'"‘</a:t>
            </a:r>
          </a:p>
          <a:p>
            <a:pPr marL="0" indent="0">
              <a:buNone/>
            </a:pPr>
            <a:r>
              <a:rPr lang="en-US" altLang="en-US" dirty="0" smtClean="0"/>
              <a:t>LINES </a:t>
            </a:r>
            <a:r>
              <a:rPr lang="en-US" altLang="en-US" dirty="0"/>
              <a:t>TERMINATED BY '\n';</a:t>
            </a: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317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Songs Domain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54864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Queries : List all songs by three different artists.</a:t>
            </a:r>
          </a:p>
          <a:p>
            <a:pPr>
              <a:buFont typeface="Arial" charset="0"/>
              <a:buChar char="•"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select artist, track from songs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 where upper(artist</a:t>
            </a:r>
            <a:r>
              <a:rPr lang="en-US" altLang="en-US" dirty="0"/>
              <a:t>) like upper('%eagles%' ) </a:t>
            </a:r>
            <a:r>
              <a:rPr lang="en-US" altLang="en-US" dirty="0" smtClean="0"/>
              <a:t>union</a:t>
            </a:r>
          </a:p>
          <a:p>
            <a:pPr marL="0" indent="0">
              <a:buNone/>
            </a:pPr>
            <a:r>
              <a:rPr lang="en-US" altLang="en-US" dirty="0" smtClean="0"/>
              <a:t>select </a:t>
            </a:r>
            <a:r>
              <a:rPr lang="en-US" altLang="en-US" dirty="0"/>
              <a:t>artist, track from songs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 where </a:t>
            </a:r>
            <a:r>
              <a:rPr lang="en-US" altLang="en-US" dirty="0"/>
              <a:t>upper(artist) like upper('%Allman%' ) </a:t>
            </a:r>
            <a:r>
              <a:rPr lang="en-US" altLang="en-US" dirty="0" smtClean="0"/>
              <a:t>union select </a:t>
            </a:r>
            <a:r>
              <a:rPr lang="en-US" altLang="en-US" dirty="0"/>
              <a:t>artist, track from songs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where </a:t>
            </a:r>
            <a:r>
              <a:rPr lang="en-US" altLang="en-US" dirty="0"/>
              <a:t>upper(artist) like upper('%Clearwater%' );</a:t>
            </a:r>
          </a:p>
        </p:txBody>
      </p:sp>
    </p:spTree>
    <p:extLst>
      <p:ext uri="{BB962C8B-B14F-4D97-AF65-F5344CB8AC3E}">
        <p14:creationId xmlns:p14="http://schemas.microsoft.com/office/powerpoint/2010/main" val="365732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Songs Domain:</a:t>
            </a:r>
            <a:br>
              <a:rPr lang="en-US" altLang="en-US" dirty="0" smtClean="0"/>
            </a:br>
            <a:r>
              <a:rPr lang="en-US" altLang="en-US" dirty="0" smtClean="0"/>
              <a:t>Efficiency Example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15400" cy="48006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Queries : List all songs by three different artists.</a:t>
            </a:r>
          </a:p>
          <a:p>
            <a:pPr lvl="1">
              <a:buFont typeface="Arial" charset="0"/>
              <a:buChar char="•"/>
            </a:pPr>
            <a:r>
              <a:rPr lang="en-US" altLang="en-US" dirty="0" smtClean="0"/>
              <a:t>MySQL query goes on and on.</a:t>
            </a:r>
          </a:p>
          <a:p>
            <a:pPr>
              <a:buFont typeface="Arial" charset="0"/>
              <a:buChar char="•"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Select * from songs where artist in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( </a:t>
            </a:r>
            <a:r>
              <a:rPr lang="en-US" altLang="en-US" dirty="0"/>
              <a:t>select artist from songs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where </a:t>
            </a:r>
            <a:r>
              <a:rPr lang="en-US" altLang="en-US" dirty="0"/>
              <a:t>upper(artist) like upper('%eagles%') UNION  select artist from songs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where </a:t>
            </a:r>
            <a:r>
              <a:rPr lang="en-US" altLang="en-US" dirty="0"/>
              <a:t>upper(artist) like upper('%</a:t>
            </a:r>
            <a:r>
              <a:rPr lang="en-US" altLang="en-US" dirty="0" err="1"/>
              <a:t>allman</a:t>
            </a:r>
            <a:r>
              <a:rPr lang="en-US" altLang="en-US" dirty="0"/>
              <a:t>%') )</a:t>
            </a:r>
          </a:p>
        </p:txBody>
      </p:sp>
    </p:spTree>
    <p:extLst>
      <p:ext uri="{BB962C8B-B14F-4D97-AF65-F5344CB8AC3E}">
        <p14:creationId xmlns:p14="http://schemas.microsoft.com/office/powerpoint/2010/main" val="55139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Review: Insert </a:t>
            </a:r>
            <a:r>
              <a:rPr lang="en-US" altLang="en-US" dirty="0"/>
              <a:t>+ </a:t>
            </a:r>
            <a:r>
              <a:rPr lang="en-US" altLang="en-US" dirty="0" err="1" smtClean="0"/>
              <a:t>Subquery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dirty="0" smtClean="0"/>
              <a:t>INSERT INTO </a:t>
            </a:r>
            <a:r>
              <a:rPr lang="en-US" altLang="en-US" dirty="0"/>
              <a:t>Transcript </a:t>
            </a:r>
            <a:endParaRPr lang="en-US" altLang="en-US" dirty="0" smtClean="0"/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(SELECT  </a:t>
            </a:r>
            <a:r>
              <a:rPr lang="en-US" altLang="en-US" dirty="0" err="1" smtClean="0"/>
              <a:t>pid</a:t>
            </a:r>
            <a:r>
              <a:rPr lang="en-US" altLang="en-US" dirty="0"/>
              <a:t>, semester, year, </a:t>
            </a:r>
            <a:r>
              <a:rPr lang="en-US" altLang="en-US" dirty="0" err="1"/>
              <a:t>CourseID</a:t>
            </a:r>
            <a:r>
              <a:rPr lang="en-US" altLang="en-US" dirty="0"/>
              <a:t>, </a:t>
            </a:r>
            <a:r>
              <a:rPr lang="en-US" altLang="en-US" dirty="0" err="1"/>
              <a:t>CourseDesc</a:t>
            </a:r>
            <a:r>
              <a:rPr lang="en-US" altLang="en-US" dirty="0"/>
              <a:t>, units, grade   </a:t>
            </a:r>
            <a:endParaRPr lang="en-US" altLang="en-US" dirty="0" smtClean="0"/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FROM </a:t>
            </a:r>
            <a:r>
              <a:rPr lang="en-US" altLang="en-US" dirty="0" err="1"/>
              <a:t>StudentDB</a:t>
            </a:r>
            <a:r>
              <a:rPr lang="en-US" altLang="en-US" dirty="0"/>
              <a:t> </a:t>
            </a:r>
            <a:r>
              <a:rPr lang="en-US" altLang="en-US" dirty="0" smtClean="0"/>
              <a:t>JOIN Person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ON </a:t>
            </a:r>
            <a:r>
              <a:rPr lang="en-US" altLang="en-US" dirty="0" err="1"/>
              <a:t>StudentDB.FName</a:t>
            </a:r>
            <a:r>
              <a:rPr lang="en-US" altLang="en-US" dirty="0"/>
              <a:t> = </a:t>
            </a:r>
            <a:r>
              <a:rPr lang="en-US" altLang="en-US" dirty="0" err="1" smtClean="0"/>
              <a:t>Person.FName</a:t>
            </a:r>
            <a:r>
              <a:rPr lang="en-US" altLang="en-US" dirty="0" smtClean="0"/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AND </a:t>
            </a:r>
            <a:r>
              <a:rPr lang="en-US" altLang="en-US" dirty="0" err="1" smtClean="0"/>
              <a:t>StudentDB.LName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dirty="0" err="1" smtClean="0"/>
              <a:t>Person.Lname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798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Review: Query </a:t>
            </a:r>
            <a:r>
              <a:rPr lang="en-US" altLang="en-US" dirty="0"/>
              <a:t>+ </a:t>
            </a:r>
            <a:r>
              <a:rPr lang="en-US" altLang="en-US" dirty="0" err="1" smtClean="0"/>
              <a:t>Subquery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dirty="0"/>
              <a:t>	SELECT </a:t>
            </a:r>
            <a:r>
              <a:rPr lang="en-US" altLang="en-US" dirty="0" smtClean="0"/>
              <a:t>* </a:t>
            </a:r>
            <a:endParaRPr lang="en-US" altLang="en-US" dirty="0"/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FROM </a:t>
            </a:r>
            <a:r>
              <a:rPr lang="en-US" altLang="en-US" dirty="0" smtClean="0"/>
              <a:t>Transcripts</a:t>
            </a:r>
            <a:endParaRPr lang="en-US" altLang="en-US" dirty="0"/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WHERE </a:t>
            </a:r>
            <a:r>
              <a:rPr lang="en-US" altLang="en-US" dirty="0" err="1" smtClean="0"/>
              <a:t>StudentID</a:t>
            </a:r>
            <a:r>
              <a:rPr lang="en-US" altLang="en-US" dirty="0" smtClean="0"/>
              <a:t> =</a:t>
            </a:r>
            <a:endParaRPr lang="en-US" altLang="en-US" dirty="0"/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	</a:t>
            </a:r>
            <a:r>
              <a:rPr lang="en-US" altLang="en-US" dirty="0" smtClean="0"/>
              <a:t>(SELECT </a:t>
            </a:r>
            <a:r>
              <a:rPr lang="en-US" altLang="en-US" dirty="0" err="1" smtClean="0"/>
              <a:t>Pid</a:t>
            </a:r>
            <a:r>
              <a:rPr lang="en-US" altLang="en-US" dirty="0" smtClean="0"/>
              <a:t> </a:t>
            </a:r>
            <a:endParaRPr lang="en-US" altLang="en-US" dirty="0"/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		     FROM </a:t>
            </a:r>
            <a:r>
              <a:rPr lang="en-US" altLang="en-US" dirty="0" smtClean="0"/>
              <a:t>Person</a:t>
            </a:r>
            <a:endParaRPr lang="en-US" altLang="en-US" dirty="0"/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		     </a:t>
            </a:r>
            <a:r>
              <a:rPr lang="en-US" altLang="en-US" dirty="0" smtClean="0"/>
              <a:t>WHERE </a:t>
            </a:r>
            <a:r>
              <a:rPr lang="en-US" altLang="en-US" dirty="0" err="1" smtClean="0"/>
              <a:t>LName</a:t>
            </a:r>
            <a:r>
              <a:rPr lang="en-US" altLang="en-US" dirty="0" smtClean="0"/>
              <a:t> </a:t>
            </a:r>
            <a:r>
              <a:rPr lang="en-US" altLang="en-US"/>
              <a:t>= </a:t>
            </a:r>
            <a:r>
              <a:rPr lang="en-US" altLang="en-US" smtClean="0"/>
              <a:t>’Ruby’</a:t>
            </a:r>
            <a:endParaRPr lang="en-US" altLang="en-US" dirty="0"/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			AND </a:t>
            </a:r>
            <a:r>
              <a:rPr lang="en-US" altLang="en-US" dirty="0" err="1" smtClean="0"/>
              <a:t>Fname</a:t>
            </a:r>
            <a:r>
              <a:rPr lang="en-US" altLang="en-US" dirty="0" smtClean="0"/>
              <a:t> </a:t>
            </a:r>
            <a:r>
              <a:rPr lang="en-US" altLang="en-US" smtClean="0"/>
              <a:t>= ‘David’);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889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The Exists Operator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382000" cy="50292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EXISTS </a:t>
            </a:r>
            <a:r>
              <a:rPr lang="en-US" altLang="en-US" dirty="0"/>
              <a:t>(&lt;</a:t>
            </a:r>
            <a:r>
              <a:rPr lang="en-US" altLang="en-US" dirty="0" err="1"/>
              <a:t>subquery</a:t>
            </a:r>
            <a:r>
              <a:rPr lang="en-US" altLang="en-US" dirty="0"/>
              <a:t>&gt;) </a:t>
            </a:r>
            <a:endParaRPr lang="en-US" altLang="en-US" dirty="0" smtClean="0"/>
          </a:p>
          <a:p>
            <a:pPr lvl="1">
              <a:buFontTx/>
              <a:buChar char="-"/>
            </a:pPr>
            <a:r>
              <a:rPr lang="en-US" altLang="en-US" dirty="0" smtClean="0"/>
              <a:t>TRUE: &lt;</a:t>
            </a:r>
            <a:r>
              <a:rPr lang="en-US" altLang="en-US" dirty="0" err="1"/>
              <a:t>subquery</a:t>
            </a:r>
            <a:r>
              <a:rPr lang="en-US" altLang="en-US" dirty="0" smtClean="0"/>
              <a:t>&gt; relation not null.</a:t>
            </a:r>
            <a:endParaRPr lang="en-US" altLang="en-US" dirty="0"/>
          </a:p>
          <a:p>
            <a:pPr lvl="1">
              <a:buFontTx/>
              <a:buChar char="-"/>
            </a:pPr>
            <a:r>
              <a:rPr lang="en-US" altLang="en-US" dirty="0" smtClean="0"/>
              <a:t>Opposite Value: NOT EXISTS</a:t>
            </a:r>
          </a:p>
          <a:p>
            <a:pPr marL="457200" lvl="1" indent="0">
              <a:buNone/>
            </a:pPr>
            <a:endParaRPr lang="en-US" altLang="en-US" dirty="0" smtClean="0"/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Remember  IN</a:t>
            </a:r>
            <a:endParaRPr lang="en-US" altLang="en-US" dirty="0"/>
          </a:p>
          <a:p>
            <a:pPr lvl="1">
              <a:buFont typeface="Arial" charset="0"/>
              <a:buChar char="•"/>
            </a:pPr>
            <a:r>
              <a:rPr lang="en-US" altLang="en-US" dirty="0"/>
              <a:t>&lt;tuple&gt; IN (&lt;</a:t>
            </a:r>
            <a:r>
              <a:rPr lang="en-US" altLang="en-US" dirty="0" err="1"/>
              <a:t>subquery</a:t>
            </a:r>
            <a:r>
              <a:rPr lang="en-US" altLang="en-US" dirty="0"/>
              <a:t>&gt;) </a:t>
            </a:r>
          </a:p>
          <a:p>
            <a:pPr lvl="2">
              <a:buFontTx/>
              <a:buChar char="-"/>
            </a:pPr>
            <a:r>
              <a:rPr lang="en-US" altLang="en-US" dirty="0"/>
              <a:t>TRUE: &lt;tuple&gt; is a member of  &lt;</a:t>
            </a:r>
            <a:r>
              <a:rPr lang="en-US" altLang="en-US" dirty="0" err="1"/>
              <a:t>subquery</a:t>
            </a:r>
            <a:r>
              <a:rPr lang="en-US" altLang="en-US" dirty="0"/>
              <a:t>&gt; relation.</a:t>
            </a:r>
          </a:p>
          <a:p>
            <a:pPr lvl="2">
              <a:buFontTx/>
              <a:buChar char="-"/>
            </a:pPr>
            <a:r>
              <a:rPr lang="en-US" altLang="en-US" dirty="0"/>
              <a:t>Opposite Value: NOT IN</a:t>
            </a:r>
          </a:p>
          <a:p>
            <a:pPr marL="457200" lvl="1" indent="0">
              <a:buNone/>
            </a:pPr>
            <a:endParaRPr lang="en-US" altLang="en-US" dirty="0" smtClean="0"/>
          </a:p>
          <a:p>
            <a:pPr lvl="1">
              <a:buFontTx/>
              <a:buChar char="-"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076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 smtClean="0"/>
              <a:t>Exists Example: Exercise – 2.4.1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486400"/>
          </a:xfrm>
        </p:spPr>
        <p:txBody>
          <a:bodyPr>
            <a:normAutofit/>
          </a:bodyPr>
          <a:lstStyle/>
          <a:p>
            <a:pPr marL="609600" indent="-609600"/>
            <a:r>
              <a:rPr lang="en-US" dirty="0" smtClean="0"/>
              <a:t>Product(maker, model, type), </a:t>
            </a:r>
          </a:p>
          <a:p>
            <a:pPr marL="609600" indent="-609600"/>
            <a:r>
              <a:rPr lang="en-US" dirty="0" smtClean="0"/>
              <a:t>PC(model, speed, ram, </a:t>
            </a:r>
            <a:r>
              <a:rPr lang="en-US" dirty="0" err="1" smtClean="0"/>
              <a:t>hd</a:t>
            </a:r>
            <a:r>
              <a:rPr lang="en-US" dirty="0" smtClean="0"/>
              <a:t>, price)</a:t>
            </a:r>
          </a:p>
          <a:p>
            <a:pPr marL="609600" indent="-609600"/>
            <a:r>
              <a:rPr lang="en-US" dirty="0" smtClean="0"/>
              <a:t>Laptop(model, speed, ram, </a:t>
            </a:r>
            <a:r>
              <a:rPr lang="en-US" dirty="0" err="1" smtClean="0"/>
              <a:t>hd</a:t>
            </a:r>
            <a:r>
              <a:rPr lang="en-US" dirty="0" smtClean="0"/>
              <a:t>, screen, price)</a:t>
            </a:r>
          </a:p>
          <a:p>
            <a:pPr marL="609600" indent="-609600"/>
            <a:r>
              <a:rPr lang="en-US" dirty="0" smtClean="0"/>
              <a:t>Printer(model, color, type, price)</a:t>
            </a:r>
          </a:p>
          <a:p>
            <a:pPr marL="400050" lvl="1" indent="0">
              <a:buNone/>
            </a:pPr>
            <a:r>
              <a:rPr lang="en-US" dirty="0" smtClean="0"/>
              <a:t>d) Find those manufacturers that sell inexpensive laptops, and PC’s.</a:t>
            </a:r>
          </a:p>
        </p:txBody>
      </p:sp>
    </p:spTree>
    <p:extLst>
      <p:ext uri="{BB962C8B-B14F-4D97-AF65-F5344CB8AC3E}">
        <p14:creationId xmlns:p14="http://schemas.microsoft.com/office/powerpoint/2010/main" val="39768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 smtClean="0"/>
              <a:t>Exists Example: Exercise – 2.4.1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4864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dirty="0" smtClean="0"/>
              <a:t>d) Find those manufacturers that sell inexpensive laptops, and PC’s.</a:t>
            </a:r>
          </a:p>
          <a:p>
            <a:pPr marL="400050" lvl="1" indent="0">
              <a:buNone/>
            </a:pPr>
            <a:r>
              <a:rPr lang="en-US" dirty="0"/>
              <a:t>SELECT </a:t>
            </a:r>
            <a:r>
              <a:rPr lang="en-US" dirty="0" err="1"/>
              <a:t>A.maker</a:t>
            </a:r>
            <a:r>
              <a:rPr lang="en-US" dirty="0"/>
              <a:t> FROM product A where </a:t>
            </a:r>
            <a:r>
              <a:rPr lang="en-US" dirty="0" err="1" smtClean="0"/>
              <a:t>ctype</a:t>
            </a:r>
            <a:r>
              <a:rPr lang="en-US" dirty="0"/>
              <a:t>='pc'  </a:t>
            </a:r>
            <a:r>
              <a:rPr lang="en-US" dirty="0" smtClean="0"/>
              <a:t>    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smtClean="0"/>
              <a:t>  AND </a:t>
            </a:r>
            <a:r>
              <a:rPr lang="en-US" dirty="0"/>
              <a:t>EXISTS     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smtClean="0"/>
              <a:t>  (</a:t>
            </a:r>
            <a:r>
              <a:rPr lang="en-US" dirty="0"/>
              <a:t>SELECT </a:t>
            </a:r>
            <a:r>
              <a:rPr lang="en-US" dirty="0" err="1"/>
              <a:t>B.maker</a:t>
            </a:r>
            <a:r>
              <a:rPr lang="en-US" dirty="0"/>
              <a:t> FROM product B </a:t>
            </a:r>
            <a:r>
              <a:rPr lang="en-US" dirty="0" smtClean="0"/>
              <a:t>NATURAL </a:t>
            </a:r>
            <a:r>
              <a:rPr lang="en-US" dirty="0"/>
              <a:t>JOIN laptop  </a:t>
            </a:r>
            <a:r>
              <a:rPr lang="en-US" dirty="0" smtClean="0"/>
              <a:t>    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WHERE </a:t>
            </a:r>
            <a:r>
              <a:rPr lang="en-US" dirty="0"/>
              <a:t>price &lt; 1000         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AND </a:t>
            </a:r>
            <a:r>
              <a:rPr lang="en-US" dirty="0" err="1"/>
              <a:t>A.maker</a:t>
            </a:r>
            <a:r>
              <a:rPr lang="en-US" dirty="0"/>
              <a:t> = </a:t>
            </a:r>
            <a:r>
              <a:rPr lang="en-US" dirty="0" err="1"/>
              <a:t>B.maker</a:t>
            </a:r>
            <a:r>
              <a:rPr lang="en-US" dirty="0"/>
              <a:t> ) 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800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The Any Operator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382000" cy="5029200"/>
          </a:xfrm>
        </p:spPr>
        <p:txBody>
          <a:bodyPr>
            <a:normAutofit/>
          </a:bodyPr>
          <a:lstStyle/>
          <a:p>
            <a:r>
              <a:rPr lang="en-US" altLang="en-US" i="1" dirty="0"/>
              <a:t>x</a:t>
            </a:r>
            <a:r>
              <a:rPr lang="en-US" altLang="en-US" dirty="0"/>
              <a:t> = ANY(&lt;</a:t>
            </a:r>
            <a:r>
              <a:rPr lang="en-US" altLang="en-US" dirty="0" err="1"/>
              <a:t>subquery</a:t>
            </a:r>
            <a:r>
              <a:rPr lang="en-US" altLang="en-US" dirty="0"/>
              <a:t>&gt;)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True: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</a:t>
            </a:r>
            <a:r>
              <a:rPr lang="en-US" altLang="en-US" dirty="0"/>
              <a:t>equals at least one tuple in the </a:t>
            </a:r>
            <a:r>
              <a:rPr lang="en-US" altLang="en-US" dirty="0" err="1" smtClean="0"/>
              <a:t>subquery</a:t>
            </a:r>
            <a:r>
              <a:rPr lang="en-US" altLang="en-US" dirty="0" smtClean="0"/>
              <a:t> relation.</a:t>
            </a:r>
          </a:p>
          <a:p>
            <a:pPr lvl="1"/>
            <a:endParaRPr lang="en-US" altLang="en-US" dirty="0"/>
          </a:p>
          <a:p>
            <a:r>
              <a:rPr lang="en-US" altLang="en-US" i="1" dirty="0"/>
              <a:t>x</a:t>
            </a:r>
            <a:r>
              <a:rPr lang="en-US" altLang="en-US" dirty="0"/>
              <a:t> &gt;= ANY(&lt;</a:t>
            </a:r>
            <a:r>
              <a:rPr lang="en-US" altLang="en-US" dirty="0" err="1"/>
              <a:t>subquery</a:t>
            </a:r>
            <a:r>
              <a:rPr lang="en-US" altLang="en-US" dirty="0" smtClean="0"/>
              <a:t>&gt;)</a:t>
            </a:r>
            <a:endParaRPr lang="en-US" altLang="en-US" dirty="0"/>
          </a:p>
          <a:p>
            <a:pPr lvl="1"/>
            <a:r>
              <a:rPr lang="en-US" altLang="en-US" dirty="0" smtClean="0"/>
              <a:t>True: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</a:t>
            </a:r>
            <a:r>
              <a:rPr lang="en-US" altLang="en-US" dirty="0"/>
              <a:t>is not the uniquely smallest </a:t>
            </a:r>
            <a:r>
              <a:rPr lang="en-US" altLang="en-US" dirty="0" smtClean="0"/>
              <a:t>value </a:t>
            </a:r>
            <a:r>
              <a:rPr lang="en-US" altLang="en-US" dirty="0"/>
              <a:t>produced by the </a:t>
            </a:r>
            <a:r>
              <a:rPr lang="en-US" altLang="en-US" dirty="0" err="1"/>
              <a:t>subquery</a:t>
            </a:r>
            <a:r>
              <a:rPr lang="en-US" altLang="en-US" dirty="0"/>
              <a:t>.</a:t>
            </a:r>
          </a:p>
          <a:p>
            <a:pPr marL="457200" lvl="1" indent="0">
              <a:buNone/>
            </a:pPr>
            <a:endParaRPr lang="en-US" altLang="en-US" dirty="0" smtClean="0"/>
          </a:p>
          <a:p>
            <a:pPr marL="457200" lvl="1" indent="0">
              <a:buNone/>
            </a:pPr>
            <a:endParaRPr lang="en-US" altLang="en-US" dirty="0" smtClean="0"/>
          </a:p>
          <a:p>
            <a:pPr lvl="1">
              <a:buFontTx/>
              <a:buChar char="-"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877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The All Operator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382000" cy="5029200"/>
          </a:xfrm>
        </p:spPr>
        <p:txBody>
          <a:bodyPr>
            <a:normAutofit/>
          </a:bodyPr>
          <a:lstStyle/>
          <a:p>
            <a:r>
              <a:rPr lang="en-US" altLang="en-US" i="1" dirty="0"/>
              <a:t>x</a:t>
            </a:r>
            <a:r>
              <a:rPr lang="en-US" altLang="en-US" dirty="0"/>
              <a:t> &lt;&gt; ALL(&lt;</a:t>
            </a:r>
            <a:r>
              <a:rPr lang="en-US" altLang="en-US" dirty="0" err="1"/>
              <a:t>subquery</a:t>
            </a:r>
            <a:r>
              <a:rPr lang="en-US" altLang="en-US" dirty="0"/>
              <a:t>&gt;)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True: x does not equal any tuple in </a:t>
            </a:r>
            <a:r>
              <a:rPr lang="en-US" altLang="en-US" dirty="0" err="1" smtClean="0"/>
              <a:t>subquery</a:t>
            </a:r>
            <a:r>
              <a:rPr lang="en-US" altLang="en-US" dirty="0" smtClean="0"/>
              <a:t>.</a:t>
            </a:r>
          </a:p>
          <a:p>
            <a:endParaRPr lang="en-US" altLang="en-US" dirty="0"/>
          </a:p>
          <a:p>
            <a:r>
              <a:rPr lang="en-US" altLang="en-US" i="1" dirty="0"/>
              <a:t>x</a:t>
            </a:r>
            <a:r>
              <a:rPr lang="en-US" altLang="en-US" dirty="0"/>
              <a:t> &gt;= ALL(&lt;</a:t>
            </a:r>
            <a:r>
              <a:rPr lang="en-US" altLang="en-US" dirty="0" err="1"/>
              <a:t>subquery</a:t>
            </a:r>
            <a:r>
              <a:rPr lang="en-US" altLang="en-US" dirty="0"/>
              <a:t>&gt;)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True: no </a:t>
            </a:r>
            <a:r>
              <a:rPr lang="en-US" altLang="en-US" dirty="0"/>
              <a:t>tuple larger than </a:t>
            </a:r>
            <a:r>
              <a:rPr lang="en-US" altLang="en-US" i="1" dirty="0"/>
              <a:t>x</a:t>
            </a:r>
            <a:r>
              <a:rPr lang="en-US" altLang="en-US" dirty="0"/>
              <a:t>  in the </a:t>
            </a:r>
            <a:r>
              <a:rPr lang="en-US" altLang="en-US" dirty="0" err="1"/>
              <a:t>subquery</a:t>
            </a:r>
            <a:r>
              <a:rPr lang="en-US" altLang="en-US" dirty="0"/>
              <a:t> result.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 smtClean="0"/>
          </a:p>
          <a:p>
            <a:pPr marL="457200" lvl="1" indent="0">
              <a:buNone/>
            </a:pPr>
            <a:endParaRPr lang="en-US" altLang="en-US" dirty="0" smtClean="0"/>
          </a:p>
          <a:p>
            <a:pPr lvl="1">
              <a:buFontTx/>
              <a:buChar char="-"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68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/>
              <a:t>Assignment #3: Queries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534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assignment element must ‘</a:t>
            </a:r>
            <a:r>
              <a:rPr lang="en-US" dirty="0" err="1"/>
              <a:t>outfile</a:t>
            </a:r>
            <a:r>
              <a:rPr lang="en-US" dirty="0"/>
              <a:t>’ the query.  Each assignment will provide the file name for the query.  The code used to </a:t>
            </a:r>
            <a:r>
              <a:rPr lang="en-US" dirty="0" err="1"/>
              <a:t>outfile</a:t>
            </a:r>
            <a:r>
              <a:rPr lang="en-US" dirty="0"/>
              <a:t> a query is: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/>
              <a:t>* FROM </a:t>
            </a:r>
            <a:r>
              <a:rPr lang="en-US" i="1" dirty="0"/>
              <a:t>table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INTO OUTFILE '/</a:t>
            </a:r>
            <a:r>
              <a:rPr lang="en-US" dirty="0" err="1"/>
              <a:t>tmp</a:t>
            </a:r>
            <a:r>
              <a:rPr lang="en-US" dirty="0"/>
              <a:t>/NAME.csv’</a:t>
            </a:r>
          </a:p>
          <a:p>
            <a:pPr marL="0" indent="0">
              <a:buNone/>
            </a:pPr>
            <a:r>
              <a:rPr lang="en-US" dirty="0"/>
              <a:t>    FIELDS TERMINATED BY ','</a:t>
            </a:r>
          </a:p>
          <a:p>
            <a:pPr marL="0" indent="0">
              <a:buNone/>
            </a:pPr>
            <a:r>
              <a:rPr lang="en-US" dirty="0"/>
              <a:t>    ENCLOSED BY '"'</a:t>
            </a:r>
          </a:p>
          <a:p>
            <a:pPr marL="0" indent="0">
              <a:buNone/>
            </a:pPr>
            <a:r>
              <a:rPr lang="en-US" dirty="0"/>
              <a:t>    LINES TERMINATED BY '\n'</a:t>
            </a:r>
          </a:p>
          <a:p>
            <a:pPr marL="0" indent="0">
              <a:buNone/>
            </a:pPr>
            <a:r>
              <a:rPr lang="en-US" dirty="0" smtClean="0"/>
              <a:t>;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095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 altLang="en-US" dirty="0" smtClean="0"/>
              <a:t>NULL Reasoning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382000" cy="5029200"/>
          </a:xfrm>
        </p:spPr>
        <p:txBody>
          <a:bodyPr>
            <a:normAutofit/>
          </a:bodyPr>
          <a:lstStyle/>
          <a:p>
            <a:r>
              <a:rPr lang="en-US" altLang="en-US" dirty="0"/>
              <a:t>Tuples in SQL relations can have NULL as a value for one or more components.</a:t>
            </a:r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/>
              <a:t>Meaning depends on context.  Two common cases:</a:t>
            </a:r>
          </a:p>
          <a:p>
            <a:pPr lvl="1"/>
            <a:r>
              <a:rPr lang="en-US" altLang="en-US" i="1" dirty="0"/>
              <a:t>Missing value </a:t>
            </a:r>
            <a:r>
              <a:rPr lang="en-US" altLang="en-US" dirty="0"/>
              <a:t>: e.g., we know </a:t>
            </a:r>
            <a:r>
              <a:rPr lang="en-US" altLang="en-US" dirty="0" smtClean="0"/>
              <a:t>laptop model has HD size, but we don’t know it.</a:t>
            </a:r>
            <a:endParaRPr lang="en-US" altLang="en-US" dirty="0"/>
          </a:p>
          <a:p>
            <a:pPr lvl="1"/>
            <a:r>
              <a:rPr lang="en-US" altLang="en-US" i="1" dirty="0"/>
              <a:t>Inapplicable</a:t>
            </a:r>
            <a:r>
              <a:rPr lang="en-US" altLang="en-US" dirty="0"/>
              <a:t> : e.g., the value of attribute spouse for an unmarried person.</a:t>
            </a:r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 smtClean="0"/>
          </a:p>
          <a:p>
            <a:pPr marL="457200" lvl="1" indent="0">
              <a:buNone/>
            </a:pPr>
            <a:endParaRPr lang="en-US" altLang="en-US" dirty="0" smtClean="0"/>
          </a:p>
          <a:p>
            <a:pPr lvl="1">
              <a:buFontTx/>
              <a:buChar char="-"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7065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 altLang="en-US" dirty="0" smtClean="0"/>
              <a:t>NULL Reasoning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3820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create table unknown (x  </a:t>
            </a:r>
            <a:r>
              <a:rPr lang="en-US" altLang="en-US" dirty="0" err="1"/>
              <a:t>boolean</a:t>
            </a:r>
            <a:r>
              <a:rPr lang="en-US" altLang="en-US" dirty="0"/>
              <a:t>, y </a:t>
            </a:r>
            <a:r>
              <a:rPr lang="en-US" altLang="en-US" dirty="0" err="1"/>
              <a:t>boolean</a:t>
            </a:r>
            <a:r>
              <a:rPr lang="en-US" altLang="en-US" dirty="0" smtClean="0"/>
              <a:t>);</a:t>
            </a:r>
          </a:p>
          <a:p>
            <a:r>
              <a:rPr lang="en-US" altLang="en-US" dirty="0" smtClean="0"/>
              <a:t>insert </a:t>
            </a:r>
            <a:r>
              <a:rPr lang="en-US" altLang="en-US" dirty="0"/>
              <a:t>into unknown </a:t>
            </a:r>
            <a:r>
              <a:rPr lang="en-US" altLang="en-US" dirty="0" smtClean="0"/>
              <a:t>values</a:t>
            </a:r>
          </a:p>
          <a:p>
            <a:pPr lvl="1"/>
            <a:r>
              <a:rPr lang="en-US" altLang="en-US" dirty="0" smtClean="0"/>
              <a:t>(</a:t>
            </a:r>
            <a:r>
              <a:rPr lang="en-US" altLang="en-US" dirty="0"/>
              <a:t>true, true</a:t>
            </a:r>
            <a:r>
              <a:rPr lang="en-US" altLang="en-US" dirty="0" smtClean="0"/>
              <a:t>),</a:t>
            </a:r>
          </a:p>
          <a:p>
            <a:pPr lvl="1"/>
            <a:r>
              <a:rPr lang="en-US" altLang="en-US" dirty="0" smtClean="0"/>
              <a:t>(</a:t>
            </a:r>
            <a:r>
              <a:rPr lang="en-US" altLang="en-US" dirty="0"/>
              <a:t>true, null</a:t>
            </a:r>
            <a:r>
              <a:rPr lang="en-US" altLang="en-US" dirty="0" smtClean="0"/>
              <a:t>),</a:t>
            </a:r>
          </a:p>
          <a:p>
            <a:pPr lvl="1"/>
            <a:r>
              <a:rPr lang="en-US" altLang="en-US" dirty="0" smtClean="0"/>
              <a:t>(</a:t>
            </a:r>
            <a:r>
              <a:rPr lang="en-US" altLang="en-US" dirty="0"/>
              <a:t>true, false</a:t>
            </a:r>
            <a:r>
              <a:rPr lang="en-US" altLang="en-US" dirty="0" smtClean="0"/>
              <a:t>),</a:t>
            </a:r>
          </a:p>
          <a:p>
            <a:pPr lvl="1"/>
            <a:r>
              <a:rPr lang="en-US" altLang="en-US" dirty="0" smtClean="0"/>
              <a:t>(</a:t>
            </a:r>
            <a:r>
              <a:rPr lang="en-US" altLang="en-US" dirty="0"/>
              <a:t>null, true</a:t>
            </a:r>
            <a:r>
              <a:rPr lang="en-US" altLang="en-US" dirty="0" smtClean="0"/>
              <a:t>),</a:t>
            </a:r>
          </a:p>
          <a:p>
            <a:pPr lvl="1"/>
            <a:r>
              <a:rPr lang="en-US" altLang="en-US" dirty="0" smtClean="0"/>
              <a:t>(</a:t>
            </a:r>
            <a:r>
              <a:rPr lang="en-US" altLang="en-US" dirty="0"/>
              <a:t>null, null</a:t>
            </a:r>
            <a:r>
              <a:rPr lang="en-US" altLang="en-US" dirty="0" smtClean="0"/>
              <a:t>),</a:t>
            </a:r>
          </a:p>
          <a:p>
            <a:pPr lvl="1"/>
            <a:r>
              <a:rPr lang="en-US" altLang="en-US" dirty="0" smtClean="0"/>
              <a:t>(null</a:t>
            </a:r>
            <a:r>
              <a:rPr lang="en-US" altLang="en-US" dirty="0"/>
              <a:t>, false</a:t>
            </a:r>
            <a:r>
              <a:rPr lang="en-US" altLang="en-US" dirty="0" smtClean="0"/>
              <a:t>),</a:t>
            </a:r>
          </a:p>
          <a:p>
            <a:pPr lvl="1"/>
            <a:r>
              <a:rPr lang="en-US" altLang="en-US" dirty="0" smtClean="0"/>
              <a:t>(</a:t>
            </a:r>
            <a:r>
              <a:rPr lang="en-US" altLang="en-US" dirty="0"/>
              <a:t>false, true</a:t>
            </a:r>
            <a:r>
              <a:rPr lang="en-US" altLang="en-US" dirty="0" smtClean="0"/>
              <a:t>),</a:t>
            </a:r>
          </a:p>
          <a:p>
            <a:pPr lvl="1"/>
            <a:r>
              <a:rPr lang="en-US" altLang="en-US" dirty="0" smtClean="0"/>
              <a:t>(</a:t>
            </a:r>
            <a:r>
              <a:rPr lang="en-US" altLang="en-US" dirty="0"/>
              <a:t>false, null</a:t>
            </a:r>
            <a:r>
              <a:rPr lang="en-US" altLang="en-US" dirty="0" smtClean="0"/>
              <a:t>),</a:t>
            </a:r>
          </a:p>
          <a:p>
            <a:pPr lvl="1"/>
            <a:r>
              <a:rPr lang="en-US" altLang="en-US" dirty="0" smtClean="0"/>
              <a:t>(</a:t>
            </a:r>
            <a:r>
              <a:rPr lang="en-US" altLang="en-US" dirty="0"/>
              <a:t>false, false);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 smtClean="0"/>
          </a:p>
          <a:p>
            <a:pPr marL="457200" lvl="1" indent="0">
              <a:buNone/>
            </a:pPr>
            <a:endParaRPr lang="en-US" altLang="en-US" dirty="0" smtClean="0"/>
          </a:p>
          <a:p>
            <a:pPr lvl="1">
              <a:buFontTx/>
              <a:buChar char="-"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891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 altLang="en-US" dirty="0" smtClean="0"/>
              <a:t>NULL Reasoning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382000" cy="5029200"/>
          </a:xfrm>
        </p:spPr>
        <p:txBody>
          <a:bodyPr>
            <a:normAutofit/>
          </a:bodyPr>
          <a:lstStyle/>
          <a:p>
            <a:r>
              <a:rPr lang="en-US" altLang="en-US" dirty="0"/>
              <a:t>create table unknown (x  </a:t>
            </a:r>
            <a:r>
              <a:rPr lang="en-US" altLang="en-US" dirty="0" err="1"/>
              <a:t>boolean</a:t>
            </a:r>
            <a:r>
              <a:rPr lang="en-US" altLang="en-US" dirty="0"/>
              <a:t>, y </a:t>
            </a:r>
            <a:r>
              <a:rPr lang="en-US" altLang="en-US" dirty="0" err="1"/>
              <a:t>boolean</a:t>
            </a:r>
            <a:r>
              <a:rPr lang="en-US" altLang="en-US" dirty="0" smtClean="0"/>
              <a:t>);</a:t>
            </a:r>
          </a:p>
          <a:p>
            <a:pPr marL="0" indent="0">
              <a:buNone/>
            </a:pPr>
            <a:r>
              <a:rPr lang="en-US" altLang="en-US" dirty="0" smtClean="0"/>
              <a:t>SELECT </a:t>
            </a:r>
            <a:r>
              <a:rPr lang="en-US" altLang="en-US" dirty="0"/>
              <a:t>x, y, 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dirty="0" smtClean="0"/>
              <a:t>x </a:t>
            </a:r>
            <a:r>
              <a:rPr lang="en-US" altLang="en-US" dirty="0"/>
              <a:t>and y as 'x and y</a:t>
            </a:r>
            <a:r>
              <a:rPr lang="en-US" altLang="en-US" dirty="0" smtClean="0"/>
              <a:t>',</a:t>
            </a:r>
          </a:p>
          <a:p>
            <a:pPr marL="457200" lvl="1" indent="0">
              <a:buNone/>
            </a:pPr>
            <a:r>
              <a:rPr lang="en-US" altLang="en-US" dirty="0" smtClean="0"/>
              <a:t>x </a:t>
            </a:r>
            <a:r>
              <a:rPr lang="en-US" altLang="en-US" dirty="0"/>
              <a:t>or y as 'x or y</a:t>
            </a:r>
            <a:r>
              <a:rPr lang="en-US" altLang="en-US" dirty="0" smtClean="0"/>
              <a:t>',</a:t>
            </a:r>
          </a:p>
          <a:p>
            <a:pPr marL="457200" lvl="1" indent="0">
              <a:buNone/>
            </a:pPr>
            <a:r>
              <a:rPr lang="en-US" altLang="en-US" dirty="0" smtClean="0"/>
              <a:t>not </a:t>
            </a:r>
            <a:r>
              <a:rPr lang="en-US" altLang="en-US" dirty="0"/>
              <a:t>x as 'not </a:t>
            </a:r>
            <a:r>
              <a:rPr lang="en-US" altLang="en-US" dirty="0" smtClean="0"/>
              <a:t>x‘</a:t>
            </a:r>
          </a:p>
          <a:p>
            <a:pPr marL="457200" lvl="1" indent="0">
              <a:buNone/>
            </a:pPr>
            <a:r>
              <a:rPr lang="en-US" altLang="en-US" dirty="0" smtClean="0"/>
              <a:t>FROM </a:t>
            </a:r>
            <a:r>
              <a:rPr lang="en-US" altLang="en-US" dirty="0"/>
              <a:t>unknown;</a:t>
            </a:r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 smtClean="0"/>
          </a:p>
          <a:p>
            <a:pPr marL="457200" lvl="1" indent="0">
              <a:buNone/>
            </a:pPr>
            <a:endParaRPr lang="en-US" altLang="en-US" dirty="0" smtClean="0"/>
          </a:p>
          <a:p>
            <a:pPr lvl="1">
              <a:buFontTx/>
              <a:buChar char="-"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250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 altLang="en-US" dirty="0" smtClean="0"/>
              <a:t>NULL Reasoning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7620000" cy="205740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create table unknown (x  </a:t>
            </a:r>
            <a:r>
              <a:rPr lang="en-US" altLang="en-US" dirty="0" err="1"/>
              <a:t>boolean</a:t>
            </a:r>
            <a:r>
              <a:rPr lang="en-US" altLang="en-US" dirty="0"/>
              <a:t>, y </a:t>
            </a:r>
            <a:r>
              <a:rPr lang="en-US" altLang="en-US" dirty="0" err="1"/>
              <a:t>boolean</a:t>
            </a:r>
            <a:r>
              <a:rPr lang="en-US" altLang="en-US" dirty="0" smtClean="0"/>
              <a:t>);</a:t>
            </a:r>
          </a:p>
          <a:p>
            <a:pPr marL="0" indent="0">
              <a:buNone/>
            </a:pPr>
            <a:r>
              <a:rPr lang="en-US" altLang="en-US" dirty="0" smtClean="0"/>
              <a:t>SELECT </a:t>
            </a:r>
            <a:r>
              <a:rPr lang="en-US" altLang="en-US" dirty="0"/>
              <a:t>x, y, 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dirty="0" smtClean="0"/>
              <a:t>x </a:t>
            </a:r>
            <a:r>
              <a:rPr lang="en-US" altLang="en-US" dirty="0"/>
              <a:t>and y as 'x and y</a:t>
            </a:r>
            <a:r>
              <a:rPr lang="en-US" altLang="en-US" dirty="0" smtClean="0"/>
              <a:t>',</a:t>
            </a:r>
          </a:p>
          <a:p>
            <a:pPr marL="457200" lvl="1" indent="0">
              <a:buNone/>
            </a:pPr>
            <a:r>
              <a:rPr lang="en-US" altLang="en-US" dirty="0" smtClean="0"/>
              <a:t>x </a:t>
            </a:r>
            <a:r>
              <a:rPr lang="en-US" altLang="en-US" dirty="0"/>
              <a:t>or y as 'x or y</a:t>
            </a:r>
            <a:r>
              <a:rPr lang="en-US" altLang="en-US" dirty="0" smtClean="0"/>
              <a:t>',</a:t>
            </a:r>
          </a:p>
          <a:p>
            <a:pPr marL="457200" lvl="1" indent="0">
              <a:buNone/>
            </a:pPr>
            <a:r>
              <a:rPr lang="en-US" altLang="en-US" dirty="0" smtClean="0"/>
              <a:t>not </a:t>
            </a:r>
            <a:r>
              <a:rPr lang="en-US" altLang="en-US" dirty="0"/>
              <a:t>x as 'not </a:t>
            </a:r>
            <a:r>
              <a:rPr lang="en-US" altLang="en-US" dirty="0" smtClean="0"/>
              <a:t>x‘</a:t>
            </a:r>
          </a:p>
          <a:p>
            <a:pPr marL="457200" lvl="1" indent="0">
              <a:buNone/>
            </a:pPr>
            <a:r>
              <a:rPr lang="en-US" altLang="en-US" dirty="0" smtClean="0"/>
              <a:t>FROM </a:t>
            </a:r>
            <a:r>
              <a:rPr lang="en-US" altLang="en-US" dirty="0"/>
              <a:t>unknown;</a:t>
            </a:r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 smtClean="0"/>
          </a:p>
          <a:p>
            <a:pPr marL="457200" lvl="1" indent="0">
              <a:buNone/>
            </a:pPr>
            <a:endParaRPr lang="en-US" altLang="en-US" dirty="0" smtClean="0"/>
          </a:p>
          <a:p>
            <a:pPr lvl="1">
              <a:buFontTx/>
              <a:buChar char="-"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079658"/>
              </p:ext>
            </p:extLst>
          </p:nvPr>
        </p:nvGraphicFramePr>
        <p:xfrm>
          <a:off x="304800" y="3505200"/>
          <a:ext cx="7543800" cy="304800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508760"/>
                <a:gridCol w="1508760"/>
                <a:gridCol w="1508760"/>
                <a:gridCol w="1508760"/>
                <a:gridCol w="1508760"/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x and 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x or 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not 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NULL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NULL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NULL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NULL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76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 altLang="en-US" dirty="0" smtClean="0"/>
              <a:t>NULL Reasoning: 3-valued logic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7620000" cy="5181600"/>
          </a:xfrm>
        </p:spPr>
        <p:txBody>
          <a:bodyPr>
            <a:normAutofit/>
          </a:bodyPr>
          <a:lstStyle/>
          <a:p>
            <a:r>
              <a:rPr lang="en-US" altLang="en-US" dirty="0"/>
              <a:t>To understand how AND, OR, and NOT work in 3-valued logic, think of TRUE = 1, FALSE = 0, and UNKNOWN = ½.</a:t>
            </a:r>
          </a:p>
          <a:p>
            <a:r>
              <a:rPr lang="en-US" altLang="en-US" dirty="0"/>
              <a:t>AND = MIN; OR = MAX, NOT(</a:t>
            </a:r>
            <a:r>
              <a:rPr lang="en-US" altLang="en-US" i="1" dirty="0"/>
              <a:t>x</a:t>
            </a:r>
            <a:r>
              <a:rPr lang="en-US" altLang="en-US" dirty="0"/>
              <a:t>) = 1-</a:t>
            </a:r>
            <a:r>
              <a:rPr lang="en-US" altLang="en-US" i="1" dirty="0"/>
              <a:t>x</a:t>
            </a:r>
            <a:r>
              <a:rPr lang="en-US" altLang="en-US" dirty="0"/>
              <a:t>.</a:t>
            </a:r>
          </a:p>
          <a:p>
            <a:r>
              <a:rPr lang="en-US" altLang="en-US" dirty="0" smtClean="0">
                <a:solidFill>
                  <a:srgbClr val="33CC33"/>
                </a:solidFill>
              </a:rPr>
              <a:t>Example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dirty="0" smtClean="0"/>
              <a:t>TRUE </a:t>
            </a:r>
            <a:r>
              <a:rPr lang="en-US" altLang="en-US" dirty="0"/>
              <a:t>AND (FALSE OR NOT(UNKNOWN)) 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dirty="0" smtClean="0"/>
              <a:t>= MIN(1</a:t>
            </a:r>
            <a:r>
              <a:rPr lang="en-US" altLang="en-US" dirty="0"/>
              <a:t>, MAX(0, (1 - ½ ))) 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dirty="0" smtClean="0"/>
              <a:t>= MIN(1</a:t>
            </a:r>
            <a:r>
              <a:rPr lang="en-US" altLang="en-US" dirty="0"/>
              <a:t>, MAX(0, ½ )) 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dirty="0" smtClean="0"/>
              <a:t>= </a:t>
            </a:r>
            <a:r>
              <a:rPr lang="en-US" altLang="en-US" dirty="0"/>
              <a:t>MIN(1, ½ ) = ½</a:t>
            </a:r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 smtClean="0"/>
          </a:p>
          <a:p>
            <a:pPr marL="457200" lvl="1" indent="0">
              <a:buNone/>
            </a:pPr>
            <a:endParaRPr lang="en-US" altLang="en-US" dirty="0" smtClean="0"/>
          </a:p>
          <a:p>
            <a:pPr lvl="1">
              <a:buFontTx/>
              <a:buChar char="-"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88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Python Challenge 1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5257800"/>
          </a:xfrm>
        </p:spPr>
        <p:txBody>
          <a:bodyPr>
            <a:normAutofit fontScale="62500" lnSpcReduction="20000"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Automate this process in Python</a:t>
            </a:r>
          </a:p>
          <a:p>
            <a:pPr>
              <a:buFont typeface="Arial" charset="0"/>
              <a:buChar char="•"/>
            </a:pPr>
            <a:endParaRPr lang="en-US" altLang="en-US" dirty="0"/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Ratings Table</a:t>
            </a:r>
          </a:p>
          <a:p>
            <a:pPr marL="0" indent="0">
              <a:buNone/>
            </a:pPr>
            <a:r>
              <a:rPr lang="en-US" altLang="en-US" dirty="0" smtClean="0"/>
              <a:t>CREATE TABLE </a:t>
            </a:r>
            <a:r>
              <a:rPr lang="en-US" altLang="en-US" dirty="0" err="1" smtClean="0"/>
              <a:t>movie_ratings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(</a:t>
            </a:r>
            <a:r>
              <a:rPr lang="en-US" altLang="en-US" dirty="0" err="1"/>
              <a:t>pid</a:t>
            </a:r>
            <a:r>
              <a:rPr lang="en-US" altLang="en-US" dirty="0"/>
              <a:t> </a:t>
            </a:r>
            <a:r>
              <a:rPr lang="en-US" altLang="en-US" dirty="0" err="1"/>
              <a:t>int</a:t>
            </a:r>
            <a:r>
              <a:rPr lang="en-US" altLang="en-US" dirty="0"/>
              <a:t>, mid </a:t>
            </a:r>
            <a:r>
              <a:rPr lang="en-US" altLang="en-US" dirty="0" err="1"/>
              <a:t>int</a:t>
            </a:r>
            <a:r>
              <a:rPr lang="en-US" altLang="en-US" dirty="0"/>
              <a:t>, rating </a:t>
            </a:r>
            <a:r>
              <a:rPr lang="en-US" altLang="en-US" dirty="0" err="1"/>
              <a:t>int</a:t>
            </a:r>
            <a:r>
              <a:rPr lang="en-US" altLang="en-US" dirty="0"/>
              <a:t>, key (</a:t>
            </a:r>
            <a:r>
              <a:rPr lang="en-US" altLang="en-US" dirty="0" err="1"/>
              <a:t>pid</a:t>
            </a:r>
            <a:r>
              <a:rPr lang="en-US" altLang="en-US" dirty="0"/>
              <a:t>, mid</a:t>
            </a:r>
            <a:r>
              <a:rPr lang="en-US" altLang="en-US" dirty="0" smtClean="0"/>
              <a:t>));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Insert using a </a:t>
            </a:r>
            <a:r>
              <a:rPr lang="en-US" altLang="en-US" dirty="0" err="1" smtClean="0"/>
              <a:t>subquery</a:t>
            </a:r>
            <a:r>
              <a:rPr lang="en-US" altLang="en-US" dirty="0" smtClean="0"/>
              <a:t> ratings data for movies (99, 313, 420, 465, 588)</a:t>
            </a:r>
          </a:p>
          <a:p>
            <a:pPr marL="0" indent="0">
              <a:buNone/>
            </a:pPr>
            <a:r>
              <a:rPr lang="en-US" altLang="en-US" dirty="0" smtClean="0"/>
              <a:t>INSERT INTO </a:t>
            </a:r>
            <a:r>
              <a:rPr lang="en-US" altLang="en-US" dirty="0" err="1"/>
              <a:t>movie_ratings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(SELECT </a:t>
            </a:r>
            <a:r>
              <a:rPr lang="en-US" altLang="en-US" dirty="0" err="1"/>
              <a:t>pid</a:t>
            </a:r>
            <a:r>
              <a:rPr lang="en-US" altLang="en-US" dirty="0"/>
              <a:t>, 99, m99 </a:t>
            </a:r>
            <a:r>
              <a:rPr lang="en-US" altLang="en-US" dirty="0" smtClean="0"/>
              <a:t>AS </a:t>
            </a:r>
            <a:r>
              <a:rPr lang="en-US" altLang="en-US" dirty="0"/>
              <a:t>rating </a:t>
            </a:r>
            <a:r>
              <a:rPr lang="en-US" altLang="en-US" dirty="0" smtClean="0"/>
              <a:t>FROM </a:t>
            </a:r>
            <a:r>
              <a:rPr lang="en-US" altLang="en-US" dirty="0"/>
              <a:t>ratings </a:t>
            </a:r>
            <a:r>
              <a:rPr lang="en-US" altLang="en-US" dirty="0" smtClean="0"/>
              <a:t>WHERE </a:t>
            </a:r>
            <a:r>
              <a:rPr lang="en-US" altLang="en-US" dirty="0"/>
              <a:t>m99 &lt;&gt;</a:t>
            </a:r>
            <a:r>
              <a:rPr lang="en-US" altLang="en-US" dirty="0" smtClean="0"/>
              <a:t>0 )</a:t>
            </a:r>
          </a:p>
          <a:p>
            <a:pPr marL="0" indent="0">
              <a:buNone/>
            </a:pPr>
            <a:r>
              <a:rPr lang="en-US" altLang="en-US" dirty="0" smtClean="0"/>
              <a:t>INSERT INTO </a:t>
            </a:r>
            <a:r>
              <a:rPr lang="en-US" altLang="en-US" dirty="0" err="1"/>
              <a:t>movie_ratings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(SELECT </a:t>
            </a:r>
            <a:r>
              <a:rPr lang="en-US" altLang="en-US" dirty="0" err="1"/>
              <a:t>pid</a:t>
            </a:r>
            <a:r>
              <a:rPr lang="en-US" altLang="en-US" dirty="0"/>
              <a:t>, 313, m313 </a:t>
            </a:r>
            <a:r>
              <a:rPr lang="en-US" altLang="en-US" dirty="0" smtClean="0"/>
              <a:t>AS </a:t>
            </a:r>
            <a:r>
              <a:rPr lang="en-US" altLang="en-US" dirty="0"/>
              <a:t>rating </a:t>
            </a:r>
            <a:r>
              <a:rPr lang="en-US" altLang="en-US" dirty="0" smtClean="0"/>
              <a:t>FROM </a:t>
            </a:r>
            <a:r>
              <a:rPr lang="en-US" altLang="en-US" dirty="0"/>
              <a:t>ratings </a:t>
            </a:r>
            <a:r>
              <a:rPr lang="en-US" altLang="en-US" dirty="0" smtClean="0"/>
              <a:t>WHERE </a:t>
            </a:r>
            <a:r>
              <a:rPr lang="en-US" altLang="en-US" dirty="0"/>
              <a:t>m313 &lt;&gt;0 </a:t>
            </a:r>
            <a:r>
              <a:rPr lang="en-US" altLang="en-US" dirty="0" smtClean="0"/>
              <a:t>);</a:t>
            </a:r>
          </a:p>
          <a:p>
            <a:pPr marL="0" indent="0">
              <a:buNone/>
            </a:pPr>
            <a:r>
              <a:rPr lang="en-US" altLang="en-US" dirty="0" smtClean="0"/>
              <a:t>INSERT INTO </a:t>
            </a:r>
            <a:r>
              <a:rPr lang="en-US" altLang="en-US" dirty="0" err="1"/>
              <a:t>movie_ratings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(SELECT </a:t>
            </a:r>
            <a:r>
              <a:rPr lang="en-US" altLang="en-US" dirty="0" err="1"/>
              <a:t>pid</a:t>
            </a:r>
            <a:r>
              <a:rPr lang="en-US" altLang="en-US" dirty="0"/>
              <a:t>, 420, m420 </a:t>
            </a:r>
            <a:r>
              <a:rPr lang="en-US" altLang="en-US" dirty="0" smtClean="0"/>
              <a:t>AS </a:t>
            </a:r>
            <a:r>
              <a:rPr lang="en-US" altLang="en-US" dirty="0"/>
              <a:t>rating </a:t>
            </a:r>
            <a:r>
              <a:rPr lang="en-US" altLang="en-US" dirty="0" smtClean="0"/>
              <a:t>FROM </a:t>
            </a:r>
            <a:r>
              <a:rPr lang="en-US" altLang="en-US" dirty="0"/>
              <a:t>ratings </a:t>
            </a:r>
            <a:r>
              <a:rPr lang="en-US" altLang="en-US" dirty="0" smtClean="0"/>
              <a:t>WHERE </a:t>
            </a:r>
            <a:r>
              <a:rPr lang="en-US" altLang="en-US" dirty="0"/>
              <a:t>m420 &lt;&gt;0 </a:t>
            </a:r>
            <a:r>
              <a:rPr lang="en-US" altLang="en-US" dirty="0" smtClean="0"/>
              <a:t>);</a:t>
            </a:r>
          </a:p>
          <a:p>
            <a:pPr marL="0" indent="0">
              <a:buNone/>
            </a:pPr>
            <a:r>
              <a:rPr lang="en-US" altLang="en-US" dirty="0" smtClean="0"/>
              <a:t>INSERT INTO </a:t>
            </a:r>
            <a:r>
              <a:rPr lang="en-US" altLang="en-US" dirty="0" err="1"/>
              <a:t>movie_ratings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(SELECT </a:t>
            </a:r>
            <a:r>
              <a:rPr lang="en-US" altLang="en-US" dirty="0" err="1"/>
              <a:t>pid</a:t>
            </a:r>
            <a:r>
              <a:rPr lang="en-US" altLang="en-US" dirty="0"/>
              <a:t>, 465, m465 </a:t>
            </a:r>
            <a:r>
              <a:rPr lang="en-US" altLang="en-US" dirty="0" smtClean="0"/>
              <a:t>AS </a:t>
            </a:r>
            <a:r>
              <a:rPr lang="en-US" altLang="en-US" dirty="0"/>
              <a:t>rating </a:t>
            </a:r>
            <a:r>
              <a:rPr lang="en-US" altLang="en-US" dirty="0" smtClean="0"/>
              <a:t>FROM </a:t>
            </a:r>
            <a:r>
              <a:rPr lang="en-US" altLang="en-US" dirty="0"/>
              <a:t>ratings </a:t>
            </a:r>
            <a:r>
              <a:rPr lang="en-US" altLang="en-US" dirty="0" smtClean="0"/>
              <a:t>WHERE </a:t>
            </a:r>
            <a:r>
              <a:rPr lang="en-US" altLang="en-US" dirty="0"/>
              <a:t>m465 &lt;&gt;0 </a:t>
            </a:r>
            <a:r>
              <a:rPr lang="en-US" altLang="en-US" dirty="0" smtClean="0"/>
              <a:t>);</a:t>
            </a:r>
          </a:p>
          <a:p>
            <a:pPr marL="0" indent="0">
              <a:buNone/>
            </a:pPr>
            <a:r>
              <a:rPr lang="en-US" altLang="en-US" dirty="0" smtClean="0"/>
              <a:t>INSERT INTO </a:t>
            </a:r>
            <a:r>
              <a:rPr lang="en-US" altLang="en-US" dirty="0" err="1"/>
              <a:t>movie_ratings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(SELECT </a:t>
            </a:r>
            <a:r>
              <a:rPr lang="en-US" altLang="en-US" dirty="0" err="1"/>
              <a:t>pid</a:t>
            </a:r>
            <a:r>
              <a:rPr lang="en-US" altLang="en-US" dirty="0"/>
              <a:t>, 588, m588 </a:t>
            </a:r>
            <a:r>
              <a:rPr lang="en-US" altLang="en-US" dirty="0" smtClean="0"/>
              <a:t>AS </a:t>
            </a:r>
            <a:r>
              <a:rPr lang="en-US" altLang="en-US" dirty="0"/>
              <a:t>rating </a:t>
            </a:r>
            <a:r>
              <a:rPr lang="en-US" altLang="en-US" dirty="0" smtClean="0"/>
              <a:t>FROM </a:t>
            </a:r>
            <a:r>
              <a:rPr lang="en-US" altLang="en-US" dirty="0"/>
              <a:t>ratings </a:t>
            </a:r>
            <a:r>
              <a:rPr lang="en-US" altLang="en-US" dirty="0" smtClean="0"/>
              <a:t>WHERE </a:t>
            </a:r>
            <a:r>
              <a:rPr lang="en-US" altLang="en-US" dirty="0"/>
              <a:t>m588 &lt;&gt;0 );</a:t>
            </a:r>
          </a:p>
        </p:txBody>
      </p:sp>
    </p:spTree>
    <p:extLst>
      <p:ext uri="{BB962C8B-B14F-4D97-AF65-F5344CB8AC3E}">
        <p14:creationId xmlns:p14="http://schemas.microsoft.com/office/powerpoint/2010/main" val="115357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Python Challenge 2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53340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Person Table: Create dummy data</a:t>
            </a:r>
          </a:p>
          <a:p>
            <a:pPr marL="0" indent="0">
              <a:buNone/>
            </a:pPr>
            <a:r>
              <a:rPr lang="en-US" altLang="en-US" dirty="0" smtClean="0"/>
              <a:t>CREATE TABLE person</a:t>
            </a:r>
          </a:p>
          <a:p>
            <a:pPr marL="0" indent="0">
              <a:buNone/>
            </a:pPr>
            <a:r>
              <a:rPr lang="en-US" altLang="en-US" dirty="0" smtClean="0"/>
              <a:t>(</a:t>
            </a:r>
            <a:r>
              <a:rPr lang="en-US" altLang="en-US" dirty="0" err="1"/>
              <a:t>pid</a:t>
            </a:r>
            <a:r>
              <a:rPr lang="en-US" altLang="en-US" dirty="0"/>
              <a:t>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key,  </a:t>
            </a:r>
            <a:r>
              <a:rPr lang="en-US" altLang="en-US" dirty="0" err="1" smtClean="0"/>
              <a:t>fname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varchar</a:t>
            </a:r>
            <a:r>
              <a:rPr lang="en-US" altLang="en-US" dirty="0" smtClean="0"/>
              <a:t> (20), </a:t>
            </a:r>
            <a:r>
              <a:rPr lang="en-US" altLang="en-US" dirty="0" err="1" smtClean="0"/>
              <a:t>lname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varchar</a:t>
            </a:r>
            <a:r>
              <a:rPr lang="en-US" altLang="en-US" dirty="0" smtClean="0"/>
              <a:t>(20), gender char(1), spouse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);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INSERT INTO person VALUES</a:t>
            </a:r>
          </a:p>
          <a:p>
            <a:pPr marL="0" indent="0">
              <a:buNone/>
            </a:pPr>
            <a:r>
              <a:rPr lang="en-US" altLang="en-US" dirty="0" smtClean="0"/>
              <a:t>(100, ‘John’, ‘Doe100’, ‘m’, null),</a:t>
            </a:r>
          </a:p>
          <a:p>
            <a:pPr marL="0" indent="0">
              <a:buNone/>
            </a:pPr>
            <a:r>
              <a:rPr lang="en-US" altLang="en-US" dirty="0"/>
              <a:t>(</a:t>
            </a:r>
            <a:r>
              <a:rPr lang="en-US" altLang="en-US" dirty="0" smtClean="0"/>
              <a:t>101, </a:t>
            </a:r>
            <a:r>
              <a:rPr lang="en-US" altLang="en-US" dirty="0"/>
              <a:t>‘</a:t>
            </a:r>
            <a:r>
              <a:rPr lang="en-US" altLang="en-US" dirty="0" smtClean="0"/>
              <a:t>Jane’, </a:t>
            </a:r>
            <a:r>
              <a:rPr lang="en-US" altLang="en-US" dirty="0"/>
              <a:t>‘</a:t>
            </a:r>
            <a:r>
              <a:rPr lang="en-US" altLang="en-US" dirty="0" smtClean="0"/>
              <a:t>Doe101’, ‘f’, 102),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(</a:t>
            </a:r>
            <a:r>
              <a:rPr lang="en-US" altLang="en-US" dirty="0" smtClean="0"/>
              <a:t>102, </a:t>
            </a:r>
            <a:r>
              <a:rPr lang="en-US" altLang="en-US" dirty="0"/>
              <a:t>‘John’, ‘</a:t>
            </a:r>
            <a:r>
              <a:rPr lang="en-US" altLang="en-US" dirty="0" smtClean="0"/>
              <a:t>Doe102’, </a:t>
            </a:r>
            <a:r>
              <a:rPr lang="en-US" altLang="en-US" dirty="0"/>
              <a:t>‘m’, 101</a:t>
            </a:r>
            <a:r>
              <a:rPr lang="en-US" altLang="en-US" dirty="0" smtClean="0"/>
              <a:t>), ….</a:t>
            </a:r>
          </a:p>
        </p:txBody>
      </p:sp>
    </p:spTree>
    <p:extLst>
      <p:ext uri="{BB962C8B-B14F-4D97-AF65-F5344CB8AC3E}">
        <p14:creationId xmlns:p14="http://schemas.microsoft.com/office/powerpoint/2010/main" val="584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/>
              <a:t>Assignment #3: Queries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534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Plenty of work.</a:t>
            </a:r>
          </a:p>
          <a:p>
            <a:r>
              <a:rPr lang="en-US" dirty="0" smtClean="0"/>
              <a:t>Queries use material from Chapter 6 of book.</a:t>
            </a:r>
          </a:p>
          <a:p>
            <a:r>
              <a:rPr lang="en-US" dirty="0" smtClean="0"/>
              <a:t>We have not covered all material yet, but will try to cover it.</a:t>
            </a:r>
          </a:p>
          <a:p>
            <a:r>
              <a:rPr lang="en-US" dirty="0" smtClean="0"/>
              <a:t>As you finish queries, just move on to the next one.  Each query is an independent task.</a:t>
            </a:r>
          </a:p>
          <a:p>
            <a:r>
              <a:rPr lang="en-US" dirty="0" smtClean="0"/>
              <a:t>If you run into trouble, don’t worry, for now just work on a different one. </a:t>
            </a:r>
          </a:p>
          <a:p>
            <a:r>
              <a:rPr lang="en-US" dirty="0" smtClean="0"/>
              <a:t>Queries are worth about a point each.  There are more than 25, and I’ll figure out how to balance points.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044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Presentation</a:t>
            </a:r>
            <a:r>
              <a:rPr lang="en-US" b="1" dirty="0"/>
              <a:t>: </a:t>
            </a:r>
            <a:r>
              <a:rPr lang="en-US" b="1" dirty="0" err="1"/>
              <a:t>Krish</a:t>
            </a: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 err="1" smtClean="0"/>
              <a:t>Thayappan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5344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Added class late.</a:t>
            </a:r>
          </a:p>
          <a:p>
            <a:r>
              <a:rPr lang="en-US" dirty="0" smtClean="0"/>
              <a:t>Is catching up.</a:t>
            </a:r>
          </a:p>
          <a:p>
            <a:r>
              <a:rPr lang="en-US" dirty="0" smtClean="0"/>
              <a:t>Today giving presentation one.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2955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Movie Ratings Domain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534400" cy="52578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Ratings Table</a:t>
            </a:r>
          </a:p>
          <a:p>
            <a:pPr marL="0" indent="0">
              <a:buNone/>
            </a:pPr>
            <a:r>
              <a:rPr lang="en-US" altLang="en-US" dirty="0" smtClean="0"/>
              <a:t>CREATE TABLE </a:t>
            </a:r>
            <a:r>
              <a:rPr lang="en-US" altLang="en-US" dirty="0" err="1" smtClean="0"/>
              <a:t>movie_ratings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(</a:t>
            </a:r>
            <a:r>
              <a:rPr lang="en-US" altLang="en-US" dirty="0" err="1"/>
              <a:t>pid</a:t>
            </a:r>
            <a:r>
              <a:rPr lang="en-US" altLang="en-US" dirty="0"/>
              <a:t> </a:t>
            </a:r>
            <a:r>
              <a:rPr lang="en-US" altLang="en-US" dirty="0" err="1"/>
              <a:t>int</a:t>
            </a:r>
            <a:r>
              <a:rPr lang="en-US" altLang="en-US" dirty="0"/>
              <a:t>, mid </a:t>
            </a:r>
            <a:r>
              <a:rPr lang="en-US" altLang="en-US" dirty="0" err="1"/>
              <a:t>int</a:t>
            </a:r>
            <a:r>
              <a:rPr lang="en-US" altLang="en-US" dirty="0"/>
              <a:t>, rating </a:t>
            </a:r>
            <a:r>
              <a:rPr lang="en-US" altLang="en-US" dirty="0" err="1"/>
              <a:t>int</a:t>
            </a:r>
            <a:r>
              <a:rPr lang="en-US" altLang="en-US" dirty="0"/>
              <a:t>, key (</a:t>
            </a:r>
            <a:r>
              <a:rPr lang="en-US" altLang="en-US" dirty="0" err="1"/>
              <a:t>pid</a:t>
            </a:r>
            <a:r>
              <a:rPr lang="en-US" altLang="en-US" dirty="0"/>
              <a:t>, mid</a:t>
            </a:r>
            <a:r>
              <a:rPr lang="en-US" altLang="en-US" dirty="0" smtClean="0"/>
              <a:t>));</a:t>
            </a:r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Movies Table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CREATE TABLE </a:t>
            </a:r>
            <a:r>
              <a:rPr lang="en-US" altLang="en-US" dirty="0" err="1"/>
              <a:t>movie_list</a:t>
            </a:r>
            <a:r>
              <a:rPr lang="en-US" altLang="en-US" dirty="0"/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(mid </a:t>
            </a:r>
            <a:r>
              <a:rPr lang="en-US" altLang="en-US" dirty="0" err="1"/>
              <a:t>int</a:t>
            </a:r>
            <a:r>
              <a:rPr lang="en-US" altLang="en-US" dirty="0"/>
              <a:t> key, </a:t>
            </a:r>
            <a:r>
              <a:rPr lang="en-US" altLang="en-US" dirty="0" err="1"/>
              <a:t>myear</a:t>
            </a:r>
            <a:r>
              <a:rPr lang="en-US" altLang="en-US" dirty="0"/>
              <a:t> year, </a:t>
            </a:r>
            <a:r>
              <a:rPr lang="en-US" altLang="en-US" dirty="0" err="1"/>
              <a:t>mname</a:t>
            </a:r>
            <a:r>
              <a:rPr lang="en-US" altLang="en-US" dirty="0"/>
              <a:t> </a:t>
            </a:r>
            <a:r>
              <a:rPr lang="en-US" altLang="en-US" dirty="0" err="1"/>
              <a:t>varchar</a:t>
            </a:r>
            <a:r>
              <a:rPr lang="en-US" altLang="en-US" dirty="0"/>
              <a:t>(132));</a:t>
            </a:r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Person Table</a:t>
            </a:r>
          </a:p>
          <a:p>
            <a:pPr marL="0" indent="0">
              <a:buNone/>
            </a:pPr>
            <a:r>
              <a:rPr lang="en-US" altLang="en-US" dirty="0"/>
              <a:t>CREATE TABLE person</a:t>
            </a:r>
          </a:p>
          <a:p>
            <a:pPr marL="0" indent="0">
              <a:buNone/>
            </a:pPr>
            <a:r>
              <a:rPr lang="en-US" altLang="en-US" dirty="0"/>
              <a:t>(</a:t>
            </a:r>
            <a:r>
              <a:rPr lang="en-US" altLang="en-US" dirty="0" err="1"/>
              <a:t>pid</a:t>
            </a:r>
            <a:r>
              <a:rPr lang="en-US" altLang="en-US" dirty="0"/>
              <a:t> </a:t>
            </a:r>
            <a:r>
              <a:rPr lang="en-US" altLang="en-US" dirty="0" err="1"/>
              <a:t>int</a:t>
            </a:r>
            <a:r>
              <a:rPr lang="en-US" altLang="en-US" dirty="0"/>
              <a:t> key,  </a:t>
            </a:r>
            <a:r>
              <a:rPr lang="en-US" altLang="en-US" dirty="0" err="1"/>
              <a:t>fname</a:t>
            </a:r>
            <a:r>
              <a:rPr lang="en-US" altLang="en-US" dirty="0"/>
              <a:t> </a:t>
            </a:r>
            <a:r>
              <a:rPr lang="en-US" altLang="en-US" dirty="0" err="1"/>
              <a:t>varchar</a:t>
            </a:r>
            <a:r>
              <a:rPr lang="en-US" altLang="en-US" dirty="0"/>
              <a:t> (20), </a:t>
            </a:r>
            <a:r>
              <a:rPr lang="en-US" altLang="en-US" dirty="0" err="1"/>
              <a:t>lname</a:t>
            </a:r>
            <a:r>
              <a:rPr lang="en-US" altLang="en-US" dirty="0"/>
              <a:t> </a:t>
            </a:r>
            <a:r>
              <a:rPr lang="en-US" altLang="en-US" dirty="0" err="1"/>
              <a:t>varchar</a:t>
            </a:r>
            <a:r>
              <a:rPr lang="en-US" altLang="en-US" dirty="0"/>
              <a:t>(20), gender char(1), spouse </a:t>
            </a:r>
            <a:r>
              <a:rPr lang="en-US" altLang="en-US" dirty="0" err="1"/>
              <a:t>int</a:t>
            </a:r>
            <a:r>
              <a:rPr lang="en-US" altLang="en-US" dirty="0"/>
              <a:t>);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292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Movie Ratings Domain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54864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Queries : How many records in DB where two people equally rated the same movie.</a:t>
            </a:r>
          </a:p>
          <a:p>
            <a:pPr>
              <a:buFont typeface="Arial" charset="0"/>
              <a:buChar char="•"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select count(*)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from </a:t>
            </a:r>
            <a:r>
              <a:rPr lang="en-US" altLang="en-US" dirty="0" err="1"/>
              <a:t>movie_ratings</a:t>
            </a:r>
            <a:r>
              <a:rPr lang="en-US" altLang="en-US" dirty="0"/>
              <a:t> a, </a:t>
            </a:r>
            <a:r>
              <a:rPr lang="en-US" altLang="en-US" dirty="0" err="1" smtClean="0"/>
              <a:t>movie_ratings</a:t>
            </a:r>
            <a:r>
              <a:rPr lang="en-US" altLang="en-US" dirty="0" smtClean="0"/>
              <a:t> </a:t>
            </a:r>
            <a:r>
              <a:rPr lang="en-US" altLang="en-US" dirty="0"/>
              <a:t>b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where   </a:t>
            </a:r>
            <a:r>
              <a:rPr lang="en-US" altLang="en-US" dirty="0"/>
              <a:t>a.mid = b.mid and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</a:t>
            </a:r>
            <a:r>
              <a:rPr lang="en-US" altLang="en-US" dirty="0" err="1" smtClean="0"/>
              <a:t>a.rating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dirty="0" err="1"/>
              <a:t>b.rating</a:t>
            </a:r>
            <a:r>
              <a:rPr lang="en-US" altLang="en-US" dirty="0"/>
              <a:t> and  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</a:t>
            </a:r>
            <a:r>
              <a:rPr lang="en-US" altLang="en-US" dirty="0" err="1" smtClean="0"/>
              <a:t>a.pid</a:t>
            </a:r>
            <a:r>
              <a:rPr lang="en-US" altLang="en-US" dirty="0" smtClean="0"/>
              <a:t> </a:t>
            </a:r>
            <a:r>
              <a:rPr lang="en-US" altLang="en-US" dirty="0"/>
              <a:t>&lt; </a:t>
            </a:r>
            <a:r>
              <a:rPr lang="en-US" altLang="en-US" dirty="0" err="1"/>
              <a:t>b.pid</a:t>
            </a:r>
            <a:r>
              <a:rPr lang="en-US" altLang="en-US" dirty="0" smtClean="0"/>
              <a:t>;</a:t>
            </a:r>
          </a:p>
          <a:p>
            <a:pPr marL="0" indent="0">
              <a:buNone/>
            </a:pPr>
            <a:r>
              <a:rPr lang="en-US" altLang="en-US" dirty="0" smtClean="0">
                <a:sym typeface="Wingdings" panose="05000000000000000000" pitchFamily="2" charset="2"/>
              </a:rPr>
              <a:t> Ran for a very long time</a:t>
            </a:r>
            <a:endParaRPr lang="en-US" altLang="en-US" dirty="0" smtClean="0"/>
          </a:p>
          <a:p>
            <a:pPr>
              <a:buFont typeface="Arial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121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Movie Ratings Domain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54864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Queries : How many records in DB where two people equally rated the same movie.</a:t>
            </a:r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alter </a:t>
            </a:r>
            <a:r>
              <a:rPr lang="en-US" altLang="en-US" dirty="0"/>
              <a:t>table </a:t>
            </a:r>
            <a:r>
              <a:rPr lang="en-US" altLang="en-US" dirty="0" err="1"/>
              <a:t>movie_ratings</a:t>
            </a:r>
            <a:r>
              <a:rPr lang="en-US" altLang="en-US" dirty="0"/>
              <a:t> add index (</a:t>
            </a:r>
            <a:r>
              <a:rPr lang="en-US" altLang="en-US" dirty="0" err="1"/>
              <a:t>pid</a:t>
            </a:r>
            <a:r>
              <a:rPr lang="en-US" altLang="en-US" dirty="0" smtClean="0"/>
              <a:t>);</a:t>
            </a:r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alter </a:t>
            </a:r>
            <a:r>
              <a:rPr lang="en-US" altLang="en-US" dirty="0"/>
              <a:t>table </a:t>
            </a:r>
            <a:r>
              <a:rPr lang="en-US" altLang="en-US" dirty="0" err="1"/>
              <a:t>movie_ratings</a:t>
            </a:r>
            <a:r>
              <a:rPr lang="en-US" altLang="en-US" dirty="0"/>
              <a:t> add index (mid</a:t>
            </a:r>
            <a:r>
              <a:rPr lang="en-US" altLang="en-US" dirty="0" smtClean="0"/>
              <a:t>);</a:t>
            </a:r>
          </a:p>
          <a:p>
            <a:pPr marL="0" indent="0">
              <a:buNone/>
            </a:pPr>
            <a:r>
              <a:rPr lang="en-US" altLang="en-US" dirty="0"/>
              <a:t>select count(*) </a:t>
            </a:r>
          </a:p>
          <a:p>
            <a:pPr marL="0" indent="0">
              <a:buNone/>
            </a:pPr>
            <a:r>
              <a:rPr lang="en-US" altLang="en-US" dirty="0"/>
              <a:t>from </a:t>
            </a:r>
            <a:r>
              <a:rPr lang="en-US" altLang="en-US" dirty="0" err="1"/>
              <a:t>movie_ratings</a:t>
            </a:r>
            <a:r>
              <a:rPr lang="en-US" altLang="en-US" dirty="0"/>
              <a:t> a, </a:t>
            </a:r>
            <a:r>
              <a:rPr lang="en-US" altLang="en-US" dirty="0" err="1"/>
              <a:t>movie_ratings</a:t>
            </a:r>
            <a:r>
              <a:rPr lang="en-US" altLang="en-US" dirty="0"/>
              <a:t> b </a:t>
            </a:r>
          </a:p>
          <a:p>
            <a:pPr marL="0" indent="0">
              <a:buNone/>
            </a:pPr>
            <a:r>
              <a:rPr lang="en-US" altLang="en-US" dirty="0"/>
              <a:t>where   a.mid = b.mid and </a:t>
            </a:r>
          </a:p>
          <a:p>
            <a:pPr marL="0" indent="0">
              <a:buNone/>
            </a:pPr>
            <a:r>
              <a:rPr lang="en-US" altLang="en-US" dirty="0"/>
              <a:t>   </a:t>
            </a:r>
            <a:r>
              <a:rPr lang="en-US" altLang="en-US" dirty="0" err="1"/>
              <a:t>a.rating</a:t>
            </a:r>
            <a:r>
              <a:rPr lang="en-US" altLang="en-US" dirty="0"/>
              <a:t> = </a:t>
            </a:r>
            <a:r>
              <a:rPr lang="en-US" altLang="en-US" dirty="0" err="1"/>
              <a:t>b.rating</a:t>
            </a:r>
            <a:r>
              <a:rPr lang="en-US" altLang="en-US" dirty="0"/>
              <a:t> and   </a:t>
            </a:r>
          </a:p>
          <a:p>
            <a:pPr marL="0" indent="0">
              <a:buNone/>
            </a:pPr>
            <a:r>
              <a:rPr lang="en-US" altLang="en-US" dirty="0"/>
              <a:t>   </a:t>
            </a:r>
            <a:r>
              <a:rPr lang="en-US" altLang="en-US" dirty="0" err="1"/>
              <a:t>a.pid</a:t>
            </a:r>
            <a:r>
              <a:rPr lang="en-US" altLang="en-US" dirty="0"/>
              <a:t> &lt; </a:t>
            </a:r>
            <a:r>
              <a:rPr lang="en-US" altLang="en-US" dirty="0" err="1"/>
              <a:t>b.pid</a:t>
            </a:r>
            <a:r>
              <a:rPr lang="en-US" altLang="en-US" dirty="0"/>
              <a:t>;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377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Movie Ratings Domain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54864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Queries : For a single user (1042) what movies did they rate 1 or 5.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553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Movie Ratings Domain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5486400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Queries : For a single user (1042) what movies did they rate 1 or 5.</a:t>
            </a:r>
          </a:p>
          <a:p>
            <a:pPr>
              <a:buFont typeface="Arial" charset="0"/>
              <a:buChar char="•"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SELECT </a:t>
            </a:r>
            <a:r>
              <a:rPr lang="en-US" altLang="en-US" dirty="0"/>
              <a:t>* </a:t>
            </a:r>
            <a:r>
              <a:rPr lang="en-US" altLang="en-US" dirty="0" smtClean="0"/>
              <a:t>FROM </a:t>
            </a:r>
          </a:p>
          <a:p>
            <a:pPr marL="0" indent="0">
              <a:buNone/>
            </a:pPr>
            <a:r>
              <a:rPr lang="en-US" altLang="en-US" dirty="0" smtClean="0"/>
              <a:t>   </a:t>
            </a:r>
            <a:r>
              <a:rPr lang="en-US" altLang="en-US" dirty="0" err="1" smtClean="0"/>
              <a:t>movie_ratings</a:t>
            </a:r>
            <a:r>
              <a:rPr lang="en-US" altLang="en-US" dirty="0" smtClean="0"/>
              <a:t> NATURAL JOIN </a:t>
            </a:r>
            <a:r>
              <a:rPr lang="en-US" altLang="en-US" dirty="0" err="1" smtClean="0"/>
              <a:t>movie_list</a:t>
            </a:r>
            <a:r>
              <a:rPr lang="en-US" altLang="en-US" dirty="0" smtClean="0"/>
              <a:t> </a:t>
            </a:r>
          </a:p>
          <a:p>
            <a:pPr marL="0" indent="0">
              <a:buNone/>
            </a:pPr>
            <a:r>
              <a:rPr lang="en-US" altLang="en-US" dirty="0" smtClean="0"/>
              <a:t>WHERE 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</a:t>
            </a:r>
            <a:r>
              <a:rPr lang="en-US" altLang="en-US" dirty="0" err="1" smtClean="0"/>
              <a:t>pid</a:t>
            </a:r>
            <a:r>
              <a:rPr lang="en-US" altLang="en-US" dirty="0" smtClean="0"/>
              <a:t> </a:t>
            </a:r>
            <a:r>
              <a:rPr lang="en-US" altLang="en-US" dirty="0"/>
              <a:t>= 1042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AND </a:t>
            </a:r>
            <a:r>
              <a:rPr lang="en-US" altLang="en-US" dirty="0"/>
              <a:t>rating in (1,5</a:t>
            </a:r>
            <a:r>
              <a:rPr lang="en-US" altLang="en-US" dirty="0" smtClean="0"/>
              <a:t>)</a:t>
            </a:r>
          </a:p>
          <a:p>
            <a:pPr marL="0" indent="0">
              <a:buNone/>
            </a:pPr>
            <a:r>
              <a:rPr lang="en-US" altLang="en-US" dirty="0" smtClean="0"/>
              <a:t>INTO OUTFILE </a:t>
            </a:r>
            <a:r>
              <a:rPr lang="en-US" altLang="en-US" dirty="0"/>
              <a:t>'/</a:t>
            </a:r>
            <a:r>
              <a:rPr lang="en-US" altLang="en-US" dirty="0" err="1"/>
              <a:t>tmp</a:t>
            </a:r>
            <a:r>
              <a:rPr lang="en-US" altLang="en-US" dirty="0"/>
              <a:t>/user1042..</a:t>
            </a:r>
            <a:r>
              <a:rPr lang="en-US" altLang="en-US" dirty="0" smtClean="0"/>
              <a:t>1.5.csv‘</a:t>
            </a:r>
          </a:p>
          <a:p>
            <a:pPr marL="0" indent="0">
              <a:buNone/>
            </a:pPr>
            <a:r>
              <a:rPr lang="en-US" altLang="en-US" dirty="0" smtClean="0"/>
              <a:t>FIELDS </a:t>
            </a:r>
            <a:r>
              <a:rPr lang="en-US" altLang="en-US" dirty="0"/>
              <a:t>TERMINATED BY </a:t>
            </a:r>
            <a:r>
              <a:rPr lang="en-US" altLang="en-US" dirty="0" smtClean="0"/>
              <a:t>',‘</a:t>
            </a:r>
          </a:p>
          <a:p>
            <a:pPr marL="0" indent="0">
              <a:buNone/>
            </a:pPr>
            <a:r>
              <a:rPr lang="en-US" altLang="en-US" dirty="0" smtClean="0"/>
              <a:t>ENCLOSED </a:t>
            </a:r>
            <a:r>
              <a:rPr lang="en-US" altLang="en-US" dirty="0"/>
              <a:t>BY </a:t>
            </a:r>
            <a:r>
              <a:rPr lang="en-US" altLang="en-US" dirty="0" smtClean="0"/>
              <a:t>'"‘</a:t>
            </a:r>
          </a:p>
          <a:p>
            <a:pPr marL="0" indent="0">
              <a:buNone/>
            </a:pPr>
            <a:r>
              <a:rPr lang="en-US" altLang="en-US" dirty="0" smtClean="0"/>
              <a:t>LINES </a:t>
            </a:r>
            <a:r>
              <a:rPr lang="en-US" altLang="en-US" dirty="0"/>
              <a:t>TERMINATED BY '\n';</a:t>
            </a: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792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1478</Words>
  <Application>Microsoft Office PowerPoint</Application>
  <PresentationFormat>On-screen Show (4:3)</PresentationFormat>
  <Paragraphs>315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Assignment #3: Queries</vt:lpstr>
      <vt:lpstr>Assignment #3: Queries</vt:lpstr>
      <vt:lpstr>Assignment #3: Queries</vt:lpstr>
      <vt:lpstr>Presentation: Krish  Thayappan</vt:lpstr>
      <vt:lpstr>Movie Ratings Domain</vt:lpstr>
      <vt:lpstr>Movie Ratings Domain</vt:lpstr>
      <vt:lpstr>Movie Ratings Domain</vt:lpstr>
      <vt:lpstr>Movie Ratings Domain</vt:lpstr>
      <vt:lpstr>Movie Ratings Domain</vt:lpstr>
      <vt:lpstr>Movie Ratings Domain Examine Output from MySQL</vt:lpstr>
      <vt:lpstr>Songs Domain</vt:lpstr>
      <vt:lpstr>Songs Domain: Efficiency Example</vt:lpstr>
      <vt:lpstr>Review: Insert + Subquery</vt:lpstr>
      <vt:lpstr>Review: Query + Subquery</vt:lpstr>
      <vt:lpstr>The Exists Operator</vt:lpstr>
      <vt:lpstr>Exists Example: Exercise – 2.4.1</vt:lpstr>
      <vt:lpstr>Exists Example: Exercise – 2.4.1</vt:lpstr>
      <vt:lpstr>The Any Operator</vt:lpstr>
      <vt:lpstr>The All Operator</vt:lpstr>
      <vt:lpstr>NULL Reasoning</vt:lpstr>
      <vt:lpstr>NULL Reasoning</vt:lpstr>
      <vt:lpstr>NULL Reasoning</vt:lpstr>
      <vt:lpstr>NULL Reasoning</vt:lpstr>
      <vt:lpstr>NULL Reasoning: 3-valued logic</vt:lpstr>
      <vt:lpstr>Python Challenge 1</vt:lpstr>
      <vt:lpstr>Python Challenge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UserID</dc:creator>
  <cp:lastModifiedBy>UserID</cp:lastModifiedBy>
  <cp:revision>145</cp:revision>
  <dcterms:created xsi:type="dcterms:W3CDTF">2013-07-17T21:55:23Z</dcterms:created>
  <dcterms:modified xsi:type="dcterms:W3CDTF">2013-09-26T21:40:58Z</dcterms:modified>
</cp:coreProperties>
</file>