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2" r:id="rId2"/>
    <p:sldId id="409" r:id="rId3"/>
    <p:sldId id="410" r:id="rId4"/>
    <p:sldId id="403" r:id="rId5"/>
    <p:sldId id="411" r:id="rId6"/>
    <p:sldId id="412" r:id="rId7"/>
    <p:sldId id="404" r:id="rId8"/>
    <p:sldId id="405" r:id="rId9"/>
    <p:sldId id="406" r:id="rId10"/>
    <p:sldId id="407" r:id="rId11"/>
    <p:sldId id="408" r:id="rId12"/>
    <p:sldId id="414" r:id="rId13"/>
    <p:sldId id="415" r:id="rId14"/>
    <p:sldId id="419" r:id="rId15"/>
    <p:sldId id="416" r:id="rId16"/>
    <p:sldId id="417" r:id="rId17"/>
    <p:sldId id="418" r:id="rId18"/>
    <p:sldId id="420" r:id="rId19"/>
    <p:sldId id="421" r:id="rId20"/>
    <p:sldId id="422" r:id="rId21"/>
    <p:sldId id="423" r:id="rId22"/>
    <p:sldId id="424" r:id="rId23"/>
    <p:sldId id="425" r:id="rId24"/>
    <p:sldId id="427" r:id="rId25"/>
    <p:sldId id="426" r:id="rId26"/>
    <p:sldId id="428" r:id="rId27"/>
    <p:sldId id="429" r:id="rId28"/>
    <p:sldId id="430" r:id="rId29"/>
    <p:sldId id="431" r:id="rId30"/>
    <p:sldId id="432" r:id="rId31"/>
    <p:sldId id="434" r:id="rId32"/>
    <p:sldId id="433" r:id="rId33"/>
    <p:sldId id="43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717" autoAdjust="0"/>
  </p:normalViewPr>
  <p:slideViewPr>
    <p:cSldViewPr>
      <p:cViewPr varScale="1">
        <p:scale>
          <a:sx n="82" d="100"/>
          <a:sy n="82" d="100"/>
        </p:scale>
        <p:origin x="-989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5EE37-294E-411B-8EAB-75D504C5540C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5A1F-566C-4D05-9B20-F13066B0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4525-8B4A-420B-B757-3432F3E34E1C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1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24BC-5C5F-46D2-8038-E4BE0AD9F13E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4FD-169D-4B25-8156-60CCE9D356AC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1FE1-8333-4093-A63E-4779609371E3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68C3-1EB1-422A-A14E-47EA65A75BFA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9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FA55-CA61-43AC-9DC6-A1F3EB81A957}" type="datetime1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0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5ACA-D0F4-4129-B3F5-607D5BECF4B5}" type="datetime1">
              <a:rPr lang="en-US" smtClean="0"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1CED-C1B5-40CC-954A-69A795038098}" type="datetime1">
              <a:rPr lang="en-US" smtClean="0"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992-605B-464A-BE2F-0AF7AB071E65}" type="datetime1">
              <a:rPr lang="en-US" smtClean="0"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D017-4232-4EC0-95D1-C03EA0072FEF}" type="datetime1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DB6D-8A42-4B97-9711-C058FB1E76FD}" type="datetime1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F2520-3210-45B8-ABD3-077DA8157293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The Any Operator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altLang="en-US" i="1" dirty="0"/>
              <a:t>x</a:t>
            </a:r>
            <a:r>
              <a:rPr lang="en-US" altLang="en-US" dirty="0"/>
              <a:t> = ANY(&lt;</a:t>
            </a:r>
            <a:r>
              <a:rPr lang="en-US" altLang="en-US" dirty="0" err="1"/>
              <a:t>subquery</a:t>
            </a:r>
            <a:r>
              <a:rPr lang="en-US" altLang="en-US" dirty="0"/>
              <a:t>&gt;)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True: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</a:t>
            </a:r>
            <a:r>
              <a:rPr lang="en-US" altLang="en-US" dirty="0"/>
              <a:t>equals at least one tuple in the </a:t>
            </a:r>
            <a:r>
              <a:rPr lang="en-US" altLang="en-US" dirty="0" err="1" smtClean="0"/>
              <a:t>subquery</a:t>
            </a:r>
            <a:r>
              <a:rPr lang="en-US" altLang="en-US" dirty="0" smtClean="0"/>
              <a:t> relation.</a:t>
            </a:r>
          </a:p>
          <a:p>
            <a:pPr lvl="1"/>
            <a:endParaRPr lang="en-US" altLang="en-US" dirty="0"/>
          </a:p>
          <a:p>
            <a:r>
              <a:rPr lang="en-US" altLang="en-US" i="1" dirty="0"/>
              <a:t>x</a:t>
            </a:r>
            <a:r>
              <a:rPr lang="en-US" altLang="en-US" dirty="0"/>
              <a:t> &gt;= ANY(&lt;</a:t>
            </a:r>
            <a:r>
              <a:rPr lang="en-US" altLang="en-US" dirty="0" err="1"/>
              <a:t>subquery</a:t>
            </a:r>
            <a:r>
              <a:rPr lang="en-US" altLang="en-US" dirty="0" smtClean="0"/>
              <a:t>&gt;)</a:t>
            </a:r>
            <a:endParaRPr lang="en-US" altLang="en-US" dirty="0"/>
          </a:p>
          <a:p>
            <a:pPr lvl="1"/>
            <a:r>
              <a:rPr lang="en-US" altLang="en-US" dirty="0" smtClean="0"/>
              <a:t>True: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</a:t>
            </a:r>
            <a:r>
              <a:rPr lang="en-US" altLang="en-US" dirty="0"/>
              <a:t>is not the uniquely smallest </a:t>
            </a:r>
            <a:r>
              <a:rPr lang="en-US" altLang="en-US" dirty="0" smtClean="0"/>
              <a:t>value </a:t>
            </a:r>
            <a:r>
              <a:rPr lang="en-US" altLang="en-US" dirty="0"/>
              <a:t>produced by the </a:t>
            </a:r>
            <a:r>
              <a:rPr lang="en-US" altLang="en-US" dirty="0" err="1"/>
              <a:t>subquery</a:t>
            </a:r>
            <a:r>
              <a:rPr lang="en-US" altLang="en-US" dirty="0"/>
              <a:t>.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77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NULL Reasoning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62000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create table unknown (x  </a:t>
            </a:r>
            <a:r>
              <a:rPr lang="en-US" altLang="en-US" dirty="0" err="1"/>
              <a:t>boolean</a:t>
            </a:r>
            <a:r>
              <a:rPr lang="en-US" altLang="en-US" dirty="0"/>
              <a:t>, y </a:t>
            </a:r>
            <a:r>
              <a:rPr lang="en-US" altLang="en-US" dirty="0" err="1"/>
              <a:t>boolean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x, y,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x </a:t>
            </a:r>
            <a:r>
              <a:rPr lang="en-US" altLang="en-US" dirty="0"/>
              <a:t>and y as 'x and y</a:t>
            </a:r>
            <a:r>
              <a:rPr lang="en-US" altLang="en-US" dirty="0" smtClean="0"/>
              <a:t>',</a:t>
            </a:r>
          </a:p>
          <a:p>
            <a:pPr marL="457200" lvl="1" indent="0">
              <a:buNone/>
            </a:pPr>
            <a:r>
              <a:rPr lang="en-US" altLang="en-US" dirty="0" smtClean="0"/>
              <a:t>x </a:t>
            </a:r>
            <a:r>
              <a:rPr lang="en-US" altLang="en-US" dirty="0"/>
              <a:t>or y as 'x or y</a:t>
            </a:r>
            <a:r>
              <a:rPr lang="en-US" altLang="en-US" dirty="0" smtClean="0"/>
              <a:t>',</a:t>
            </a:r>
          </a:p>
          <a:p>
            <a:pPr marL="457200" lvl="1" indent="0">
              <a:buNone/>
            </a:pPr>
            <a:r>
              <a:rPr lang="en-US" altLang="en-US" dirty="0" smtClean="0"/>
              <a:t>not </a:t>
            </a:r>
            <a:r>
              <a:rPr lang="en-US" altLang="en-US" dirty="0"/>
              <a:t>x as 'not </a:t>
            </a:r>
            <a:r>
              <a:rPr lang="en-US" altLang="en-US" dirty="0" smtClean="0"/>
              <a:t>x‘</a:t>
            </a:r>
          </a:p>
          <a:p>
            <a:pPr marL="457200" lvl="1" indent="0">
              <a:buNone/>
            </a:pPr>
            <a:r>
              <a:rPr lang="en-US" altLang="en-US" dirty="0" smtClean="0"/>
              <a:t>FROM </a:t>
            </a:r>
            <a:r>
              <a:rPr lang="en-US" altLang="en-US" dirty="0"/>
              <a:t>unknown;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79658"/>
              </p:ext>
            </p:extLst>
          </p:nvPr>
        </p:nvGraphicFramePr>
        <p:xfrm>
          <a:off x="304800" y="3505200"/>
          <a:ext cx="7543800" cy="30480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x and 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x or 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not 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7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NULL Reasoning: 3-valued logic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620000" cy="5181600"/>
          </a:xfrm>
        </p:spPr>
        <p:txBody>
          <a:bodyPr>
            <a:normAutofit/>
          </a:bodyPr>
          <a:lstStyle/>
          <a:p>
            <a:r>
              <a:rPr lang="en-US" altLang="en-US" dirty="0"/>
              <a:t>To understand how AND, OR, and NOT work in 3-valued logic, think of TRUE = 1, FALSE = 0, and UNKNOWN = ½.</a:t>
            </a:r>
          </a:p>
          <a:p>
            <a:r>
              <a:rPr lang="en-US" altLang="en-US" dirty="0"/>
              <a:t>AND = MIN; OR = MAX, NOT(</a:t>
            </a:r>
            <a:r>
              <a:rPr lang="en-US" altLang="en-US" i="1" dirty="0"/>
              <a:t>x</a:t>
            </a:r>
            <a:r>
              <a:rPr lang="en-US" altLang="en-US" dirty="0"/>
              <a:t>) = 1-</a:t>
            </a:r>
            <a:r>
              <a:rPr lang="en-US" altLang="en-US" i="1" dirty="0"/>
              <a:t>x</a:t>
            </a:r>
            <a:r>
              <a:rPr lang="en-US" altLang="en-US" dirty="0"/>
              <a:t>.</a:t>
            </a:r>
          </a:p>
          <a:p>
            <a:r>
              <a:rPr lang="en-US" altLang="en-US" dirty="0" smtClean="0">
                <a:solidFill>
                  <a:srgbClr val="33CC33"/>
                </a:solidFill>
              </a:rPr>
              <a:t>Example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TRUE </a:t>
            </a:r>
            <a:r>
              <a:rPr lang="en-US" altLang="en-US" dirty="0"/>
              <a:t>AND (FALSE OR NOT(UNKNOWN))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= MIN(1</a:t>
            </a:r>
            <a:r>
              <a:rPr lang="en-US" altLang="en-US" dirty="0"/>
              <a:t>, MAX(0, (1 - ½ )))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= MIN(1</a:t>
            </a:r>
            <a:r>
              <a:rPr lang="en-US" altLang="en-US" dirty="0"/>
              <a:t>, MAX(0, ½ ))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= </a:t>
            </a:r>
            <a:r>
              <a:rPr lang="en-US" altLang="en-US" dirty="0"/>
              <a:t>MIN(1, ½ ) = ½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8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Bags (or </a:t>
            </a:r>
            <a:r>
              <a:rPr lang="en-US" altLang="en-US" dirty="0" err="1"/>
              <a:t>Multisets</a:t>
            </a:r>
            <a:r>
              <a:rPr lang="en-US" altLang="en-US" dirty="0"/>
              <a:t>): </a:t>
            </a:r>
            <a:endParaRPr lang="en-US" altLang="en-US" dirty="0" smtClean="0"/>
          </a:p>
          <a:p>
            <a:pPr lvl="1"/>
            <a:r>
              <a:rPr lang="en-US" altLang="en-US" dirty="0"/>
              <a:t>G</a:t>
            </a:r>
            <a:r>
              <a:rPr lang="en-US" altLang="en-US" dirty="0" smtClean="0"/>
              <a:t>eneralization </a:t>
            </a:r>
            <a:r>
              <a:rPr lang="en-US" altLang="en-US" dirty="0"/>
              <a:t>of the notion of a </a:t>
            </a:r>
            <a:r>
              <a:rPr lang="en-US" altLang="en-US" dirty="0" smtClean="0"/>
              <a:t>set.</a:t>
            </a:r>
          </a:p>
          <a:p>
            <a:pPr lvl="1"/>
            <a:r>
              <a:rPr lang="en-US" dirty="0" smtClean="0"/>
              <a:t>Members are allowed to appear more than once.</a:t>
            </a:r>
          </a:p>
          <a:p>
            <a:pPr lvl="1"/>
            <a:endParaRPr lang="en-US" dirty="0"/>
          </a:p>
          <a:p>
            <a:r>
              <a:rPr lang="en-US" dirty="0" smtClean="0"/>
              <a:t>Commercial DB’s implement relations as Bags.</a:t>
            </a:r>
          </a:p>
          <a:p>
            <a:r>
              <a:rPr lang="en-US" dirty="0" smtClean="0"/>
              <a:t>Some relational operations are much more efficient when done on bags.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Projection w/ Bags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41017"/>
              </p:ext>
            </p:extLst>
          </p:nvPr>
        </p:nvGraphicFramePr>
        <p:xfrm>
          <a:off x="838200" y="1447800"/>
          <a:ext cx="5334000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4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5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1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2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3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770" y="1447800"/>
            <a:ext cx="771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R1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13122" y="3429000"/>
            <a:ext cx="8101944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Lucida Sans Unicode" pitchFamily="34" charset="0"/>
              </a:rPr>
              <a:t>π</a:t>
            </a:r>
            <a:r>
              <a:rPr lang="en-US" i="1" baseline="-25000" dirty="0" smtClean="0"/>
              <a:t>A,B </a:t>
            </a:r>
            <a:r>
              <a:rPr lang="en-US" dirty="0" smtClean="0"/>
              <a:t>(R1)  -- efficiency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25908"/>
              </p:ext>
            </p:extLst>
          </p:nvPr>
        </p:nvGraphicFramePr>
        <p:xfrm>
          <a:off x="793101" y="4419600"/>
          <a:ext cx="2667000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3500"/>
                <a:gridCol w="13335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3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Semantic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971799"/>
          </a:xfrm>
        </p:spPr>
        <p:txBody>
          <a:bodyPr>
            <a:normAutofit/>
          </a:bodyPr>
          <a:lstStyle/>
          <a:p>
            <a:r>
              <a:rPr lang="en-US" dirty="0" smtClean="0"/>
              <a:t>Bags let us calculate some types of values more naturally.</a:t>
            </a:r>
          </a:p>
          <a:p>
            <a:pPr lvl="1"/>
            <a:r>
              <a:rPr lang="en-US" dirty="0" smtClean="0"/>
              <a:t>Find the average B value</a:t>
            </a:r>
          </a:p>
          <a:p>
            <a:pPr lvl="1"/>
            <a:r>
              <a:rPr lang="en-US" dirty="0" smtClean="0"/>
              <a:t>Projection onto B with sets yields (0,3)</a:t>
            </a:r>
          </a:p>
          <a:p>
            <a:pPr lvl="1"/>
            <a:r>
              <a:rPr lang="en-US" dirty="0" smtClean="0"/>
              <a:t>Projection onto B with bags yields (0, 0, 3, 3, 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308988"/>
              </p:ext>
            </p:extLst>
          </p:nvPr>
        </p:nvGraphicFramePr>
        <p:xfrm>
          <a:off x="381000" y="4267200"/>
          <a:ext cx="4038600" cy="228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19300"/>
                <a:gridCol w="20193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6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Semantic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Selection – Applied to each tuple independently.</a:t>
            </a:r>
          </a:p>
          <a:p>
            <a:r>
              <a:rPr lang="en-US" dirty="0" smtClean="0"/>
              <a:t>Union – Tuples from each relation added to bag.</a:t>
            </a:r>
          </a:p>
          <a:p>
            <a:r>
              <a:rPr lang="en-US" dirty="0" smtClean="0"/>
              <a:t>Intersection – Tuples in output are the min of the number of times they appear in each relation.</a:t>
            </a:r>
          </a:p>
          <a:p>
            <a:r>
              <a:rPr lang="en-US" dirty="0" smtClean="0"/>
              <a:t>Difference – Tuples are removed one for one with a minimum value of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Semantic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r>
              <a:rPr lang="en-US" dirty="0" smtClean="0"/>
              <a:t>Product – Tuples treated independently</a:t>
            </a:r>
          </a:p>
          <a:p>
            <a:r>
              <a:rPr lang="en-US" dirty="0" smtClean="0"/>
              <a:t>Joins – With multiple tuples having same values, we get multiple join possibilities.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Semantic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971799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table t1 (x </a:t>
            </a:r>
            <a:r>
              <a:rPr lang="en-US" dirty="0" smtClean="0"/>
              <a:t>char(1), </a:t>
            </a:r>
            <a:r>
              <a:rPr lang="en-US" dirty="0"/>
              <a:t>y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dirty="0"/>
              <a:t>create table t2 (x </a:t>
            </a:r>
            <a:r>
              <a:rPr lang="en-US" dirty="0" smtClean="0"/>
              <a:t>char(1), </a:t>
            </a:r>
            <a:r>
              <a:rPr lang="en-US" dirty="0"/>
              <a:t>z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dirty="0"/>
              <a:t>insert into t1 values </a:t>
            </a:r>
            <a:r>
              <a:rPr lang="en-US" dirty="0" smtClean="0"/>
              <a:t>(‘A’,2</a:t>
            </a:r>
            <a:r>
              <a:rPr lang="en-US" dirty="0"/>
              <a:t>), </a:t>
            </a:r>
            <a:r>
              <a:rPr lang="en-US" dirty="0" smtClean="0"/>
              <a:t>(‘B’,3</a:t>
            </a:r>
            <a:r>
              <a:rPr lang="en-US" dirty="0"/>
              <a:t>), </a:t>
            </a:r>
            <a:r>
              <a:rPr lang="en-US" dirty="0" smtClean="0"/>
              <a:t>(‘C’,4</a:t>
            </a:r>
            <a:r>
              <a:rPr lang="en-US" dirty="0"/>
              <a:t>), </a:t>
            </a:r>
            <a:r>
              <a:rPr lang="en-US" dirty="0" smtClean="0"/>
              <a:t>(‘B’,3</a:t>
            </a:r>
            <a:r>
              <a:rPr lang="en-US" dirty="0"/>
              <a:t>);</a:t>
            </a:r>
          </a:p>
          <a:p>
            <a:r>
              <a:rPr lang="en-US" dirty="0"/>
              <a:t>insert into t2 values </a:t>
            </a:r>
            <a:r>
              <a:rPr lang="en-US" dirty="0" smtClean="0"/>
              <a:t>(‘B’, </a:t>
            </a:r>
            <a:r>
              <a:rPr lang="en-US" dirty="0"/>
              <a:t>0), </a:t>
            </a:r>
            <a:r>
              <a:rPr lang="en-US" dirty="0" smtClean="0"/>
              <a:t>(‘C’,1</a:t>
            </a:r>
            <a:r>
              <a:rPr lang="en-US" dirty="0"/>
              <a:t>), </a:t>
            </a:r>
            <a:r>
              <a:rPr lang="en-US" dirty="0" smtClean="0"/>
              <a:t>(‘B’, </a:t>
            </a:r>
            <a:r>
              <a:rPr lang="en-US" dirty="0"/>
              <a:t>4);</a:t>
            </a:r>
          </a:p>
          <a:p>
            <a:r>
              <a:rPr lang="en-US" dirty="0"/>
              <a:t>select * from t1 natural join t2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41946"/>
              </p:ext>
            </p:extLst>
          </p:nvPr>
        </p:nvGraphicFramePr>
        <p:xfrm>
          <a:off x="533400" y="4267200"/>
          <a:ext cx="8153400" cy="1981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17800"/>
                <a:gridCol w="2717800"/>
                <a:gridCol w="2717800"/>
              </a:tblGrid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- 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en-US" sz="4000" dirty="0">
                <a:latin typeface="Lucida Sans Unicode" pitchFamily="34" charset="0"/>
              </a:rPr>
              <a:t>δ</a:t>
            </a:r>
            <a:r>
              <a:rPr lang="en-US" altLang="en-US" dirty="0"/>
              <a:t> = eliminate duplicates from bags.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4000" dirty="0">
                <a:latin typeface="Lucida Sans Unicode" pitchFamily="34" charset="0"/>
              </a:rPr>
              <a:t>τ</a:t>
            </a:r>
            <a:r>
              <a:rPr lang="en-US" altLang="en-US" dirty="0"/>
              <a:t> = sort tuples.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4000" dirty="0" smtClean="0">
                <a:latin typeface="Lucida Sans Unicode" pitchFamily="34" charset="0"/>
              </a:rPr>
              <a:t>γ</a:t>
            </a:r>
            <a:r>
              <a:rPr lang="en-US" altLang="en-US" dirty="0" smtClean="0"/>
              <a:t> </a:t>
            </a:r>
            <a:r>
              <a:rPr lang="en-US" altLang="en-US" dirty="0"/>
              <a:t>= grouping and aggregation.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i="1" dirty="0" smtClean="0">
              <a:solidFill>
                <a:srgbClr val="33CC33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i="1" dirty="0" err="1" smtClean="0">
                <a:solidFill>
                  <a:srgbClr val="33CC33"/>
                </a:solidFill>
              </a:rPr>
              <a:t>Outerjoin</a:t>
            </a:r>
            <a:r>
              <a:rPr lang="en-US" altLang="en-US" dirty="0" smtClean="0">
                <a:solidFill>
                  <a:srgbClr val="33CC33"/>
                </a:solidFill>
              </a:rPr>
              <a:t> </a:t>
            </a:r>
            <a:r>
              <a:rPr lang="en-US" altLang="en-US" dirty="0"/>
              <a:t>: avoids “</a:t>
            </a:r>
            <a:r>
              <a:rPr lang="en-US" altLang="en-US" dirty="0">
                <a:solidFill>
                  <a:srgbClr val="FF0066"/>
                </a:solidFill>
              </a:rPr>
              <a:t>dangling tuples</a:t>
            </a:r>
            <a:r>
              <a:rPr lang="en-US" altLang="en-US" dirty="0"/>
              <a:t>” = tuples that do not join with anything.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38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/>
              <a:t>R1</a:t>
            </a:r>
            <a:r>
              <a:rPr lang="en-US" altLang="en-US" sz="4800" dirty="0"/>
              <a:t> = </a:t>
            </a:r>
            <a:r>
              <a:rPr lang="en-US" altLang="en-US" sz="4800" dirty="0">
                <a:latin typeface="Lucida Sans Unicode" pitchFamily="34" charset="0"/>
              </a:rPr>
              <a:t>δ</a:t>
            </a:r>
            <a:r>
              <a:rPr lang="en-US" altLang="en-US" sz="4000" dirty="0"/>
              <a:t>(R2)</a:t>
            </a:r>
          </a:p>
          <a:p>
            <a:pPr lvl="1"/>
            <a:r>
              <a:rPr lang="en-US" dirty="0" smtClean="0"/>
              <a:t>Out relation R1 with a single copy of each tuple in R2.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The Any Operator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c1 (x char(1), y char(1));</a:t>
            </a:r>
          </a:p>
          <a:p>
            <a:pPr marL="0" indent="0">
              <a:buNone/>
            </a:pPr>
            <a:r>
              <a:rPr lang="en-US" dirty="0"/>
              <a:t>create table c2 (z char(1));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into c1 values ('A', 'a'), ('</a:t>
            </a:r>
            <a:r>
              <a:rPr lang="en-US" dirty="0" err="1"/>
              <a:t>B','b</a:t>
            </a:r>
            <a:r>
              <a:rPr lang="en-US" dirty="0"/>
              <a:t>'), </a:t>
            </a:r>
            <a:r>
              <a:rPr lang="en-US" dirty="0" smtClean="0"/>
              <a:t>('</a:t>
            </a:r>
            <a:r>
              <a:rPr lang="en-US" dirty="0" err="1" smtClean="0"/>
              <a:t>C</a:t>
            </a:r>
            <a:r>
              <a:rPr lang="en-US" dirty="0" err="1"/>
              <a:t>','c</a:t>
            </a:r>
            <a:r>
              <a:rPr lang="en-US" dirty="0" smtClean="0"/>
              <a:t>'),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dirty="0"/>
              <a:t>'D', 'd</a:t>
            </a:r>
            <a:r>
              <a:rPr lang="en-US" dirty="0" smtClean="0"/>
              <a:t>'), (</a:t>
            </a:r>
            <a:r>
              <a:rPr lang="en-US" dirty="0"/>
              <a:t>'</a:t>
            </a:r>
            <a:r>
              <a:rPr lang="en-US" dirty="0" err="1"/>
              <a:t>E','e</a:t>
            </a:r>
            <a:r>
              <a:rPr lang="en-US" dirty="0"/>
              <a:t>'),('</a:t>
            </a:r>
            <a:r>
              <a:rPr lang="en-US" dirty="0" err="1"/>
              <a:t>F','f</a:t>
            </a:r>
            <a:r>
              <a:rPr lang="en-US" dirty="0"/>
              <a:t>'),('</a:t>
            </a:r>
            <a:r>
              <a:rPr lang="en-US" dirty="0" err="1"/>
              <a:t>G','g</a:t>
            </a:r>
            <a:r>
              <a:rPr lang="en-US" dirty="0"/>
              <a:t>'),('</a:t>
            </a:r>
            <a:r>
              <a:rPr lang="en-US" dirty="0" err="1"/>
              <a:t>H','h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insert into c2 value ('B'),('D')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84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en-US" dirty="0"/>
              <a:t>R1</a:t>
            </a:r>
            <a:r>
              <a:rPr lang="en-US" altLang="en-US" sz="4000" dirty="0"/>
              <a:t> </a:t>
            </a:r>
            <a:r>
              <a:rPr lang="en-US" altLang="en-US" sz="4000" dirty="0" smtClean="0"/>
              <a:t>= </a:t>
            </a:r>
            <a:r>
              <a:rPr lang="en-US" altLang="en-US" sz="4000" dirty="0" smtClean="0">
                <a:latin typeface="Lucida Sans Unicode" pitchFamily="34" charset="0"/>
              </a:rPr>
              <a:t>δ</a:t>
            </a:r>
            <a:r>
              <a:rPr lang="en-US" altLang="en-US" dirty="0" smtClean="0"/>
              <a:t>(R2)</a:t>
            </a: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236217"/>
              </p:ext>
            </p:extLst>
          </p:nvPr>
        </p:nvGraphicFramePr>
        <p:xfrm>
          <a:off x="2438400" y="2286000"/>
          <a:ext cx="6400800" cy="19329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33600"/>
                <a:gridCol w="2133600"/>
                <a:gridCol w="2133600"/>
              </a:tblGrid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590266" y="2362200"/>
            <a:ext cx="18481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40690"/>
              </p:ext>
            </p:extLst>
          </p:nvPr>
        </p:nvGraphicFramePr>
        <p:xfrm>
          <a:off x="2438400" y="4495800"/>
          <a:ext cx="6400800" cy="12725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33600"/>
                <a:gridCol w="2133600"/>
                <a:gridCol w="2133600"/>
              </a:tblGrid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0" y="4572000"/>
            <a:ext cx="243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R1</a:t>
            </a:r>
            <a:r>
              <a:rPr lang="en-US" altLang="en-US" sz="5400" dirty="0"/>
              <a:t> = </a:t>
            </a:r>
            <a:r>
              <a:rPr lang="en-US" altLang="en-US" sz="5400" dirty="0">
                <a:latin typeface="Lucida Sans Unicode" pitchFamily="34" charset="0"/>
              </a:rPr>
              <a:t>δ</a:t>
            </a:r>
            <a:r>
              <a:rPr lang="en-US" altLang="en-US" dirty="0"/>
              <a:t>(R2)</a:t>
            </a:r>
          </a:p>
        </p:txBody>
      </p:sp>
    </p:spTree>
    <p:extLst>
      <p:ext uri="{BB962C8B-B14F-4D97-AF65-F5344CB8AC3E}">
        <p14:creationId xmlns:p14="http://schemas.microsoft.com/office/powerpoint/2010/main" val="170464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4000" dirty="0">
                <a:latin typeface="Lucida Sans Unicode" pitchFamily="34" charset="0"/>
              </a:rPr>
              <a:t>τ</a:t>
            </a:r>
            <a:r>
              <a:rPr lang="en-US" altLang="en-US" dirty="0"/>
              <a:t> = sort </a:t>
            </a:r>
            <a:r>
              <a:rPr lang="en-US" altLang="en-US" dirty="0" smtClean="0"/>
              <a:t>tuples</a:t>
            </a:r>
          </a:p>
          <a:p>
            <a:r>
              <a:rPr lang="en-US" altLang="en-US" dirty="0"/>
              <a:t>R1 := </a:t>
            </a:r>
            <a:r>
              <a:rPr lang="en-US" altLang="en-US" sz="4000" dirty="0" err="1">
                <a:latin typeface="Lucida Sans Unicode" pitchFamily="34" charset="0"/>
              </a:rPr>
              <a:t>τ</a:t>
            </a:r>
            <a:r>
              <a:rPr lang="en-US" altLang="en-US" i="1" baseline="-25000" dirty="0" err="1"/>
              <a:t>L</a:t>
            </a:r>
            <a:r>
              <a:rPr lang="en-US" altLang="en-US" dirty="0"/>
              <a:t> (R2).</a:t>
            </a:r>
          </a:p>
          <a:p>
            <a:pPr lvl="1"/>
            <a:r>
              <a:rPr lang="en-US" i="1" dirty="0" smtClean="0"/>
              <a:t>L </a:t>
            </a:r>
            <a:r>
              <a:rPr lang="en-US" dirty="0" smtClean="0"/>
              <a:t>is a list of attributes from R2.</a:t>
            </a:r>
          </a:p>
          <a:p>
            <a:r>
              <a:rPr lang="en-US" altLang="en-US" dirty="0" smtClean="0"/>
              <a:t>R1:</a:t>
            </a:r>
          </a:p>
          <a:p>
            <a:pPr lvl="1"/>
            <a:r>
              <a:rPr lang="en-US" altLang="en-US" dirty="0" smtClean="0"/>
              <a:t> List </a:t>
            </a:r>
            <a:r>
              <a:rPr lang="en-US" altLang="en-US" dirty="0"/>
              <a:t>of tuples of R2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sorted </a:t>
            </a:r>
            <a:r>
              <a:rPr lang="en-US" altLang="en-US" dirty="0"/>
              <a:t>first on the value of the first attribute on </a:t>
            </a:r>
            <a:r>
              <a:rPr lang="en-US" altLang="en-US" i="1" dirty="0" smtClean="0"/>
              <a:t>L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Sorted second </a:t>
            </a:r>
            <a:r>
              <a:rPr lang="en-US" altLang="en-US" dirty="0"/>
              <a:t>on the second attribute of </a:t>
            </a:r>
            <a:r>
              <a:rPr lang="en-US" altLang="en-US" i="1" dirty="0" smtClean="0"/>
              <a:t>L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….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6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R1 := </a:t>
            </a:r>
            <a:r>
              <a:rPr lang="en-US" altLang="en-US" sz="4000" dirty="0" err="1" smtClean="0">
                <a:latin typeface="Lucida Sans Unicode" pitchFamily="34" charset="0"/>
              </a:rPr>
              <a:t>τ</a:t>
            </a:r>
            <a:r>
              <a:rPr lang="en-US" altLang="en-US" i="1" baseline="-25000" dirty="0" err="1" smtClean="0"/>
              <a:t>X,Z</a:t>
            </a:r>
            <a:r>
              <a:rPr lang="en-US" altLang="en-US" dirty="0" smtClean="0"/>
              <a:t> </a:t>
            </a:r>
            <a:r>
              <a:rPr lang="en-US" altLang="en-US" dirty="0"/>
              <a:t>(R2).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21200"/>
              </p:ext>
            </p:extLst>
          </p:nvPr>
        </p:nvGraphicFramePr>
        <p:xfrm>
          <a:off x="2286000" y="2362200"/>
          <a:ext cx="6400800" cy="12725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33600"/>
                <a:gridCol w="2133600"/>
                <a:gridCol w="2133600"/>
              </a:tblGrid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438401"/>
            <a:ext cx="1676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23632"/>
              </p:ext>
            </p:extLst>
          </p:nvPr>
        </p:nvGraphicFramePr>
        <p:xfrm>
          <a:off x="2286000" y="4267199"/>
          <a:ext cx="6400800" cy="1224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33600"/>
                <a:gridCol w="2133600"/>
                <a:gridCol w="2133600"/>
              </a:tblGrid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54591" y="4343400"/>
            <a:ext cx="2079009" cy="68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000" dirty="0" err="1" smtClean="0">
                <a:latin typeface="Lucida Sans Unicode" pitchFamily="34" charset="0"/>
              </a:rPr>
              <a:t>τ</a:t>
            </a:r>
            <a:r>
              <a:rPr lang="en-US" altLang="en-US" i="1" baseline="-25000" dirty="0" err="1" smtClean="0"/>
              <a:t>X,Z</a:t>
            </a:r>
            <a:r>
              <a:rPr lang="en-US" altLang="en-US" dirty="0" smtClean="0"/>
              <a:t> </a:t>
            </a:r>
            <a:r>
              <a:rPr lang="en-US" altLang="en-US" dirty="0"/>
              <a:t>(R2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19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Lucida Sans Unicode" pitchFamily="34" charset="0"/>
              </a:rPr>
              <a:t>Aggregation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Lucida Sans Unicode" pitchFamily="34" charset="0"/>
              </a:rPr>
              <a:t>Aggregation Operators: </a:t>
            </a:r>
          </a:p>
          <a:p>
            <a:pPr lvl="1"/>
            <a:r>
              <a:rPr lang="en-US" altLang="en-US" dirty="0" smtClean="0">
                <a:latin typeface="Lucida Sans Unicode" pitchFamily="34" charset="0"/>
              </a:rPr>
              <a:t>are applied to a entire column of data.</a:t>
            </a:r>
          </a:p>
          <a:p>
            <a:pPr lvl="1"/>
            <a:r>
              <a:rPr lang="en-US" dirty="0" smtClean="0">
                <a:latin typeface="Lucida Sans Unicode" pitchFamily="34" charset="0"/>
              </a:rPr>
              <a:t>Return a single value.</a:t>
            </a:r>
          </a:p>
          <a:p>
            <a:pPr lvl="1"/>
            <a:r>
              <a:rPr lang="en-US" dirty="0" smtClean="0">
                <a:latin typeface="Lucida Sans Unicode" pitchFamily="34" charset="0"/>
              </a:rPr>
              <a:t>i.e., SUM, AVG, COUNT, MIN, and MAX.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77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Lucida Sans Unicode" pitchFamily="34" charset="0"/>
              </a:rPr>
              <a:t>Aggregation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latin typeface="Lucida Sans Unicode" pitchFamily="34" charset="0"/>
              </a:rPr>
              <a:t>Aggregation Operators: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Lucida Sans Unicode" pitchFamily="34" charset="0"/>
              </a:rPr>
              <a:t>SUM(K) 		= 	15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Lucida Sans Unicode" pitchFamily="34" charset="0"/>
              </a:rPr>
              <a:t>AVG(K) 		= 	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Lucida Sans Unicode" pitchFamily="34" charset="0"/>
              </a:rPr>
              <a:t>COUNT(K) 	= 	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Lucida Sans Unicode" pitchFamily="34" charset="0"/>
              </a:rPr>
              <a:t>MIN(K) 		= 	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Lucida Sans Unicode" pitchFamily="34" charset="0"/>
              </a:rPr>
              <a:t>MAX(K) 		= 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64586"/>
              </p:ext>
            </p:extLst>
          </p:nvPr>
        </p:nvGraphicFramePr>
        <p:xfrm>
          <a:off x="2971800" y="4419600"/>
          <a:ext cx="5334000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4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5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1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2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3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4346812"/>
            <a:ext cx="14097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Lucida Sans Unicode" pitchFamily="34" charset="0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884660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n-US" dirty="0" smtClean="0">
                <a:latin typeface="Lucida Sans Unicode" pitchFamily="34" charset="0"/>
              </a:rPr>
              <a:t>γ</a:t>
            </a:r>
            <a:r>
              <a:rPr lang="en-US" altLang="en-US" dirty="0" smtClean="0">
                <a:latin typeface="Lucida Sans Unicode" pitchFamily="34" charset="0"/>
              </a:rPr>
              <a:t> –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en-US" dirty="0" smtClean="0">
                <a:latin typeface="Lucida Sans Unicode" pitchFamily="34" charset="0"/>
              </a:rPr>
              <a:t>γ</a:t>
            </a:r>
            <a:r>
              <a:rPr lang="en-US" altLang="en-US" i="1" baseline="-25000" dirty="0">
                <a:latin typeface="Lucida Sans Unicode" pitchFamily="34" charset="0"/>
              </a:rPr>
              <a:t>L</a:t>
            </a:r>
            <a:r>
              <a:rPr lang="en-US" altLang="en-US" dirty="0" smtClean="0">
                <a:latin typeface="Lucida Sans Unicode" pitchFamily="34" charset="0"/>
              </a:rPr>
              <a:t>: (lowercase gamma)</a:t>
            </a:r>
          </a:p>
          <a:p>
            <a:pPr lvl="1"/>
            <a:r>
              <a:rPr lang="en-US" dirty="0" smtClean="0">
                <a:latin typeface="Lucida Sans Unicode" pitchFamily="34" charset="0"/>
              </a:rPr>
              <a:t>Grouping Operator</a:t>
            </a:r>
            <a:endParaRPr lang="en-US" i="1" dirty="0" smtClean="0"/>
          </a:p>
          <a:p>
            <a:r>
              <a:rPr lang="en-US" i="1" dirty="0" smtClean="0">
                <a:latin typeface="Lucida Sans Unicode" pitchFamily="34" charset="0"/>
              </a:rPr>
              <a:t>L </a:t>
            </a:r>
            <a:r>
              <a:rPr lang="en-US" dirty="0" smtClean="0">
                <a:latin typeface="Lucida Sans Unicode" pitchFamily="34" charset="0"/>
              </a:rPr>
              <a:t>is list of:</a:t>
            </a:r>
          </a:p>
          <a:p>
            <a:pPr lvl="1"/>
            <a:r>
              <a:rPr lang="en-US" dirty="0" smtClean="0">
                <a:latin typeface="Lucida Sans Unicode" pitchFamily="34" charset="0"/>
              </a:rPr>
              <a:t>Individual Attributes (used for grouping)</a:t>
            </a:r>
          </a:p>
          <a:p>
            <a:pPr lvl="1"/>
            <a:r>
              <a:rPr lang="en-US" dirty="0" smtClean="0">
                <a:latin typeface="Lucida Sans Unicode" pitchFamily="34" charset="0"/>
              </a:rPr>
              <a:t>Grouping Operators </a:t>
            </a:r>
          </a:p>
          <a:p>
            <a:pPr lvl="2"/>
            <a:r>
              <a:rPr lang="en-US" dirty="0" smtClean="0">
                <a:latin typeface="Lucida Sans Unicode" pitchFamily="34" charset="0"/>
              </a:rPr>
              <a:t>(i.e., COUNT(), SUM(),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7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n-US" sz="5400" dirty="0" smtClean="0">
                <a:latin typeface="Lucida Sans Unicode" pitchFamily="34" charset="0"/>
              </a:rPr>
              <a:t>γ</a:t>
            </a:r>
            <a:r>
              <a:rPr lang="en-US" altLang="en-US" i="1" baseline="-25000" dirty="0" smtClean="0">
                <a:latin typeface="Lucida Sans Unicode" pitchFamily="34" charset="0"/>
              </a:rPr>
              <a:t>L</a:t>
            </a:r>
            <a:r>
              <a:rPr lang="en-US" altLang="en-US" dirty="0" smtClean="0">
                <a:latin typeface="Lucida Sans Unicode" pitchFamily="34" charset="0"/>
              </a:rPr>
              <a:t>(R) –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latin typeface="Lucida Sans Unicode" pitchFamily="34" charset="0"/>
              </a:rPr>
              <a:t>Group tuples in R:</a:t>
            </a:r>
          </a:p>
          <a:p>
            <a:pPr lvl="1"/>
            <a:r>
              <a:rPr lang="en-US" dirty="0" smtClean="0">
                <a:latin typeface="Lucida Sans Unicode" pitchFamily="34" charset="0"/>
              </a:rPr>
              <a:t>Form one group for every set of values of attributes from L in R.</a:t>
            </a:r>
          </a:p>
          <a:p>
            <a:pPr lvl="1"/>
            <a:r>
              <a:rPr lang="en-US" dirty="0" smtClean="0">
                <a:latin typeface="Lucida Sans Unicode" pitchFamily="34" charset="0"/>
              </a:rPr>
              <a:t>For each aggregation operator in AGG() in L, apply AGG() to each group formed.</a:t>
            </a:r>
          </a:p>
          <a:p>
            <a:r>
              <a:rPr lang="en-US" dirty="0" smtClean="0">
                <a:latin typeface="Lucida Sans Unicode" pitchFamily="34" charset="0"/>
              </a:rPr>
              <a:t>Outputs:</a:t>
            </a:r>
          </a:p>
          <a:p>
            <a:pPr lvl="1"/>
            <a:r>
              <a:rPr lang="en-US" dirty="0" smtClean="0">
                <a:latin typeface="Lucida Sans Unicode" pitchFamily="34" charset="0"/>
              </a:rPr>
              <a:t>One tuple for each set of values of attributes from L in R.</a:t>
            </a:r>
          </a:p>
          <a:p>
            <a:pPr lvl="1"/>
            <a:r>
              <a:rPr lang="en-US" dirty="0" smtClean="0">
                <a:latin typeface="Lucida Sans Unicode" pitchFamily="34" charset="0"/>
              </a:rPr>
              <a:t>A single value for each AGG() applied to that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9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>
                <a:latin typeface="Lucida Sans Unicode" pitchFamily="34" charset="0"/>
              </a:rPr>
              <a:t>Grouping: </a:t>
            </a:r>
            <a:r>
              <a:rPr lang="el-GR" altLang="en-US" sz="5400" dirty="0" smtClean="0">
                <a:latin typeface="Lucida Sans Unicode" pitchFamily="34" charset="0"/>
              </a:rPr>
              <a:t>γ</a:t>
            </a:r>
            <a:r>
              <a:rPr lang="en-US" altLang="en-US" i="1" baseline="-25000" dirty="0" err="1" smtClean="0">
                <a:latin typeface="Lucida Sans Unicode" pitchFamily="34" charset="0"/>
              </a:rPr>
              <a:t>B,count</a:t>
            </a:r>
            <a:r>
              <a:rPr lang="en-US" altLang="en-US" i="1" baseline="-25000" dirty="0" smtClean="0">
                <a:latin typeface="Lucida Sans Unicode" pitchFamily="34" charset="0"/>
              </a:rPr>
              <a:t>(*)</a:t>
            </a:r>
            <a:r>
              <a:rPr lang="en-US" altLang="en-US" dirty="0" smtClean="0">
                <a:latin typeface="Lucida Sans Unicode" pitchFamily="34" charset="0"/>
              </a:rPr>
              <a:t>(R1)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30749"/>
              </p:ext>
            </p:extLst>
          </p:nvPr>
        </p:nvGraphicFramePr>
        <p:xfrm>
          <a:off x="1924050" y="1371600"/>
          <a:ext cx="5334000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effectLst/>
                        </a:rPr>
                        <a:t>4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effectLst/>
                        </a:rPr>
                        <a:t>5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effectLst/>
                        </a:rPr>
                        <a:t>1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effectLst/>
                        </a:rPr>
                        <a:t>2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effectLst/>
                        </a:rPr>
                        <a:t>3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71450" y="1298812"/>
            <a:ext cx="1409700" cy="190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Lucida Sans Unicode" pitchFamily="34" charset="0"/>
              </a:rPr>
              <a:t>R1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153400" cy="2773363"/>
          </a:xfrm>
        </p:spPr>
        <p:txBody>
          <a:bodyPr>
            <a:normAutofit/>
          </a:bodyPr>
          <a:lstStyle/>
          <a:p>
            <a:r>
              <a:rPr lang="el-GR" altLang="en-US" sz="4000" dirty="0">
                <a:latin typeface="Lucida Sans Unicode" pitchFamily="34" charset="0"/>
              </a:rPr>
              <a:t>γ</a:t>
            </a:r>
            <a:r>
              <a:rPr lang="en-US" altLang="en-US" i="1" baseline="-25000" dirty="0" err="1" smtClean="0">
                <a:latin typeface="Lucida Sans Unicode" pitchFamily="34" charset="0"/>
              </a:rPr>
              <a:t>B,count</a:t>
            </a:r>
            <a:r>
              <a:rPr lang="en-US" altLang="en-US" i="1" baseline="-25000" dirty="0" smtClean="0">
                <a:latin typeface="Lucida Sans Unicode" pitchFamily="34" charset="0"/>
              </a:rPr>
              <a:t>(*)</a:t>
            </a:r>
            <a:r>
              <a:rPr lang="en-US" altLang="en-US" dirty="0" smtClean="0">
                <a:latin typeface="Lucida Sans Unicode" pitchFamily="34" charset="0"/>
              </a:rPr>
              <a:t>(R1</a:t>
            </a:r>
            <a:r>
              <a:rPr lang="en-US" altLang="en-US" dirty="0" smtClean="0">
                <a:latin typeface="Lucida Sans Unicode" pitchFamily="34" charset="0"/>
              </a:rPr>
              <a:t>)</a:t>
            </a:r>
            <a:endParaRPr lang="en-US" altLang="en-US" dirty="0">
              <a:latin typeface="Lucida Sans Unicode" pitchFamily="34" charset="0"/>
            </a:endParaRPr>
          </a:p>
          <a:p>
            <a:r>
              <a:rPr lang="en-US" altLang="en-US" dirty="0" smtClean="0">
                <a:latin typeface="Lucida Sans Unicode" pitchFamily="34" charset="0"/>
              </a:rPr>
              <a:t>Group tuples in R1:</a:t>
            </a:r>
          </a:p>
          <a:p>
            <a:pPr lvl="1"/>
            <a:r>
              <a:rPr lang="en-US" dirty="0" smtClean="0">
                <a:latin typeface="Lucida Sans Unicode" pitchFamily="34" charset="0"/>
              </a:rPr>
              <a:t>Form one group for every set of values of attribute ‘B’ in R1 (0, 3).</a:t>
            </a:r>
          </a:p>
          <a:p>
            <a:pPr lvl="1"/>
            <a:r>
              <a:rPr lang="en-US" dirty="0" smtClean="0">
                <a:latin typeface="Lucida Sans Unicode" pitchFamily="34" charset="0"/>
              </a:rPr>
              <a:t>Apply Count(*) to each group formed.</a:t>
            </a:r>
          </a:p>
        </p:txBody>
      </p:sp>
    </p:spTree>
    <p:extLst>
      <p:ext uri="{BB962C8B-B14F-4D97-AF65-F5344CB8AC3E}">
        <p14:creationId xmlns:p14="http://schemas.microsoft.com/office/powerpoint/2010/main" val="3356242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>
                <a:latin typeface="Lucida Sans Unicode" pitchFamily="34" charset="0"/>
              </a:rPr>
              <a:t>Grouping: </a:t>
            </a:r>
            <a:r>
              <a:rPr lang="el-GR" altLang="en-US" sz="5400" dirty="0" smtClean="0">
                <a:latin typeface="Lucida Sans Unicode" pitchFamily="34" charset="0"/>
              </a:rPr>
              <a:t>γ</a:t>
            </a:r>
            <a:r>
              <a:rPr lang="en-US" altLang="en-US" i="1" baseline="-25000" dirty="0" err="1" smtClean="0">
                <a:latin typeface="Lucida Sans Unicode" pitchFamily="34" charset="0"/>
              </a:rPr>
              <a:t>B,count</a:t>
            </a:r>
            <a:r>
              <a:rPr lang="en-US" altLang="en-US" i="1" baseline="-25000" dirty="0" smtClean="0">
                <a:latin typeface="Lucida Sans Unicode" pitchFamily="34" charset="0"/>
              </a:rPr>
              <a:t>(*)</a:t>
            </a:r>
            <a:r>
              <a:rPr lang="en-US" altLang="en-US" dirty="0" smtClean="0">
                <a:latin typeface="Lucida Sans Unicode" pitchFamily="34" charset="0"/>
              </a:rPr>
              <a:t>(R1)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41398"/>
              </p:ext>
            </p:extLst>
          </p:nvPr>
        </p:nvGraphicFramePr>
        <p:xfrm>
          <a:off x="1924050" y="1371600"/>
          <a:ext cx="5334000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effectLst/>
                        </a:rPr>
                        <a:t>4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effectLst/>
                        </a:rPr>
                        <a:t>5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71450" y="1298812"/>
            <a:ext cx="1409700" cy="190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Lucida Sans Unicode" pitchFamily="34" charset="0"/>
              </a:rPr>
              <a:t>R1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153400" cy="2773363"/>
          </a:xfrm>
        </p:spPr>
        <p:txBody>
          <a:bodyPr>
            <a:normAutofit/>
          </a:bodyPr>
          <a:lstStyle/>
          <a:p>
            <a:r>
              <a:rPr lang="el-GR" altLang="en-US" sz="4000" dirty="0">
                <a:latin typeface="Lucida Sans Unicode" pitchFamily="34" charset="0"/>
              </a:rPr>
              <a:t>γ</a:t>
            </a:r>
            <a:r>
              <a:rPr lang="en-US" altLang="en-US" i="1" baseline="-25000" dirty="0" smtClean="0">
                <a:latin typeface="Lucida Sans Unicode" pitchFamily="34" charset="0"/>
              </a:rPr>
              <a:t>B</a:t>
            </a:r>
            <a:r>
              <a:rPr lang="en-US" altLang="en-US" dirty="0" smtClean="0">
                <a:latin typeface="Lucida Sans Unicode" pitchFamily="34" charset="0"/>
              </a:rPr>
              <a:t>(R1)</a:t>
            </a:r>
            <a:endParaRPr lang="en-US" altLang="en-US" dirty="0">
              <a:latin typeface="Lucida Sans Unicode" pitchFamily="34" charset="0"/>
            </a:endParaRPr>
          </a:p>
          <a:p>
            <a:r>
              <a:rPr lang="en-US" altLang="en-US" b="1" dirty="0" smtClean="0">
                <a:latin typeface="Lucida Sans Unicode" pitchFamily="34" charset="0"/>
              </a:rPr>
              <a:t>Group tuples in R1:</a:t>
            </a:r>
          </a:p>
          <a:p>
            <a:pPr lvl="1"/>
            <a:r>
              <a:rPr lang="en-US" b="1" dirty="0" smtClean="0">
                <a:latin typeface="Lucida Sans Unicode" pitchFamily="34" charset="0"/>
              </a:rPr>
              <a:t>Form one group for every set of values of attribute ‘B’ in R1 (</a:t>
            </a:r>
            <a:r>
              <a:rPr lang="en-US" b="1" dirty="0" smtClean="0">
                <a:solidFill>
                  <a:srgbClr val="00B050"/>
                </a:solidFill>
                <a:latin typeface="Lucida Sans Unicode" pitchFamily="34" charset="0"/>
              </a:rPr>
              <a:t>0</a:t>
            </a:r>
            <a:r>
              <a:rPr lang="en-US" b="1" dirty="0" smtClean="0">
                <a:latin typeface="Lucida Sans Unicode" pitchFamily="34" charset="0"/>
              </a:rPr>
              <a:t>, </a:t>
            </a:r>
            <a:r>
              <a:rPr lang="en-US" b="1" dirty="0" smtClean="0">
                <a:solidFill>
                  <a:srgbClr val="FFFF00"/>
                </a:solidFill>
                <a:latin typeface="Lucida Sans Unicode" pitchFamily="34" charset="0"/>
              </a:rPr>
              <a:t>3</a:t>
            </a:r>
            <a:r>
              <a:rPr lang="en-US" b="1" dirty="0" smtClean="0">
                <a:latin typeface="Lucida Sans Unicode" pitchFamily="34" charset="0"/>
              </a:rPr>
              <a:t>).</a:t>
            </a:r>
          </a:p>
          <a:p>
            <a:pPr lvl="1"/>
            <a:r>
              <a:rPr lang="en-US" dirty="0" smtClean="0">
                <a:latin typeface="Lucida Sans Unicode" pitchFamily="34" charset="0"/>
              </a:rPr>
              <a:t>Apply Count(*) to each group formed.</a:t>
            </a:r>
          </a:p>
        </p:txBody>
      </p:sp>
    </p:spTree>
    <p:extLst>
      <p:ext uri="{BB962C8B-B14F-4D97-AF65-F5344CB8AC3E}">
        <p14:creationId xmlns:p14="http://schemas.microsoft.com/office/powerpoint/2010/main" val="3503088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>
                <a:latin typeface="Lucida Sans Unicode" pitchFamily="34" charset="0"/>
              </a:rPr>
              <a:t>Grouping: </a:t>
            </a:r>
            <a:r>
              <a:rPr lang="el-GR" altLang="en-US" sz="5400" dirty="0" smtClean="0">
                <a:latin typeface="Lucida Sans Unicode" pitchFamily="34" charset="0"/>
              </a:rPr>
              <a:t>γ</a:t>
            </a:r>
            <a:r>
              <a:rPr lang="en-US" altLang="en-US" i="1" baseline="-25000" dirty="0" err="1" smtClean="0">
                <a:latin typeface="Lucida Sans Unicode" pitchFamily="34" charset="0"/>
              </a:rPr>
              <a:t>B,count</a:t>
            </a:r>
            <a:r>
              <a:rPr lang="en-US" altLang="en-US" i="1" baseline="-25000" dirty="0" smtClean="0">
                <a:latin typeface="Lucida Sans Unicode" pitchFamily="34" charset="0"/>
              </a:rPr>
              <a:t>(*)</a:t>
            </a:r>
            <a:r>
              <a:rPr lang="en-US" altLang="en-US" dirty="0" smtClean="0">
                <a:latin typeface="Lucida Sans Unicode" pitchFamily="34" charset="0"/>
              </a:rPr>
              <a:t>(R1)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21964"/>
              </p:ext>
            </p:extLst>
          </p:nvPr>
        </p:nvGraphicFramePr>
        <p:xfrm>
          <a:off x="1924050" y="1371600"/>
          <a:ext cx="3486150" cy="1600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43075"/>
                <a:gridCol w="174307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Count(*)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71450" y="1298812"/>
            <a:ext cx="1409700" cy="190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Lucida Sans Unicode" pitchFamily="34" charset="0"/>
              </a:rPr>
              <a:t>R1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153400" cy="3078163"/>
          </a:xfrm>
        </p:spPr>
        <p:txBody>
          <a:bodyPr>
            <a:normAutofit/>
          </a:bodyPr>
          <a:lstStyle/>
          <a:p>
            <a:r>
              <a:rPr lang="el-GR" altLang="en-US" sz="4000" dirty="0">
                <a:latin typeface="Lucida Sans Unicode" pitchFamily="34" charset="0"/>
              </a:rPr>
              <a:t>γ</a:t>
            </a:r>
            <a:r>
              <a:rPr lang="en-US" altLang="en-US" i="1" baseline="-25000" dirty="0" err="1" smtClean="0">
                <a:latin typeface="Lucida Sans Unicode" pitchFamily="34" charset="0"/>
              </a:rPr>
              <a:t>B,count</a:t>
            </a:r>
            <a:r>
              <a:rPr lang="en-US" altLang="en-US" i="1" baseline="-25000" dirty="0" smtClean="0">
                <a:latin typeface="Lucida Sans Unicode" pitchFamily="34" charset="0"/>
              </a:rPr>
              <a:t>(*)</a:t>
            </a:r>
            <a:r>
              <a:rPr lang="en-US" altLang="en-US" dirty="0" smtClean="0">
                <a:latin typeface="Lucida Sans Unicode" pitchFamily="34" charset="0"/>
              </a:rPr>
              <a:t>(R1</a:t>
            </a:r>
            <a:r>
              <a:rPr lang="en-US" altLang="en-US" dirty="0" smtClean="0">
                <a:latin typeface="Lucida Sans Unicode" pitchFamily="34" charset="0"/>
              </a:rPr>
              <a:t>)</a:t>
            </a:r>
            <a:endParaRPr lang="en-US" altLang="en-US" dirty="0">
              <a:latin typeface="Lucida Sans Unicode" pitchFamily="34" charset="0"/>
            </a:endParaRPr>
          </a:p>
          <a:p>
            <a:r>
              <a:rPr lang="en-US" altLang="en-US" b="1" dirty="0" smtClean="0">
                <a:latin typeface="Lucida Sans Unicode" pitchFamily="34" charset="0"/>
              </a:rPr>
              <a:t>Group tuples in R1:</a:t>
            </a:r>
          </a:p>
          <a:p>
            <a:pPr lvl="1"/>
            <a:r>
              <a:rPr lang="en-US" b="1" dirty="0" smtClean="0">
                <a:latin typeface="Lucida Sans Unicode" pitchFamily="34" charset="0"/>
              </a:rPr>
              <a:t>Form one group for every set of values of attribute ‘B’ in R1 (</a:t>
            </a:r>
            <a:r>
              <a:rPr lang="en-US" b="1" dirty="0" smtClean="0">
                <a:solidFill>
                  <a:srgbClr val="00B050"/>
                </a:solidFill>
                <a:latin typeface="Lucida Sans Unicode" pitchFamily="34" charset="0"/>
              </a:rPr>
              <a:t>0</a:t>
            </a:r>
            <a:r>
              <a:rPr lang="en-US" b="1" dirty="0" smtClean="0">
                <a:latin typeface="Lucida Sans Unicode" pitchFamily="34" charset="0"/>
              </a:rPr>
              <a:t>, </a:t>
            </a:r>
            <a:r>
              <a:rPr lang="en-US" b="1" dirty="0" smtClean="0">
                <a:solidFill>
                  <a:srgbClr val="FFFF00"/>
                </a:solidFill>
                <a:latin typeface="Lucida Sans Unicode" pitchFamily="34" charset="0"/>
              </a:rPr>
              <a:t>3</a:t>
            </a:r>
            <a:r>
              <a:rPr lang="en-US" b="1" dirty="0" smtClean="0">
                <a:latin typeface="Lucida Sans Unicode" pitchFamily="34" charset="0"/>
              </a:rPr>
              <a:t>).</a:t>
            </a:r>
          </a:p>
          <a:p>
            <a:pPr lvl="1"/>
            <a:r>
              <a:rPr lang="en-US" b="1" dirty="0" smtClean="0">
                <a:latin typeface="Lucida Sans Unicode" pitchFamily="34" charset="0"/>
              </a:rPr>
              <a:t>Apply Count(*) to each group formed.</a:t>
            </a:r>
          </a:p>
          <a:p>
            <a:pPr lvl="1"/>
            <a:endParaRPr lang="en-US" b="1" dirty="0" smtClean="0"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The Any Operator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c1 (x char(1), y char(1));</a:t>
            </a:r>
          </a:p>
          <a:p>
            <a:pPr marL="0" indent="0">
              <a:buNone/>
            </a:pPr>
            <a:r>
              <a:rPr lang="en-US" dirty="0"/>
              <a:t>create table c2 (z char(1));</a:t>
            </a:r>
          </a:p>
          <a:p>
            <a:r>
              <a:rPr lang="en-US" dirty="0"/>
              <a:t>select </a:t>
            </a:r>
            <a:r>
              <a:rPr lang="en-US" dirty="0" smtClean="0"/>
              <a:t>x </a:t>
            </a:r>
            <a:r>
              <a:rPr lang="en-US" dirty="0"/>
              <a:t>from </a:t>
            </a:r>
            <a:r>
              <a:rPr lang="en-US" dirty="0" smtClean="0"/>
              <a:t>c1;</a:t>
            </a:r>
          </a:p>
          <a:p>
            <a:pPr lvl="1"/>
            <a:r>
              <a:rPr lang="en-US" sz="3200" dirty="0" smtClean="0"/>
              <a:t>(A, B, C, D, E, F, G, H) 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select x from c1 where x &gt; any (select x from c1);</a:t>
            </a:r>
          </a:p>
          <a:p>
            <a:pPr lvl="1"/>
            <a:r>
              <a:rPr lang="en-US" sz="3200" dirty="0"/>
              <a:t>(B, C, D, E, F, G, H) </a:t>
            </a:r>
          </a:p>
          <a:p>
            <a:pPr marL="457200" lvl="1" indent="0">
              <a:buFont typeface="Arial" pitchFamily="34" charset="0"/>
              <a:buNone/>
            </a:pPr>
            <a:endParaRPr lang="en-US" sz="3200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1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Outerjoins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R1 </a:t>
            </a:r>
            <a:r>
              <a:rPr lang="en-US" altLang="en-US" dirty="0" smtClean="0">
                <a:latin typeface="Lucida Sans Unicode" pitchFamily="34" charset="0"/>
              </a:rPr>
              <a:t>⋈ </a:t>
            </a:r>
            <a:r>
              <a:rPr lang="en-US" altLang="en-US" dirty="0" smtClean="0"/>
              <a:t>R2</a:t>
            </a:r>
          </a:p>
          <a:p>
            <a:r>
              <a:rPr lang="en-US" dirty="0" smtClean="0"/>
              <a:t>Dangling Tuple: </a:t>
            </a:r>
          </a:p>
          <a:p>
            <a:pPr lvl="1"/>
            <a:r>
              <a:rPr lang="en-US" dirty="0" smtClean="0"/>
              <a:t>A tuple of R1 with no corresponding tuple from R2 is said to be dangling.</a:t>
            </a:r>
          </a:p>
          <a:p>
            <a:pPr lvl="1"/>
            <a:r>
              <a:rPr lang="en-US" dirty="0" smtClean="0"/>
              <a:t>A tuple of R2 with no corresponding tuple from R1 is also said to be dangling</a:t>
            </a:r>
          </a:p>
          <a:p>
            <a:pPr lvl="1"/>
            <a:r>
              <a:rPr lang="en-US" dirty="0" err="1" smtClean="0"/>
              <a:t>Outerjoin</a:t>
            </a:r>
            <a:r>
              <a:rPr lang="en-US" dirty="0" smtClean="0"/>
              <a:t> preserves these tuples by padding them with null.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03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Outerjoins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err="1" smtClean="0"/>
              <a:t>movie_list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mid, </a:t>
            </a:r>
            <a:r>
              <a:rPr lang="en-US" dirty="0" err="1" smtClean="0"/>
              <a:t>myear</a:t>
            </a:r>
            <a:r>
              <a:rPr lang="en-US" dirty="0" smtClean="0"/>
              <a:t>, </a:t>
            </a:r>
            <a:r>
              <a:rPr lang="en-US" dirty="0" err="1" smtClean="0"/>
              <a:t>mname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movie_ratings</a:t>
            </a:r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, mid, rating);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ovie_list</a:t>
            </a:r>
            <a:r>
              <a:rPr lang="en-US" dirty="0" smtClean="0"/>
              <a:t> </a:t>
            </a:r>
            <a:r>
              <a:rPr lang="en-US" altLang="en-US" dirty="0">
                <a:latin typeface="Lucida Sans Unicode" pitchFamily="34" charset="0"/>
              </a:rPr>
              <a:t>⋈ </a:t>
            </a:r>
            <a:r>
              <a:rPr lang="en-US" altLang="en-US" dirty="0" err="1" smtClean="0"/>
              <a:t>movie_ratings</a:t>
            </a:r>
            <a:endParaRPr lang="en-US" altLang="en-US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45395"/>
              </p:ext>
            </p:extLst>
          </p:nvPr>
        </p:nvGraphicFramePr>
        <p:xfrm>
          <a:off x="533400" y="3352800"/>
          <a:ext cx="4000500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3500"/>
                <a:gridCol w="1333500"/>
                <a:gridCol w="13335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myear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mname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979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1979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Movie 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1079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1979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1993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1293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1993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2004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59331"/>
              </p:ext>
            </p:extLst>
          </p:nvPr>
        </p:nvGraphicFramePr>
        <p:xfrm>
          <a:off x="4876800" y="3352800"/>
          <a:ext cx="4000500" cy="1219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3500"/>
                <a:gridCol w="1333500"/>
                <a:gridCol w="13335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pid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Rating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979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393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300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257800"/>
            <a:ext cx="4114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movie_list</a:t>
            </a:r>
            <a:r>
              <a:rPr lang="en-US" dirty="0" smtClean="0"/>
              <a:t> </a:t>
            </a:r>
          </a:p>
          <a:p>
            <a:endParaRPr lang="en-US" altLang="en-US" dirty="0" smtClean="0"/>
          </a:p>
          <a:p>
            <a:pPr marL="0" indent="0">
              <a:buFont typeface="Arial" pitchFamily="34" charset="0"/>
              <a:buNone/>
            </a:pPr>
            <a:endParaRPr lang="en-US" alt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76800" y="4724400"/>
            <a:ext cx="4114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</a:t>
            </a:r>
            <a:r>
              <a:rPr lang="en-US" dirty="0" err="1" smtClean="0"/>
              <a:t>ovie_ratings</a:t>
            </a:r>
            <a:r>
              <a:rPr lang="en-US" dirty="0" smtClean="0"/>
              <a:t> </a:t>
            </a:r>
          </a:p>
          <a:p>
            <a:endParaRPr lang="en-US" altLang="en-US" dirty="0" smtClean="0"/>
          </a:p>
          <a:p>
            <a:pPr marL="0" indent="0">
              <a:buFont typeface="Arial" pitchFamily="34" charset="0"/>
              <a:buNone/>
            </a:pPr>
            <a:endParaRPr lang="en-US" alt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75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Outerjoins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/>
          <a:lstStyle/>
          <a:p>
            <a:r>
              <a:rPr lang="en-US" dirty="0" err="1" smtClean="0"/>
              <a:t>movie_list</a:t>
            </a:r>
            <a:r>
              <a:rPr lang="en-US" dirty="0" smtClean="0"/>
              <a:t> </a:t>
            </a:r>
            <a:r>
              <a:rPr lang="en-US" altLang="en-US" dirty="0">
                <a:latin typeface="Lucida Sans Unicode" pitchFamily="34" charset="0"/>
              </a:rPr>
              <a:t>⋈ </a:t>
            </a:r>
            <a:r>
              <a:rPr lang="en-US" altLang="en-US" dirty="0" err="1" smtClean="0"/>
              <a:t>movie_ratings</a:t>
            </a:r>
            <a:endParaRPr lang="en-US" altLang="en-US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25116"/>
              </p:ext>
            </p:extLst>
          </p:nvPr>
        </p:nvGraphicFramePr>
        <p:xfrm>
          <a:off x="470848" y="2133600"/>
          <a:ext cx="4000500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3500"/>
                <a:gridCol w="1333500"/>
                <a:gridCol w="13335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myear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mname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979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1979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Movie 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1079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1979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1993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1293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1993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2004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16373"/>
              </p:ext>
            </p:extLst>
          </p:nvPr>
        </p:nvGraphicFramePr>
        <p:xfrm>
          <a:off x="4814248" y="2133600"/>
          <a:ext cx="4000500" cy="1219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3500"/>
                <a:gridCol w="1333500"/>
                <a:gridCol w="13335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pid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Rating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979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393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300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038600"/>
            <a:ext cx="4114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movie_list</a:t>
            </a:r>
            <a:r>
              <a:rPr lang="en-US" dirty="0" smtClean="0"/>
              <a:t> </a:t>
            </a:r>
          </a:p>
          <a:p>
            <a:endParaRPr lang="en-US" altLang="en-US" dirty="0" smtClean="0"/>
          </a:p>
          <a:p>
            <a:pPr marL="0" indent="0">
              <a:buFont typeface="Arial" pitchFamily="34" charset="0"/>
              <a:buNone/>
            </a:pPr>
            <a:endParaRPr lang="en-US" alt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4248" y="3505200"/>
            <a:ext cx="4114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</a:t>
            </a:r>
            <a:r>
              <a:rPr lang="en-US" dirty="0" err="1" smtClean="0"/>
              <a:t>ovie_ratings</a:t>
            </a:r>
            <a:r>
              <a:rPr lang="en-US" dirty="0" smtClean="0"/>
              <a:t> </a:t>
            </a:r>
          </a:p>
          <a:p>
            <a:endParaRPr lang="en-US" altLang="en-US" dirty="0" smtClean="0"/>
          </a:p>
          <a:p>
            <a:pPr marL="0" indent="0">
              <a:buFont typeface="Arial" pitchFamily="34" charset="0"/>
              <a:buNone/>
            </a:pPr>
            <a:endParaRPr lang="en-US" alt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14490"/>
              </p:ext>
            </p:extLst>
          </p:nvPr>
        </p:nvGraphicFramePr>
        <p:xfrm>
          <a:off x="571500" y="4744872"/>
          <a:ext cx="7581900" cy="1219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3500"/>
                <a:gridCol w="990600"/>
                <a:gridCol w="2057400"/>
                <a:gridCol w="1066800"/>
                <a:gridCol w="1066800"/>
                <a:gridCol w="10668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myear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mname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pid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Rating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979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1979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Movie 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979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1993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393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2004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300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14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Outerjoins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/>
          <a:lstStyle/>
          <a:p>
            <a:r>
              <a:rPr lang="en-US" dirty="0" err="1" smtClean="0"/>
              <a:t>movie_list</a:t>
            </a:r>
            <a:r>
              <a:rPr lang="en-US" dirty="0" smtClean="0"/>
              <a:t> </a:t>
            </a:r>
            <a:r>
              <a:rPr lang="en-US" dirty="0" smtClean="0">
                <a:latin typeface="Lucida Sans Unicode" pitchFamily="34" charset="0"/>
              </a:rPr>
              <a:t>OUTERJOIN</a:t>
            </a:r>
            <a:r>
              <a:rPr lang="en-US" altLang="en-US" dirty="0" smtClean="0">
                <a:latin typeface="Lucida Sans Unicode" pitchFamily="34" charset="0"/>
              </a:rPr>
              <a:t> </a:t>
            </a:r>
            <a:r>
              <a:rPr lang="en-US" altLang="en-US" dirty="0" err="1" smtClean="0"/>
              <a:t>movie_ratings</a:t>
            </a:r>
            <a:endParaRPr lang="en-US" altLang="en-US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33616"/>
              </p:ext>
            </p:extLst>
          </p:nvPr>
        </p:nvGraphicFramePr>
        <p:xfrm>
          <a:off x="470848" y="2133600"/>
          <a:ext cx="4000500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3500"/>
                <a:gridCol w="1333500"/>
                <a:gridCol w="13335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myear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mname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979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1979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Movie 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1079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1979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1993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1293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1993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2004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3780"/>
              </p:ext>
            </p:extLst>
          </p:nvPr>
        </p:nvGraphicFramePr>
        <p:xfrm>
          <a:off x="4814248" y="2133600"/>
          <a:ext cx="4000500" cy="1219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3500"/>
                <a:gridCol w="1333500"/>
                <a:gridCol w="13335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pid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Rating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979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393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300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038600"/>
            <a:ext cx="4114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movie_list</a:t>
            </a:r>
            <a:r>
              <a:rPr lang="en-US" dirty="0" smtClean="0"/>
              <a:t> </a:t>
            </a:r>
          </a:p>
          <a:p>
            <a:endParaRPr lang="en-US" altLang="en-US" dirty="0" smtClean="0"/>
          </a:p>
          <a:p>
            <a:pPr marL="0" indent="0">
              <a:buFont typeface="Arial" pitchFamily="34" charset="0"/>
              <a:buNone/>
            </a:pPr>
            <a:endParaRPr lang="en-US" alt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4248" y="3505200"/>
            <a:ext cx="4114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</a:t>
            </a:r>
            <a:r>
              <a:rPr lang="en-US" dirty="0" err="1" smtClean="0"/>
              <a:t>ovie_ratings</a:t>
            </a:r>
            <a:r>
              <a:rPr lang="en-US" dirty="0" smtClean="0"/>
              <a:t> </a:t>
            </a:r>
          </a:p>
          <a:p>
            <a:endParaRPr lang="en-US" altLang="en-US" dirty="0" smtClean="0"/>
          </a:p>
          <a:p>
            <a:pPr marL="0" indent="0">
              <a:buFont typeface="Arial" pitchFamily="34" charset="0"/>
              <a:buNone/>
            </a:pPr>
            <a:endParaRPr lang="en-US" alt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09415"/>
              </p:ext>
            </p:extLst>
          </p:nvPr>
        </p:nvGraphicFramePr>
        <p:xfrm>
          <a:off x="571500" y="4744872"/>
          <a:ext cx="7581900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3500"/>
                <a:gridCol w="990600"/>
                <a:gridCol w="2057400"/>
                <a:gridCol w="1066800"/>
                <a:gridCol w="1066800"/>
                <a:gridCol w="10668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myear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mname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pid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Rating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979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1979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Movie 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979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1079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1979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null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null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null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1993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393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1293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1993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null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null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null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2004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Movie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300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82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The All Operator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altLang="en-US" i="1" dirty="0"/>
              <a:t>x</a:t>
            </a:r>
            <a:r>
              <a:rPr lang="en-US" altLang="en-US" dirty="0"/>
              <a:t> &lt;&gt; ALL(&lt;</a:t>
            </a:r>
            <a:r>
              <a:rPr lang="en-US" altLang="en-US" dirty="0" err="1"/>
              <a:t>subquery</a:t>
            </a:r>
            <a:r>
              <a:rPr lang="en-US" altLang="en-US" dirty="0"/>
              <a:t>&gt;)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True: x does not equal any tuple in </a:t>
            </a:r>
            <a:r>
              <a:rPr lang="en-US" altLang="en-US" dirty="0" err="1" smtClean="0"/>
              <a:t>subquery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i="1" dirty="0"/>
              <a:t>x</a:t>
            </a:r>
            <a:r>
              <a:rPr lang="en-US" altLang="en-US" dirty="0"/>
              <a:t> &gt;= ALL(&lt;</a:t>
            </a:r>
            <a:r>
              <a:rPr lang="en-US" altLang="en-US" dirty="0" err="1"/>
              <a:t>subquery</a:t>
            </a:r>
            <a:r>
              <a:rPr lang="en-US" altLang="en-US" dirty="0"/>
              <a:t>&gt;)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True: no </a:t>
            </a:r>
            <a:r>
              <a:rPr lang="en-US" altLang="en-US" dirty="0"/>
              <a:t>tuple larger than </a:t>
            </a:r>
            <a:r>
              <a:rPr lang="en-US" altLang="en-US" i="1" dirty="0"/>
              <a:t>x</a:t>
            </a:r>
            <a:r>
              <a:rPr lang="en-US" altLang="en-US" dirty="0"/>
              <a:t>  in the </a:t>
            </a:r>
            <a:r>
              <a:rPr lang="en-US" altLang="en-US" dirty="0" err="1"/>
              <a:t>subquery</a:t>
            </a:r>
            <a:r>
              <a:rPr lang="en-US" altLang="en-US" dirty="0"/>
              <a:t> result.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6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The All Operator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Select z from c2;</a:t>
            </a:r>
          </a:p>
          <a:p>
            <a:pPr lvl="1"/>
            <a:r>
              <a:rPr lang="en-US" dirty="0" smtClean="0"/>
              <a:t>(B, 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select x </a:t>
            </a:r>
            <a:r>
              <a:rPr lang="en-US" dirty="0"/>
              <a:t>from c1 </a:t>
            </a:r>
            <a:r>
              <a:rPr lang="en-US" dirty="0" smtClean="0"/>
              <a:t>where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x </a:t>
            </a:r>
            <a:r>
              <a:rPr lang="en-US" dirty="0"/>
              <a:t>&gt; all (select z from c2</a:t>
            </a:r>
            <a:r>
              <a:rPr lang="en-US" dirty="0" smtClean="0"/>
              <a:t>);</a:t>
            </a:r>
            <a:endParaRPr lang="en-US" altLang="en-US" dirty="0"/>
          </a:p>
          <a:p>
            <a:pPr lvl="1"/>
            <a:r>
              <a:rPr lang="en-US" altLang="en-US" dirty="0" smtClean="0"/>
              <a:t>(E, F, G, H)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75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The All Operator: Computer Schema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Select maker from </a:t>
            </a:r>
            <a:r>
              <a:rPr lang="en-US" dirty="0" err="1" smtClean="0"/>
              <a:t>manf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(A, B, C, D, E, F, G, H)</a:t>
            </a:r>
          </a:p>
          <a:p>
            <a:r>
              <a:rPr lang="en-US" dirty="0" smtClean="0"/>
              <a:t>select </a:t>
            </a:r>
            <a:r>
              <a:rPr lang="en-US" dirty="0"/>
              <a:t>distinct(maker) from product where </a:t>
            </a:r>
            <a:r>
              <a:rPr lang="en-US" dirty="0" err="1"/>
              <a:t>ctype</a:t>
            </a:r>
            <a:r>
              <a:rPr lang="en-US" dirty="0"/>
              <a:t> = 'pc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(A, B, C, D, E)</a:t>
            </a:r>
          </a:p>
          <a:p>
            <a:r>
              <a:rPr lang="en-US" dirty="0"/>
              <a:t>select maker from </a:t>
            </a:r>
            <a:r>
              <a:rPr lang="en-US" dirty="0" err="1"/>
              <a:t>manf</a:t>
            </a:r>
            <a:r>
              <a:rPr lang="en-US" dirty="0"/>
              <a:t>   where maker &lt;&gt; all (select maker from product where </a:t>
            </a:r>
            <a:r>
              <a:rPr lang="en-US" dirty="0" err="1"/>
              <a:t>ctype</a:t>
            </a:r>
            <a:r>
              <a:rPr lang="en-US" dirty="0"/>
              <a:t> = 'pc</a:t>
            </a:r>
            <a:r>
              <a:rPr lang="en-US" dirty="0" smtClean="0"/>
              <a:t>');</a:t>
            </a:r>
          </a:p>
          <a:p>
            <a:pPr lvl="1"/>
            <a:r>
              <a:rPr lang="en-US" altLang="en-US" dirty="0" smtClean="0"/>
              <a:t>(F, G, H)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Equivalent to Not In 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5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NULL Reasoning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altLang="en-US" dirty="0"/>
              <a:t>Tuples in SQL relations can have NULL as a value for one or more components.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/>
              <a:t>Meaning depends on context.  Two common cases:</a:t>
            </a:r>
          </a:p>
          <a:p>
            <a:pPr lvl="1"/>
            <a:r>
              <a:rPr lang="en-US" altLang="en-US" i="1" dirty="0"/>
              <a:t>Missing value </a:t>
            </a:r>
            <a:r>
              <a:rPr lang="en-US" altLang="en-US" dirty="0"/>
              <a:t>: e.g., we know </a:t>
            </a:r>
            <a:r>
              <a:rPr lang="en-US" altLang="en-US" dirty="0" smtClean="0"/>
              <a:t>laptop model has HD size, but we don’t know it.</a:t>
            </a:r>
            <a:endParaRPr lang="en-US" altLang="en-US" dirty="0"/>
          </a:p>
          <a:p>
            <a:pPr lvl="1"/>
            <a:r>
              <a:rPr lang="en-US" altLang="en-US" i="1" dirty="0"/>
              <a:t>Inapplicable</a:t>
            </a:r>
            <a:r>
              <a:rPr lang="en-US" altLang="en-US" dirty="0"/>
              <a:t> : e.g., the value of attribute spouse for an unmarried person.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6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NULL Reasoning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create table unknown (x  </a:t>
            </a:r>
            <a:r>
              <a:rPr lang="en-US" altLang="en-US" dirty="0" err="1"/>
              <a:t>boolean</a:t>
            </a:r>
            <a:r>
              <a:rPr lang="en-US" altLang="en-US" dirty="0"/>
              <a:t>, y </a:t>
            </a:r>
            <a:r>
              <a:rPr lang="en-US" altLang="en-US" dirty="0" err="1"/>
              <a:t>boolean</a:t>
            </a:r>
            <a:r>
              <a:rPr lang="en-US" altLang="en-US" dirty="0" smtClean="0"/>
              <a:t>);</a:t>
            </a:r>
          </a:p>
          <a:p>
            <a:r>
              <a:rPr lang="en-US" altLang="en-US" dirty="0" smtClean="0"/>
              <a:t>insert </a:t>
            </a:r>
            <a:r>
              <a:rPr lang="en-US" altLang="en-US" dirty="0"/>
              <a:t>into unknown </a:t>
            </a:r>
            <a:r>
              <a:rPr lang="en-US" altLang="en-US" dirty="0" smtClean="0"/>
              <a:t>values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true, true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true, null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true, false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null, true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null, null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(null</a:t>
            </a:r>
            <a:r>
              <a:rPr lang="en-US" altLang="en-US" dirty="0"/>
              <a:t>, false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false, true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false, null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false, false);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89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NULL Reasoning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altLang="en-US" dirty="0"/>
              <a:t>create table unknown (x  </a:t>
            </a:r>
            <a:r>
              <a:rPr lang="en-US" altLang="en-US" dirty="0" err="1"/>
              <a:t>boolean</a:t>
            </a:r>
            <a:r>
              <a:rPr lang="en-US" altLang="en-US" dirty="0"/>
              <a:t>, y </a:t>
            </a:r>
            <a:r>
              <a:rPr lang="en-US" altLang="en-US" dirty="0" err="1"/>
              <a:t>boolean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x, y,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x </a:t>
            </a:r>
            <a:r>
              <a:rPr lang="en-US" altLang="en-US" dirty="0"/>
              <a:t>and y as 'x and y</a:t>
            </a:r>
            <a:r>
              <a:rPr lang="en-US" altLang="en-US" dirty="0" smtClean="0"/>
              <a:t>',</a:t>
            </a:r>
          </a:p>
          <a:p>
            <a:pPr marL="457200" lvl="1" indent="0">
              <a:buNone/>
            </a:pPr>
            <a:r>
              <a:rPr lang="en-US" altLang="en-US" dirty="0" smtClean="0"/>
              <a:t>x </a:t>
            </a:r>
            <a:r>
              <a:rPr lang="en-US" altLang="en-US" dirty="0"/>
              <a:t>or y as 'x or y</a:t>
            </a:r>
            <a:r>
              <a:rPr lang="en-US" altLang="en-US" dirty="0" smtClean="0"/>
              <a:t>',</a:t>
            </a:r>
          </a:p>
          <a:p>
            <a:pPr marL="457200" lvl="1" indent="0">
              <a:buNone/>
            </a:pPr>
            <a:r>
              <a:rPr lang="en-US" altLang="en-US" dirty="0" smtClean="0"/>
              <a:t>not </a:t>
            </a:r>
            <a:r>
              <a:rPr lang="en-US" altLang="en-US" dirty="0"/>
              <a:t>x as 'not </a:t>
            </a:r>
            <a:r>
              <a:rPr lang="en-US" altLang="en-US" dirty="0" smtClean="0"/>
              <a:t>x‘</a:t>
            </a:r>
          </a:p>
          <a:p>
            <a:pPr marL="457200" lvl="1" indent="0">
              <a:buNone/>
            </a:pPr>
            <a:r>
              <a:rPr lang="en-US" altLang="en-US" dirty="0" smtClean="0"/>
              <a:t>FROM </a:t>
            </a:r>
            <a:r>
              <a:rPr lang="en-US" altLang="en-US" dirty="0"/>
              <a:t>unknown;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25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1820</Words>
  <Application>Microsoft Office PowerPoint</Application>
  <PresentationFormat>On-screen Show (4:3)</PresentationFormat>
  <Paragraphs>685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The Any Operator</vt:lpstr>
      <vt:lpstr>The Any Operator</vt:lpstr>
      <vt:lpstr>The Any Operator</vt:lpstr>
      <vt:lpstr>The All Operator</vt:lpstr>
      <vt:lpstr>The All Operator</vt:lpstr>
      <vt:lpstr>The All Operator: Computer Schema</vt:lpstr>
      <vt:lpstr>NULL Reasoning</vt:lpstr>
      <vt:lpstr>NULL Reasoning</vt:lpstr>
      <vt:lpstr>NULL Reasoning</vt:lpstr>
      <vt:lpstr>NULL Reasoning</vt:lpstr>
      <vt:lpstr>NULL Reasoning: 3-valued logic</vt:lpstr>
      <vt:lpstr>Bag Semantics</vt:lpstr>
      <vt:lpstr>Projection w/ Bags</vt:lpstr>
      <vt:lpstr>Bag Semantic</vt:lpstr>
      <vt:lpstr>Bag Semantic</vt:lpstr>
      <vt:lpstr>Bag Semantic</vt:lpstr>
      <vt:lpstr>Bag Semantic</vt:lpstr>
      <vt:lpstr>Relational Algebra - Extended</vt:lpstr>
      <vt:lpstr>Duplicate Elimination</vt:lpstr>
      <vt:lpstr>Duplicate Elimination</vt:lpstr>
      <vt:lpstr>Sort Tuples</vt:lpstr>
      <vt:lpstr>Sort Tuples</vt:lpstr>
      <vt:lpstr>Aggregation Operators</vt:lpstr>
      <vt:lpstr>Aggregation Operators</vt:lpstr>
      <vt:lpstr>γ – Grouping</vt:lpstr>
      <vt:lpstr>γL(R) – Grouping</vt:lpstr>
      <vt:lpstr>Grouping: γB,count(*)(R1)</vt:lpstr>
      <vt:lpstr>Grouping: γB,count(*)(R1)</vt:lpstr>
      <vt:lpstr>Grouping: γB,count(*)(R1)</vt:lpstr>
      <vt:lpstr>Outerjoins</vt:lpstr>
      <vt:lpstr>Outerjoins</vt:lpstr>
      <vt:lpstr>Outerjoins</vt:lpstr>
      <vt:lpstr>Outerjoins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UserID</dc:creator>
  <cp:lastModifiedBy>UserID</cp:lastModifiedBy>
  <cp:revision>172</cp:revision>
  <dcterms:created xsi:type="dcterms:W3CDTF">2013-07-17T21:55:23Z</dcterms:created>
  <dcterms:modified xsi:type="dcterms:W3CDTF">2013-09-30T22:08:55Z</dcterms:modified>
</cp:coreProperties>
</file>