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23" r:id="rId3"/>
    <p:sldId id="330" r:id="rId4"/>
    <p:sldId id="332" r:id="rId5"/>
    <p:sldId id="315" r:id="rId6"/>
    <p:sldId id="334" r:id="rId7"/>
    <p:sldId id="333" r:id="rId8"/>
    <p:sldId id="335" r:id="rId9"/>
    <p:sldId id="336" r:id="rId10"/>
    <p:sldId id="322" r:id="rId11"/>
    <p:sldId id="338" r:id="rId12"/>
    <p:sldId id="316" r:id="rId13"/>
    <p:sldId id="337" r:id="rId14"/>
    <p:sldId id="317" r:id="rId15"/>
    <p:sldId id="339" r:id="rId16"/>
    <p:sldId id="340" r:id="rId17"/>
    <p:sldId id="343" r:id="rId18"/>
    <p:sldId id="318" r:id="rId19"/>
    <p:sldId id="319" r:id="rId20"/>
    <p:sldId id="320" r:id="rId21"/>
    <p:sldId id="321" r:id="rId22"/>
    <p:sldId id="324" r:id="rId23"/>
    <p:sldId id="325" r:id="rId24"/>
    <p:sldId id="326" r:id="rId25"/>
    <p:sldId id="327" r:id="rId26"/>
    <p:sldId id="328" r:id="rId27"/>
    <p:sldId id="34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717" autoAdjust="0"/>
  </p:normalViewPr>
  <p:slideViewPr>
    <p:cSldViewPr>
      <p:cViewPr varScale="1">
        <p:scale>
          <a:sx n="53" d="100"/>
          <a:sy n="53" d="100"/>
        </p:scale>
        <p:origin x="-475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2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3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31F0-DB0E-466A-A629-5A970B774350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2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b="1" dirty="0" smtClean="0"/>
              <a:t>Relational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Algebra</a:t>
            </a:r>
            <a:endParaRPr lang="en-US" dirty="0"/>
          </a:p>
          <a:p>
            <a:r>
              <a:rPr lang="en-US" dirty="0" smtClean="0"/>
              <a:t>Basic Operations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Operators</a:t>
            </a:r>
            <a:br>
              <a:rPr lang="en-US" b="1" dirty="0" smtClean="0"/>
            </a:br>
            <a:r>
              <a:rPr lang="en-US" b="1" dirty="0" smtClean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r>
              <a:rPr lang="en-US" dirty="0" smtClean="0"/>
              <a:t>Y </a:t>
            </a:r>
            <a:r>
              <a:rPr lang="en-US" dirty="0"/>
              <a:t>:= </a:t>
            </a:r>
            <a:r>
              <a:rPr lang="en-US" sz="4000" dirty="0" err="1">
                <a:latin typeface="Lucida Sans Unicode" pitchFamily="34" charset="0"/>
              </a:rPr>
              <a:t>σ</a:t>
            </a:r>
            <a:r>
              <a:rPr lang="en-US" i="1" baseline="-25000" dirty="0" err="1"/>
              <a:t>C</a:t>
            </a:r>
            <a:r>
              <a:rPr lang="en-US" i="1" baseline="-25000" dirty="0"/>
              <a:t> </a:t>
            </a:r>
            <a:r>
              <a:rPr lang="en-US" dirty="0" smtClean="0"/>
              <a:t>(X)</a:t>
            </a:r>
          </a:p>
          <a:p>
            <a:pPr lvl="1"/>
            <a:r>
              <a:rPr lang="en-US" dirty="0" smtClean="0"/>
              <a:t>Select a set of rows of a relation</a:t>
            </a:r>
            <a:endParaRPr lang="en-US" dirty="0"/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boolean</a:t>
            </a:r>
            <a:r>
              <a:rPr lang="en-US" dirty="0" smtClean="0"/>
              <a:t> condition C</a:t>
            </a:r>
          </a:p>
        </p:txBody>
      </p:sp>
    </p:spTree>
    <p:extLst>
      <p:ext uri="{BB962C8B-B14F-4D97-AF65-F5344CB8AC3E}">
        <p14:creationId xmlns:p14="http://schemas.microsoft.com/office/powerpoint/2010/main" val="95263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Operators</a:t>
            </a:r>
            <a:br>
              <a:rPr lang="en-US" b="1" dirty="0" smtClean="0"/>
            </a:br>
            <a:r>
              <a:rPr lang="en-US" b="1" dirty="0" smtClean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/>
          <a:lstStyle/>
          <a:p>
            <a:r>
              <a:rPr lang="en-US" dirty="0" smtClean="0"/>
              <a:t>Y </a:t>
            </a:r>
            <a:r>
              <a:rPr lang="en-US" dirty="0"/>
              <a:t>:= </a:t>
            </a:r>
            <a:r>
              <a:rPr lang="en-US" sz="4000" dirty="0" err="1" smtClean="0">
                <a:latin typeface="Lucida Sans Unicode" pitchFamily="34" charset="0"/>
              </a:rPr>
              <a:t>σ</a:t>
            </a:r>
            <a:r>
              <a:rPr lang="en-US" i="1" baseline="-25000" dirty="0" err="1" smtClean="0"/>
              <a:t>K</a:t>
            </a:r>
            <a:r>
              <a:rPr lang="en-US" i="1" baseline="-25000" dirty="0" smtClean="0"/>
              <a:t>&lt;3 </a:t>
            </a:r>
            <a:r>
              <a:rPr lang="en-US" dirty="0" smtClean="0"/>
              <a:t>(X)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82648"/>
              </p:ext>
            </p:extLst>
          </p:nvPr>
        </p:nvGraphicFramePr>
        <p:xfrm>
          <a:off x="152400" y="3429000"/>
          <a:ext cx="3186544" cy="236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3502" y="27432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Sans" pitchFamily="34" charset="0"/>
              </a:rPr>
              <a:t>X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73346"/>
              </p:ext>
            </p:extLst>
          </p:nvPr>
        </p:nvGraphicFramePr>
        <p:xfrm>
          <a:off x="4876800" y="3429000"/>
          <a:ext cx="3186544" cy="1181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30147" y="2620089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Lucida Sans Unicode" pitchFamily="34" charset="0"/>
              </a:rPr>
              <a:t>σ</a:t>
            </a:r>
            <a:r>
              <a:rPr lang="en-US" sz="3200" i="1" baseline="-25000" dirty="0" err="1"/>
              <a:t>K</a:t>
            </a:r>
            <a:r>
              <a:rPr lang="en-US" sz="3200" i="1" baseline="-25000" dirty="0"/>
              <a:t>&lt;3 </a:t>
            </a:r>
            <a:r>
              <a:rPr lang="en-US" sz="3200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105788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Operators</a:t>
            </a:r>
            <a:br>
              <a:rPr lang="en-US" b="1" dirty="0" smtClean="0"/>
            </a:br>
            <a:r>
              <a:rPr lang="en-US" b="1" dirty="0" smtClean="0"/>
              <a:t>Projection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 smtClean="0"/>
              <a:t>Y </a:t>
            </a:r>
            <a:r>
              <a:rPr lang="en-US" dirty="0"/>
              <a:t>:= </a:t>
            </a:r>
            <a:r>
              <a:rPr lang="en-US" sz="4000" dirty="0">
                <a:latin typeface="Lucida Sans Unicode" pitchFamily="34" charset="0"/>
              </a:rPr>
              <a:t>π</a:t>
            </a:r>
            <a:r>
              <a:rPr lang="en-US" i="1" baseline="-25000" dirty="0"/>
              <a:t>L </a:t>
            </a:r>
            <a:r>
              <a:rPr lang="en-US" dirty="0" smtClean="0"/>
              <a:t>(X)</a:t>
            </a:r>
          </a:p>
          <a:p>
            <a:pPr lvl="1"/>
            <a:r>
              <a:rPr lang="en-US" dirty="0" smtClean="0"/>
              <a:t>Select a set of attributes/columns of relation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Operators</a:t>
            </a:r>
            <a:br>
              <a:rPr lang="en-US" b="1" dirty="0" smtClean="0"/>
            </a:br>
            <a:r>
              <a:rPr lang="en-US" b="1" dirty="0" smtClean="0"/>
              <a:t>Projection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/>
          <a:lstStyle/>
          <a:p>
            <a:r>
              <a:rPr lang="en-US" sz="4000" dirty="0" smtClean="0"/>
              <a:t>Y </a:t>
            </a:r>
            <a:r>
              <a:rPr lang="en-US" sz="4000" dirty="0"/>
              <a:t>:= </a:t>
            </a:r>
            <a:r>
              <a:rPr lang="en-US" sz="4800" dirty="0" smtClean="0">
                <a:latin typeface="Lucida Sans Unicode" pitchFamily="34" charset="0"/>
              </a:rPr>
              <a:t>π</a:t>
            </a:r>
            <a:r>
              <a:rPr lang="en-US" sz="4000" i="1" baseline="-25000" dirty="0" smtClean="0"/>
              <a:t>C,C2 </a:t>
            </a:r>
            <a:r>
              <a:rPr lang="en-US" sz="4000" dirty="0"/>
              <a:t>(X)</a:t>
            </a:r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12917"/>
              </p:ext>
            </p:extLst>
          </p:nvPr>
        </p:nvGraphicFramePr>
        <p:xfrm>
          <a:off x="152400" y="2362200"/>
          <a:ext cx="5943600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45869"/>
              </p:ext>
            </p:extLst>
          </p:nvPr>
        </p:nvGraphicFramePr>
        <p:xfrm>
          <a:off x="6629400" y="2362200"/>
          <a:ext cx="1981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" y="48768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Sans" pitchFamily="34" charset="0"/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3200" y="49530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Lucida Sans Unicode" pitchFamily="34" charset="0"/>
              </a:rPr>
              <a:t>π</a:t>
            </a:r>
            <a:r>
              <a:rPr lang="en-US" sz="4000" i="1" baseline="-25000" dirty="0" smtClean="0"/>
              <a:t>C,C2 </a:t>
            </a:r>
            <a:r>
              <a:rPr lang="en-US" sz="4000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5749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Z </a:t>
            </a:r>
            <a:r>
              <a:rPr lang="en-US" dirty="0"/>
              <a:t>:= </a:t>
            </a:r>
            <a:r>
              <a:rPr lang="en-US" dirty="0" smtClean="0"/>
              <a:t>X </a:t>
            </a:r>
            <a:r>
              <a:rPr lang="en-US" dirty="0">
                <a:latin typeface="Lucida Sans Unicode" pitchFamily="34" charset="0"/>
              </a:rPr>
              <a:t>Χ</a:t>
            </a:r>
            <a:r>
              <a:rPr lang="en-US" dirty="0"/>
              <a:t> </a:t>
            </a:r>
            <a:r>
              <a:rPr lang="en-US" dirty="0" smtClean="0"/>
              <a:t>Y</a:t>
            </a:r>
          </a:p>
          <a:p>
            <a:pPr lvl="1"/>
            <a:r>
              <a:rPr lang="en-US" dirty="0" smtClean="0"/>
              <a:t>Each rows of X attached to Each Possible row of 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Z </a:t>
            </a:r>
            <a:r>
              <a:rPr lang="en-US" dirty="0"/>
              <a:t>:= </a:t>
            </a:r>
            <a:r>
              <a:rPr lang="en-US" dirty="0" smtClean="0"/>
              <a:t>R1 </a:t>
            </a:r>
            <a:r>
              <a:rPr lang="en-US" dirty="0">
                <a:latin typeface="Lucida Sans Unicode" pitchFamily="34" charset="0"/>
              </a:rPr>
              <a:t>Χ</a:t>
            </a:r>
            <a:r>
              <a:rPr lang="en-US" dirty="0"/>
              <a:t> </a:t>
            </a:r>
            <a:r>
              <a:rPr lang="en-US" dirty="0" smtClean="0"/>
              <a:t>R4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99611"/>
              </p:ext>
            </p:extLst>
          </p:nvPr>
        </p:nvGraphicFramePr>
        <p:xfrm>
          <a:off x="152400" y="3733800"/>
          <a:ext cx="3186544" cy="236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87489"/>
              </p:ext>
            </p:extLst>
          </p:nvPr>
        </p:nvGraphicFramePr>
        <p:xfrm>
          <a:off x="5562600" y="3733800"/>
          <a:ext cx="2389908" cy="118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endCxn id="7" idx="1"/>
          </p:cNvCxnSpPr>
          <p:nvPr/>
        </p:nvCxnSpPr>
        <p:spPr>
          <a:xfrm flipV="1">
            <a:off x="3352800" y="4324350"/>
            <a:ext cx="22098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52800" y="4343400"/>
            <a:ext cx="2209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3352800" y="4324350"/>
            <a:ext cx="2209800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52800" y="47244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 flipV="1">
            <a:off x="3352800" y="4324350"/>
            <a:ext cx="2209800" cy="85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52800" y="4752975"/>
            <a:ext cx="220980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 flipV="1">
            <a:off x="3352800" y="4324350"/>
            <a:ext cx="2209800" cy="1162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352800" y="4724400"/>
            <a:ext cx="2209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1"/>
          </p:cNvCxnSpPr>
          <p:nvPr/>
        </p:nvCxnSpPr>
        <p:spPr>
          <a:xfrm flipV="1">
            <a:off x="3352800" y="4324350"/>
            <a:ext cx="2209800" cy="161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52800" y="4752975"/>
            <a:ext cx="2209800" cy="1190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5726" y="3035587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R1</a:t>
            </a:r>
            <a:endParaRPr lang="en-US" sz="3200" dirty="0">
              <a:latin typeface="Lucida Sans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5710" y="303558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R4</a:t>
            </a:r>
            <a:endParaRPr lang="en-US" sz="3200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5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86480"/>
              </p:ext>
            </p:extLst>
          </p:nvPr>
        </p:nvGraphicFramePr>
        <p:xfrm>
          <a:off x="3162300" y="2057400"/>
          <a:ext cx="5638801" cy="433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43"/>
                <a:gridCol w="805543"/>
                <a:gridCol w="805543"/>
                <a:gridCol w="805543"/>
                <a:gridCol w="805543"/>
                <a:gridCol w="805543"/>
                <a:gridCol w="805543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B1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B2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24566"/>
              </p:ext>
            </p:extLst>
          </p:nvPr>
        </p:nvGraphicFramePr>
        <p:xfrm>
          <a:off x="6196446" y="726204"/>
          <a:ext cx="180455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518"/>
                <a:gridCol w="601518"/>
                <a:gridCol w="601518"/>
              </a:tblGrid>
              <a:tr h="46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52400" y="174018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R1</a:t>
            </a:r>
            <a:endParaRPr lang="en-US" sz="3200" dirty="0">
              <a:latin typeface="Lucida Sans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01000" y="699767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R4</a:t>
            </a:r>
            <a:endParaRPr lang="en-US" sz="3200" dirty="0">
              <a:latin typeface="Lucida Sans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7837"/>
              </p:ext>
            </p:extLst>
          </p:nvPr>
        </p:nvGraphicFramePr>
        <p:xfrm>
          <a:off x="190500" y="2438400"/>
          <a:ext cx="2362200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0550"/>
                <a:gridCol w="590550"/>
                <a:gridCol w="590550"/>
                <a:gridCol w="590550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71600" y="5715000"/>
            <a:ext cx="16064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R1 </a:t>
            </a:r>
            <a:r>
              <a:rPr lang="en-US" sz="3200" dirty="0">
                <a:latin typeface="Lucida Sans Unicode" pitchFamily="34" charset="0"/>
              </a:rPr>
              <a:t>Χ</a:t>
            </a:r>
            <a:r>
              <a:rPr lang="en-US" sz="3200" dirty="0"/>
              <a:t> R4</a:t>
            </a:r>
          </a:p>
        </p:txBody>
      </p:sp>
    </p:spTree>
    <p:extLst>
      <p:ext uri="{BB962C8B-B14F-4D97-AF65-F5344CB8AC3E}">
        <p14:creationId xmlns:p14="http://schemas.microsoft.com/office/powerpoint/2010/main" val="106465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Product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</a:t>
            </a:r>
            <a:r>
              <a:rPr lang="en-US" dirty="0" smtClean="0"/>
              <a:t>3 := Y1 Χ Y2</a:t>
            </a:r>
            <a:endParaRPr lang="en-US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22325" y="2014538"/>
            <a:ext cx="235994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C00CC"/>
                </a:solidFill>
              </a:rPr>
              <a:t>Y</a:t>
            </a:r>
            <a:r>
              <a:rPr lang="en-US" sz="2400" dirty="0" smtClean="0">
                <a:solidFill>
                  <a:srgbClr val="CC00CC"/>
                </a:solidFill>
              </a:rPr>
              <a:t>1</a:t>
            </a:r>
            <a:r>
              <a:rPr lang="en-US" sz="2400" dirty="0">
                <a:solidFill>
                  <a:srgbClr val="CC00CC"/>
                </a:solidFill>
              </a:rPr>
              <a:t>(	A,	B 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	1	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	3	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C00CC"/>
                </a:solidFill>
              </a:rPr>
              <a:t>Y</a:t>
            </a:r>
            <a:r>
              <a:rPr lang="en-US" sz="2400" dirty="0" smtClean="0">
                <a:solidFill>
                  <a:srgbClr val="CC00CC"/>
                </a:solidFill>
              </a:rPr>
              <a:t>2</a:t>
            </a:r>
            <a:r>
              <a:rPr lang="en-US" sz="2400" dirty="0">
                <a:solidFill>
                  <a:srgbClr val="CC00CC"/>
                </a:solidFill>
              </a:rPr>
              <a:t>(	B,	C 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	5	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	7	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	9      10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676400" y="2057400"/>
            <a:ext cx="1295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676400" y="3505200"/>
            <a:ext cx="1295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1676400" y="2438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2362200" y="2057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1676400" y="3886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2362200" y="3505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18" name="Group 10"/>
          <p:cNvGrpSpPr>
            <a:grpSpLocks/>
          </p:cNvGrpSpPr>
          <p:nvPr/>
        </p:nvGrpSpPr>
        <p:grpSpPr bwMode="auto">
          <a:xfrm>
            <a:off x="4343400" y="1981200"/>
            <a:ext cx="4341813" cy="2678113"/>
            <a:chOff x="2736" y="1248"/>
            <a:chExt cx="2735" cy="1687"/>
          </a:xfrm>
        </p:grpSpPr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2736" y="1248"/>
              <a:ext cx="2735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CC00CC"/>
                  </a:solidFill>
                </a:rPr>
                <a:t>Y</a:t>
              </a:r>
              <a:r>
                <a:rPr lang="en-US" sz="2400" dirty="0" smtClean="0">
                  <a:solidFill>
                    <a:srgbClr val="CC00CC"/>
                  </a:solidFill>
                </a:rPr>
                <a:t>3</a:t>
              </a:r>
              <a:r>
                <a:rPr lang="en-US" sz="2400" dirty="0">
                  <a:solidFill>
                    <a:srgbClr val="CC00CC"/>
                  </a:solidFill>
                </a:rPr>
                <a:t>(	A,	Y</a:t>
              </a:r>
              <a:r>
                <a:rPr lang="en-US" sz="2400" dirty="0" smtClean="0">
                  <a:solidFill>
                    <a:srgbClr val="CC00CC"/>
                  </a:solidFill>
                </a:rPr>
                <a:t>1.B</a:t>
              </a:r>
              <a:r>
                <a:rPr lang="en-US" sz="2400" dirty="0">
                  <a:solidFill>
                    <a:srgbClr val="CC00CC"/>
                  </a:solidFill>
                </a:rPr>
                <a:t>,	Y</a:t>
              </a:r>
              <a:r>
                <a:rPr lang="en-US" sz="2400" dirty="0" smtClean="0">
                  <a:solidFill>
                    <a:srgbClr val="CC00CC"/>
                  </a:solidFill>
                </a:rPr>
                <a:t>2.B</a:t>
              </a:r>
              <a:r>
                <a:rPr lang="en-US" sz="2400" dirty="0">
                  <a:solidFill>
                    <a:srgbClr val="CC00CC"/>
                  </a:solidFill>
                </a:rPr>
                <a:t>,	C   )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	1	2	5	6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	1	2	7	8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	1	2	9      </a:t>
              </a:r>
              <a:r>
                <a:rPr lang="en-US" sz="2400" dirty="0" smtClean="0">
                  <a:solidFill>
                    <a:srgbClr val="000000"/>
                  </a:solidFill>
                </a:rPr>
                <a:t>   10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000000"/>
                  </a:solidFill>
                </a:rPr>
                <a:t>	3	4	5	6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	3	4	7	8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	3	4	9      </a:t>
              </a:r>
              <a:r>
                <a:rPr lang="en-US" sz="2400" dirty="0" smtClean="0">
                  <a:solidFill>
                    <a:srgbClr val="000000"/>
                  </a:solidFill>
                </a:rPr>
                <a:t>   10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3264" y="1248"/>
              <a:ext cx="211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3264" y="1536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3744" y="124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416" y="124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4944" y="124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4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Theta-Join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R3 := R1 </a:t>
            </a:r>
            <a:r>
              <a:rPr lang="en-US" sz="4000" dirty="0">
                <a:latin typeface="Lucida Sans Unicode" pitchFamily="34" charset="0"/>
              </a:rPr>
              <a:t>⋈</a:t>
            </a:r>
            <a:r>
              <a:rPr lang="en-US" i="1" baseline="-25000" dirty="0"/>
              <a:t>C</a:t>
            </a:r>
            <a:r>
              <a:rPr lang="en-US" dirty="0"/>
              <a:t> </a:t>
            </a:r>
            <a:r>
              <a:rPr lang="en-US" dirty="0" smtClean="0"/>
              <a:t>R2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Take Product: R1 </a:t>
            </a:r>
            <a:r>
              <a:rPr lang="en-US" dirty="0">
                <a:latin typeface="Lucida Sans Unicode" pitchFamily="34" charset="0"/>
              </a:rPr>
              <a:t>Χ</a:t>
            </a:r>
            <a:r>
              <a:rPr lang="en-US" dirty="0" smtClean="0"/>
              <a:t> R2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Take Result: </a:t>
            </a:r>
            <a:r>
              <a:rPr lang="en-US" sz="3200" dirty="0" err="1">
                <a:latin typeface="Lucida Sans Unicode" pitchFamily="34" charset="0"/>
              </a:rPr>
              <a:t>σ</a:t>
            </a:r>
            <a:r>
              <a:rPr lang="en-US" i="1" baseline="-25000" dirty="0" err="1"/>
              <a:t>C</a:t>
            </a:r>
            <a:r>
              <a:rPr lang="en-US" dirty="0"/>
              <a:t>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C is </a:t>
            </a:r>
            <a:r>
              <a:rPr lang="en-US" dirty="0" err="1" smtClean="0"/>
              <a:t>boolean</a:t>
            </a:r>
            <a:r>
              <a:rPr lang="en-US" dirty="0" smtClean="0"/>
              <a:t> condition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b="1" dirty="0" smtClean="0"/>
              <a:t>Natural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R3 </a:t>
            </a:r>
            <a:r>
              <a:rPr lang="en-US" dirty="0" smtClean="0"/>
              <a:t>:= </a:t>
            </a:r>
            <a:r>
              <a:rPr lang="en-US" dirty="0"/>
              <a:t>R1 </a:t>
            </a:r>
            <a:r>
              <a:rPr lang="en-US" sz="4000" dirty="0">
                <a:latin typeface="Lucida Sans Unicode" pitchFamily="34" charset="0"/>
              </a:rPr>
              <a:t>⋈</a:t>
            </a:r>
            <a:r>
              <a:rPr lang="en-US" dirty="0"/>
              <a:t> R2.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Take Product: R1 </a:t>
            </a:r>
            <a:r>
              <a:rPr lang="en-US" dirty="0">
                <a:latin typeface="Lucida Sans Unicode" pitchFamily="34" charset="0"/>
              </a:rPr>
              <a:t>Χ</a:t>
            </a:r>
            <a:r>
              <a:rPr lang="en-US" dirty="0" smtClean="0"/>
              <a:t> R2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Take Result: </a:t>
            </a:r>
            <a:r>
              <a:rPr lang="en-US" sz="3200" dirty="0" err="1">
                <a:latin typeface="Lucida Sans Unicode" pitchFamily="34" charset="0"/>
              </a:rPr>
              <a:t>σ</a:t>
            </a:r>
            <a:r>
              <a:rPr lang="en-US" i="1" baseline="-25000" dirty="0" err="1"/>
              <a:t>C</a:t>
            </a:r>
            <a:r>
              <a:rPr lang="en-US" dirty="0"/>
              <a:t>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C is same named attributes are equal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Remove redundant attributes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0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b="1" dirty="0" smtClean="0"/>
              <a:t>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Operands – Relations &amp; Variables</a:t>
            </a:r>
            <a:endParaRPr lang="en-US" dirty="0"/>
          </a:p>
          <a:p>
            <a:r>
              <a:rPr lang="en-US" dirty="0" smtClean="0"/>
              <a:t>Operators – to be defined</a:t>
            </a:r>
          </a:p>
          <a:p>
            <a:r>
              <a:rPr lang="en-US" dirty="0" smtClean="0"/>
              <a:t>Needs Closure</a:t>
            </a:r>
          </a:p>
          <a:p>
            <a:r>
              <a:rPr lang="en-US" dirty="0" smtClean="0"/>
              <a:t>i.e. Linear Algebra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b="1" dirty="0" smtClean="0"/>
              <a:t>Renaming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R1 := </a:t>
            </a:r>
            <a:r>
              <a:rPr lang="en-US" sz="4000" dirty="0">
                <a:latin typeface="Lucida Sans Unicode" pitchFamily="34" charset="0"/>
              </a:rPr>
              <a:t>ρ</a:t>
            </a:r>
            <a:r>
              <a:rPr lang="en-US" baseline="-25000" dirty="0">
                <a:solidFill>
                  <a:srgbClr val="CC00CC"/>
                </a:solidFill>
              </a:rPr>
              <a:t>R1(A1,…,A</a:t>
            </a:r>
            <a:r>
              <a:rPr lang="en-US" i="1" baseline="-25000" dirty="0">
                <a:solidFill>
                  <a:srgbClr val="CC00CC"/>
                </a:solidFill>
              </a:rPr>
              <a:t>n</a:t>
            </a:r>
            <a:r>
              <a:rPr lang="en-US" baseline="-25000" dirty="0">
                <a:solidFill>
                  <a:srgbClr val="CC00CC"/>
                </a:solidFill>
              </a:rPr>
              <a:t>)</a:t>
            </a:r>
            <a:r>
              <a:rPr lang="en-US" dirty="0"/>
              <a:t>(R2)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makes </a:t>
            </a:r>
            <a:r>
              <a:rPr lang="en-US" dirty="0"/>
              <a:t>R1 be a relation with attributes A1,…,A</a:t>
            </a:r>
            <a:r>
              <a:rPr lang="en-US" i="1" dirty="0"/>
              <a:t>n</a:t>
            </a:r>
            <a:r>
              <a:rPr lang="en-US" dirty="0"/>
              <a:t>  and the same tuples as R2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b="1" dirty="0" smtClean="0"/>
              <a:t>Precedence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Precedence of relational operators: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 dirty="0"/>
              <a:t>[</a:t>
            </a:r>
            <a:r>
              <a:rPr lang="en-US" sz="3200" dirty="0">
                <a:latin typeface="Lucida Sans Unicode" pitchFamily="34" charset="0"/>
              </a:rPr>
              <a:t>σ</a:t>
            </a:r>
            <a:r>
              <a:rPr lang="en-US" sz="2800" dirty="0"/>
              <a:t>, </a:t>
            </a:r>
            <a:r>
              <a:rPr lang="en-US" sz="3200" dirty="0">
                <a:latin typeface="Lucida Sans Unicode" pitchFamily="34" charset="0"/>
              </a:rPr>
              <a:t>π</a:t>
            </a:r>
            <a:r>
              <a:rPr lang="en-US" sz="2800" dirty="0"/>
              <a:t>, </a:t>
            </a:r>
            <a:r>
              <a:rPr lang="en-US" sz="3200" dirty="0">
                <a:latin typeface="Lucida Sans Unicode" pitchFamily="34" charset="0"/>
              </a:rPr>
              <a:t>ρ</a:t>
            </a:r>
            <a:r>
              <a:rPr lang="en-US" sz="2800" dirty="0"/>
              <a:t>] (highest).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 dirty="0"/>
              <a:t>[</a:t>
            </a:r>
            <a:r>
              <a:rPr lang="en-US" dirty="0">
                <a:latin typeface="Lucida Sans Unicode" pitchFamily="34" charset="0"/>
              </a:rPr>
              <a:t>Χ</a:t>
            </a:r>
            <a:r>
              <a:rPr lang="en-US" sz="2800" dirty="0"/>
              <a:t>, </a:t>
            </a:r>
            <a:r>
              <a:rPr lang="en-US" sz="3200" dirty="0">
                <a:latin typeface="Lucida Sans Unicode" pitchFamily="34" charset="0"/>
              </a:rPr>
              <a:t>⋈</a:t>
            </a:r>
            <a:r>
              <a:rPr lang="en-US" sz="2800" dirty="0"/>
              <a:t>].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 dirty="0">
                <a:latin typeface="Lucida Sans Unicode" pitchFamily="34" charset="0"/>
              </a:rPr>
              <a:t>∩</a:t>
            </a:r>
            <a:r>
              <a:rPr lang="en-US" sz="2800" dirty="0"/>
              <a:t>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 dirty="0"/>
              <a:t>[</a:t>
            </a:r>
            <a:r>
              <a:rPr lang="en-US" sz="2800" dirty="0">
                <a:latin typeface="Lucida Sans Unicode" pitchFamily="34" charset="0"/>
              </a:rPr>
              <a:t>∪</a:t>
            </a:r>
            <a:r>
              <a:rPr lang="en-US" sz="2800" dirty="0"/>
              <a:t>, </a:t>
            </a:r>
            <a:r>
              <a:rPr lang="en-US" sz="2800" dirty="0">
                <a:latin typeface="Lucida Sans Unicode" pitchFamily="34" charset="0"/>
              </a:rPr>
              <a:t>—</a:t>
            </a:r>
            <a:r>
              <a:rPr lang="en-US" sz="2800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Example:</a:t>
            </a:r>
            <a:br>
              <a:rPr lang="en-US" b="1" dirty="0" smtClean="0"/>
            </a:br>
            <a:r>
              <a:rPr lang="en-US" b="1" dirty="0" smtClean="0"/>
              <a:t>Exercise – 2.4.1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609600" indent="-609600"/>
            <a:r>
              <a:rPr lang="en-US" dirty="0" smtClean="0"/>
              <a:t>Product(maker, model, type)</a:t>
            </a:r>
          </a:p>
          <a:p>
            <a:pPr marL="609600" indent="-609600"/>
            <a:r>
              <a:rPr lang="en-US" dirty="0" smtClean="0"/>
              <a:t>PC(model, speed, ram, </a:t>
            </a:r>
            <a:r>
              <a:rPr lang="en-US" dirty="0" err="1" smtClean="0"/>
              <a:t>hd</a:t>
            </a:r>
            <a:r>
              <a:rPr lang="en-US" dirty="0" smtClean="0"/>
              <a:t>, price)</a:t>
            </a:r>
          </a:p>
          <a:p>
            <a:pPr marL="609600" indent="-609600"/>
            <a:r>
              <a:rPr lang="en-US" dirty="0" smtClean="0"/>
              <a:t>Laptop(model, speed, ram, </a:t>
            </a:r>
            <a:r>
              <a:rPr lang="en-US" dirty="0" err="1" smtClean="0"/>
              <a:t>hd</a:t>
            </a:r>
            <a:r>
              <a:rPr lang="en-US" dirty="0" smtClean="0"/>
              <a:t>, screen, price)</a:t>
            </a:r>
          </a:p>
          <a:p>
            <a:pPr marL="609600" indent="-609600"/>
            <a:r>
              <a:rPr lang="en-US" dirty="0" smtClean="0"/>
              <a:t>Printer(model, color, type, price)</a:t>
            </a:r>
          </a:p>
          <a:p>
            <a:pPr marL="609600" indent="-609600"/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a) What PC models have a speed of at least 3.00?</a:t>
            </a:r>
          </a:p>
          <a:p>
            <a:pPr marL="609600" indent="-6096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Example:</a:t>
            </a:r>
            <a:br>
              <a:rPr lang="en-US" b="1" dirty="0" smtClean="0"/>
            </a:br>
            <a:r>
              <a:rPr lang="en-US" b="1" dirty="0" smtClean="0"/>
              <a:t>Exercise – 2.4.1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609600" indent="-609600"/>
            <a:r>
              <a:rPr lang="en-US" dirty="0" smtClean="0"/>
              <a:t>Product(maker, model, type)</a:t>
            </a:r>
          </a:p>
          <a:p>
            <a:pPr marL="609600" indent="-609600"/>
            <a:r>
              <a:rPr lang="en-US" dirty="0" smtClean="0"/>
              <a:t>PC(model, speed, ram, </a:t>
            </a:r>
            <a:r>
              <a:rPr lang="en-US" dirty="0" err="1" smtClean="0"/>
              <a:t>hd</a:t>
            </a:r>
            <a:r>
              <a:rPr lang="en-US" dirty="0" smtClean="0"/>
              <a:t>, price)</a:t>
            </a:r>
          </a:p>
          <a:p>
            <a:pPr marL="609600" indent="-609600"/>
            <a:r>
              <a:rPr lang="en-US" dirty="0" smtClean="0"/>
              <a:t>Laptop(model, speed, ram, </a:t>
            </a:r>
            <a:r>
              <a:rPr lang="en-US" dirty="0" err="1" smtClean="0"/>
              <a:t>hd</a:t>
            </a:r>
            <a:r>
              <a:rPr lang="en-US" dirty="0" smtClean="0"/>
              <a:t>, screen, price)</a:t>
            </a:r>
          </a:p>
          <a:p>
            <a:pPr marL="609600" indent="-609600"/>
            <a:r>
              <a:rPr lang="en-US" dirty="0" smtClean="0"/>
              <a:t>Printer(model, color, type, price)</a:t>
            </a:r>
          </a:p>
          <a:p>
            <a:pPr marL="609600" indent="-609600"/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b) Which </a:t>
            </a:r>
            <a:r>
              <a:rPr lang="en-US" dirty="0" err="1" smtClean="0"/>
              <a:t>manufactureers</a:t>
            </a:r>
            <a:r>
              <a:rPr lang="en-US" dirty="0" smtClean="0"/>
              <a:t> make laptops </a:t>
            </a:r>
            <a:r>
              <a:rPr lang="en-US" dirty="0" err="1" smtClean="0"/>
              <a:t>whi</a:t>
            </a:r>
            <a:r>
              <a:rPr lang="en-US" dirty="0" smtClean="0"/>
              <a:t> a hard disk of at least 100gb</a:t>
            </a:r>
          </a:p>
          <a:p>
            <a:pPr marL="609600" indent="-6096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Example:</a:t>
            </a:r>
            <a:br>
              <a:rPr lang="en-US" b="1" dirty="0" smtClean="0"/>
            </a:br>
            <a:r>
              <a:rPr lang="en-US" b="1" dirty="0" smtClean="0"/>
              <a:t>Exercise – 2.4.1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609600" indent="-609600"/>
            <a:r>
              <a:rPr lang="en-US" dirty="0" smtClean="0"/>
              <a:t>Product(maker, model, type)</a:t>
            </a:r>
          </a:p>
          <a:p>
            <a:pPr marL="609600" indent="-609600"/>
            <a:r>
              <a:rPr lang="en-US" dirty="0" smtClean="0"/>
              <a:t>PC(model, speed, ram, </a:t>
            </a:r>
            <a:r>
              <a:rPr lang="en-US" dirty="0" err="1" smtClean="0"/>
              <a:t>hd</a:t>
            </a:r>
            <a:r>
              <a:rPr lang="en-US" dirty="0" smtClean="0"/>
              <a:t>, price)</a:t>
            </a:r>
          </a:p>
          <a:p>
            <a:pPr marL="609600" indent="-609600"/>
            <a:r>
              <a:rPr lang="en-US" dirty="0" smtClean="0"/>
              <a:t>Laptop(model, speed, ram, </a:t>
            </a:r>
            <a:r>
              <a:rPr lang="en-US" dirty="0" err="1" smtClean="0"/>
              <a:t>hd</a:t>
            </a:r>
            <a:r>
              <a:rPr lang="en-US" dirty="0" smtClean="0"/>
              <a:t>, screen, price)</a:t>
            </a:r>
          </a:p>
          <a:p>
            <a:pPr marL="609600" indent="-609600"/>
            <a:r>
              <a:rPr lang="en-US" dirty="0" smtClean="0"/>
              <a:t>Printer(model, color, type, price)</a:t>
            </a:r>
          </a:p>
          <a:p>
            <a:pPr marL="609600" indent="-609600"/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c) Find all model number and price of all products (of any type) made by manufacturer B</a:t>
            </a:r>
          </a:p>
        </p:txBody>
      </p:sp>
    </p:spTree>
    <p:extLst>
      <p:ext uri="{BB962C8B-B14F-4D97-AF65-F5344CB8AC3E}">
        <p14:creationId xmlns:p14="http://schemas.microsoft.com/office/powerpoint/2010/main" val="3892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Example:</a:t>
            </a:r>
            <a:br>
              <a:rPr lang="en-US" b="1" dirty="0" smtClean="0"/>
            </a:br>
            <a:r>
              <a:rPr lang="en-US" b="1" dirty="0" smtClean="0"/>
              <a:t>Exercise – 2.4.1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609600" indent="-609600"/>
            <a:r>
              <a:rPr lang="en-US" dirty="0" smtClean="0"/>
              <a:t>Product(maker, model, type)</a:t>
            </a:r>
          </a:p>
          <a:p>
            <a:pPr marL="609600" indent="-609600"/>
            <a:r>
              <a:rPr lang="en-US" dirty="0" smtClean="0"/>
              <a:t>PC(model, speed, ram, </a:t>
            </a:r>
            <a:r>
              <a:rPr lang="en-US" dirty="0" err="1" smtClean="0"/>
              <a:t>hd</a:t>
            </a:r>
            <a:r>
              <a:rPr lang="en-US" dirty="0" smtClean="0"/>
              <a:t>, price)</a:t>
            </a:r>
          </a:p>
          <a:p>
            <a:pPr marL="609600" indent="-609600"/>
            <a:r>
              <a:rPr lang="en-US" dirty="0" smtClean="0"/>
              <a:t>Laptop(model, speed, ram, </a:t>
            </a:r>
            <a:r>
              <a:rPr lang="en-US" dirty="0" err="1" smtClean="0"/>
              <a:t>hd</a:t>
            </a:r>
            <a:r>
              <a:rPr lang="en-US" dirty="0" smtClean="0"/>
              <a:t>, screen, price)</a:t>
            </a:r>
          </a:p>
          <a:p>
            <a:pPr marL="609600" indent="-609600"/>
            <a:r>
              <a:rPr lang="en-US" dirty="0" smtClean="0"/>
              <a:t>Printer(model, color, type, price)</a:t>
            </a:r>
          </a:p>
          <a:p>
            <a:pPr marL="609600" indent="-609600"/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c) Find the model numbers of all color laser printers</a:t>
            </a:r>
          </a:p>
        </p:txBody>
      </p:sp>
    </p:spTree>
    <p:extLst>
      <p:ext uri="{BB962C8B-B14F-4D97-AF65-F5344CB8AC3E}">
        <p14:creationId xmlns:p14="http://schemas.microsoft.com/office/powerpoint/2010/main" val="83883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Example:</a:t>
            </a:r>
            <a:br>
              <a:rPr lang="en-US" b="1" dirty="0" smtClean="0"/>
            </a:br>
            <a:r>
              <a:rPr lang="en-US" b="1" dirty="0" smtClean="0"/>
              <a:t>Exercise – 2.4.1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609600" indent="-609600"/>
            <a:r>
              <a:rPr lang="en-US" dirty="0" smtClean="0"/>
              <a:t>Product(maker, model, type)</a:t>
            </a:r>
          </a:p>
          <a:p>
            <a:pPr marL="609600" indent="-609600"/>
            <a:r>
              <a:rPr lang="en-US" dirty="0" smtClean="0"/>
              <a:t>PC(model, speed, ram, </a:t>
            </a:r>
            <a:r>
              <a:rPr lang="en-US" dirty="0" err="1" smtClean="0"/>
              <a:t>hd</a:t>
            </a:r>
            <a:r>
              <a:rPr lang="en-US" dirty="0" smtClean="0"/>
              <a:t>, price)</a:t>
            </a:r>
          </a:p>
          <a:p>
            <a:pPr marL="609600" indent="-609600"/>
            <a:r>
              <a:rPr lang="en-US" dirty="0" smtClean="0"/>
              <a:t>Laptop(model, speed, ram, </a:t>
            </a:r>
            <a:r>
              <a:rPr lang="en-US" dirty="0" err="1" smtClean="0"/>
              <a:t>hd</a:t>
            </a:r>
            <a:r>
              <a:rPr lang="en-US" dirty="0" smtClean="0"/>
              <a:t>, screen, price)</a:t>
            </a:r>
          </a:p>
          <a:p>
            <a:pPr marL="609600" indent="-609600"/>
            <a:r>
              <a:rPr lang="en-US" dirty="0" smtClean="0"/>
              <a:t>Printer(model, color, type, price)</a:t>
            </a:r>
          </a:p>
          <a:p>
            <a:pPr marL="609600" indent="-609600"/>
            <a:endParaRPr lang="en-US" dirty="0"/>
          </a:p>
          <a:p>
            <a:pPr marL="400050" lvl="1" indent="0">
              <a:buNone/>
            </a:pPr>
            <a:r>
              <a:rPr lang="en-US" dirty="0"/>
              <a:t>d</a:t>
            </a:r>
            <a:r>
              <a:rPr lang="en-US" dirty="0" smtClean="0"/>
              <a:t>) Find those manufacturers that sell laptops, but not PC’s.</a:t>
            </a:r>
          </a:p>
        </p:txBody>
      </p:sp>
    </p:spTree>
    <p:extLst>
      <p:ext uri="{BB962C8B-B14F-4D97-AF65-F5344CB8AC3E}">
        <p14:creationId xmlns:p14="http://schemas.microsoft.com/office/powerpoint/2010/main" val="19777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Quiz 5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09600"/>
            <a:ext cx="8915400" cy="5715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R1( K, A, B, C</a:t>
            </a:r>
            <a:r>
              <a:rPr lang="en-US" dirty="0" smtClean="0"/>
              <a:t>), R2</a:t>
            </a:r>
            <a:r>
              <a:rPr lang="en-US" dirty="0"/>
              <a:t>( K, D, E)</a:t>
            </a:r>
          </a:p>
          <a:p>
            <a:pPr marL="0" indent="0">
              <a:buNone/>
            </a:pPr>
            <a:r>
              <a:rPr lang="en-US" dirty="0" smtClean="0"/>
              <a:t>R4</a:t>
            </a:r>
            <a:r>
              <a:rPr lang="en-US" dirty="0"/>
              <a:t>( B, B1, B2</a:t>
            </a:r>
            <a:r>
              <a:rPr lang="en-US" dirty="0" smtClean="0"/>
              <a:t>), R5</a:t>
            </a:r>
            <a:r>
              <a:rPr lang="en-US" dirty="0"/>
              <a:t>( C, C1, C2, C3, C4, C5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Write the Relation Algebra to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1) Display attribute K &amp; A for all tuples in R1.</a:t>
            </a:r>
          </a:p>
          <a:p>
            <a:pPr marL="0" indent="0">
              <a:buNone/>
            </a:pPr>
            <a:r>
              <a:rPr lang="en-US" dirty="0" smtClean="0"/>
              <a:t>   2) Display all tuples of R1 and R4 where the value B from R1 is the same as the B from R4.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3) Display all tuples from R1 and R2 where the K values of R1 and R2 agree.</a:t>
            </a:r>
          </a:p>
          <a:p>
            <a:pPr marL="0" indent="0">
              <a:buNone/>
            </a:pPr>
            <a:r>
              <a:rPr lang="en-US" dirty="0" smtClean="0"/>
              <a:t>   4) Display all tuples of R1 where K = 2 and all tuples of R1 where K = 3.</a:t>
            </a:r>
          </a:p>
          <a:p>
            <a:pPr marL="0" indent="0">
              <a:buNone/>
            </a:pPr>
            <a:r>
              <a:rPr lang="en-US" dirty="0" smtClean="0"/>
              <a:t>   5)  Express the Natural Join of R1 and R2 using Theta-Join.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2:</a:t>
            </a:r>
            <a:br>
              <a:rPr lang="en-US" dirty="0" smtClean="0"/>
            </a:b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343400"/>
          </a:xfrm>
          <a:noFill/>
        </p:spPr>
        <p:txBody>
          <a:bodyPr>
            <a:normAutofit/>
          </a:bodyPr>
          <a:lstStyle/>
          <a:p>
            <a:r>
              <a:rPr lang="en-US" sz="2400" dirty="0"/>
              <a:t>R1( K, A, B, C)</a:t>
            </a:r>
          </a:p>
          <a:p>
            <a:r>
              <a:rPr lang="en-US" sz="2400" dirty="0"/>
              <a:t>R2( K, D, E)</a:t>
            </a:r>
          </a:p>
          <a:p>
            <a:r>
              <a:rPr lang="en-US" sz="2400" dirty="0"/>
              <a:t>R3( A, A1, A2, A3)</a:t>
            </a:r>
          </a:p>
          <a:p>
            <a:r>
              <a:rPr lang="en-US" sz="2400" dirty="0"/>
              <a:t>R4( B, B1, B2)</a:t>
            </a:r>
          </a:p>
          <a:p>
            <a:r>
              <a:rPr lang="en-US" sz="2400" dirty="0"/>
              <a:t>R5( C, C1, C2, C3, C4, C5)</a:t>
            </a:r>
          </a:p>
          <a:p>
            <a:r>
              <a:rPr lang="en-US" sz="2400" dirty="0"/>
              <a:t>w/ K a key value for R1 and R2.</a:t>
            </a:r>
          </a:p>
          <a:p>
            <a:r>
              <a:rPr lang="en-US" sz="2400" dirty="0"/>
              <a:t>w/ A </a:t>
            </a:r>
            <a:r>
              <a:rPr lang="en-US" sz="2400" dirty="0" err="1"/>
              <a:t>a</a:t>
            </a:r>
            <a:r>
              <a:rPr lang="en-US" sz="2400" dirty="0"/>
              <a:t> key value for R3.</a:t>
            </a:r>
          </a:p>
          <a:p>
            <a:r>
              <a:rPr lang="en-US" sz="2400" dirty="0"/>
              <a:t>w/ B a key value for R4.</a:t>
            </a:r>
          </a:p>
          <a:p>
            <a:r>
              <a:rPr lang="en-US" sz="2400" dirty="0"/>
              <a:t>w/ C a key value for R5</a:t>
            </a:r>
            <a:r>
              <a:rPr lang="en-US" sz="240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2: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183632"/>
              </p:ext>
            </p:extLst>
          </p:nvPr>
        </p:nvGraphicFramePr>
        <p:xfrm>
          <a:off x="838200" y="1447800"/>
          <a:ext cx="3186544" cy="236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67020"/>
              </p:ext>
            </p:extLst>
          </p:nvPr>
        </p:nvGraphicFramePr>
        <p:xfrm>
          <a:off x="3048000" y="4038600"/>
          <a:ext cx="5943600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732558"/>
              </p:ext>
            </p:extLst>
          </p:nvPr>
        </p:nvGraphicFramePr>
        <p:xfrm>
          <a:off x="5257800" y="1447800"/>
          <a:ext cx="2389908" cy="236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08179"/>
              </p:ext>
            </p:extLst>
          </p:nvPr>
        </p:nvGraphicFramePr>
        <p:xfrm>
          <a:off x="209939" y="5105400"/>
          <a:ext cx="2389908" cy="118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3502" y="44196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R4</a:t>
            </a:r>
            <a:endParaRPr lang="en-US" sz="3200" dirty="0">
              <a:latin typeface="Lucida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70" y="1447800"/>
            <a:ext cx="771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R1</a:t>
            </a:r>
            <a:endParaRPr lang="en-US" sz="3200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1447800"/>
            <a:ext cx="771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R2</a:t>
            </a:r>
            <a:endParaRPr lang="en-US" sz="3200" dirty="0">
              <a:latin typeface="Lucida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0" y="4038600"/>
            <a:ext cx="771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R5</a:t>
            </a:r>
            <a:endParaRPr lang="en-US" sz="3200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Set Operators</a:t>
            </a:r>
            <a:br>
              <a:rPr lang="en-US" b="1" dirty="0" smtClean="0"/>
            </a:br>
            <a:r>
              <a:rPr lang="en-US" b="1" dirty="0" smtClean="0"/>
              <a:t>Union/Intersection/Difference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Sans Unicode" pitchFamily="34" charset="0"/>
              </a:rPr>
              <a:t>X ∩ Y</a:t>
            </a:r>
          </a:p>
          <a:p>
            <a:r>
              <a:rPr lang="en-US" dirty="0" smtClean="0">
                <a:latin typeface="Lucida Sans Unicode" pitchFamily="34" charset="0"/>
              </a:rPr>
              <a:t>X ∪ Y</a:t>
            </a:r>
          </a:p>
          <a:p>
            <a:r>
              <a:rPr lang="en-US" dirty="0" smtClean="0">
                <a:latin typeface="Lucida Sans Unicode" pitchFamily="34" charset="0"/>
              </a:rPr>
              <a:t>Y — X</a:t>
            </a:r>
          </a:p>
          <a:p>
            <a:pPr lvl="1"/>
            <a:r>
              <a:rPr lang="en-US" dirty="0" smtClean="0">
                <a:latin typeface="Lucida Sans Unicode" pitchFamily="34" charset="0"/>
              </a:rPr>
              <a:t>Schemas must be identical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Operators</a:t>
            </a:r>
            <a:br>
              <a:rPr lang="en-US" b="1" dirty="0" smtClean="0"/>
            </a:br>
            <a:r>
              <a:rPr lang="en-US" b="1" dirty="0" smtClean="0"/>
              <a:t>Union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685800"/>
          </a:xfrm>
        </p:spPr>
        <p:txBody>
          <a:bodyPr/>
          <a:lstStyle/>
          <a:p>
            <a:r>
              <a:rPr lang="en-US" dirty="0" smtClean="0">
                <a:latin typeface="Lucida Sans Unicode" pitchFamily="34" charset="0"/>
              </a:rPr>
              <a:t>X </a:t>
            </a:r>
            <a:r>
              <a:rPr lang="en-US" dirty="0">
                <a:latin typeface="Lucida Sans Unicode" pitchFamily="34" charset="0"/>
              </a:rPr>
              <a:t>∪ </a:t>
            </a:r>
            <a:r>
              <a:rPr lang="en-US" dirty="0" smtClean="0">
                <a:latin typeface="Lucida Sans Unicode" pitchFamily="34" charset="0"/>
              </a:rPr>
              <a:t>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701493"/>
              </p:ext>
            </p:extLst>
          </p:nvPr>
        </p:nvGraphicFramePr>
        <p:xfrm>
          <a:off x="6248400" y="2553765"/>
          <a:ext cx="2389908" cy="196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61675"/>
              </p:ext>
            </p:extLst>
          </p:nvPr>
        </p:nvGraphicFramePr>
        <p:xfrm>
          <a:off x="152400" y="2514600"/>
          <a:ext cx="2389908" cy="1181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334012"/>
              </p:ext>
            </p:extLst>
          </p:nvPr>
        </p:nvGraphicFramePr>
        <p:xfrm>
          <a:off x="2971800" y="2514600"/>
          <a:ext cx="2389908" cy="1181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53200" y="50292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 Unicode" pitchFamily="34" charset="0"/>
              </a:rPr>
              <a:t>X </a:t>
            </a:r>
            <a:r>
              <a:rPr lang="en-US" sz="3200" dirty="0">
                <a:latin typeface="Lucida Sans Unicode" pitchFamily="34" charset="0"/>
              </a:rPr>
              <a:t>∪ </a:t>
            </a:r>
            <a:r>
              <a:rPr lang="en-US" sz="3200" dirty="0" smtClean="0">
                <a:latin typeface="Lucida Sans Unicode" pitchFamily="34" charset="0"/>
              </a:rPr>
              <a:t>Y</a:t>
            </a:r>
            <a:endParaRPr lang="en-US" sz="3200" dirty="0">
              <a:latin typeface="Lucida Sans Unicode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4355812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Y</a:t>
            </a:r>
            <a:endParaRPr lang="en-US" sz="3200" dirty="0">
              <a:latin typeface="Lucida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2672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 Unicode" pitchFamily="34" charset="0"/>
              </a:rPr>
              <a:t>X</a:t>
            </a:r>
            <a:endParaRPr lang="en-US" sz="3200" dirty="0"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64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Operators</a:t>
            </a:r>
            <a:br>
              <a:rPr lang="en-US" b="1" dirty="0" smtClean="0"/>
            </a:br>
            <a:r>
              <a:rPr lang="en-US" b="1" dirty="0" smtClean="0"/>
              <a:t>Intersection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685800"/>
          </a:xfrm>
        </p:spPr>
        <p:txBody>
          <a:bodyPr/>
          <a:lstStyle/>
          <a:p>
            <a:r>
              <a:rPr lang="en-US" dirty="0">
                <a:latin typeface="Lucida Sans Unicode" pitchFamily="34" charset="0"/>
              </a:rPr>
              <a:t>X</a:t>
            </a:r>
            <a:r>
              <a:rPr lang="en-US" dirty="0" smtClean="0">
                <a:latin typeface="Lucida Sans Unicode" pitchFamily="34" charset="0"/>
              </a:rPr>
              <a:t> ∩ </a:t>
            </a:r>
            <a:r>
              <a:rPr lang="en-US" dirty="0">
                <a:latin typeface="Lucida Sans Unicode" pitchFamily="34" charset="0"/>
              </a:rPr>
              <a:t>Y</a:t>
            </a:r>
            <a:endParaRPr lang="en-US" dirty="0" smtClean="0">
              <a:latin typeface="Lucida Sans Unicode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72787"/>
              </p:ext>
            </p:extLst>
          </p:nvPr>
        </p:nvGraphicFramePr>
        <p:xfrm>
          <a:off x="152400" y="2362200"/>
          <a:ext cx="2389908" cy="1968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021086"/>
              </p:ext>
            </p:extLst>
          </p:nvPr>
        </p:nvGraphicFramePr>
        <p:xfrm>
          <a:off x="2895600" y="2362200"/>
          <a:ext cx="2389908" cy="157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2244"/>
              </p:ext>
            </p:extLst>
          </p:nvPr>
        </p:nvGraphicFramePr>
        <p:xfrm>
          <a:off x="5715000" y="2362200"/>
          <a:ext cx="2389908" cy="1181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45720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Sans" pitchFamily="34" charset="0"/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5200" y="46482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Sans" pitchFamily="34" charset="0"/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4648201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Sans Unicode" pitchFamily="34" charset="0"/>
              </a:rPr>
              <a:t>X</a:t>
            </a:r>
            <a:r>
              <a:rPr lang="en-US" sz="3200" dirty="0" smtClean="0">
                <a:latin typeface="Lucida Sans Unicode" pitchFamily="34" charset="0"/>
              </a:rPr>
              <a:t> </a:t>
            </a:r>
            <a:r>
              <a:rPr lang="en-US" sz="3200" dirty="0">
                <a:latin typeface="Lucida Sans Unicode" pitchFamily="34" charset="0"/>
              </a:rPr>
              <a:t>∩ Y</a:t>
            </a:r>
          </a:p>
        </p:txBody>
      </p:sp>
    </p:spTree>
    <p:extLst>
      <p:ext uri="{BB962C8B-B14F-4D97-AF65-F5344CB8AC3E}">
        <p14:creationId xmlns:p14="http://schemas.microsoft.com/office/powerpoint/2010/main" val="41108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Operators</a:t>
            </a:r>
            <a:br>
              <a:rPr lang="en-US" b="1" dirty="0" smtClean="0"/>
            </a:br>
            <a:r>
              <a:rPr lang="en-US" b="1" dirty="0" smtClean="0"/>
              <a:t>Difference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1600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Lucida Sans Unicode" pitchFamily="34" charset="0"/>
              </a:rPr>
              <a:t>X - Y</a:t>
            </a:r>
            <a:r>
              <a:rPr lang="en-US" dirty="0" smtClean="0">
                <a:latin typeface="Lucida Sans Unicode" pitchFamily="34" charset="0"/>
              </a:rPr>
              <a:t>:</a:t>
            </a:r>
            <a:endParaRPr lang="en-US" dirty="0" smtClean="0">
              <a:latin typeface="Lucida Sans Unicode" pitchFamily="34" charset="0"/>
            </a:endParaRPr>
          </a:p>
          <a:p>
            <a:r>
              <a:rPr lang="en-US" dirty="0" smtClean="0">
                <a:latin typeface="Lucida Sans Unicode" pitchFamily="34" charset="0"/>
              </a:rPr>
              <a:t>Set of elements in </a:t>
            </a:r>
            <a:r>
              <a:rPr lang="en-US" dirty="0" smtClean="0">
                <a:latin typeface="Lucida Sans Unicode" pitchFamily="34" charset="0"/>
              </a:rPr>
              <a:t>X </a:t>
            </a:r>
            <a:r>
              <a:rPr lang="en-US" dirty="0" smtClean="0">
                <a:latin typeface="Lucida Sans Unicode" pitchFamily="34" charset="0"/>
              </a:rPr>
              <a:t>but NOT IN </a:t>
            </a:r>
            <a:r>
              <a:rPr lang="en-US" dirty="0" smtClean="0">
                <a:latin typeface="Lucida Sans Unicode" pitchFamily="34" charset="0"/>
              </a:rPr>
              <a:t>Y</a:t>
            </a:r>
            <a:endParaRPr lang="en-US" dirty="0" smtClean="0">
              <a:latin typeface="Lucida Sans Unicode" pitchFamily="34" charset="0"/>
            </a:endParaRPr>
          </a:p>
          <a:p>
            <a:r>
              <a:rPr lang="en-US" dirty="0" smtClean="0">
                <a:latin typeface="Lucida Sans Unicode" pitchFamily="34" charset="0"/>
              </a:rPr>
              <a:t>Element of Y ALSO IN X are removed</a:t>
            </a:r>
          </a:p>
          <a:p>
            <a:endParaRPr lang="en-US" dirty="0" smtClean="0">
              <a:latin typeface="Lucida Sans Unicode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92558"/>
              </p:ext>
            </p:extLst>
          </p:nvPr>
        </p:nvGraphicFramePr>
        <p:xfrm>
          <a:off x="152400" y="3657600"/>
          <a:ext cx="2389908" cy="1968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410420"/>
              </p:ext>
            </p:extLst>
          </p:nvPr>
        </p:nvGraphicFramePr>
        <p:xfrm>
          <a:off x="2898075" y="3657600"/>
          <a:ext cx="2389908" cy="157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69895"/>
              </p:ext>
            </p:extLst>
          </p:nvPr>
        </p:nvGraphicFramePr>
        <p:xfrm>
          <a:off x="5715000" y="3657600"/>
          <a:ext cx="2389908" cy="1181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57912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Sans" pitchFamily="34" charset="0"/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3429" y="5746103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Sans" pitchFamily="34" charset="0"/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5794312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 Unicode" pitchFamily="34" charset="0"/>
              </a:rPr>
              <a:t>X - Y</a:t>
            </a:r>
            <a:endParaRPr lang="en-US" sz="3200" dirty="0"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Operators</a:t>
            </a:r>
            <a:br>
              <a:rPr lang="en-US" b="1" dirty="0" smtClean="0"/>
            </a:br>
            <a:r>
              <a:rPr lang="en-US" b="1" dirty="0" smtClean="0"/>
              <a:t>Intersection as Difference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609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Lucida Sans Unicode" pitchFamily="34" charset="0"/>
              </a:rPr>
              <a:t>X </a:t>
            </a:r>
            <a:r>
              <a:rPr lang="en-US" dirty="0">
                <a:latin typeface="Lucida Sans Unicode" pitchFamily="34" charset="0"/>
              </a:rPr>
              <a:t>∩ </a:t>
            </a:r>
            <a:r>
              <a:rPr lang="en-US" dirty="0" smtClean="0">
                <a:latin typeface="Lucida Sans Unicode" pitchFamily="34" charset="0"/>
              </a:rPr>
              <a:t>Y: X - </a:t>
            </a:r>
            <a:r>
              <a:rPr lang="en-US" dirty="0" smtClean="0">
                <a:latin typeface="Lucida Sans Unicode" pitchFamily="34" charset="0"/>
              </a:rPr>
              <a:t>(X </a:t>
            </a:r>
            <a:r>
              <a:rPr lang="en-US" dirty="0" smtClean="0">
                <a:latin typeface="Lucida Sans Unicode" pitchFamily="34" charset="0"/>
              </a:rPr>
              <a:t>– </a:t>
            </a:r>
            <a:r>
              <a:rPr lang="en-US" dirty="0" smtClean="0">
                <a:latin typeface="Lucida Sans Unicode" pitchFamily="34" charset="0"/>
              </a:rPr>
              <a:t>Y)</a:t>
            </a:r>
            <a:endParaRPr lang="en-US" dirty="0">
              <a:latin typeface="Lucida Sans Unicode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430474"/>
              </p:ext>
            </p:extLst>
          </p:nvPr>
        </p:nvGraphicFramePr>
        <p:xfrm>
          <a:off x="152400" y="2133600"/>
          <a:ext cx="2389908" cy="1968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780447"/>
              </p:ext>
            </p:extLst>
          </p:nvPr>
        </p:nvGraphicFramePr>
        <p:xfrm>
          <a:off x="152400" y="4244392"/>
          <a:ext cx="2389908" cy="157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378203"/>
              </p:ext>
            </p:extLst>
          </p:nvPr>
        </p:nvGraphicFramePr>
        <p:xfrm>
          <a:off x="3477492" y="2971800"/>
          <a:ext cx="2389908" cy="1181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43200" y="21336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Sans" pitchFamily="34" charset="0"/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7000" y="42672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Sans" pitchFamily="34" charset="0"/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5200" y="42672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Sans Unicode" pitchFamily="34" charset="0"/>
              </a:rPr>
              <a:t>X</a:t>
            </a:r>
            <a:r>
              <a:rPr lang="en-US" sz="3200" dirty="0" smtClean="0">
                <a:latin typeface="Lucida Sans Unicode" pitchFamily="34" charset="0"/>
              </a:rPr>
              <a:t> </a:t>
            </a:r>
            <a:r>
              <a:rPr lang="en-US" sz="3200" dirty="0" smtClean="0">
                <a:latin typeface="Lucida Sans Unicode" pitchFamily="34" charset="0"/>
              </a:rPr>
              <a:t>- </a:t>
            </a:r>
            <a:r>
              <a:rPr lang="en-US" sz="3200" dirty="0" smtClean="0">
                <a:latin typeface="Lucida Sans Unicode" pitchFamily="34" charset="0"/>
              </a:rPr>
              <a:t>Y</a:t>
            </a:r>
            <a:endParaRPr lang="en-US" sz="3200" dirty="0">
              <a:latin typeface="Lucida Sans Unicode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27097"/>
              </p:ext>
            </p:extLst>
          </p:nvPr>
        </p:nvGraphicFramePr>
        <p:xfrm>
          <a:off x="6400800" y="2971800"/>
          <a:ext cx="2389908" cy="1181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53200" y="4267200"/>
            <a:ext cx="220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 Unicode" pitchFamily="34" charset="0"/>
              </a:rPr>
              <a:t>X – </a:t>
            </a:r>
            <a:r>
              <a:rPr lang="en-US" sz="3200" dirty="0" smtClean="0">
                <a:latin typeface="Lucida Sans Unicode" pitchFamily="34" charset="0"/>
              </a:rPr>
              <a:t>(X </a:t>
            </a:r>
            <a:r>
              <a:rPr lang="en-US" sz="3200" dirty="0" smtClean="0">
                <a:latin typeface="Lucida Sans Unicode" pitchFamily="34" charset="0"/>
              </a:rPr>
              <a:t>– </a:t>
            </a:r>
            <a:r>
              <a:rPr lang="en-US" sz="3200" dirty="0" smtClean="0">
                <a:latin typeface="Lucida Sans Unicode" pitchFamily="34" charset="0"/>
              </a:rPr>
              <a:t>Y)</a:t>
            </a:r>
            <a:endParaRPr lang="en-US" sz="3200" dirty="0">
              <a:latin typeface="Lucida Sans Unicode" pitchFamily="34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6542314" y="4861362"/>
            <a:ext cx="1992086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Lucida Sans Unicode" pitchFamily="34" charset="0"/>
              </a:rPr>
              <a:t>X ∩ Y</a:t>
            </a:r>
            <a:endParaRPr lang="en-US" dirty="0"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6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1305</Words>
  <Application>Microsoft Office PowerPoint</Application>
  <PresentationFormat>On-screen Show (4:3)</PresentationFormat>
  <Paragraphs>650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Relational Algebra</vt:lpstr>
      <vt:lpstr>Algebra</vt:lpstr>
      <vt:lpstr>Assignment 2: Tables</vt:lpstr>
      <vt:lpstr>Assignment 2: Data</vt:lpstr>
      <vt:lpstr>Set Operators Union/Intersection/Difference</vt:lpstr>
      <vt:lpstr>Operators Union</vt:lpstr>
      <vt:lpstr>Operators Intersection</vt:lpstr>
      <vt:lpstr>Operators Difference</vt:lpstr>
      <vt:lpstr>Operators Intersection as Difference</vt:lpstr>
      <vt:lpstr>Operators Selection</vt:lpstr>
      <vt:lpstr>Operators Selection</vt:lpstr>
      <vt:lpstr>Operators Projection</vt:lpstr>
      <vt:lpstr>Operators Projection</vt:lpstr>
      <vt:lpstr>Product</vt:lpstr>
      <vt:lpstr>Product</vt:lpstr>
      <vt:lpstr>Product</vt:lpstr>
      <vt:lpstr>Product</vt:lpstr>
      <vt:lpstr>Theta-Join</vt:lpstr>
      <vt:lpstr>Natural Join</vt:lpstr>
      <vt:lpstr>Renaming</vt:lpstr>
      <vt:lpstr>Precedence</vt:lpstr>
      <vt:lpstr>Example: Exercise – 2.4.1</vt:lpstr>
      <vt:lpstr>Example: Exercise – 2.4.1</vt:lpstr>
      <vt:lpstr>Example: Exercise – 2.4.1</vt:lpstr>
      <vt:lpstr>Example: Exercise – 2.4.1</vt:lpstr>
      <vt:lpstr>Example: Exercise – 2.4.1</vt:lpstr>
      <vt:lpstr>Quiz 5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UserID</dc:creator>
  <cp:lastModifiedBy>userid</cp:lastModifiedBy>
  <cp:revision>84</cp:revision>
  <dcterms:created xsi:type="dcterms:W3CDTF">2013-07-17T21:55:23Z</dcterms:created>
  <dcterms:modified xsi:type="dcterms:W3CDTF">2013-09-17T23:55:56Z</dcterms:modified>
</cp:coreProperties>
</file>