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6" r:id="rId2"/>
    <p:sldId id="310" r:id="rId3"/>
    <p:sldId id="323" r:id="rId4"/>
    <p:sldId id="343" r:id="rId5"/>
    <p:sldId id="344" r:id="rId6"/>
    <p:sldId id="330" r:id="rId7"/>
    <p:sldId id="332" r:id="rId8"/>
    <p:sldId id="346" r:id="rId9"/>
    <p:sldId id="345" r:id="rId10"/>
    <p:sldId id="347" r:id="rId11"/>
    <p:sldId id="348" r:id="rId12"/>
    <p:sldId id="349" r:id="rId13"/>
    <p:sldId id="350" r:id="rId14"/>
    <p:sldId id="351" r:id="rId15"/>
    <p:sldId id="353" r:id="rId16"/>
    <p:sldId id="354" r:id="rId17"/>
    <p:sldId id="352" r:id="rId18"/>
    <p:sldId id="324" r:id="rId19"/>
    <p:sldId id="325" r:id="rId20"/>
    <p:sldId id="326" r:id="rId21"/>
    <p:sldId id="327" r:id="rId22"/>
    <p:sldId id="328" r:id="rId23"/>
    <p:sldId id="355" r:id="rId24"/>
    <p:sldId id="357" r:id="rId25"/>
    <p:sldId id="34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56" d="100"/>
          <a:sy n="56" d="100"/>
        </p:scale>
        <p:origin x="-92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EE37-294E-411B-8EAB-75D504C5540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5A1F-566C-4D05-9B20-F13066B0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Quiz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R1( K, A, B, C</a:t>
            </a:r>
            <a:r>
              <a:rPr lang="en-US" dirty="0" smtClean="0"/>
              <a:t>), R2</a:t>
            </a:r>
            <a:r>
              <a:rPr lang="en-US" dirty="0"/>
              <a:t>( K, D, E)</a:t>
            </a:r>
          </a:p>
          <a:p>
            <a:pPr marL="0" indent="0">
              <a:buNone/>
            </a:pPr>
            <a:r>
              <a:rPr lang="en-US" dirty="0" smtClean="0"/>
              <a:t>R4</a:t>
            </a:r>
            <a:r>
              <a:rPr lang="en-US" dirty="0"/>
              <a:t>( B, B1, B2</a:t>
            </a:r>
            <a:r>
              <a:rPr lang="en-US" dirty="0" smtClean="0"/>
              <a:t>), R5</a:t>
            </a:r>
            <a:r>
              <a:rPr lang="en-US" dirty="0"/>
              <a:t>( C, C1, C2, C3, C4, C5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Write the Relation Algebra to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1) Display attribute K &amp; A for all tuples in R1.</a:t>
            </a:r>
          </a:p>
          <a:p>
            <a:pPr marL="0" indent="0">
              <a:buNone/>
            </a:pPr>
            <a:r>
              <a:rPr lang="en-US" dirty="0" smtClean="0"/>
              <a:t>   2) Display all tuples of R1 and R4 where the value B from R1 is the same as the B from R4.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3) Display all tuples from R1 and R2 where the K values of R1 and R2 agree.</a:t>
            </a:r>
          </a:p>
          <a:p>
            <a:pPr marL="0" indent="0">
              <a:buNone/>
            </a:pPr>
            <a:r>
              <a:rPr lang="en-US" dirty="0" smtClean="0"/>
              <a:t>   4) Display all tuples of R1 where K = 2 and all tuples of R1 where K = 3.</a:t>
            </a:r>
          </a:p>
          <a:p>
            <a:pPr marL="0" indent="0">
              <a:buNone/>
            </a:pPr>
            <a:r>
              <a:rPr lang="en-US" dirty="0" smtClean="0"/>
              <a:t>   5)  Express the Natural Join of R1 and R2 using Join-On.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</a:t>
            </a:r>
            <a:r>
              <a:rPr lang="en-US" altLang="en-US" dirty="0" smtClean="0"/>
              <a:t>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31" y="3886200"/>
            <a:ext cx="5372669" cy="266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SELECT C, C2 FROM R5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</a:t>
            </a:r>
            <a:r>
              <a:rPr lang="en-US" sz="3600" dirty="0" smtClean="0"/>
              <a:t>WHERE C&lt; 3;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88951"/>
              </p:ext>
            </p:extLst>
          </p:nvPr>
        </p:nvGraphicFramePr>
        <p:xfrm>
          <a:off x="1219200" y="1400033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61838"/>
              </p:ext>
            </p:extLst>
          </p:nvPr>
        </p:nvGraphicFramePr>
        <p:xfrm>
          <a:off x="5715000" y="4343400"/>
          <a:ext cx="1981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531" y="13716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R5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</a:t>
            </a:r>
            <a:r>
              <a:rPr lang="en-US" altLang="en-US" dirty="0" smtClean="0"/>
              <a:t>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31" y="3886200"/>
            <a:ext cx="5372669" cy="266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Select C, C2 from R5</a:t>
            </a:r>
          </a:p>
          <a:p>
            <a:pPr lvl="1"/>
            <a:r>
              <a:rPr lang="en-US" sz="3600" dirty="0"/>
              <a:t> </a:t>
            </a:r>
            <a:r>
              <a:rPr lang="en-US" sz="3600" dirty="0" smtClean="0"/>
              <a:t>where C&lt; 3;</a:t>
            </a:r>
          </a:p>
          <a:p>
            <a:r>
              <a:rPr lang="en-US" sz="4400" dirty="0" err="1" smtClean="0">
                <a:latin typeface="Lucida Sans Unicode" pitchFamily="34" charset="0"/>
              </a:rPr>
              <a:t>σ</a:t>
            </a:r>
            <a:r>
              <a:rPr lang="en-US" sz="4400" i="1" baseline="-25000" dirty="0" err="1" smtClean="0"/>
              <a:t>C</a:t>
            </a:r>
            <a:r>
              <a:rPr lang="en-US" sz="4400" i="1" baseline="-25000" dirty="0" smtClean="0"/>
              <a:t>&lt;3 </a:t>
            </a:r>
            <a:r>
              <a:rPr lang="en-US" sz="4400" dirty="0" smtClean="0"/>
              <a:t>(</a:t>
            </a:r>
            <a:r>
              <a:rPr lang="en-US" sz="4400" dirty="0" smtClean="0">
                <a:latin typeface="Lucida Sans Unicode" pitchFamily="34" charset="0"/>
              </a:rPr>
              <a:t>π</a:t>
            </a:r>
            <a:r>
              <a:rPr lang="en-US" sz="4400" i="1" baseline="-25000" dirty="0" smtClean="0"/>
              <a:t>C,C2 </a:t>
            </a:r>
            <a:r>
              <a:rPr lang="en-US" sz="4400" dirty="0"/>
              <a:t>(R5</a:t>
            </a:r>
            <a:r>
              <a:rPr lang="en-US" sz="4400" dirty="0" smtClean="0"/>
              <a:t>))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9996"/>
              </p:ext>
            </p:extLst>
          </p:nvPr>
        </p:nvGraphicFramePr>
        <p:xfrm>
          <a:off x="1219200" y="1400033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38841"/>
              </p:ext>
            </p:extLst>
          </p:nvPr>
        </p:nvGraphicFramePr>
        <p:xfrm>
          <a:off x="5715000" y="4343400"/>
          <a:ext cx="1981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531" y="13716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R5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22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52512"/>
              </p:ext>
            </p:extLst>
          </p:nvPr>
        </p:nvGraphicFramePr>
        <p:xfrm>
          <a:off x="3489277" y="2023535"/>
          <a:ext cx="5638801" cy="433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/>
                <a:gridCol w="805543"/>
                <a:gridCol w="805543"/>
                <a:gridCol w="805543"/>
                <a:gridCol w="805543"/>
                <a:gridCol w="805543"/>
                <a:gridCol w="805543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18252"/>
              </p:ext>
            </p:extLst>
          </p:nvPr>
        </p:nvGraphicFramePr>
        <p:xfrm>
          <a:off x="6196446" y="726204"/>
          <a:ext cx="180455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18"/>
                <a:gridCol w="601518"/>
                <a:gridCol w="601518"/>
              </a:tblGrid>
              <a:tr h="46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400" y="944484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Lucida Sans" pitchFamily="34" charset="0"/>
              </a:rPr>
              <a:t>SELECT * FROM R1, R4;</a:t>
            </a:r>
          </a:p>
          <a:p>
            <a:endParaRPr lang="en-US" sz="3200" dirty="0">
              <a:latin typeface="Lucida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000" y="699767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R4</a:t>
            </a:r>
            <a:endParaRPr lang="en-US" sz="3200" dirty="0">
              <a:latin typeface="Lucida Sans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8159"/>
              </p:ext>
            </p:extLst>
          </p:nvPr>
        </p:nvGraphicFramePr>
        <p:xfrm>
          <a:off x="190500" y="2438400"/>
          <a:ext cx="23622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550"/>
                <a:gridCol w="590550"/>
                <a:gridCol w="590550"/>
                <a:gridCol w="59055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5714999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R1 </a:t>
            </a:r>
            <a:r>
              <a:rPr lang="en-US" sz="3200" dirty="0">
                <a:latin typeface="Lucida Sans Unicode" pitchFamily="34" charset="0"/>
              </a:rPr>
              <a:t>Χ</a:t>
            </a:r>
            <a:r>
              <a:rPr lang="en-US" sz="3200" dirty="0"/>
              <a:t> R4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9258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22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32783"/>
              </p:ext>
            </p:extLst>
          </p:nvPr>
        </p:nvGraphicFramePr>
        <p:xfrm>
          <a:off x="3886200" y="2021702"/>
          <a:ext cx="1611086" cy="433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/>
                <a:gridCol w="805543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37406"/>
              </p:ext>
            </p:extLst>
          </p:nvPr>
        </p:nvGraphicFramePr>
        <p:xfrm>
          <a:off x="6196446" y="726204"/>
          <a:ext cx="180455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18"/>
                <a:gridCol w="601518"/>
                <a:gridCol w="601518"/>
              </a:tblGrid>
              <a:tr h="46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400" y="944484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Lucida Sans" pitchFamily="34" charset="0"/>
              </a:rPr>
              <a:t>SELECT K, B2 </a:t>
            </a:r>
          </a:p>
          <a:p>
            <a:pPr lvl="1"/>
            <a:r>
              <a:rPr lang="en-US" sz="3200" dirty="0" smtClean="0">
                <a:latin typeface="Lucida Sans" pitchFamily="34" charset="0"/>
              </a:rPr>
              <a:t>  FROM R1, R4;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000" y="699767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R4</a:t>
            </a:r>
            <a:endParaRPr lang="en-US" sz="3200" dirty="0">
              <a:latin typeface="Lucida Sans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45120"/>
              </p:ext>
            </p:extLst>
          </p:nvPr>
        </p:nvGraphicFramePr>
        <p:xfrm>
          <a:off x="190500" y="2438400"/>
          <a:ext cx="23622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550"/>
                <a:gridCol w="590550"/>
                <a:gridCol w="590550"/>
                <a:gridCol w="59055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5714999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π</a:t>
            </a:r>
            <a:r>
              <a:rPr lang="en-US" sz="3200" i="1" baseline="-25000" dirty="0" smtClean="0"/>
              <a:t>K,B2 </a:t>
            </a:r>
            <a:r>
              <a:rPr lang="en-US" sz="3200" dirty="0" smtClean="0"/>
              <a:t>(R1 </a:t>
            </a:r>
            <a:r>
              <a:rPr lang="en-US" sz="3200" dirty="0">
                <a:latin typeface="Lucida Sans Unicode" pitchFamily="34" charset="0"/>
              </a:rPr>
              <a:t>Χ</a:t>
            </a:r>
            <a:r>
              <a:rPr lang="en-US" sz="3200" dirty="0"/>
              <a:t> </a:t>
            </a:r>
            <a:r>
              <a:rPr lang="en-US" sz="3200" dirty="0" smtClean="0"/>
              <a:t>R4)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89258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22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29592"/>
              </p:ext>
            </p:extLst>
          </p:nvPr>
        </p:nvGraphicFramePr>
        <p:xfrm>
          <a:off x="5029200" y="3746499"/>
          <a:ext cx="1611086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/>
                <a:gridCol w="805543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B2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1294"/>
              </p:ext>
            </p:extLst>
          </p:nvPr>
        </p:nvGraphicFramePr>
        <p:xfrm>
          <a:off x="1082722" y="5562600"/>
          <a:ext cx="180455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18"/>
                <a:gridCol w="601518"/>
                <a:gridCol w="601518"/>
              </a:tblGrid>
              <a:tr h="46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400" y="944484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Lucida Sans" pitchFamily="34" charset="0"/>
              </a:rPr>
              <a:t>SELECT K, B2 </a:t>
            </a:r>
          </a:p>
          <a:p>
            <a:pPr lvl="1"/>
            <a:r>
              <a:rPr lang="en-US" sz="3200" dirty="0" smtClean="0">
                <a:latin typeface="Lucida Sans" pitchFamily="34" charset="0"/>
              </a:rPr>
              <a:t>  FROM R1, R4 </a:t>
            </a:r>
          </a:p>
          <a:p>
            <a:pPr lvl="1"/>
            <a:r>
              <a:rPr lang="en-US" sz="3200" dirty="0" smtClean="0">
                <a:latin typeface="Lucida Sans" pitchFamily="34" charset="0"/>
              </a:rPr>
              <a:t>  WHERE K &lt; 3 ;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0791" y="56388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R4</a:t>
            </a:r>
            <a:endParaRPr lang="en-US" sz="3200" dirty="0">
              <a:latin typeface="Lucida Sans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2050"/>
              </p:ext>
            </p:extLst>
          </p:nvPr>
        </p:nvGraphicFramePr>
        <p:xfrm>
          <a:off x="1045191" y="2703296"/>
          <a:ext cx="2362200" cy="1828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550"/>
                <a:gridCol w="590550"/>
                <a:gridCol w="590550"/>
                <a:gridCol w="590550"/>
              </a:tblGrid>
              <a:tr h="304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029200" y="297180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Lucida Sans Unicode" pitchFamily="34" charset="0"/>
              </a:rPr>
              <a:t>σ</a:t>
            </a:r>
            <a:r>
              <a:rPr lang="en-US" sz="3200" i="1" baseline="-25000" dirty="0" err="1" smtClean="0"/>
              <a:t>K</a:t>
            </a:r>
            <a:r>
              <a:rPr lang="en-US" sz="3200" i="1" baseline="-25000" dirty="0" smtClean="0"/>
              <a:t>&lt;3 </a:t>
            </a:r>
            <a:r>
              <a:rPr lang="en-US" sz="3200" dirty="0"/>
              <a:t>( </a:t>
            </a:r>
            <a:r>
              <a:rPr lang="en-US" sz="3200" dirty="0" smtClean="0">
                <a:latin typeface="Lucida Sans Unicode" pitchFamily="34" charset="0"/>
              </a:rPr>
              <a:t>π</a:t>
            </a:r>
            <a:r>
              <a:rPr lang="en-US" sz="3200" i="1" baseline="-25000" dirty="0" smtClean="0"/>
              <a:t>K,B2 </a:t>
            </a:r>
            <a:r>
              <a:rPr lang="en-US" sz="3200" dirty="0" smtClean="0"/>
              <a:t>(R1 </a:t>
            </a:r>
            <a:r>
              <a:rPr lang="en-US" sz="3200" dirty="0">
                <a:latin typeface="Lucida Sans Unicode" pitchFamily="34" charset="0"/>
              </a:rPr>
              <a:t>Χ</a:t>
            </a:r>
            <a:r>
              <a:rPr lang="en-US" sz="3200" dirty="0"/>
              <a:t> </a:t>
            </a:r>
            <a:r>
              <a:rPr lang="en-US" sz="3200" dirty="0" smtClean="0"/>
              <a:t>R4) 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30791" y="2679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22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Join’s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15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400" y="944484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Lucida Sans" pitchFamily="34" charset="0"/>
              </a:rPr>
              <a:t>SELECT K, B2 FROM R1JOIN R2</a:t>
            </a:r>
          </a:p>
          <a:p>
            <a:pPr lvl="1"/>
            <a:r>
              <a:rPr lang="en-US" sz="3200" dirty="0">
                <a:latin typeface="Lucida Sans" pitchFamily="34" charset="0"/>
              </a:rPr>
              <a:t> </a:t>
            </a:r>
            <a:r>
              <a:rPr lang="en-US" sz="3200" dirty="0" smtClean="0">
                <a:latin typeface="Lucida Sans" pitchFamily="34" charset="0"/>
              </a:rPr>
              <a:t>   ON R1.K = R2.K</a:t>
            </a:r>
          </a:p>
          <a:p>
            <a:pPr lvl="1"/>
            <a:r>
              <a:rPr lang="en-US" sz="3200" dirty="0" smtClean="0">
                <a:latin typeface="Lucida Sans" pitchFamily="34" charset="0"/>
              </a:rPr>
              <a:t>  WHERE R1.K &lt; 3 ;</a:t>
            </a:r>
            <a:endParaRPr lang="en-US" sz="3200" dirty="0">
              <a:latin typeface="Lucida Sans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9153"/>
              </p:ext>
            </p:extLst>
          </p:nvPr>
        </p:nvGraphicFramePr>
        <p:xfrm>
          <a:off x="186519" y="2895600"/>
          <a:ext cx="4825620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374"/>
                <a:gridCol w="581173"/>
                <a:gridCol w="797577"/>
                <a:gridCol w="689374"/>
                <a:gridCol w="689374"/>
                <a:gridCol w="689374"/>
                <a:gridCol w="689374"/>
              </a:tblGrid>
              <a:tr h="304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R1.K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R2.K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9654" y="4953000"/>
            <a:ext cx="8404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σ</a:t>
            </a:r>
            <a:r>
              <a:rPr lang="en-US" sz="3200" i="1" baseline="-25000" dirty="0" smtClean="0"/>
              <a:t>R1.K&lt;3 </a:t>
            </a:r>
            <a:r>
              <a:rPr lang="en-US" sz="3200" dirty="0"/>
              <a:t>( </a:t>
            </a:r>
            <a:r>
              <a:rPr lang="en-US" sz="3200" dirty="0" smtClean="0">
                <a:latin typeface="Lucida Sans Unicode" pitchFamily="34" charset="0"/>
              </a:rPr>
              <a:t>σ</a:t>
            </a:r>
            <a:r>
              <a:rPr lang="en-US" sz="3200" i="1" baseline="-25000" dirty="0" smtClean="0"/>
              <a:t>R1.K=R2.K </a:t>
            </a:r>
            <a:r>
              <a:rPr lang="en-US" sz="3200" dirty="0"/>
              <a:t>( </a:t>
            </a:r>
            <a:r>
              <a:rPr lang="en-US" sz="3200" dirty="0" smtClean="0">
                <a:latin typeface="Lucida Sans Unicode" pitchFamily="34" charset="0"/>
              </a:rPr>
              <a:t>π</a:t>
            </a:r>
            <a:r>
              <a:rPr lang="en-US" sz="3200" i="1" baseline="-25000" dirty="0" smtClean="0"/>
              <a:t>K,B2 </a:t>
            </a:r>
            <a:r>
              <a:rPr lang="en-US" sz="3200" dirty="0" smtClean="0"/>
              <a:t>(R1 </a:t>
            </a:r>
            <a:r>
              <a:rPr lang="en-US" sz="3200" dirty="0">
                <a:latin typeface="Lucida Sans Unicode" pitchFamily="34" charset="0"/>
              </a:rPr>
              <a:t>Χ</a:t>
            </a:r>
            <a:r>
              <a:rPr lang="en-US" sz="3200" dirty="0"/>
              <a:t> </a:t>
            </a:r>
            <a:r>
              <a:rPr lang="en-US" sz="3200" dirty="0" smtClean="0"/>
              <a:t>R2) 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54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F020-2A80-4A21-8665-B36F89BB58E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Patterns</a:t>
            </a:r>
            <a:br>
              <a:rPr lang="en-US" altLang="en-US" dirty="0" smtClean="0"/>
            </a:br>
            <a:r>
              <a:rPr lang="en-US" altLang="en-US" dirty="0" smtClean="0"/>
              <a:t>LIKE’s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267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Comparing </a:t>
            </a:r>
            <a:r>
              <a:rPr lang="en-US" altLang="en-US" dirty="0"/>
              <a:t>a string to a </a:t>
            </a:r>
            <a:r>
              <a:rPr lang="en-US" altLang="en-US" dirty="0" smtClean="0"/>
              <a:t>pattern: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&lt;Attribute&gt; LIKE &lt;pattern&gt; </a:t>
            </a:r>
          </a:p>
          <a:p>
            <a:pPr marL="457200" lvl="1" indent="0">
              <a:buNone/>
            </a:pPr>
            <a:r>
              <a:rPr lang="en-US" altLang="en-US" dirty="0" smtClean="0"/>
              <a:t>&lt;Attribute</a:t>
            </a:r>
            <a:r>
              <a:rPr lang="en-US" altLang="en-US" dirty="0"/>
              <a:t>&gt; NOT LIKE &lt;pattern&gt;</a:t>
            </a:r>
          </a:p>
          <a:p>
            <a:r>
              <a:rPr lang="en-US" altLang="en-US" i="1" dirty="0">
                <a:solidFill>
                  <a:srgbClr val="FF0066"/>
                </a:solidFill>
              </a:rPr>
              <a:t>Pattern</a:t>
            </a:r>
            <a:r>
              <a:rPr lang="en-US" altLang="en-US" dirty="0"/>
              <a:t>  is a quoted string with % = “any string”; _ = “any character</a:t>
            </a:r>
            <a:r>
              <a:rPr lang="en-US" altLang="en-US" dirty="0" smtClean="0"/>
              <a:t>.”</a:t>
            </a:r>
          </a:p>
          <a:p>
            <a:r>
              <a:rPr lang="en-US" altLang="en-US" dirty="0" smtClean="0"/>
              <a:t>SELECT * FROM person WHERE name LIKE “D%”</a:t>
            </a:r>
          </a:p>
          <a:p>
            <a:r>
              <a:rPr lang="en-US" altLang="en-US" dirty="0" smtClean="0"/>
              <a:t>SELECT * FROM person WHERE name LIKE “D_”</a:t>
            </a:r>
          </a:p>
        </p:txBody>
      </p:sp>
    </p:spTree>
    <p:extLst>
      <p:ext uri="{BB962C8B-B14F-4D97-AF65-F5344CB8AC3E}">
        <p14:creationId xmlns:p14="http://schemas.microsoft.com/office/powerpoint/2010/main" val="199777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22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Join’s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17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400" y="944484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Lucida Sans" pitchFamily="34" charset="0"/>
              </a:rPr>
              <a:t>SELECT K, B2 FROM R1JOIN R2</a:t>
            </a:r>
          </a:p>
          <a:p>
            <a:pPr lvl="1"/>
            <a:r>
              <a:rPr lang="en-US" sz="3200" dirty="0">
                <a:latin typeface="Lucida Sans" pitchFamily="34" charset="0"/>
              </a:rPr>
              <a:t> </a:t>
            </a:r>
            <a:r>
              <a:rPr lang="en-US" sz="3200" dirty="0" smtClean="0">
                <a:latin typeface="Lucida Sans" pitchFamily="34" charset="0"/>
              </a:rPr>
              <a:t>   ON R1.K = R2.K;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02851"/>
              </p:ext>
            </p:extLst>
          </p:nvPr>
        </p:nvGraphicFramePr>
        <p:xfrm>
          <a:off x="186519" y="2895600"/>
          <a:ext cx="4825620" cy="1828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374"/>
                <a:gridCol w="581173"/>
                <a:gridCol w="797577"/>
                <a:gridCol w="689374"/>
                <a:gridCol w="689374"/>
                <a:gridCol w="689374"/>
                <a:gridCol w="689374"/>
              </a:tblGrid>
              <a:tr h="304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R1.K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R2.K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9654" y="4953000"/>
            <a:ext cx="5051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Lucida Sans Unicode" pitchFamily="34" charset="0"/>
              </a:rPr>
              <a:t>σ</a:t>
            </a:r>
            <a:r>
              <a:rPr lang="en-US" sz="3200" i="1" baseline="-25000" dirty="0" smtClean="0"/>
              <a:t>R1.K=R2.K </a:t>
            </a:r>
            <a:r>
              <a:rPr lang="en-US" sz="3200" dirty="0"/>
              <a:t>( </a:t>
            </a:r>
            <a:r>
              <a:rPr lang="en-US" sz="3200" dirty="0" smtClean="0">
                <a:latin typeface="Lucida Sans Unicode" pitchFamily="34" charset="0"/>
              </a:rPr>
              <a:t>π</a:t>
            </a:r>
            <a:r>
              <a:rPr lang="en-US" sz="3200" i="1" baseline="-25000" dirty="0" smtClean="0"/>
              <a:t>K,B2 </a:t>
            </a:r>
            <a:r>
              <a:rPr lang="en-US" sz="3200" dirty="0" smtClean="0"/>
              <a:t>(R1 </a:t>
            </a:r>
            <a:r>
              <a:rPr lang="en-US" sz="3200" dirty="0">
                <a:latin typeface="Lucida Sans Unicode" pitchFamily="34" charset="0"/>
              </a:rPr>
              <a:t>Χ</a:t>
            </a:r>
            <a:r>
              <a:rPr lang="en-US" sz="3200" dirty="0"/>
              <a:t> </a:t>
            </a:r>
            <a:r>
              <a:rPr lang="en-US" sz="3200" dirty="0" smtClean="0"/>
              <a:t>R2) 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Natural Join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Theta-Join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68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a) What PC models have a speed of at least 3.00?</a:t>
            </a:r>
          </a:p>
          <a:p>
            <a:pPr marL="609600" indent="-609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b) Which </a:t>
            </a:r>
            <a:r>
              <a:rPr lang="en-US" dirty="0" err="1" smtClean="0"/>
              <a:t>manufactureers</a:t>
            </a:r>
            <a:r>
              <a:rPr lang="en-US" dirty="0" smtClean="0"/>
              <a:t> make laptops </a:t>
            </a:r>
            <a:r>
              <a:rPr lang="en-US" dirty="0" err="1" smtClean="0"/>
              <a:t>whi</a:t>
            </a:r>
            <a:r>
              <a:rPr lang="en-US" dirty="0" smtClean="0"/>
              <a:t> a hard disk of at least 100gb</a:t>
            </a:r>
          </a:p>
          <a:p>
            <a:pPr marL="609600" indent="-609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SQL</a:t>
            </a:r>
            <a:br>
              <a:rPr lang="en-US" b="1" dirty="0" smtClean="0"/>
            </a:br>
            <a:r>
              <a:rPr lang="en-US" b="1" dirty="0" smtClean="0"/>
              <a:t>Chapter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SQL</a:t>
            </a:r>
            <a:endParaRPr lang="en-US" dirty="0"/>
          </a:p>
          <a:p>
            <a:r>
              <a:rPr lang="en-US" dirty="0" smtClean="0"/>
              <a:t>Basic SQL Operations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c) Find all model number and price of all products (of any type) made by manufacturer B</a:t>
            </a:r>
          </a:p>
        </p:txBody>
      </p:sp>
    </p:spTree>
    <p:extLst>
      <p:ext uri="{BB962C8B-B14F-4D97-AF65-F5344CB8AC3E}">
        <p14:creationId xmlns:p14="http://schemas.microsoft.com/office/powerpoint/2010/main" val="3892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c) Find the model numbers of all color laser printers</a:t>
            </a:r>
          </a:p>
        </p:txBody>
      </p:sp>
    </p:spTree>
    <p:extLst>
      <p:ext uri="{BB962C8B-B14F-4D97-AF65-F5344CB8AC3E}">
        <p14:creationId xmlns:p14="http://schemas.microsoft.com/office/powerpoint/2010/main" val="8388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/>
              <a:t>d</a:t>
            </a:r>
            <a:r>
              <a:rPr lang="en-US" dirty="0" smtClean="0"/>
              <a:t>) Find those manufacturers that sell laptops, but not PC’s.</a:t>
            </a:r>
          </a:p>
        </p:txBody>
      </p:sp>
    </p:spTree>
    <p:extLst>
      <p:ext uri="{BB962C8B-B14F-4D97-AF65-F5344CB8AC3E}">
        <p14:creationId xmlns:p14="http://schemas.microsoft.com/office/powerpoint/2010/main" val="19777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Subqueries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Next Time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Subquery</a:t>
            </a:r>
            <a:r>
              <a:rPr lang="en-US" altLang="en-US" dirty="0" smtClean="0"/>
              <a:t> is a </a:t>
            </a:r>
            <a:r>
              <a:rPr lang="en-US" altLang="en-US" dirty="0"/>
              <a:t>parenthesized SELECT-FROM-WHERE statement </a:t>
            </a:r>
            <a:endParaRPr lang="en-US" altLang="en-US" dirty="0" smtClean="0"/>
          </a:p>
          <a:p>
            <a:r>
              <a:rPr lang="en-US" altLang="en-US" dirty="0" err="1" smtClean="0"/>
              <a:t>Subquery</a:t>
            </a:r>
            <a:r>
              <a:rPr lang="en-US" altLang="en-US" dirty="0" smtClean="0"/>
              <a:t> places like FROM </a:t>
            </a:r>
            <a:r>
              <a:rPr lang="en-US" altLang="en-US" dirty="0"/>
              <a:t>and WHERE </a:t>
            </a:r>
            <a:r>
              <a:rPr lang="en-US" altLang="en-US" dirty="0" smtClean="0"/>
              <a:t>clause.</a:t>
            </a:r>
          </a:p>
          <a:p>
            <a:pPr lvl="1"/>
            <a:r>
              <a:rPr lang="en-US" altLang="en-US" dirty="0" smtClean="0"/>
              <a:t>in </a:t>
            </a:r>
            <a:r>
              <a:rPr lang="en-US" altLang="en-US" dirty="0"/>
              <a:t>place of a relation in the FROM clause, we can use a </a:t>
            </a:r>
            <a:r>
              <a:rPr lang="en-US" altLang="en-US" dirty="0" err="1"/>
              <a:t>subquery</a:t>
            </a:r>
            <a:r>
              <a:rPr lang="en-US" altLang="en-US" dirty="0"/>
              <a:t> and then query its result.</a:t>
            </a:r>
          </a:p>
          <a:p>
            <a:pPr lvl="1"/>
            <a:r>
              <a:rPr lang="en-US" altLang="en-US" dirty="0"/>
              <a:t>Must use a tuple-variable to name tuples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22822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MySQL Examples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Songs</a:t>
            </a:r>
            <a:endParaRPr lang="en-US" altLang="en-US" dirty="0" smtClean="0"/>
          </a:p>
          <a:p>
            <a:r>
              <a:rPr lang="en-US" altLang="en-US" dirty="0" smtClean="0"/>
              <a:t>Transcripts</a:t>
            </a:r>
          </a:p>
          <a:p>
            <a:r>
              <a:rPr lang="en-US" altLang="en-US" dirty="0" smtClean="0"/>
              <a:t>Movies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33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Quiz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R1( K, A, B, C</a:t>
            </a:r>
            <a:r>
              <a:rPr lang="en-US" dirty="0" smtClean="0"/>
              <a:t>), R2</a:t>
            </a:r>
            <a:r>
              <a:rPr lang="en-US" dirty="0"/>
              <a:t>( K, D, E)</a:t>
            </a:r>
          </a:p>
          <a:p>
            <a:pPr marL="0" indent="0">
              <a:buNone/>
            </a:pPr>
            <a:r>
              <a:rPr lang="en-US" dirty="0" smtClean="0"/>
              <a:t>R4</a:t>
            </a:r>
            <a:r>
              <a:rPr lang="en-US" dirty="0"/>
              <a:t>( B, B1, B2</a:t>
            </a:r>
            <a:r>
              <a:rPr lang="en-US" dirty="0" smtClean="0"/>
              <a:t>), R5</a:t>
            </a:r>
            <a:r>
              <a:rPr lang="en-US" dirty="0"/>
              <a:t>( C, C1, C2, C3, C4, C5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Write the SQL to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1) Display attribute K &amp; A for all tuples in R1.</a:t>
            </a:r>
          </a:p>
          <a:p>
            <a:pPr marL="0" indent="0">
              <a:buNone/>
            </a:pPr>
            <a:r>
              <a:rPr lang="en-US" dirty="0" smtClean="0"/>
              <a:t>   2) Display all tuples of R1 and R4 where the value B from R1 is the same as the B from R4.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3) Display all tuples from R1 and R2 where the K values of R1 and R2 agree.</a:t>
            </a:r>
          </a:p>
          <a:p>
            <a:pPr marL="0" indent="0">
              <a:buNone/>
            </a:pPr>
            <a:r>
              <a:rPr lang="en-US" dirty="0" smtClean="0"/>
              <a:t>   4) Display all tuples of R1 where K = 2 and all tuples of R1 where K = 3.</a:t>
            </a:r>
          </a:p>
          <a:p>
            <a:pPr marL="0" indent="0">
              <a:buNone/>
            </a:pPr>
            <a:r>
              <a:rPr lang="en-US" dirty="0" smtClean="0"/>
              <a:t>   5)  Express the Natural Join of R1 and R2 using Join-On.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  <a:p>
            <a:r>
              <a:rPr lang="en-US" dirty="0" smtClean="0"/>
              <a:t>Very High Level Language</a:t>
            </a:r>
          </a:p>
          <a:p>
            <a:r>
              <a:rPr lang="en-US" dirty="0" smtClean="0"/>
              <a:t>Implementation of Relational Algebra</a:t>
            </a:r>
          </a:p>
          <a:p>
            <a:r>
              <a:rPr lang="en-US" dirty="0" smtClean="0"/>
              <a:t>Allows DBMS to optimize actual implementation.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remember, and never forget:</a:t>
            </a:r>
          </a:p>
          <a:p>
            <a:pPr lvl="1"/>
            <a:r>
              <a:rPr lang="en-US" dirty="0" smtClean="0"/>
              <a:t>SELECT * FROM table ;</a:t>
            </a:r>
          </a:p>
          <a:p>
            <a:pPr lvl="1"/>
            <a:r>
              <a:rPr lang="en-US" dirty="0" smtClean="0"/>
              <a:t>SELECT attribute FROM table</a:t>
            </a:r>
          </a:p>
          <a:p>
            <a:pPr marL="914400" lvl="2" indent="0">
              <a:buNone/>
            </a:pPr>
            <a:r>
              <a:rPr lang="en-US" dirty="0"/>
              <a:t>WHERE </a:t>
            </a:r>
            <a:r>
              <a:rPr lang="en-US" dirty="0" smtClean="0"/>
              <a:t>attribute = value ;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Always remember, and never forget:</a:t>
            </a:r>
          </a:p>
          <a:p>
            <a:pPr lvl="1"/>
            <a:r>
              <a:rPr lang="en-US" dirty="0" smtClean="0"/>
              <a:t>SELECT * FROM table ;</a:t>
            </a:r>
          </a:p>
          <a:p>
            <a:pPr lvl="1"/>
            <a:r>
              <a:rPr lang="en-US" dirty="0" smtClean="0"/>
              <a:t>SELECT attribute FROM table</a:t>
            </a:r>
          </a:p>
          <a:p>
            <a:pPr marL="914400" lvl="2" indent="0">
              <a:buNone/>
            </a:pPr>
            <a:r>
              <a:rPr lang="en-US" dirty="0"/>
              <a:t>WHERE </a:t>
            </a:r>
            <a:r>
              <a:rPr lang="en-US" dirty="0" smtClean="0"/>
              <a:t>attribute = value ;  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3400" y="40386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rgbClr val="006600"/>
                </a:solidFill>
              </a:rPr>
              <a:t>	SELECT</a:t>
            </a:r>
            <a:r>
              <a:rPr lang="en-US" altLang="en-US" dirty="0"/>
              <a:t> desired attributes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6600"/>
                </a:solidFill>
              </a:rPr>
              <a:t>FROM</a:t>
            </a:r>
            <a:r>
              <a:rPr lang="en-US" altLang="en-US" dirty="0"/>
              <a:t> one or more tables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6600"/>
                </a:solidFill>
              </a:rPr>
              <a:t>WHERE</a:t>
            </a:r>
            <a:r>
              <a:rPr lang="en-US" altLang="en-US" dirty="0"/>
              <a:t> condition about tuples of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the tables</a:t>
            </a:r>
          </a:p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2:</a:t>
            </a:r>
            <a:br>
              <a:rPr lang="en-US" dirty="0" smtClean="0"/>
            </a:b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4340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R1( K, A, B, C)</a:t>
            </a:r>
          </a:p>
          <a:p>
            <a:r>
              <a:rPr lang="en-US" sz="2400" dirty="0"/>
              <a:t>R2( K, D, E)</a:t>
            </a:r>
          </a:p>
          <a:p>
            <a:r>
              <a:rPr lang="en-US" sz="2400" dirty="0"/>
              <a:t>R3( A, A1, A2, A3)</a:t>
            </a:r>
          </a:p>
          <a:p>
            <a:r>
              <a:rPr lang="en-US" sz="2400" dirty="0"/>
              <a:t>R4( B, B1, B2)</a:t>
            </a:r>
          </a:p>
          <a:p>
            <a:r>
              <a:rPr lang="en-US" sz="2400" dirty="0"/>
              <a:t>R5( C, C1, C2, C3, C4, C5)</a:t>
            </a:r>
          </a:p>
          <a:p>
            <a:r>
              <a:rPr lang="en-US" sz="2400" dirty="0"/>
              <a:t>w/ K a key value for R1 and R2.</a:t>
            </a:r>
          </a:p>
          <a:p>
            <a:r>
              <a:rPr lang="en-US" sz="2400" dirty="0"/>
              <a:t>w/ A </a:t>
            </a:r>
            <a:r>
              <a:rPr lang="en-US" sz="2400" dirty="0" err="1"/>
              <a:t>a</a:t>
            </a:r>
            <a:r>
              <a:rPr lang="en-US" sz="2400" dirty="0"/>
              <a:t> key value for R3.</a:t>
            </a:r>
          </a:p>
          <a:p>
            <a:r>
              <a:rPr lang="en-US" sz="2400" dirty="0"/>
              <a:t>w/ B a key value for R4.</a:t>
            </a:r>
          </a:p>
          <a:p>
            <a:r>
              <a:rPr lang="en-US" sz="2400" dirty="0"/>
              <a:t>w/ C a key value for R5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2: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83632"/>
              </p:ext>
            </p:extLst>
          </p:nvPr>
        </p:nvGraphicFramePr>
        <p:xfrm>
          <a:off x="838200" y="1447800"/>
          <a:ext cx="3186544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67020"/>
              </p:ext>
            </p:extLst>
          </p:nvPr>
        </p:nvGraphicFramePr>
        <p:xfrm>
          <a:off x="3048000" y="4038600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32558"/>
              </p:ext>
            </p:extLst>
          </p:nvPr>
        </p:nvGraphicFramePr>
        <p:xfrm>
          <a:off x="5257800" y="1447800"/>
          <a:ext cx="2389908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08179"/>
              </p:ext>
            </p:extLst>
          </p:nvPr>
        </p:nvGraphicFramePr>
        <p:xfrm>
          <a:off x="209939" y="5105400"/>
          <a:ext cx="2389908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502" y="4419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R4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70" y="14478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14478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R2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40386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R5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</a:t>
            </a:r>
            <a:r>
              <a:rPr lang="en-US" altLang="en-US" dirty="0" smtClean="0"/>
              <a:t>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31" y="3886200"/>
            <a:ext cx="5372669" cy="838199"/>
          </a:xfrm>
        </p:spPr>
        <p:txBody>
          <a:bodyPr/>
          <a:lstStyle/>
          <a:p>
            <a:r>
              <a:rPr lang="en-US" sz="4000" dirty="0" smtClean="0"/>
              <a:t>Select C, C2 from R5;</a:t>
            </a:r>
            <a:endParaRPr lang="en-US" sz="4000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78337"/>
              </p:ext>
            </p:extLst>
          </p:nvPr>
        </p:nvGraphicFramePr>
        <p:xfrm>
          <a:off x="1219200" y="1400033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46303"/>
              </p:ext>
            </p:extLst>
          </p:nvPr>
        </p:nvGraphicFramePr>
        <p:xfrm>
          <a:off x="5715000" y="4343400"/>
          <a:ext cx="1981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531" y="13716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R5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</a:t>
            </a:r>
            <a:r>
              <a:rPr lang="en-US" altLang="en-US" dirty="0" smtClean="0"/>
              <a:t>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31" y="3886200"/>
            <a:ext cx="5372669" cy="266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Select C, C2 from R5;</a:t>
            </a:r>
          </a:p>
          <a:p>
            <a:r>
              <a:rPr lang="en-US" sz="4800" dirty="0" smtClean="0">
                <a:latin typeface="Lucida Sans Unicode" pitchFamily="34" charset="0"/>
              </a:rPr>
              <a:t>π</a:t>
            </a:r>
            <a:r>
              <a:rPr lang="en-US" sz="4000" i="1" baseline="-25000" dirty="0" smtClean="0"/>
              <a:t>C,C2 </a:t>
            </a:r>
            <a:r>
              <a:rPr lang="en-US" sz="4000" dirty="0" smtClean="0"/>
              <a:t>(R5)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17552"/>
              </p:ext>
            </p:extLst>
          </p:nvPr>
        </p:nvGraphicFramePr>
        <p:xfrm>
          <a:off x="1219200" y="1400033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6615"/>
              </p:ext>
            </p:extLst>
          </p:nvPr>
        </p:nvGraphicFramePr>
        <p:xfrm>
          <a:off x="5715000" y="4343400"/>
          <a:ext cx="1981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531" y="13716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R5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1571</Words>
  <Application>Microsoft Office PowerPoint</Application>
  <PresentationFormat>On-screen Show (4:3)</PresentationFormat>
  <Paragraphs>721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Quiz 6</vt:lpstr>
      <vt:lpstr>SQL Chapter 6</vt:lpstr>
      <vt:lpstr>SQL</vt:lpstr>
      <vt:lpstr>Select-From-Where Statements</vt:lpstr>
      <vt:lpstr>Select-From-Where Statements</vt:lpstr>
      <vt:lpstr>Assignment 2: Tables</vt:lpstr>
      <vt:lpstr>Assignment 2: Data</vt:lpstr>
      <vt:lpstr>Select-From-Where Statements</vt:lpstr>
      <vt:lpstr>Select-From-Where Statements</vt:lpstr>
      <vt:lpstr>Select-From-Where Statements</vt:lpstr>
      <vt:lpstr>Select-From-Where Statements</vt:lpstr>
      <vt:lpstr>Select-From-Where Statements</vt:lpstr>
      <vt:lpstr>Select-From-Where Statements</vt:lpstr>
      <vt:lpstr>Select-From-Where Statements</vt:lpstr>
      <vt:lpstr>Join’s</vt:lpstr>
      <vt:lpstr>Patterns LIKE’s</vt:lpstr>
      <vt:lpstr>Join’s</vt:lpstr>
      <vt:lpstr>Example: Exercise – 2.4.1</vt:lpstr>
      <vt:lpstr>Example: Exercise – 2.4.1</vt:lpstr>
      <vt:lpstr>Example: Exercise – 2.4.1</vt:lpstr>
      <vt:lpstr>Example: Exercise – 2.4.1</vt:lpstr>
      <vt:lpstr>Example: Exercise – 2.4.1</vt:lpstr>
      <vt:lpstr>Subqueries  Next Time</vt:lpstr>
      <vt:lpstr>MySQL Examples</vt:lpstr>
      <vt:lpstr>Quiz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95</cp:revision>
  <dcterms:created xsi:type="dcterms:W3CDTF">2013-07-17T21:55:23Z</dcterms:created>
  <dcterms:modified xsi:type="dcterms:W3CDTF">2013-09-19T21:30:08Z</dcterms:modified>
</cp:coreProperties>
</file>