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66" y="5084683"/>
            <a:ext cx="7478709" cy="106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>
            <p:ph idx="2" type="pic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Text">
  <p:cSld name="1 Column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3 level Bullet List">
  <p:cSld name=" 3 level Bullet Lis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5294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700"/>
              <a:buFont typeface="Arial"/>
              <a:buNone/>
              <a:defRPr b="1" sz="17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Merriweather Sans"/>
              <a:buChar char="-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>
            <a:lvl1pPr indent="-367030" lvl="0" marL="4572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180"/>
              <a:buFont typeface="Arial"/>
              <a:buChar char="•"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Chart">
  <p:cSld name="Text and Char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>
            <p:ph idx="2" type="chart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ext and Pho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>
            <p:ph idx="2" type="pic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47" y="1792"/>
            <a:ext cx="6572363" cy="93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Text">
  <p:cSld name="2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3 Photos">
  <p:cSld name="Text and 3 Photo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/>
          <p:nvPr>
            <p:ph idx="3" type="pic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0"/>
          <p:cNvSpPr/>
          <p:nvPr>
            <p:ph idx="4" type="pic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jp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6" marL="2743131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1218895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/>
        </p:nvSpPr>
        <p:spPr>
          <a:xfrm>
            <a:off x="11045952" y="6221885"/>
            <a:ext cx="725424" cy="534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347" y="1792"/>
            <a:ext cx="6572363" cy="9389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658368" y="4430486"/>
            <a:ext cx="5557375" cy="67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/>
              <a:t>Final Project – Team 14</a:t>
            </a:r>
            <a:br>
              <a:rPr lang="en-US" sz="2400"/>
            </a:br>
            <a:r>
              <a:rPr lang="en-US" sz="2400"/>
              <a:t>CSE 4/546: Reinforcement Learning</a:t>
            </a:r>
            <a:endParaRPr/>
          </a:p>
        </p:txBody>
      </p:sp>
      <p:sp>
        <p:nvSpPr>
          <p:cNvPr id="62" name="Google Shape;62;p12"/>
          <p:cNvSpPr txBox="1"/>
          <p:nvPr>
            <p:ph type="ctrTitle"/>
          </p:nvPr>
        </p:nvSpPr>
        <p:spPr>
          <a:xfrm>
            <a:off x="658368" y="1022684"/>
            <a:ext cx="6801211" cy="2854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/>
              <a:t>ADAPTIVE GAIT REHABILITATION USING HYBRID RL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Key Observations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569468" y="2189263"/>
            <a:ext cx="10593831" cy="40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7177" lvl="0" marL="28575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Fusion of Convolutional Neural Networks (CNN) and Proximal Policy Optimization (PPO) showed a positive trend in terms of fitness, with an increasing average accuracy over </a:t>
            </a:r>
            <a:r>
              <a:rPr lang="en-US"/>
              <a:t>50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iterations, reaching approximately </a:t>
            </a:r>
            <a:r>
              <a:rPr lang="en-US"/>
              <a:t>~99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/>
              <a:t>, hence showing certain </a:t>
            </a:r>
            <a:r>
              <a:rPr lang="en-US"/>
              <a:t>amount</a:t>
            </a:r>
            <a:r>
              <a:rPr lang="en-US"/>
              <a:t> of convergence</a:t>
            </a:r>
            <a:endParaRPr/>
          </a:p>
          <a:p>
            <a:pPr indent="-277177" lvl="0" marL="285750" rtl="0" algn="just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Evolutionary algorithm, with crossover and mutation, effectively optimized the weights of neural network models, suggesting potential for adaptive gait rehabilitation.</a:t>
            </a:r>
            <a:endParaRPr/>
          </a:p>
          <a:p>
            <a:pPr indent="-277177" lvl="0" marL="285750" rtl="0" algn="just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Initial testing on the </a:t>
            </a:r>
            <a:r>
              <a:rPr lang="en-US"/>
              <a:t>variations of GAIT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dataset</a:t>
            </a:r>
            <a:r>
              <a:rPr lang="en-US"/>
              <a:t>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demonstrated the viability of the CNN-PPO fusion, indicating a promising approach for further development in gait rehabilitation.</a:t>
            </a:r>
            <a:endParaRPr/>
          </a:p>
          <a:p>
            <a:pPr indent="-277177" lvl="0" marL="285750" rtl="0" algn="just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Next Steps:</a:t>
            </a:r>
            <a:endParaRPr/>
          </a:p>
          <a:p>
            <a:pPr indent="-277177" lvl="1" marL="800089" rtl="0" algn="just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Refine the hybrid RL algorithm, collect custom datasets, and further test and deploy in a simulated gait environment. We can also aim for continuous training and model adaptation to individual patient needs.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64005" y="3429000"/>
            <a:ext cx="5863989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69468" y="2189264"/>
            <a:ext cx="10708132" cy="282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Gait recognition – a biometric technique used to identify individuals based on their walking style.</a:t>
            </a:r>
            <a:endParaRPr/>
          </a:p>
          <a:p>
            <a:pPr indent="-2857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The project aims to develop an adaptive gait rehabilitation system using a hybrid of reinforcement learning algorithms, focusing on Proximal Policy Optimization (PPO) fused with Algae algorithmic concepts.</a:t>
            </a:r>
            <a:endParaRPr/>
          </a:p>
          <a:p>
            <a:pPr indent="-2857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Goal:</a:t>
            </a:r>
            <a:r>
              <a:rPr lang="en-US" sz="2000"/>
              <a:t> Optimize gait patterns to meet individual patient needs for more effective rehabilitation outcomes.</a:t>
            </a:r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gait recognition identify by mapping unique manner"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1092" y="5160545"/>
            <a:ext cx="6789816" cy="169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69468" y="2303584"/>
            <a:ext cx="10515600" cy="3697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 in Rehabilitation:</a:t>
            </a:r>
            <a:endParaRPr/>
          </a:p>
          <a:p>
            <a:pPr indent="-285750" lvl="1" marL="742939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RL methods can be employed to create personalized training programs for patients.</a:t>
            </a:r>
            <a:endParaRPr/>
          </a:p>
          <a:p>
            <a:pPr indent="-285750" lvl="1" marL="742939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Adaptation to Individual Needs</a:t>
            </a:r>
            <a:endParaRPr/>
          </a:p>
          <a:p>
            <a:pPr indent="-285750" lvl="1" marL="742939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from Feedback</a:t>
            </a:r>
            <a:endParaRPr/>
          </a:p>
          <a:p>
            <a:pPr indent="-285750" lvl="1" marL="742939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Optimizing Therapy</a:t>
            </a:r>
            <a:endParaRPr/>
          </a:p>
          <a:p>
            <a:pPr indent="-285750" lvl="1" marL="742939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Adjustments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69468" y="2265484"/>
            <a:ext cx="10650982" cy="424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218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Work:</a:t>
            </a:r>
            <a:endParaRPr/>
          </a:p>
          <a:p>
            <a:pPr indent="-285750" lvl="1" marL="742939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 exoskeletons equipped with hybrid RL can adjust to a patient's unique gait patterns, offering real-time support for effective rehabilitation. </a:t>
            </a:r>
            <a:endParaRPr/>
          </a:p>
          <a:p>
            <a:pPr indent="-285750" lvl="1" marL="742939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studies have utilized deep reinforcement learning (DRL) framework, key-value attention-based Softmax Deep Double Deterministic policy gradients (AT_SD3) to improve gait adjustment in lower-limb exoskeletons.</a:t>
            </a:r>
            <a:endParaRPr/>
          </a:p>
          <a:p>
            <a:pPr indent="-285750" lvl="1" marL="742939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Prosthetic limbs controlled by hybrid RL can adapt to a wearer's walking style, enhancing their mobility and comfort however it faced.</a:t>
            </a:r>
            <a:endParaRPr/>
          </a:p>
          <a:p>
            <a:pPr indent="-285750" lvl="1" marL="742939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studies found a hybrid approach combining elements of both (Model-Based and Model-Free, or MBMF) yields the best performance in real-world scenarios.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69468" y="2140966"/>
            <a:ext cx="9622200" cy="4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-260350" lvl="0" marL="342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80"/>
              <a:buFont typeface="Arial"/>
              <a:buChar char="•"/>
            </a:pPr>
            <a:r>
              <a:rPr b="1" lang="en-US" sz="1600"/>
              <a:t>Data:</a:t>
            </a:r>
            <a:endParaRPr sz="1600"/>
          </a:p>
          <a:p>
            <a:pPr indent="-260350" lvl="2" marL="800077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The OU-ISIR Gait Database, Treadmill Dataset</a:t>
            </a:r>
            <a:endParaRPr sz="1400"/>
          </a:p>
          <a:p>
            <a:pPr indent="-260350" lvl="0" marL="3429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80"/>
              <a:buFont typeface="Arial"/>
              <a:buChar char="•"/>
            </a:pPr>
            <a:r>
              <a:rPr b="1" lang="en-US" sz="1600"/>
              <a:t>Data Preprocessing:</a:t>
            </a:r>
            <a:endParaRPr sz="1600"/>
          </a:p>
          <a:p>
            <a:pPr indent="-260350" lvl="2" marL="800077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Image Transformation</a:t>
            </a:r>
            <a:endParaRPr sz="1400"/>
          </a:p>
          <a:p>
            <a:pPr indent="-260350" lvl="2" marL="800077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Image Normalization</a:t>
            </a:r>
            <a:endParaRPr sz="1400"/>
          </a:p>
          <a:p>
            <a:pPr indent="-260350" lvl="0" marL="3429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80"/>
              <a:buFont typeface="Arial"/>
              <a:buChar char="•"/>
            </a:pPr>
            <a:r>
              <a:rPr b="1" lang="en-US" sz="1600"/>
              <a:t>Neural Network Architecture:</a:t>
            </a:r>
            <a:endParaRPr sz="1600"/>
          </a:p>
          <a:p>
            <a:pPr indent="-260350" lvl="2" marL="800077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Convolutional Neural Network (CNN) with 3 Convolutional Layers with ReLU activation for image classification. Batch normalization to stabilize training and we added max-pool layer (2,2) to reduce spatial dimensions.</a:t>
            </a:r>
            <a:endParaRPr sz="1400"/>
          </a:p>
          <a:p>
            <a:pPr indent="-260350" lvl="2" marL="800077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Fully Connected Layers with dropout of 0.5 and ReLU activation.</a:t>
            </a:r>
            <a:endParaRPr sz="1400"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Environment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Environment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69468" y="2299716"/>
            <a:ext cx="9622282" cy="423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Gait Rehabilitation - PPO Environment:</a:t>
            </a:r>
            <a:endParaRPr/>
          </a:p>
          <a:p>
            <a:pPr indent="-285750" lvl="2" marL="857227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Implements hybrid Algae + PPO model with multiple policies to be trained concurrently</a:t>
            </a:r>
            <a:endParaRPr/>
          </a:p>
          <a:p>
            <a:pPr indent="-285750" lvl="2" marL="857227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Adam Optimizer, Learning Rate Scheduler, Cross Entropy Loss</a:t>
            </a:r>
            <a:endParaRPr/>
          </a:p>
          <a:p>
            <a:pPr indent="-285750" lvl="2" marL="857227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 is trained on each episode with each policy</a:t>
            </a:r>
            <a:endParaRPr/>
          </a:p>
          <a:p>
            <a:pPr indent="-285750" lvl="2" marL="857227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5-episode an Algae method (evolve()) applies crossover and mutation among policies. Mutation on basis of simple genetic algorithm approach to evolve the policies.</a:t>
            </a:r>
            <a:endParaRPr/>
          </a:p>
          <a:p>
            <a:pPr indent="-285750" lvl="2" marL="857227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AlgaePPO is trained on 50 episodes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69468" y="2204466"/>
            <a:ext cx="10515600" cy="4424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575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ct val="108999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 + PPO Approach:</a:t>
            </a:r>
            <a:endParaRPr/>
          </a:p>
          <a:p>
            <a:pPr indent="-285750" lvl="1" marL="10795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8999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experimentation utilized MNIST dataset to test this combination</a:t>
            </a:r>
            <a:endParaRPr/>
          </a:p>
          <a:p>
            <a:pPr indent="-285750" lvl="1" marL="10795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8999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an evolutionary algorithm inspired by genetic algorithms and reinforcement learning</a:t>
            </a:r>
            <a:endParaRPr/>
          </a:p>
          <a:p>
            <a:pPr indent="-285750" lvl="1" marL="10795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8999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PPO class defines methods for policy optimization, while Algae-based operations apply crossover and mutation to evolve a population of CNN models</a:t>
            </a:r>
            <a:endParaRPr/>
          </a:p>
          <a:p>
            <a:pPr indent="-285750" lvl="0" marL="3429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8999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Algorithm:</a:t>
            </a:r>
            <a:endParaRPr/>
          </a:p>
          <a:p>
            <a:pPr indent="-285750" lvl="1" marL="10795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8999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Leverages crossover and mutation operations to optimize neural network weights, improving model performance through evolutionary principles</a:t>
            </a:r>
            <a:endParaRPr/>
          </a:p>
          <a:p>
            <a:pPr indent="-285750" lvl="1" marL="10795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8999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of neural networks is initialized with random weights and evaluated for performance</a:t>
            </a:r>
            <a:endParaRPr/>
          </a:p>
          <a:p>
            <a:pPr indent="-285750" lvl="1" marL="10795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8999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Gradual improvement in model performance through iterative evolution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descr="A diagram of a computer program&#10;&#10;Description automatically generated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386" y="2242566"/>
            <a:ext cx="5217764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68231" y="1038950"/>
            <a:ext cx="4268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Results - </a:t>
            </a:r>
            <a:r>
              <a:rPr lang="en-US"/>
              <a:t>Dataset</a:t>
            </a:r>
            <a:r>
              <a:rPr lang="en-US"/>
              <a:t> D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1884475"/>
            <a:ext cx="5084378" cy="282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991" y="4709125"/>
            <a:ext cx="2729783" cy="21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225" y="4709125"/>
            <a:ext cx="1808900" cy="18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7484325" y="1454900"/>
            <a:ext cx="4385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240"/>
              <a:buFont typeface="Georgia"/>
              <a:buNone/>
            </a:pPr>
            <a:r>
              <a:rPr lang="en-US" sz="3640"/>
              <a:t>Results Dataset B</a:t>
            </a:r>
            <a:endParaRPr sz="364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374600" y="1755058"/>
            <a:ext cx="5653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OU-ISIR Gait Dataset Results: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4593" y="2161050"/>
            <a:ext cx="3932150" cy="313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