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Black"/>
      <p:bold r:id="rId18"/>
      <p:boldItalic r:id="rId19"/>
    </p:embeddedFont>
    <p:embeddedFont>
      <p:font typeface="Roboto Thin"/>
      <p:regular r:id="rId20"/>
      <p:bold r:id="rId21"/>
      <p:italic r:id="rId22"/>
      <p:boldItalic r:id="rId23"/>
    </p:embeddedFont>
    <p:embeddedFont>
      <p:font typeface="Roboto"/>
      <p:regular r:id="rId24"/>
      <p:bold r:id="rId25"/>
      <p:italic r:id="rId26"/>
      <p:boldItalic r:id="rId27"/>
    </p:embeddedFont>
    <p:embeddedFont>
      <p:font typeface="Montserrat Black"/>
      <p:bold r:id="rId28"/>
      <p:boldItalic r:id="rId29"/>
    </p:embeddedFont>
    <p:embeddedFont>
      <p:font typeface="Didact Gothic"/>
      <p:regular r:id="rId30"/>
    </p:embeddedFont>
    <p:embeddedFont>
      <p:font typeface="Roboto Mono Thin"/>
      <p:regular r:id="rId31"/>
      <p:bold r:id="rId32"/>
      <p:italic r:id="rId33"/>
      <p:boldItalic r:id="rId34"/>
    </p:embeddedFont>
    <p:embeddedFont>
      <p:font typeface="Roboto Light"/>
      <p:regular r:id="rId35"/>
      <p:bold r:id="rId36"/>
      <p:italic r:id="rId37"/>
      <p:boldItalic r:id="rId38"/>
    </p:embeddedFont>
    <p:embeddedFont>
      <p:font typeface="Bree Serif"/>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ieSCrDqLBFKS+cyOT0JQMsHsns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879C78-1D55-4B60-91F6-90A50F3E55E1}">
  <a:tblStyle styleId="{74879C78-1D55-4B60-91F6-90A50F3E55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7FB3302-A2D1-4379-BDA7-6EDC5C201053}"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Black-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lack-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Thin-regular.fntdata"/><Relationship Id="rId30" Type="http://schemas.openxmlformats.org/officeDocument/2006/relationships/font" Target="fonts/DidactGothic-regular.fntdata"/><Relationship Id="rId11" Type="http://schemas.openxmlformats.org/officeDocument/2006/relationships/slide" Target="slides/slide6.xml"/><Relationship Id="rId33" Type="http://schemas.openxmlformats.org/officeDocument/2006/relationships/font" Target="fonts/RobotoMonoThin-italic.fntdata"/><Relationship Id="rId10" Type="http://schemas.openxmlformats.org/officeDocument/2006/relationships/slide" Target="slides/slide5.xml"/><Relationship Id="rId32" Type="http://schemas.openxmlformats.org/officeDocument/2006/relationships/font" Target="fonts/RobotoMonoThin-bold.fntdata"/><Relationship Id="rId13" Type="http://schemas.openxmlformats.org/officeDocument/2006/relationships/slide" Target="slides/slide8.xml"/><Relationship Id="rId35" Type="http://schemas.openxmlformats.org/officeDocument/2006/relationships/font" Target="fonts/RobotoLight-regular.fntdata"/><Relationship Id="rId12" Type="http://schemas.openxmlformats.org/officeDocument/2006/relationships/slide" Target="slides/slide7.xml"/><Relationship Id="rId34" Type="http://schemas.openxmlformats.org/officeDocument/2006/relationships/font" Target="fonts/RobotoMonoThin-boldItalic.fntdata"/><Relationship Id="rId15" Type="http://schemas.openxmlformats.org/officeDocument/2006/relationships/slide" Target="slides/slide10.xml"/><Relationship Id="rId37" Type="http://schemas.openxmlformats.org/officeDocument/2006/relationships/font" Target="fonts/RobotoLight-italic.fntdata"/><Relationship Id="rId14" Type="http://schemas.openxmlformats.org/officeDocument/2006/relationships/slide" Target="slides/slide9.xml"/><Relationship Id="rId36" Type="http://schemas.openxmlformats.org/officeDocument/2006/relationships/font" Target="fonts/RobotoLight-bold.fntdata"/><Relationship Id="rId17" Type="http://schemas.openxmlformats.org/officeDocument/2006/relationships/slide" Target="slides/slide12.xml"/><Relationship Id="rId39" Type="http://schemas.openxmlformats.org/officeDocument/2006/relationships/font" Target="fonts/BreeSerif-regular.fntdata"/><Relationship Id="rId16" Type="http://schemas.openxmlformats.org/officeDocument/2006/relationships/slide" Target="slides/slide11.xml"/><Relationship Id="rId38" Type="http://schemas.openxmlformats.org/officeDocument/2006/relationships/font" Target="fonts/RobotoLight-boldItalic.fntdata"/><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4c9dbd8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4c9dbd8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3f881608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3f881608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a75454e4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3a75454e4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a75454e4d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3a75454e4d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a75454e4d_1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3a75454e4d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4c9dbd8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4c9dbd8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15"/>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15"/>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1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3" name="Google Shape;13;p16"/>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16"/>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5" name="Google Shape;15;p16"/>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16"/>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7" name="Google Shape;17;p16"/>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16"/>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9" name="Google Shape;19;p16"/>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16"/>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1" name="Google Shape;21;p16"/>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16"/>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3" name="Google Shape;23;p16"/>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16"/>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5" name="Google Shape;25;p16"/>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16"/>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16"/>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16"/>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16"/>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16"/>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17"/>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33" name="Google Shape;33;p17"/>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18"/>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36" name="Google Shape;36;p18"/>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37" name="Google Shape;37;p18"/>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38" name="Google Shape;38;p18"/>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39" name="Google Shape;39;p18"/>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40" name="Google Shape;40;p18"/>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41" name="Google Shape;41;p1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19"/>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9"/>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45" name="Google Shape;45;p19"/>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20"/>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48" name="Shape 48"/>
        <p:cNvGrpSpPr/>
        <p:nvPr/>
      </p:nvGrpSpPr>
      <p:grpSpPr>
        <a:xfrm>
          <a:off x="0" y="0"/>
          <a:ext cx="0" cy="0"/>
          <a:chOff x="0" y="0"/>
          <a:chExt cx="0" cy="0"/>
        </a:xfrm>
      </p:grpSpPr>
      <p:sp>
        <p:nvSpPr>
          <p:cNvPr id="49" name="Google Shape;49;p21"/>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0" name="Google Shape;50;p21"/>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1" name="Google Shape;51;p21"/>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52" name="Shape 5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2611788" y="-1022700"/>
            <a:ext cx="6175500" cy="3447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sz="2300" u="sng">
                <a:solidFill>
                  <a:schemeClr val="accent1"/>
                </a:solidFill>
                <a:latin typeface="Montserrat Black"/>
                <a:ea typeface="Montserrat Black"/>
                <a:cs typeface="Montserrat Black"/>
                <a:sym typeface="Montserrat Black"/>
              </a:rPr>
              <a:t>S</a:t>
            </a:r>
            <a:r>
              <a:rPr lang="en-US" sz="2300">
                <a:solidFill>
                  <a:schemeClr val="accent1"/>
                </a:solidFill>
                <a:latin typeface="Montserrat Black"/>
                <a:ea typeface="Montserrat Black"/>
                <a:cs typeface="Montserrat Black"/>
                <a:sym typeface="Montserrat Black"/>
              </a:rPr>
              <a:t>ECURED </a:t>
            </a:r>
            <a:r>
              <a:rPr lang="en-US" sz="2300" u="sng">
                <a:solidFill>
                  <a:schemeClr val="accent1"/>
                </a:solidFill>
                <a:latin typeface="Montserrat Black"/>
                <a:ea typeface="Montserrat Black"/>
                <a:cs typeface="Montserrat Black"/>
                <a:sym typeface="Montserrat Black"/>
              </a:rPr>
              <a:t>P</a:t>
            </a:r>
            <a:r>
              <a:rPr lang="en-US" sz="2300">
                <a:solidFill>
                  <a:schemeClr val="accent1"/>
                </a:solidFill>
                <a:latin typeface="Montserrat Black"/>
                <a:ea typeface="Montserrat Black"/>
                <a:cs typeface="Montserrat Black"/>
                <a:sym typeface="Montserrat Black"/>
              </a:rPr>
              <a:t>ROCESS WITH </a:t>
            </a:r>
            <a:r>
              <a:rPr lang="en-US" sz="2300" u="sng">
                <a:solidFill>
                  <a:schemeClr val="accent1"/>
                </a:solidFill>
                <a:latin typeface="Montserrat Black"/>
                <a:ea typeface="Montserrat Black"/>
                <a:cs typeface="Montserrat Black"/>
                <a:sym typeface="Montserrat Black"/>
              </a:rPr>
              <a:t>E</a:t>
            </a:r>
            <a:r>
              <a:rPr lang="en-US" sz="2300">
                <a:solidFill>
                  <a:schemeClr val="accent1"/>
                </a:solidFill>
                <a:latin typeface="Montserrat Black"/>
                <a:ea typeface="Montserrat Black"/>
                <a:cs typeface="Montserrat Black"/>
                <a:sym typeface="Montserrat Black"/>
              </a:rPr>
              <a:t>NHANCED </a:t>
            </a:r>
            <a:r>
              <a:rPr lang="en-US" sz="2300" u="sng">
                <a:solidFill>
                  <a:schemeClr val="accent1"/>
                </a:solidFill>
                <a:latin typeface="Montserrat Black"/>
                <a:ea typeface="Montserrat Black"/>
                <a:cs typeface="Montserrat Black"/>
                <a:sym typeface="Montserrat Black"/>
              </a:rPr>
              <a:t>C</a:t>
            </a:r>
            <a:r>
              <a:rPr lang="en-US" sz="2300">
                <a:solidFill>
                  <a:schemeClr val="accent1"/>
                </a:solidFill>
                <a:latin typeface="Montserrat Black"/>
                <a:ea typeface="Montserrat Black"/>
                <a:cs typeface="Montserrat Black"/>
                <a:sym typeface="Montserrat Black"/>
              </a:rPr>
              <a:t>OGNITIVE </a:t>
            </a:r>
            <a:r>
              <a:rPr lang="en-US" sz="2300" u="sng">
                <a:solidFill>
                  <a:schemeClr val="accent1"/>
                </a:solidFill>
                <a:latin typeface="Montserrat Black"/>
                <a:ea typeface="Montserrat Black"/>
                <a:cs typeface="Montserrat Black"/>
                <a:sym typeface="Montserrat Black"/>
              </a:rPr>
              <a:t>T</a:t>
            </a:r>
            <a:r>
              <a:rPr lang="en-US" sz="2300">
                <a:solidFill>
                  <a:schemeClr val="accent1"/>
                </a:solidFill>
                <a:latin typeface="Montserrat Black"/>
                <a:ea typeface="Montserrat Black"/>
                <a:cs typeface="Montserrat Black"/>
                <a:sym typeface="Montserrat Black"/>
              </a:rPr>
              <a:t>ECHNOLOGY FOR </a:t>
            </a:r>
            <a:r>
              <a:rPr lang="en-US" sz="2300" u="sng">
                <a:solidFill>
                  <a:schemeClr val="accent1"/>
                </a:solidFill>
                <a:latin typeface="Montserrat Black"/>
                <a:ea typeface="Montserrat Black"/>
                <a:cs typeface="Montserrat Black"/>
                <a:sym typeface="Montserrat Black"/>
              </a:rPr>
              <a:t>E</a:t>
            </a:r>
            <a:r>
              <a:rPr lang="en-US" sz="2300">
                <a:solidFill>
                  <a:schemeClr val="accent1"/>
                </a:solidFill>
                <a:latin typeface="Montserrat Black"/>
                <a:ea typeface="Montserrat Black"/>
                <a:cs typeface="Montserrat Black"/>
                <a:sym typeface="Montserrat Black"/>
              </a:rPr>
              <a:t>LECTRONIC </a:t>
            </a:r>
            <a:r>
              <a:rPr lang="en-US" sz="2300" u="sng">
                <a:solidFill>
                  <a:schemeClr val="accent1"/>
                </a:solidFill>
                <a:latin typeface="Montserrat Black"/>
                <a:ea typeface="Montserrat Black"/>
                <a:cs typeface="Montserrat Black"/>
                <a:sym typeface="Montserrat Black"/>
              </a:rPr>
              <a:t>R</a:t>
            </a:r>
            <a:r>
              <a:rPr lang="en-US" sz="2300">
                <a:solidFill>
                  <a:schemeClr val="accent1"/>
                </a:solidFill>
                <a:latin typeface="Montserrat Black"/>
                <a:ea typeface="Montserrat Black"/>
                <a:cs typeface="Montserrat Black"/>
                <a:sym typeface="Montserrat Black"/>
              </a:rPr>
              <a:t>ECORD VERIFICATION</a:t>
            </a:r>
            <a:br>
              <a:rPr lang="en-US" sz="2300">
                <a:solidFill>
                  <a:schemeClr val="accent1"/>
                </a:solidFill>
                <a:latin typeface="Montserrat Black"/>
                <a:ea typeface="Montserrat Black"/>
                <a:cs typeface="Montserrat Black"/>
                <a:sym typeface="Montserrat Black"/>
              </a:rPr>
            </a:br>
            <a:r>
              <a:rPr lang="en-US" sz="2300">
                <a:solidFill>
                  <a:schemeClr val="accent1"/>
                </a:solidFill>
                <a:latin typeface="Montserrat Black"/>
                <a:ea typeface="Montserrat Black"/>
                <a:cs typeface="Montserrat Black"/>
                <a:sym typeface="Montserrat Black"/>
              </a:rPr>
              <a:t>(</a:t>
            </a:r>
            <a:r>
              <a:rPr lang="en-US" sz="2300">
                <a:latin typeface="Montserrat Black"/>
                <a:ea typeface="Montserrat Black"/>
                <a:cs typeface="Montserrat Black"/>
                <a:sym typeface="Montserrat Black"/>
              </a:rPr>
              <a:t>SPECTER)</a:t>
            </a:r>
            <a:endParaRPr sz="2300">
              <a:solidFill>
                <a:schemeClr val="accent1"/>
              </a:solidFill>
              <a:latin typeface="Montserrat Black"/>
              <a:ea typeface="Montserrat Black"/>
              <a:cs typeface="Montserrat Black"/>
              <a:sym typeface="Montserrat Black"/>
            </a:endParaRPr>
          </a:p>
        </p:txBody>
      </p:sp>
      <p:sp>
        <p:nvSpPr>
          <p:cNvPr id="58" name="Google Shape;58;p1"/>
          <p:cNvSpPr/>
          <p:nvPr/>
        </p:nvSpPr>
        <p:spPr>
          <a:xfrm>
            <a:off x="257150" y="2038875"/>
            <a:ext cx="2018413" cy="2780404"/>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410976" y="3268525"/>
            <a:ext cx="549104" cy="656067"/>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1358042" y="3315629"/>
            <a:ext cx="14" cy="17"/>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993166" y="3195540"/>
            <a:ext cx="391716" cy="462793"/>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1556580" y="2784795"/>
            <a:ext cx="577722" cy="26770"/>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1556580" y="2876835"/>
            <a:ext cx="577722" cy="26770"/>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1556580" y="2968876"/>
            <a:ext cx="577722" cy="26770"/>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1556580" y="3154016"/>
            <a:ext cx="577722" cy="26770"/>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1556580" y="3246056"/>
            <a:ext cx="577722" cy="26770"/>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1556580" y="3430138"/>
            <a:ext cx="577722" cy="26770"/>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1556580" y="3522178"/>
            <a:ext cx="577722" cy="26770"/>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1556580" y="3706243"/>
            <a:ext cx="577722" cy="26770"/>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423502" y="2784795"/>
            <a:ext cx="998029" cy="26770"/>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423502" y="2876835"/>
            <a:ext cx="998029" cy="26770"/>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423502" y="3061975"/>
            <a:ext cx="671611" cy="26787"/>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1623649" y="2598580"/>
            <a:ext cx="410490" cy="80294"/>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717729" y="2598580"/>
            <a:ext cx="409592" cy="80294"/>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1785522" y="2400382"/>
            <a:ext cx="136844" cy="140423"/>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1104063" y="4356912"/>
            <a:ext cx="161629" cy="139734"/>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1168449" y="2557912"/>
            <a:ext cx="135061" cy="16163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488774" y="2412364"/>
            <a:ext cx="96598" cy="11667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886749" y="2425204"/>
            <a:ext cx="850470" cy="90999"/>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4350925" y="3564647"/>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txBox="1"/>
          <p:nvPr/>
        </p:nvSpPr>
        <p:spPr>
          <a:xfrm>
            <a:off x="3664802" y="2736325"/>
            <a:ext cx="4069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GAUTAM GALADA</a:t>
            </a:r>
            <a:r>
              <a:rPr b="0" i="0" lang="en-US" sz="1400" u="none" cap="none" strike="noStrike">
                <a:solidFill>
                  <a:schemeClr val="lt1"/>
                </a:solidFill>
                <a:latin typeface="Arial"/>
                <a:ea typeface="Arial"/>
                <a:cs typeface="Arial"/>
                <a:sym typeface="Arial"/>
              </a:rPr>
              <a:t> | </a:t>
            </a:r>
            <a:r>
              <a:rPr b="1" i="0" lang="en-US" sz="1400" u="none" cap="none" strike="noStrike">
                <a:solidFill>
                  <a:schemeClr val="lt1"/>
                </a:solidFill>
                <a:latin typeface="Calibri"/>
                <a:ea typeface="Calibri"/>
                <a:cs typeface="Calibri"/>
                <a:sym typeface="Calibri"/>
              </a:rPr>
              <a:t>19BCI7042</a:t>
            </a:r>
            <a:endParaRPr b="0" i="0" sz="1400" u="none" cap="none" strike="noStrike">
              <a:solidFill>
                <a:schemeClr val="lt1"/>
              </a:solidFill>
              <a:latin typeface="Arial"/>
              <a:ea typeface="Arial"/>
              <a:cs typeface="Arial"/>
              <a:sym typeface="Arial"/>
            </a:endParaRPr>
          </a:p>
        </p:txBody>
      </p:sp>
      <p:sp>
        <p:nvSpPr>
          <p:cNvPr id="82" name="Google Shape;82;p1"/>
          <p:cNvSpPr txBox="1"/>
          <p:nvPr/>
        </p:nvSpPr>
        <p:spPr>
          <a:xfrm>
            <a:off x="6642573" y="4296046"/>
            <a:ext cx="2450700" cy="523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UNDER THE GUIDANCE OF</a:t>
            </a:r>
            <a:br>
              <a:rPr b="1" i="0" lang="en-US" sz="1400" u="none" cap="none" strike="noStrike">
                <a:solidFill>
                  <a:schemeClr val="lt1"/>
                </a:solidFill>
                <a:latin typeface="Calibri"/>
                <a:ea typeface="Calibri"/>
                <a:cs typeface="Calibri"/>
                <a:sym typeface="Calibri"/>
              </a:rPr>
            </a:br>
            <a:r>
              <a:rPr b="1" i="0" lang="en-US" sz="1400" u="none" cap="none" strike="noStrike">
                <a:solidFill>
                  <a:schemeClr val="lt1"/>
                </a:solidFill>
                <a:latin typeface="Calibri"/>
                <a:ea typeface="Calibri"/>
                <a:cs typeface="Calibri"/>
                <a:sym typeface="Calibri"/>
              </a:rPr>
              <a:t>DR. SIBI CHAKKARAVARTHY S</a:t>
            </a:r>
            <a:endParaRPr b="0" i="0" sz="1050" u="none" cap="none" strike="noStrike">
              <a:solidFill>
                <a:srgbClr val="000000"/>
              </a:solidFill>
              <a:latin typeface="Arial"/>
              <a:ea typeface="Arial"/>
              <a:cs typeface="Arial"/>
              <a:sym typeface="Arial"/>
            </a:endParaRPr>
          </a:p>
        </p:txBody>
      </p:sp>
      <p:pic>
        <p:nvPicPr>
          <p:cNvPr id="83" name="Google Shape;83;p1"/>
          <p:cNvPicPr preferRelativeResize="0"/>
          <p:nvPr/>
        </p:nvPicPr>
        <p:blipFill rotWithShape="1">
          <a:blip r:embed="rId3">
            <a:alphaModFix/>
          </a:blip>
          <a:srcRect b="0" l="0" r="0" t="0"/>
          <a:stretch/>
        </p:blipFill>
        <p:spPr>
          <a:xfrm>
            <a:off x="634591" y="237726"/>
            <a:ext cx="1422643" cy="61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TIMELINE</a:t>
            </a:r>
            <a:endParaRPr/>
          </a:p>
        </p:txBody>
      </p:sp>
      <p:cxnSp>
        <p:nvCxnSpPr>
          <p:cNvPr id="230" name="Google Shape;230;p11"/>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graphicFrame>
        <p:nvGraphicFramePr>
          <p:cNvPr id="231" name="Google Shape;231;p11"/>
          <p:cNvGraphicFramePr/>
          <p:nvPr/>
        </p:nvGraphicFramePr>
        <p:xfrm>
          <a:off x="906444" y="1738851"/>
          <a:ext cx="3000000" cy="3000000"/>
        </p:xfrm>
        <a:graphic>
          <a:graphicData uri="http://schemas.openxmlformats.org/drawingml/2006/table">
            <a:tbl>
              <a:tblPr>
                <a:noFill/>
                <a:tableStyleId>{37FB3302-A2D1-4379-BDA7-6EDC5C201053}</a:tableStyleId>
              </a:tblPr>
              <a:tblGrid>
                <a:gridCol w="610925"/>
                <a:gridCol w="610925"/>
                <a:gridCol w="610925"/>
                <a:gridCol w="610925"/>
                <a:gridCol w="610925"/>
                <a:gridCol w="610925"/>
                <a:gridCol w="610925"/>
                <a:gridCol w="610925"/>
                <a:gridCol w="610925"/>
                <a:gridCol w="610925"/>
                <a:gridCol w="610925"/>
                <a:gridCol w="610925"/>
              </a:tblGrid>
              <a:tr h="433375">
                <a:tc gridSpan="3">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Roboto Black"/>
                          <a:ea typeface="Roboto Black"/>
                          <a:cs typeface="Roboto Black"/>
                          <a:sym typeface="Roboto Black"/>
                        </a:rPr>
                        <a:t>REVIEW - 1</a:t>
                      </a:r>
                      <a:endParaRPr b="1" sz="105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48FFD5"/>
                    </a:solidFill>
                  </a:tcPr>
                </a:tc>
                <a:tc hMerge="1"/>
                <a:tc hMerge="1"/>
                <a:tc gridSpan="3">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Roboto Black"/>
                          <a:ea typeface="Roboto Black"/>
                          <a:cs typeface="Roboto Black"/>
                          <a:sym typeface="Roboto Black"/>
                        </a:rPr>
                        <a:t>REVIEW - 2</a:t>
                      </a:r>
                      <a:endParaRPr b="1" sz="105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48FFD5"/>
                    </a:solidFill>
                  </a:tcPr>
                </a:tc>
                <a:tc hMerge="1"/>
                <a:tc hMerge="1"/>
                <a:tc gridSpan="3">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Roboto Black"/>
                          <a:ea typeface="Roboto Black"/>
                          <a:cs typeface="Roboto Black"/>
                          <a:sym typeface="Roboto Black"/>
                        </a:rPr>
                        <a:t>REVIEW - 3</a:t>
                      </a:r>
                      <a:endParaRPr b="1" sz="105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48FFD5"/>
                    </a:solidFill>
                  </a:tcPr>
                </a:tc>
                <a:tc hMerge="1"/>
                <a:tc hMerge="1"/>
                <a:tc gridSpan="3">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Roboto Black"/>
                          <a:ea typeface="Roboto Black"/>
                          <a:cs typeface="Roboto Black"/>
                          <a:sym typeface="Roboto Black"/>
                        </a:rPr>
                        <a:t>PROJECT SUBMISSION</a:t>
                      </a:r>
                      <a:endParaRPr b="1" sz="105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48FFD5"/>
                    </a:solidFill>
                  </a:tcPr>
                </a:tc>
                <a:tc hMerge="1"/>
                <a:tc hMerge="1"/>
              </a:tr>
              <a:tr h="433375">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11</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MAR</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2023</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a:solidFill>
                            <a:schemeClr val="lt1"/>
                          </a:solidFill>
                          <a:latin typeface="Roboto Black"/>
                          <a:ea typeface="Roboto Black"/>
                          <a:cs typeface="Roboto Black"/>
                          <a:sym typeface="Roboto Black"/>
                        </a:rPr>
                        <a:t>26</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APR</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2023</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XX</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MAY</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2023</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XX</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MAY</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lt1"/>
                          </a:solidFill>
                          <a:latin typeface="Roboto Black"/>
                          <a:ea typeface="Roboto Black"/>
                          <a:cs typeface="Roboto Black"/>
                          <a:sym typeface="Roboto Black"/>
                        </a:rPr>
                        <a:t>2023</a:t>
                      </a:r>
                      <a:endParaRPr b="0" sz="1050" u="none" cap="none" strike="noStrike">
                        <a:solidFill>
                          <a:schemeClr val="lt1"/>
                        </a:solidFill>
                        <a:latin typeface="Roboto Black"/>
                        <a:ea typeface="Roboto Black"/>
                        <a:cs typeface="Roboto Black"/>
                        <a:sym typeface="Roboto Black"/>
                      </a:endParaRPr>
                    </a:p>
                  </a:txBody>
                  <a:tcPr marT="30950" marB="30950" marR="61925" marL="6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r>
              <a:tr h="1114375">
                <a:tc gridSpan="3">
                  <a:txBody>
                    <a:bodyPr/>
                    <a:lstStyle/>
                    <a:p>
                      <a:pPr indent="0" lvl="0" marL="0" marR="0" rtl="0" algn="ctr">
                        <a:lnSpc>
                          <a:spcPct val="150000"/>
                        </a:lnSpc>
                        <a:spcBef>
                          <a:spcPts val="0"/>
                        </a:spcBef>
                        <a:spcAft>
                          <a:spcPts val="0"/>
                        </a:spcAft>
                        <a:buClr>
                          <a:srgbClr val="000000"/>
                        </a:buClr>
                        <a:buSzPts val="1400"/>
                        <a:buFont typeface="Arial"/>
                        <a:buNone/>
                      </a:pPr>
                      <a:r>
                        <a:rPr b="0" lang="en-US" sz="1400" u="none" cap="none" strike="noStrike">
                          <a:solidFill>
                            <a:schemeClr val="lt1"/>
                          </a:solidFill>
                          <a:latin typeface="Roboto Black"/>
                          <a:ea typeface="Roboto Black"/>
                          <a:cs typeface="Roboto Black"/>
                          <a:sym typeface="Roboto Black"/>
                        </a:rPr>
                        <a:t>THEORETICAL APPROACH</a:t>
                      </a:r>
                      <a:endParaRPr b="0" sz="1400" u="none" cap="none" strike="noStrike">
                        <a:solidFill>
                          <a:schemeClr val="lt1"/>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1400"/>
                        <a:buFont typeface="Arial"/>
                        <a:buNone/>
                      </a:pPr>
                      <a:r>
                        <a:rPr lang="en-US" sz="1400" u="none" cap="none" strike="noStrike">
                          <a:solidFill>
                            <a:schemeClr val="lt1"/>
                          </a:solidFill>
                          <a:latin typeface="Roboto Black"/>
                          <a:ea typeface="Roboto Black"/>
                          <a:cs typeface="Roboto Black"/>
                          <a:sym typeface="Roboto Black"/>
                        </a:rPr>
                        <a:t>(idea)</a:t>
                      </a:r>
                      <a:endParaRPr sz="140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75707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lnSpc>
                          <a:spcPct val="150000"/>
                        </a:lnSpc>
                        <a:spcBef>
                          <a:spcPts val="0"/>
                        </a:spcBef>
                        <a:spcAft>
                          <a:spcPts val="0"/>
                        </a:spcAft>
                        <a:buClr>
                          <a:srgbClr val="000000"/>
                        </a:buClr>
                        <a:buSzPts val="1400"/>
                        <a:buFont typeface="Arial"/>
                        <a:buNone/>
                      </a:pPr>
                      <a:r>
                        <a:rPr b="0" lang="en-US" sz="1400" u="none" cap="none" strike="noStrike">
                          <a:solidFill>
                            <a:schemeClr val="lt1"/>
                          </a:solidFill>
                          <a:latin typeface="Roboto Black"/>
                          <a:ea typeface="Roboto Black"/>
                          <a:cs typeface="Roboto Black"/>
                          <a:sym typeface="Roboto Black"/>
                        </a:rPr>
                        <a:t>PROTOTYPE DEVELOPMENT</a:t>
                      </a:r>
                      <a:endParaRPr b="0" sz="1400" u="none" cap="none" strike="noStrike">
                        <a:solidFill>
                          <a:schemeClr val="lt1"/>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1400"/>
                        <a:buFont typeface="Arial"/>
                        <a:buNone/>
                      </a:pPr>
                      <a:r>
                        <a:rPr lang="en-US" sz="1400" u="none" cap="none" strike="noStrike">
                          <a:solidFill>
                            <a:schemeClr val="lt1"/>
                          </a:solidFill>
                          <a:latin typeface="Roboto Black"/>
                          <a:ea typeface="Roboto Black"/>
                          <a:cs typeface="Roboto Black"/>
                          <a:sym typeface="Roboto Black"/>
                        </a:rPr>
                        <a:t>(</a:t>
                      </a:r>
                      <a:r>
                        <a:rPr lang="en-US">
                          <a:solidFill>
                            <a:schemeClr val="lt1"/>
                          </a:solidFill>
                          <a:latin typeface="Roboto Black"/>
                          <a:ea typeface="Roboto Black"/>
                          <a:cs typeface="Roboto Black"/>
                          <a:sym typeface="Roboto Black"/>
                        </a:rPr>
                        <a:t>prototype in progress</a:t>
                      </a:r>
                      <a:r>
                        <a:rPr lang="en-US" sz="1400" u="none" cap="none" strike="noStrike">
                          <a:solidFill>
                            <a:schemeClr val="lt1"/>
                          </a:solidFill>
                          <a:latin typeface="Roboto Black"/>
                          <a:ea typeface="Roboto Black"/>
                          <a:cs typeface="Roboto Black"/>
                          <a:sym typeface="Roboto Black"/>
                        </a:rPr>
                        <a:t>)</a:t>
                      </a:r>
                      <a:endParaRPr sz="140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75707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lnSpc>
                          <a:spcPct val="150000"/>
                        </a:lnSpc>
                        <a:spcBef>
                          <a:spcPts val="0"/>
                        </a:spcBef>
                        <a:spcAft>
                          <a:spcPts val="0"/>
                        </a:spcAft>
                        <a:buClr>
                          <a:srgbClr val="000000"/>
                        </a:buClr>
                        <a:buSzPts val="1400"/>
                        <a:buFont typeface="Arial"/>
                        <a:buNone/>
                      </a:pPr>
                      <a:r>
                        <a:rPr lang="en-US">
                          <a:solidFill>
                            <a:schemeClr val="lt1"/>
                          </a:solidFill>
                          <a:latin typeface="Roboto Black"/>
                          <a:ea typeface="Roboto Black"/>
                          <a:cs typeface="Roboto Black"/>
                          <a:sym typeface="Roboto Black"/>
                        </a:rPr>
                        <a:t>REDEFINING AND PIVOTING</a:t>
                      </a:r>
                      <a:endParaRPr b="0" sz="1400" u="none" cap="none" strike="noStrike">
                        <a:solidFill>
                          <a:schemeClr val="lt1"/>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1400"/>
                        <a:buFont typeface="Arial"/>
                        <a:buNone/>
                      </a:pPr>
                      <a:r>
                        <a:rPr lang="en-US" sz="1400" u="none" cap="none" strike="noStrike">
                          <a:solidFill>
                            <a:schemeClr val="lt1"/>
                          </a:solidFill>
                          <a:latin typeface="Roboto Black"/>
                          <a:ea typeface="Roboto Black"/>
                          <a:cs typeface="Roboto Black"/>
                          <a:sym typeface="Roboto Black"/>
                        </a:rPr>
                        <a:t>(</a:t>
                      </a:r>
                      <a:r>
                        <a:rPr lang="en-US">
                          <a:solidFill>
                            <a:schemeClr val="lt1"/>
                          </a:solidFill>
                          <a:latin typeface="Roboto Black"/>
                          <a:ea typeface="Roboto Black"/>
                          <a:cs typeface="Roboto Black"/>
                          <a:sym typeface="Roboto Black"/>
                        </a:rPr>
                        <a:t>OPTIMIZED</a:t>
                      </a:r>
                      <a:r>
                        <a:rPr lang="en-US" sz="1400" u="none" cap="none" strike="noStrike">
                          <a:solidFill>
                            <a:schemeClr val="lt1"/>
                          </a:solidFill>
                          <a:latin typeface="Roboto Black"/>
                          <a:ea typeface="Roboto Black"/>
                          <a:cs typeface="Roboto Black"/>
                          <a:sym typeface="Roboto Black"/>
                        </a:rPr>
                        <a:t>)</a:t>
                      </a:r>
                      <a:endParaRPr sz="140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75707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lnSpc>
                          <a:spcPct val="150000"/>
                        </a:lnSpc>
                        <a:spcBef>
                          <a:spcPts val="0"/>
                        </a:spcBef>
                        <a:spcAft>
                          <a:spcPts val="0"/>
                        </a:spcAft>
                        <a:buClr>
                          <a:srgbClr val="000000"/>
                        </a:buClr>
                        <a:buSzPts val="1400"/>
                        <a:buFont typeface="Arial"/>
                        <a:buNone/>
                      </a:pPr>
                      <a:r>
                        <a:rPr b="0" lang="en-US" sz="1400" u="none" cap="none" strike="noStrike">
                          <a:solidFill>
                            <a:schemeClr val="lt1"/>
                          </a:solidFill>
                          <a:latin typeface="Roboto Black"/>
                          <a:ea typeface="Roboto Black"/>
                          <a:cs typeface="Roboto Black"/>
                          <a:sym typeface="Roboto Black"/>
                        </a:rPr>
                        <a:t>PROJECT REPORT</a:t>
                      </a:r>
                      <a:endParaRPr b="0" sz="1400" u="none" cap="none" strike="noStrike">
                        <a:solidFill>
                          <a:schemeClr val="lt1"/>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1400"/>
                        <a:buFont typeface="Arial"/>
                        <a:buNone/>
                      </a:pPr>
                      <a:r>
                        <a:rPr b="0" lang="en-US" sz="1400" u="none" cap="none" strike="noStrike">
                          <a:solidFill>
                            <a:schemeClr val="lt1"/>
                          </a:solidFill>
                          <a:latin typeface="Roboto Black"/>
                          <a:ea typeface="Roboto Black"/>
                          <a:cs typeface="Roboto Black"/>
                          <a:sym typeface="Roboto Black"/>
                        </a:rPr>
                        <a:t>+</a:t>
                      </a:r>
                      <a:endParaRPr b="0" sz="1400" u="none" cap="none" strike="noStrike">
                        <a:solidFill>
                          <a:schemeClr val="lt1"/>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1400"/>
                        <a:buFont typeface="Arial"/>
                        <a:buNone/>
                      </a:pPr>
                      <a:r>
                        <a:rPr b="0" lang="en-US" sz="1400" u="none" cap="none" strike="noStrike">
                          <a:solidFill>
                            <a:schemeClr val="lt1"/>
                          </a:solidFill>
                          <a:latin typeface="Roboto Black"/>
                          <a:ea typeface="Roboto Black"/>
                          <a:cs typeface="Roboto Black"/>
                          <a:sym typeface="Roboto Black"/>
                        </a:rPr>
                        <a:t>CODEBASE</a:t>
                      </a:r>
                      <a:endParaRPr b="0" sz="1400" u="none" cap="none" strike="noStrike">
                        <a:solidFill>
                          <a:schemeClr val="lt1"/>
                        </a:solidFill>
                        <a:latin typeface="Roboto Black"/>
                        <a:ea typeface="Roboto Black"/>
                        <a:cs typeface="Roboto Black"/>
                        <a:sym typeface="Roboto Black"/>
                      </a:endParaRPr>
                    </a:p>
                  </a:txBody>
                  <a:tcPr marT="30950" marB="30950" marR="61900" marL="61900"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5707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44c9dbd83d_0_15"/>
          <p:cNvSpPr txBox="1"/>
          <p:nvPr>
            <p:ph type="ctrTitle"/>
          </p:nvPr>
        </p:nvSpPr>
        <p:spPr>
          <a:xfrm>
            <a:off x="1358950" y="1021825"/>
            <a:ext cx="6084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US" sz="2100"/>
              <a:t>UNTIL THE NEXT REVIEW</a:t>
            </a:r>
            <a:endParaRPr sz="2100"/>
          </a:p>
        </p:txBody>
      </p:sp>
      <p:cxnSp>
        <p:nvCxnSpPr>
          <p:cNvPr id="237" name="Google Shape;237;g244c9dbd83d_0_15"/>
          <p:cNvCxnSpPr/>
          <p:nvPr/>
        </p:nvCxnSpPr>
        <p:spPr>
          <a:xfrm>
            <a:off x="2565200" y="1643600"/>
            <a:ext cx="3669600" cy="0"/>
          </a:xfrm>
          <a:prstGeom prst="straightConnector1">
            <a:avLst/>
          </a:prstGeom>
          <a:noFill/>
          <a:ln cap="flat" cmpd="sng" w="9525">
            <a:solidFill>
              <a:schemeClr val="accent1"/>
            </a:solidFill>
            <a:prstDash val="solid"/>
            <a:round/>
            <a:headEnd len="sm" w="sm" type="none"/>
            <a:tailEnd len="sm" w="sm" type="none"/>
          </a:ln>
        </p:spPr>
      </p:cxnSp>
      <p:sp>
        <p:nvSpPr>
          <p:cNvPr id="238" name="Google Shape;238;g244c9dbd83d_0_15"/>
          <p:cNvSpPr txBox="1"/>
          <p:nvPr/>
        </p:nvSpPr>
        <p:spPr>
          <a:xfrm>
            <a:off x="2374625" y="1903350"/>
            <a:ext cx="53631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BUILD THE WPA HEAD</a:t>
            </a:r>
            <a:endParaRPr b="1">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OPTIMIZE ALL THE MODEL HEADS</a:t>
            </a:r>
            <a:endParaRPr b="1">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TRAIN THEM ON AUGMENTED DATA</a:t>
            </a:r>
            <a:endParaRPr b="1">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BUILD THE FEDERATED TRAINING PIPELINE</a:t>
            </a:r>
            <a:endParaRPr b="1">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GENERATE RESULTS</a:t>
            </a:r>
            <a:endParaRPr b="1">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GETTING THE PROTOTYPE READY</a:t>
            </a:r>
            <a:endParaRPr b="1">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242" name="Shape 242"/>
        <p:cNvGrpSpPr/>
        <p:nvPr/>
      </p:nvGrpSpPr>
      <p:grpSpPr>
        <a:xfrm>
          <a:off x="0" y="0"/>
          <a:ext cx="0" cy="0"/>
          <a:chOff x="0" y="0"/>
          <a:chExt cx="0" cy="0"/>
        </a:xfrm>
      </p:grpSpPr>
      <p:sp>
        <p:nvSpPr>
          <p:cNvPr id="243" name="Google Shape;243;p13"/>
          <p:cNvSpPr txBox="1"/>
          <p:nvPr>
            <p:ph type="ctrTitle"/>
          </p:nvPr>
        </p:nvSpPr>
        <p:spPr>
          <a:xfrm>
            <a:off x="4112523" y="1429225"/>
            <a:ext cx="3903900" cy="670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3200"/>
              <a:t>BUILDING AI..</a:t>
            </a:r>
            <a:endParaRPr sz="3200"/>
          </a:p>
          <a:p>
            <a:pPr indent="0" lvl="0" marL="0" rtl="0" algn="l">
              <a:lnSpc>
                <a:spcPct val="100000"/>
              </a:lnSpc>
              <a:spcBef>
                <a:spcPts val="0"/>
              </a:spcBef>
              <a:spcAft>
                <a:spcPts val="0"/>
              </a:spcAft>
              <a:buSzPts val="3000"/>
              <a:buNone/>
            </a:pPr>
            <a:r>
              <a:rPr lang="en-US" sz="3200"/>
              <a:t>THANK YOU</a:t>
            </a:r>
            <a:endParaRPr sz="3200"/>
          </a:p>
        </p:txBody>
      </p:sp>
      <p:sp>
        <p:nvSpPr>
          <p:cNvPr id="244" name="Google Shape;244;p13"/>
          <p:cNvSpPr txBox="1"/>
          <p:nvPr>
            <p:ph idx="1" type="subTitle"/>
          </p:nvPr>
        </p:nvSpPr>
        <p:spPr>
          <a:xfrm>
            <a:off x="3138425" y="2100020"/>
            <a:ext cx="4878000" cy="50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Clr>
                <a:schemeClr val="lt1"/>
              </a:buClr>
              <a:buSzPts val="1800"/>
              <a:buNone/>
            </a:pPr>
            <a:r>
              <a:rPr b="1" lang="en-US" sz="1600"/>
              <a:t>GAUTAM GALADA</a:t>
            </a:r>
            <a:r>
              <a:rPr lang="en-US" sz="1200"/>
              <a:t> | </a:t>
            </a:r>
            <a:r>
              <a:rPr b="1" lang="en-US" sz="1600"/>
              <a:t>19BCI7042</a:t>
            </a:r>
            <a:endParaRPr sz="1200"/>
          </a:p>
        </p:txBody>
      </p:sp>
      <p:grpSp>
        <p:nvGrpSpPr>
          <p:cNvPr id="245" name="Google Shape;245;p13"/>
          <p:cNvGrpSpPr/>
          <p:nvPr/>
        </p:nvGrpSpPr>
        <p:grpSpPr>
          <a:xfrm flipH="1">
            <a:off x="-4531426" y="-117297"/>
            <a:ext cx="7324051" cy="5378088"/>
            <a:chOff x="238125" y="262775"/>
            <a:chExt cx="7092825" cy="5151425"/>
          </a:xfrm>
        </p:grpSpPr>
        <p:sp>
          <p:nvSpPr>
            <p:cNvPr id="246" name="Google Shape;246;p13"/>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3"/>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3"/>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3"/>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3"/>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3"/>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3"/>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3"/>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3"/>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3"/>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3"/>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3"/>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3"/>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3"/>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3"/>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3"/>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3"/>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3"/>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3"/>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3"/>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3"/>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3"/>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3"/>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3"/>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3"/>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3"/>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3"/>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3"/>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3"/>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3"/>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3"/>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3"/>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3"/>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3"/>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3"/>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3"/>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3"/>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3"/>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3"/>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3"/>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3"/>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3"/>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3"/>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3"/>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3"/>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3"/>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3"/>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3"/>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3"/>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3"/>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3"/>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3"/>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3"/>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3"/>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3"/>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3"/>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3"/>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3"/>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3"/>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3"/>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3"/>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3"/>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3"/>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3"/>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3"/>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3"/>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3"/>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3"/>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3"/>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3"/>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3"/>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3"/>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3"/>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3"/>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3"/>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3"/>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3"/>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3"/>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3"/>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3"/>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3"/>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3"/>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3"/>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3"/>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3"/>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3"/>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3"/>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3"/>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3"/>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3"/>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3"/>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3"/>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3"/>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3"/>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3"/>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3"/>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3"/>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3"/>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3"/>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3"/>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3"/>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3"/>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3"/>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3"/>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3"/>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3"/>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3"/>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3"/>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3"/>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3"/>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3"/>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3"/>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3"/>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3"/>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3"/>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3"/>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3"/>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3"/>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3"/>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3"/>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3"/>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3"/>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3"/>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3"/>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3"/>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3"/>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3"/>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3"/>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3"/>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3"/>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3"/>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3"/>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3"/>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3"/>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3"/>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3"/>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3"/>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3"/>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3"/>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3"/>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13"/>
          <p:cNvSpPr txBox="1"/>
          <p:nvPr/>
        </p:nvSpPr>
        <p:spPr>
          <a:xfrm>
            <a:off x="4059475" y="4156216"/>
            <a:ext cx="7010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lt1"/>
              </a:buClr>
              <a:buSzPts val="1800"/>
              <a:buFont typeface="Arial"/>
              <a:buNone/>
            </a:pPr>
            <a:r>
              <a:rPr b="0" i="0" lang="en-US" sz="1400" u="none" cap="none" strike="noStrike">
                <a:solidFill>
                  <a:srgbClr val="0E2A47"/>
                </a:solidFill>
                <a:latin typeface="Roboto Black"/>
                <a:ea typeface="Roboto Black"/>
                <a:cs typeface="Roboto Black"/>
                <a:sym typeface="Roboto Black"/>
              </a:rPr>
              <a:t>SENIOR DESIGN PROJECT REVIEW - </a:t>
            </a:r>
            <a:r>
              <a:rPr lang="en-US">
                <a:solidFill>
                  <a:srgbClr val="0E2A47"/>
                </a:solidFill>
                <a:latin typeface="Roboto Black"/>
                <a:ea typeface="Roboto Black"/>
                <a:cs typeface="Roboto Black"/>
                <a:sym typeface="Roboto Black"/>
              </a:rPr>
              <a:t>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TABLE OF CONTENTS</a:t>
            </a:r>
            <a:endParaRPr/>
          </a:p>
        </p:txBody>
      </p:sp>
      <p:cxnSp>
        <p:nvCxnSpPr>
          <p:cNvPr id="89" name="Google Shape;89;p2"/>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90" name="Google Shape;90;p2"/>
          <p:cNvSpPr txBox="1"/>
          <p:nvPr/>
        </p:nvSpPr>
        <p:spPr>
          <a:xfrm>
            <a:off x="2550525" y="1745075"/>
            <a:ext cx="40065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COMPARATIVE ANALYSIS</a:t>
            </a:r>
            <a:endParaRPr b="1">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WHAT MAKES LAYOUTLMV3 LARGE</a:t>
            </a:r>
            <a:endParaRPr b="1">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EXPERIMENTAL RESULTS</a:t>
            </a:r>
            <a:r>
              <a:rPr b="1" lang="en-US">
                <a:solidFill>
                  <a:schemeClr val="lt1"/>
                </a:solidFill>
                <a:latin typeface="Roboto"/>
                <a:ea typeface="Roboto"/>
                <a:cs typeface="Roboto"/>
                <a:sym typeface="Roboto"/>
              </a:rPr>
              <a:t> </a:t>
            </a:r>
            <a:endParaRPr b="1">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PLAN OF ACTION</a:t>
            </a:r>
            <a:endParaRPr b="1">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UPDATED MODEL ARCHITECTURE</a:t>
            </a:r>
            <a:endParaRPr b="1">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TOOLS AND FRAMEWORK</a:t>
            </a:r>
            <a:endParaRPr b="1">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TIMELINE</a:t>
            </a:r>
            <a:endParaRPr b="1">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b="1" lang="en-US">
                <a:solidFill>
                  <a:schemeClr val="lt1"/>
                </a:solidFill>
                <a:latin typeface="Roboto"/>
                <a:ea typeface="Roboto"/>
                <a:cs typeface="Roboto"/>
                <a:sym typeface="Roboto"/>
              </a:rPr>
              <a:t>UNTIL THE NEXT REVIEW</a:t>
            </a:r>
            <a:endParaRPr b="1">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ctrTitle"/>
          </p:nvPr>
        </p:nvSpPr>
        <p:spPr>
          <a:xfrm>
            <a:off x="1393643" y="119575"/>
            <a:ext cx="6002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000"/>
              <a:t>COMPARATIVE ANALYSIS</a:t>
            </a:r>
            <a:endParaRPr sz="3000"/>
          </a:p>
        </p:txBody>
      </p:sp>
      <p:cxnSp>
        <p:nvCxnSpPr>
          <p:cNvPr id="96" name="Google Shape;96;p3"/>
          <p:cNvCxnSpPr/>
          <p:nvPr/>
        </p:nvCxnSpPr>
        <p:spPr>
          <a:xfrm>
            <a:off x="-74669" y="726186"/>
            <a:ext cx="4448400" cy="0"/>
          </a:xfrm>
          <a:prstGeom prst="straightConnector1">
            <a:avLst/>
          </a:prstGeom>
          <a:noFill/>
          <a:ln cap="flat" cmpd="sng" w="9525">
            <a:solidFill>
              <a:schemeClr val="accent1"/>
            </a:solidFill>
            <a:prstDash val="solid"/>
            <a:round/>
            <a:headEnd len="sm" w="sm" type="none"/>
            <a:tailEnd len="sm" w="sm" type="none"/>
          </a:ln>
        </p:spPr>
      </p:cxnSp>
      <p:graphicFrame>
        <p:nvGraphicFramePr>
          <p:cNvPr id="97" name="Google Shape;97;p3"/>
          <p:cNvGraphicFramePr/>
          <p:nvPr/>
        </p:nvGraphicFramePr>
        <p:xfrm>
          <a:off x="542325" y="981775"/>
          <a:ext cx="3000000" cy="3000000"/>
        </p:xfrm>
        <a:graphic>
          <a:graphicData uri="http://schemas.openxmlformats.org/drawingml/2006/table">
            <a:tbl>
              <a:tblPr>
                <a:noFill/>
                <a:tableStyleId>{74879C78-1D55-4B60-91F6-90A50F3E55E1}</a:tableStyleId>
              </a:tblPr>
              <a:tblGrid>
                <a:gridCol w="1252000"/>
                <a:gridCol w="1401775"/>
                <a:gridCol w="1377825"/>
                <a:gridCol w="2381500"/>
                <a:gridCol w="1678125"/>
              </a:tblGrid>
              <a:tr h="381000">
                <a:tc>
                  <a:txBody>
                    <a:bodyPr/>
                    <a:lstStyle/>
                    <a:p>
                      <a:pPr indent="0" lvl="0" marL="0" rtl="0" algn="l">
                        <a:spcBef>
                          <a:spcPts val="0"/>
                        </a:spcBef>
                        <a:spcAft>
                          <a:spcPts val="0"/>
                        </a:spcAft>
                        <a:buNone/>
                      </a:pPr>
                      <a:r>
                        <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Microsoft Lens</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I Love PDF</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Super.AI</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LayoutLMv3</a:t>
                      </a:r>
                      <a:endParaRPr b="1"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Use Case</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Mobile scanning app for scanning documents, whiteboards, and business cards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Online platform for working with PDF files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Document processing with human-in-the-loop workflow</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Language and layout-aware pre-trained model for processing complex documents</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Functionalities</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Scanning documents, whiteboards, and business cards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PDF editing, conversion, compression, merging, splitting, and securing</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Industry-leading document processing with OCR, AI platform, automatic automation, guaranteed outcomes, and Data Processing Crowd</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Document understanding, information extraction, document classification</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OCR Technology</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Yes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Basic</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Yes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Yes</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Language Recognition</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Yes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No</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Yes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Yes</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en-US" sz="900">
                          <a:solidFill>
                            <a:schemeClr val="lt1"/>
                          </a:solidFill>
                          <a:latin typeface="Roboto"/>
                          <a:ea typeface="Roboto"/>
                          <a:cs typeface="Roboto"/>
                          <a:sym typeface="Roboto"/>
                        </a:rPr>
                        <a:t>Handling Complex Documents</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Limited capabilities for complex documents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Centric towards unstructured data but works well with complex data as well</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Specialized in processing complex documents</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b="1"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b="1" sz="900">
                        <a:solidFill>
                          <a:schemeClr val="lt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23f881608b_0_18"/>
          <p:cNvSpPr txBox="1"/>
          <p:nvPr/>
        </p:nvSpPr>
        <p:spPr>
          <a:xfrm>
            <a:off x="355450" y="236250"/>
            <a:ext cx="5214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rgbClr val="FBFBFB"/>
                </a:solidFill>
                <a:latin typeface="Roboto"/>
                <a:ea typeface="Roboto"/>
                <a:cs typeface="Roboto"/>
                <a:sym typeface="Roboto"/>
              </a:rPr>
              <a:t>WHAT MAKES LAYOUTLMV3 SO LARGE?</a:t>
            </a:r>
            <a:endParaRPr b="1" sz="1900">
              <a:solidFill>
                <a:srgbClr val="FBFBFB"/>
              </a:solidFill>
              <a:latin typeface="Roboto"/>
              <a:ea typeface="Roboto"/>
              <a:cs typeface="Roboto"/>
              <a:sym typeface="Roboto"/>
            </a:endParaRPr>
          </a:p>
        </p:txBody>
      </p:sp>
      <p:cxnSp>
        <p:nvCxnSpPr>
          <p:cNvPr id="103" name="Google Shape;103;g223f881608b_0_18"/>
          <p:cNvCxnSpPr/>
          <p:nvPr/>
        </p:nvCxnSpPr>
        <p:spPr>
          <a:xfrm>
            <a:off x="-74669" y="726186"/>
            <a:ext cx="4448400" cy="0"/>
          </a:xfrm>
          <a:prstGeom prst="straightConnector1">
            <a:avLst/>
          </a:prstGeom>
          <a:noFill/>
          <a:ln cap="flat" cmpd="sng" w="9525">
            <a:solidFill>
              <a:schemeClr val="accent1"/>
            </a:solidFill>
            <a:prstDash val="solid"/>
            <a:round/>
            <a:headEnd len="sm" w="sm" type="none"/>
            <a:tailEnd len="sm" w="sm" type="none"/>
          </a:ln>
        </p:spPr>
      </p:cxnSp>
      <p:sp>
        <p:nvSpPr>
          <p:cNvPr id="104" name="Google Shape;104;g223f881608b_0_18"/>
          <p:cNvSpPr txBox="1"/>
          <p:nvPr/>
        </p:nvSpPr>
        <p:spPr>
          <a:xfrm>
            <a:off x="320025" y="930550"/>
            <a:ext cx="8551200" cy="36558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Clr>
                <a:srgbClr val="FBFBFB"/>
              </a:buClr>
              <a:buSzPts val="1100"/>
              <a:buFont typeface="Roboto"/>
              <a:buAutoNum type="arabicPeriod"/>
            </a:pPr>
            <a:r>
              <a:rPr b="1" lang="en-US" sz="1100" u="sng">
                <a:solidFill>
                  <a:srgbClr val="FBFBFB"/>
                </a:solidFill>
                <a:latin typeface="Roboto"/>
                <a:ea typeface="Roboto"/>
                <a:cs typeface="Roboto"/>
                <a:sym typeface="Roboto"/>
              </a:rPr>
              <a:t>Multimodal Transformer Architecture</a:t>
            </a:r>
            <a:r>
              <a:rPr b="1" lang="en-US" sz="1100">
                <a:solidFill>
                  <a:srgbClr val="FBFBFB"/>
                </a:solidFill>
                <a:latin typeface="Roboto"/>
                <a:ea typeface="Roboto"/>
                <a:cs typeface="Roboto"/>
                <a:sym typeface="Roboto"/>
              </a:rPr>
              <a:t>:</a:t>
            </a:r>
            <a:r>
              <a:rPr lang="en-US" sz="1100">
                <a:solidFill>
                  <a:srgbClr val="FBFBFB"/>
                </a:solidFill>
                <a:latin typeface="Roboto"/>
                <a:ea typeface="Roboto"/>
                <a:cs typeface="Roboto"/>
                <a:sym typeface="Roboto"/>
              </a:rPr>
              <a:t> LayoutLMv3 uses a unified text-image multimodal Transformer architecture with self-attention and fully connected networks. This enables it to combine text and image embeddings and learn cross-modal representations.</a:t>
            </a:r>
            <a:endParaRPr sz="1100">
              <a:solidFill>
                <a:srgbClr val="FBFBFB"/>
              </a:solidFill>
              <a:latin typeface="Roboto"/>
              <a:ea typeface="Roboto"/>
              <a:cs typeface="Roboto"/>
              <a:sym typeface="Roboto"/>
            </a:endParaRPr>
          </a:p>
          <a:p>
            <a:pPr indent="-298450" lvl="0" marL="457200" rtl="0" algn="l">
              <a:lnSpc>
                <a:spcPct val="150000"/>
              </a:lnSpc>
              <a:spcBef>
                <a:spcPts val="0"/>
              </a:spcBef>
              <a:spcAft>
                <a:spcPts val="0"/>
              </a:spcAft>
              <a:buClr>
                <a:srgbClr val="FBFBFB"/>
              </a:buClr>
              <a:buSzPts val="1100"/>
              <a:buFont typeface="Roboto"/>
              <a:buAutoNum type="arabicPeriod"/>
            </a:pPr>
            <a:r>
              <a:rPr b="1" lang="en-US" sz="1100" u="sng">
                <a:solidFill>
                  <a:srgbClr val="FBFBFB"/>
                </a:solidFill>
                <a:latin typeface="Roboto"/>
                <a:ea typeface="Roboto"/>
                <a:cs typeface="Roboto"/>
                <a:sym typeface="Roboto"/>
              </a:rPr>
              <a:t>Text Embedding</a:t>
            </a:r>
            <a:r>
              <a:rPr b="1" lang="en-US" sz="1100">
                <a:solidFill>
                  <a:srgbClr val="FBFBFB"/>
                </a:solidFill>
                <a:latin typeface="Roboto"/>
                <a:ea typeface="Roboto"/>
                <a:cs typeface="Roboto"/>
                <a:sym typeface="Roboto"/>
              </a:rPr>
              <a:t>:</a:t>
            </a:r>
            <a:r>
              <a:rPr lang="en-US" sz="1100">
                <a:solidFill>
                  <a:srgbClr val="FBFBFB"/>
                </a:solidFill>
                <a:latin typeface="Roboto"/>
                <a:ea typeface="Roboto"/>
                <a:cs typeface="Roboto"/>
                <a:sym typeface="Roboto"/>
              </a:rPr>
              <a:t> LayoutLMv3 incorporates word embeddings and position embeddings to capture textual content and 2D layout position information. Word embeddings are initialized using pre-trained models like </a:t>
            </a:r>
            <a:r>
              <a:rPr b="1" lang="en-US" sz="1100">
                <a:solidFill>
                  <a:srgbClr val="FBFBFB"/>
                </a:solidFill>
                <a:latin typeface="Roboto"/>
                <a:ea typeface="Roboto"/>
                <a:cs typeface="Roboto"/>
                <a:sym typeface="Roboto"/>
              </a:rPr>
              <a:t>RoBERTa</a:t>
            </a:r>
            <a:r>
              <a:rPr lang="en-US" sz="1100">
                <a:solidFill>
                  <a:srgbClr val="FBFBFB"/>
                </a:solidFill>
                <a:latin typeface="Roboto"/>
                <a:ea typeface="Roboto"/>
                <a:cs typeface="Roboto"/>
                <a:sym typeface="Roboto"/>
              </a:rPr>
              <a:t>. The model includes 1D and 2D position embeddings, normalizing coordinates and using embedding layers for positional features.</a:t>
            </a:r>
            <a:endParaRPr sz="1100">
              <a:solidFill>
                <a:srgbClr val="FBFBFB"/>
              </a:solidFill>
              <a:latin typeface="Roboto"/>
              <a:ea typeface="Roboto"/>
              <a:cs typeface="Roboto"/>
              <a:sym typeface="Roboto"/>
            </a:endParaRPr>
          </a:p>
          <a:p>
            <a:pPr indent="-298450" lvl="0" marL="457200" rtl="0" algn="l">
              <a:lnSpc>
                <a:spcPct val="150000"/>
              </a:lnSpc>
              <a:spcBef>
                <a:spcPts val="0"/>
              </a:spcBef>
              <a:spcAft>
                <a:spcPts val="0"/>
              </a:spcAft>
              <a:buClr>
                <a:srgbClr val="FBFBFB"/>
              </a:buClr>
              <a:buSzPts val="1100"/>
              <a:buFont typeface="Roboto"/>
              <a:buAutoNum type="arabicPeriod"/>
            </a:pPr>
            <a:r>
              <a:rPr b="1" lang="en-US" sz="1100" u="sng">
                <a:solidFill>
                  <a:srgbClr val="FBFBFB"/>
                </a:solidFill>
                <a:latin typeface="Roboto"/>
                <a:ea typeface="Roboto"/>
                <a:cs typeface="Roboto"/>
                <a:sym typeface="Roboto"/>
              </a:rPr>
              <a:t>Image Embedding</a:t>
            </a:r>
            <a:r>
              <a:rPr b="1" lang="en-US" sz="1100">
                <a:solidFill>
                  <a:srgbClr val="FBFBFB"/>
                </a:solidFill>
                <a:latin typeface="Roboto"/>
                <a:ea typeface="Roboto"/>
                <a:cs typeface="Roboto"/>
                <a:sym typeface="Roboto"/>
              </a:rPr>
              <a:t>:</a:t>
            </a:r>
            <a:r>
              <a:rPr lang="en-US" sz="1100">
                <a:solidFill>
                  <a:srgbClr val="FBFBFB"/>
                </a:solidFill>
                <a:latin typeface="Roboto"/>
                <a:ea typeface="Roboto"/>
                <a:cs typeface="Roboto"/>
                <a:sym typeface="Roboto"/>
              </a:rPr>
              <a:t> Instead of CNNs, LayoutLMv3 represents document images as linear projection features of image patches. These patches are obtained by resizing the image, and 1D position embeddings are added to each patch.</a:t>
            </a:r>
            <a:endParaRPr sz="1100">
              <a:solidFill>
                <a:srgbClr val="FBFBFB"/>
              </a:solidFill>
              <a:latin typeface="Roboto"/>
              <a:ea typeface="Roboto"/>
              <a:cs typeface="Roboto"/>
              <a:sym typeface="Roboto"/>
            </a:endParaRPr>
          </a:p>
          <a:p>
            <a:pPr indent="-298450" lvl="0" marL="457200" rtl="0" algn="l">
              <a:lnSpc>
                <a:spcPct val="150000"/>
              </a:lnSpc>
              <a:spcBef>
                <a:spcPts val="0"/>
              </a:spcBef>
              <a:spcAft>
                <a:spcPts val="0"/>
              </a:spcAft>
              <a:buClr>
                <a:srgbClr val="FBFBFB"/>
              </a:buClr>
              <a:buSzPts val="1100"/>
              <a:buFont typeface="Roboto"/>
              <a:buAutoNum type="arabicPeriod"/>
            </a:pPr>
            <a:r>
              <a:rPr b="1" lang="en-US" sz="1100" u="sng">
                <a:solidFill>
                  <a:srgbClr val="FBFBFB"/>
                </a:solidFill>
                <a:latin typeface="Roboto"/>
                <a:ea typeface="Roboto"/>
                <a:cs typeface="Roboto"/>
                <a:sym typeface="Roboto"/>
              </a:rPr>
              <a:t>Relative Position and Spatial Bias</a:t>
            </a:r>
            <a:r>
              <a:rPr b="1" lang="en-US" sz="1100">
                <a:solidFill>
                  <a:srgbClr val="FBFBFB"/>
                </a:solidFill>
                <a:latin typeface="Roboto"/>
                <a:ea typeface="Roboto"/>
                <a:cs typeface="Roboto"/>
                <a:sym typeface="Roboto"/>
              </a:rPr>
              <a:t>:</a:t>
            </a:r>
            <a:r>
              <a:rPr lang="en-US" sz="1100">
                <a:solidFill>
                  <a:srgbClr val="FBFBFB"/>
                </a:solidFill>
                <a:latin typeface="Roboto"/>
                <a:ea typeface="Roboto"/>
                <a:cs typeface="Roboto"/>
                <a:sym typeface="Roboto"/>
              </a:rPr>
              <a:t> LayoutLMv3 incorporates semantic 1D relative position and spatial 2D relative position as bias terms in self-attention networks. This allows the model to capture contextual and spatial relationships between tokens and image patches.</a:t>
            </a:r>
            <a:endParaRPr sz="1100">
              <a:solidFill>
                <a:srgbClr val="FBFBFB"/>
              </a:solidFill>
              <a:latin typeface="Roboto"/>
              <a:ea typeface="Roboto"/>
              <a:cs typeface="Roboto"/>
              <a:sym typeface="Roboto"/>
            </a:endParaRPr>
          </a:p>
          <a:p>
            <a:pPr indent="-298450" lvl="0" marL="457200" rtl="0" algn="l">
              <a:lnSpc>
                <a:spcPct val="150000"/>
              </a:lnSpc>
              <a:spcBef>
                <a:spcPts val="0"/>
              </a:spcBef>
              <a:spcAft>
                <a:spcPts val="0"/>
              </a:spcAft>
              <a:buClr>
                <a:srgbClr val="FBFBFB"/>
              </a:buClr>
              <a:buSzPts val="1100"/>
              <a:buFont typeface="Roboto"/>
              <a:buAutoNum type="arabicPeriod"/>
            </a:pPr>
            <a:r>
              <a:rPr b="1" lang="en-US" sz="1100" u="sng">
                <a:solidFill>
                  <a:srgbClr val="FBFBFB"/>
                </a:solidFill>
                <a:latin typeface="Roboto"/>
                <a:ea typeface="Roboto"/>
                <a:cs typeface="Roboto"/>
                <a:sym typeface="Roboto"/>
              </a:rPr>
              <a:t>Self-Supervised Learning Objectives</a:t>
            </a:r>
            <a:r>
              <a:rPr b="1" lang="en-US" sz="1100">
                <a:solidFill>
                  <a:srgbClr val="FBFBFB"/>
                </a:solidFill>
                <a:latin typeface="Roboto"/>
                <a:ea typeface="Roboto"/>
                <a:cs typeface="Roboto"/>
                <a:sym typeface="Roboto"/>
              </a:rPr>
              <a:t>:</a:t>
            </a:r>
            <a:r>
              <a:rPr lang="en-US" sz="1100">
                <a:solidFill>
                  <a:srgbClr val="FBFBFB"/>
                </a:solidFill>
                <a:latin typeface="Roboto"/>
                <a:ea typeface="Roboto"/>
                <a:cs typeface="Roboto"/>
                <a:sym typeface="Roboto"/>
              </a:rPr>
              <a:t> LayoutLMv3 is pre-trained using </a:t>
            </a:r>
            <a:r>
              <a:rPr b="1" lang="en-US" sz="1100">
                <a:solidFill>
                  <a:srgbClr val="FBFBFB"/>
                </a:solidFill>
                <a:latin typeface="Roboto"/>
                <a:ea typeface="Roboto"/>
                <a:cs typeface="Roboto"/>
                <a:sym typeface="Roboto"/>
              </a:rPr>
              <a:t>MLM, MIM, and WPA objectives</a:t>
            </a:r>
            <a:r>
              <a:rPr lang="en-US" sz="1100">
                <a:solidFill>
                  <a:srgbClr val="FBFBFB"/>
                </a:solidFill>
                <a:latin typeface="Roboto"/>
                <a:ea typeface="Roboto"/>
                <a:cs typeface="Roboto"/>
                <a:sym typeface="Roboto"/>
              </a:rPr>
              <a:t>. These self-supervised learning objectives enable the model to learn multimodal representations without explicit labeled data.</a:t>
            </a:r>
            <a:endParaRPr sz="1100">
              <a:solidFill>
                <a:srgbClr val="FBFBFB"/>
              </a:solidFill>
              <a:latin typeface="Roboto"/>
              <a:ea typeface="Roboto"/>
              <a:cs typeface="Roboto"/>
              <a:sym typeface="Roboto"/>
            </a:endParaRPr>
          </a:p>
          <a:p>
            <a:pPr indent="0" lvl="0" marL="0" rtl="0" algn="l">
              <a:lnSpc>
                <a:spcPct val="150000"/>
              </a:lnSpc>
              <a:spcBef>
                <a:spcPts val="0"/>
              </a:spcBef>
              <a:spcAft>
                <a:spcPts val="0"/>
              </a:spcAft>
              <a:buNone/>
            </a:pPr>
            <a:r>
              <a:t/>
            </a:r>
            <a:endParaRPr sz="1100">
              <a:solidFill>
                <a:srgbClr val="FBFBFB"/>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3a75454e4d_1_0"/>
          <p:cNvSpPr txBox="1"/>
          <p:nvPr>
            <p:ph type="ctrTitle"/>
          </p:nvPr>
        </p:nvSpPr>
        <p:spPr>
          <a:xfrm>
            <a:off x="786351" y="183625"/>
            <a:ext cx="5567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000"/>
              <a:t>EXPERIMENTAL RESULTS</a:t>
            </a:r>
            <a:endParaRPr sz="3000"/>
          </a:p>
        </p:txBody>
      </p:sp>
      <p:cxnSp>
        <p:nvCxnSpPr>
          <p:cNvPr id="110" name="Google Shape;110;g23a75454e4d_1_0"/>
          <p:cNvCxnSpPr/>
          <p:nvPr/>
        </p:nvCxnSpPr>
        <p:spPr>
          <a:xfrm>
            <a:off x="-74669" y="726186"/>
            <a:ext cx="4448400" cy="0"/>
          </a:xfrm>
          <a:prstGeom prst="straightConnector1">
            <a:avLst/>
          </a:prstGeom>
          <a:noFill/>
          <a:ln cap="flat" cmpd="sng" w="9525">
            <a:solidFill>
              <a:schemeClr val="accent1"/>
            </a:solidFill>
            <a:prstDash val="solid"/>
            <a:round/>
            <a:headEnd len="sm" w="sm" type="none"/>
            <a:tailEnd len="sm" w="sm" type="none"/>
          </a:ln>
        </p:spPr>
      </p:cxnSp>
      <p:sp>
        <p:nvSpPr>
          <p:cNvPr id="111" name="Google Shape;111;g23a75454e4d_1_0"/>
          <p:cNvSpPr txBox="1"/>
          <p:nvPr/>
        </p:nvSpPr>
        <p:spPr>
          <a:xfrm>
            <a:off x="786350" y="890325"/>
            <a:ext cx="304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a:solidFill>
                  <a:schemeClr val="lt1"/>
                </a:solidFill>
                <a:latin typeface="Calibri"/>
                <a:ea typeface="Calibri"/>
                <a:cs typeface="Calibri"/>
                <a:sym typeface="Calibri"/>
              </a:rPr>
              <a:t>MODEL QUANTIZATION PERFORMED </a:t>
            </a:r>
            <a:r>
              <a:rPr b="1" lang="en-US">
                <a:solidFill>
                  <a:schemeClr val="lt1"/>
                </a:solidFill>
                <a:latin typeface="Calibri"/>
                <a:ea typeface="Calibri"/>
                <a:cs typeface="Calibri"/>
                <a:sym typeface="Calibri"/>
              </a:rPr>
              <a:t>:</a:t>
            </a:r>
            <a:endParaRPr b="0" i="0" sz="1400" u="none" cap="none" strike="noStrike">
              <a:solidFill>
                <a:schemeClr val="lt1"/>
              </a:solidFill>
              <a:latin typeface="Arial"/>
              <a:ea typeface="Arial"/>
              <a:cs typeface="Arial"/>
              <a:sym typeface="Arial"/>
            </a:endParaRPr>
          </a:p>
        </p:txBody>
      </p:sp>
      <p:sp>
        <p:nvSpPr>
          <p:cNvPr id="112" name="Google Shape;112;g23a75454e4d_1_0"/>
          <p:cNvSpPr txBox="1"/>
          <p:nvPr/>
        </p:nvSpPr>
        <p:spPr>
          <a:xfrm>
            <a:off x="892250" y="2169350"/>
            <a:ext cx="7617300" cy="21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300">
                <a:solidFill>
                  <a:schemeClr val="lt1"/>
                </a:solidFill>
                <a:latin typeface="Roboto"/>
                <a:ea typeface="Roboto"/>
                <a:cs typeface="Roboto"/>
                <a:sym typeface="Roboto"/>
              </a:rPr>
              <a:t>QUANTIZATION</a:t>
            </a:r>
            <a:r>
              <a:rPr b="1" lang="en-US" sz="1300">
                <a:solidFill>
                  <a:schemeClr val="lt1"/>
                </a:solidFill>
                <a:latin typeface="Roboto"/>
                <a:ea typeface="Roboto"/>
                <a:cs typeface="Roboto"/>
                <a:sym typeface="Roboto"/>
              </a:rPr>
              <a:t> </a:t>
            </a:r>
            <a:r>
              <a:rPr lang="en-US" sz="1300">
                <a:solidFill>
                  <a:schemeClr val="lt1"/>
                </a:solidFill>
                <a:latin typeface="Roboto"/>
                <a:ea typeface="Roboto"/>
                <a:cs typeface="Roboto"/>
                <a:sym typeface="Roboto"/>
              </a:rPr>
              <a:t>:</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sz="1300">
              <a:solidFill>
                <a:schemeClr val="lt1"/>
              </a:solidFill>
              <a:latin typeface="Roboto"/>
              <a:ea typeface="Roboto"/>
              <a:cs typeface="Roboto"/>
              <a:sym typeface="Roboto"/>
            </a:endParaRPr>
          </a:p>
          <a:p>
            <a:pPr indent="-311150" lvl="0" marL="457200" rtl="0" algn="l">
              <a:lnSpc>
                <a:spcPct val="150000"/>
              </a:lnSpc>
              <a:spcBef>
                <a:spcPts val="0"/>
              </a:spcBef>
              <a:spcAft>
                <a:spcPts val="0"/>
              </a:spcAft>
              <a:buClr>
                <a:srgbClr val="FBFBFB"/>
              </a:buClr>
              <a:buSzPts val="1300"/>
              <a:buFont typeface="Roboto"/>
              <a:buChar char="●"/>
            </a:pPr>
            <a:r>
              <a:rPr lang="en-US" sz="1300">
                <a:solidFill>
                  <a:srgbClr val="FBFBFB"/>
                </a:solidFill>
                <a:latin typeface="Roboto"/>
                <a:ea typeface="Roboto"/>
                <a:cs typeface="Roboto"/>
                <a:sym typeface="Roboto"/>
              </a:rPr>
              <a:t>Model Weights: We convert the floating-point weights of RoBERTa's layers to lower-precision fixed-point or integer formats, reducing memory usage.</a:t>
            </a:r>
            <a:endParaRPr sz="1300">
              <a:solidFill>
                <a:srgbClr val="FBFBFB"/>
              </a:solidFill>
              <a:latin typeface="Roboto"/>
              <a:ea typeface="Roboto"/>
              <a:cs typeface="Roboto"/>
              <a:sym typeface="Roboto"/>
            </a:endParaRPr>
          </a:p>
          <a:p>
            <a:pPr indent="-311150" lvl="0" marL="457200" rtl="0" algn="l">
              <a:lnSpc>
                <a:spcPct val="150000"/>
              </a:lnSpc>
              <a:spcBef>
                <a:spcPts val="0"/>
              </a:spcBef>
              <a:spcAft>
                <a:spcPts val="0"/>
              </a:spcAft>
              <a:buClr>
                <a:srgbClr val="FBFBFB"/>
              </a:buClr>
              <a:buSzPts val="1300"/>
              <a:buFont typeface="Roboto"/>
              <a:buChar char="●"/>
            </a:pPr>
            <a:r>
              <a:rPr lang="en-US" sz="1300">
                <a:solidFill>
                  <a:srgbClr val="FBFBFB"/>
                </a:solidFill>
                <a:latin typeface="Roboto"/>
                <a:ea typeface="Roboto"/>
                <a:cs typeface="Roboto"/>
                <a:sym typeface="Roboto"/>
              </a:rPr>
              <a:t>Activations: Intermediate activations generated during model inference are quantized, using lower-precision formats, to improve memory efficiency and inference speed.</a:t>
            </a:r>
            <a:endParaRPr sz="1300">
              <a:solidFill>
                <a:srgbClr val="FBFBFB"/>
              </a:solidFill>
              <a:latin typeface="Roboto"/>
              <a:ea typeface="Roboto"/>
              <a:cs typeface="Roboto"/>
              <a:sym typeface="Roboto"/>
            </a:endParaRPr>
          </a:p>
          <a:p>
            <a:pPr indent="-311150" lvl="0" marL="457200" rtl="0" algn="l">
              <a:lnSpc>
                <a:spcPct val="150000"/>
              </a:lnSpc>
              <a:spcBef>
                <a:spcPts val="0"/>
              </a:spcBef>
              <a:spcAft>
                <a:spcPts val="0"/>
              </a:spcAft>
              <a:buClr>
                <a:srgbClr val="FBFBFB"/>
              </a:buClr>
              <a:buSzPts val="1300"/>
              <a:buFont typeface="Roboto"/>
              <a:buChar char="●"/>
            </a:pPr>
            <a:r>
              <a:rPr lang="en-US" sz="1300">
                <a:solidFill>
                  <a:srgbClr val="FBFBFB"/>
                </a:solidFill>
                <a:latin typeface="Roboto"/>
                <a:ea typeface="Roboto"/>
                <a:cs typeface="Roboto"/>
                <a:sym typeface="Roboto"/>
              </a:rPr>
              <a:t>Other components, including biases and embeddings, can also be quantized during model quantization to achieve a further reduction in the memory footprint of RoBERTa-based models.</a:t>
            </a:r>
            <a:endParaRPr sz="1200">
              <a:solidFill>
                <a:srgbClr val="FBFBFB"/>
              </a:solidFill>
              <a:latin typeface="Roboto"/>
              <a:ea typeface="Roboto"/>
              <a:cs typeface="Roboto"/>
              <a:sym typeface="Roboto"/>
            </a:endParaRPr>
          </a:p>
        </p:txBody>
      </p:sp>
      <p:sp>
        <p:nvSpPr>
          <p:cNvPr id="113" name="Google Shape;113;g23a75454e4d_1_0"/>
          <p:cNvSpPr txBox="1"/>
          <p:nvPr/>
        </p:nvSpPr>
        <p:spPr>
          <a:xfrm>
            <a:off x="892250" y="1298225"/>
            <a:ext cx="2692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FBFBFB"/>
                </a:solidFill>
                <a:latin typeface="Times New Roman"/>
                <a:ea typeface="Times New Roman"/>
                <a:cs typeface="Times New Roman"/>
                <a:sym typeface="Times New Roman"/>
              </a:rPr>
              <a:t>The following model quantization was performed on RoBERTa</a:t>
            </a:r>
            <a:endParaRPr sz="1200">
              <a:solidFill>
                <a:srgbClr val="FBFBFB"/>
              </a:solidFill>
              <a:latin typeface="Times New Roman"/>
              <a:ea typeface="Times New Roman"/>
              <a:cs typeface="Times New Roman"/>
              <a:sym typeface="Times New Roman"/>
            </a:endParaRPr>
          </a:p>
        </p:txBody>
      </p:sp>
      <p:sp>
        <p:nvSpPr>
          <p:cNvPr id="114" name="Google Shape;114;g23a75454e4d_1_0"/>
          <p:cNvSpPr/>
          <p:nvPr/>
        </p:nvSpPr>
        <p:spPr>
          <a:xfrm>
            <a:off x="3834050" y="1000085"/>
            <a:ext cx="4653900" cy="80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g23a75454e4d_1_0"/>
          <p:cNvPicPr preferRelativeResize="0"/>
          <p:nvPr/>
        </p:nvPicPr>
        <p:blipFill>
          <a:blip r:embed="rId3">
            <a:alphaModFix/>
          </a:blip>
          <a:stretch>
            <a:fillRect/>
          </a:stretch>
        </p:blipFill>
        <p:spPr>
          <a:xfrm>
            <a:off x="3916804" y="1079085"/>
            <a:ext cx="4486419" cy="6072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3a75454e4d_1_17"/>
          <p:cNvSpPr txBox="1"/>
          <p:nvPr>
            <p:ph type="ctrTitle"/>
          </p:nvPr>
        </p:nvSpPr>
        <p:spPr>
          <a:xfrm>
            <a:off x="825551" y="183625"/>
            <a:ext cx="5567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000"/>
              <a:t>PLAN OF ACTION (200 MB)</a:t>
            </a:r>
            <a:endParaRPr sz="3000"/>
          </a:p>
        </p:txBody>
      </p:sp>
      <p:cxnSp>
        <p:nvCxnSpPr>
          <p:cNvPr id="121" name="Google Shape;121;g23a75454e4d_1_17"/>
          <p:cNvCxnSpPr/>
          <p:nvPr/>
        </p:nvCxnSpPr>
        <p:spPr>
          <a:xfrm>
            <a:off x="-74669" y="726186"/>
            <a:ext cx="4448400" cy="0"/>
          </a:xfrm>
          <a:prstGeom prst="straightConnector1">
            <a:avLst/>
          </a:prstGeom>
          <a:noFill/>
          <a:ln cap="flat" cmpd="sng" w="9525">
            <a:solidFill>
              <a:schemeClr val="accent1"/>
            </a:solidFill>
            <a:prstDash val="solid"/>
            <a:round/>
            <a:headEnd len="sm" w="sm" type="none"/>
            <a:tailEnd len="sm" w="sm" type="none"/>
          </a:ln>
        </p:spPr>
      </p:cxnSp>
      <p:sp>
        <p:nvSpPr>
          <p:cNvPr id="122" name="Google Shape;122;g23a75454e4d_1_17"/>
          <p:cNvSpPr txBox="1"/>
          <p:nvPr/>
        </p:nvSpPr>
        <p:spPr>
          <a:xfrm>
            <a:off x="5649717" y="3865391"/>
            <a:ext cx="2467500" cy="606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600"/>
              <a:buFont typeface="Roboto Black"/>
              <a:buNone/>
            </a:pPr>
            <a:r>
              <a:t/>
            </a:r>
            <a:endParaRPr b="0" i="0" sz="1400" u="none" cap="none" strike="noStrike">
              <a:solidFill>
                <a:srgbClr val="000000"/>
              </a:solidFill>
              <a:latin typeface="Arial"/>
              <a:ea typeface="Arial"/>
              <a:cs typeface="Arial"/>
              <a:sym typeface="Arial"/>
            </a:endParaRPr>
          </a:p>
        </p:txBody>
      </p:sp>
      <p:graphicFrame>
        <p:nvGraphicFramePr>
          <p:cNvPr id="123" name="Google Shape;123;g23a75454e4d_1_17"/>
          <p:cNvGraphicFramePr/>
          <p:nvPr/>
        </p:nvGraphicFramePr>
        <p:xfrm>
          <a:off x="952500" y="933450"/>
          <a:ext cx="3000000" cy="3000000"/>
        </p:xfrm>
        <a:graphic>
          <a:graphicData uri="http://schemas.openxmlformats.org/drawingml/2006/table">
            <a:tbl>
              <a:tblPr>
                <a:noFill/>
                <a:tableStyleId>{74879C78-1D55-4B60-91F6-90A50F3E55E1}</a:tableStyleId>
              </a:tblPr>
              <a:tblGrid>
                <a:gridCol w="3255950"/>
                <a:gridCol w="512775"/>
                <a:gridCol w="3470275"/>
              </a:tblGrid>
              <a:tr h="381000">
                <a:tc>
                  <a:txBody>
                    <a:bodyPr/>
                    <a:lstStyle/>
                    <a:p>
                      <a:pPr indent="0" lvl="0" marL="0" rtl="0" algn="ctr">
                        <a:spcBef>
                          <a:spcPts val="0"/>
                        </a:spcBef>
                        <a:spcAft>
                          <a:spcPts val="0"/>
                        </a:spcAft>
                        <a:buNone/>
                      </a:pPr>
                      <a:r>
                        <a:rPr lang="en-US" sz="900">
                          <a:solidFill>
                            <a:schemeClr val="lt1"/>
                          </a:solidFill>
                          <a:latin typeface="Roboto"/>
                          <a:ea typeface="Roboto"/>
                          <a:cs typeface="Roboto"/>
                          <a:sym typeface="Roboto"/>
                        </a:rPr>
                        <a:t>Task</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US" sz="900">
                          <a:solidFill>
                            <a:schemeClr val="lt1"/>
                          </a:solidFill>
                          <a:latin typeface="Roboto"/>
                          <a:ea typeface="Roboto"/>
                          <a:cs typeface="Roboto"/>
                          <a:sym typeface="Roboto"/>
                        </a:rPr>
                        <a:t>Status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US" sz="900">
                          <a:solidFill>
                            <a:schemeClr val="lt1"/>
                          </a:solidFill>
                          <a:latin typeface="Roboto"/>
                          <a:ea typeface="Roboto"/>
                          <a:cs typeface="Roboto"/>
                          <a:sym typeface="Roboto"/>
                        </a:rPr>
                        <a:t>Insight</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Design task-specific models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US" sz="900">
                          <a:solidFill>
                            <a:schemeClr val="lt1"/>
                          </a:solidFill>
                          <a:latin typeface="Roboto"/>
                          <a:ea typeface="Roboto"/>
                          <a:cs typeface="Roboto"/>
                          <a:sym typeface="Roboto"/>
                        </a:rPr>
                        <a:t>✔</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Apply model compression techniques (quantization, pruning, knowledge distillation)</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900">
                          <a:solidFill>
                            <a:schemeClr val="lt1"/>
                          </a:solidFill>
                          <a:latin typeface="Roboto"/>
                          <a:ea typeface="Roboto"/>
                          <a:cs typeface="Roboto"/>
                          <a:sym typeface="Roboto"/>
                        </a:rPr>
                        <a:t>✔</a:t>
                      </a:r>
                      <a:endParaRPr sz="900">
                        <a:solidFill>
                          <a:schemeClr val="lt1"/>
                        </a:solidFill>
                        <a:latin typeface="Roboto"/>
                        <a:ea typeface="Roboto"/>
                        <a:cs typeface="Roboto"/>
                        <a:sym typeface="Roboto"/>
                      </a:endParaRPr>
                    </a:p>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Explore compact model architectures (MobileBERT, TinyBERT, DistilBERT)</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900">
                          <a:solidFill>
                            <a:schemeClr val="lt1"/>
                          </a:solidFill>
                          <a:latin typeface="Roboto"/>
                          <a:ea typeface="Roboto"/>
                          <a:cs typeface="Roboto"/>
                          <a:sym typeface="Roboto"/>
                        </a:rPr>
                        <a:t>✔</a:t>
                      </a:r>
                      <a:endParaRPr sz="900">
                        <a:solidFill>
                          <a:schemeClr val="lt1"/>
                        </a:solidFill>
                        <a:latin typeface="Roboto"/>
                        <a:ea typeface="Roboto"/>
                        <a:cs typeface="Roboto"/>
                        <a:sym typeface="Roboto"/>
                      </a:endParaRPr>
                    </a:p>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Squeeze BERT</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Augment data for increased diversity</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900">
                          <a:solidFill>
                            <a:schemeClr val="lt1"/>
                          </a:solidFill>
                          <a:latin typeface="Roboto"/>
                          <a:ea typeface="Roboto"/>
                          <a:cs typeface="Roboto"/>
                          <a:sym typeface="Roboto"/>
                        </a:rPr>
                        <a:t>✔</a:t>
                      </a:r>
                      <a:endParaRPr sz="900">
                        <a:solidFill>
                          <a:schemeClr val="lt1"/>
                        </a:solidFill>
                        <a:latin typeface="Roboto"/>
                        <a:ea typeface="Roboto"/>
                        <a:cs typeface="Roboto"/>
                        <a:sym typeface="Roboto"/>
                      </a:endParaRPr>
                    </a:p>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Image : Rotation, Noise injection, Background. Text : Synonyms and paraphrasing the text, working with dictionaries</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Perform transfer learning with fine-tuning using a smaller base model</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Working on building the model emphasizing MLM, MIM, WPA</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Filter training data to focus on high-quality and relevant samples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Utilize efficient inference techniques (model quantization, optimization libraries)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US" sz="900">
                          <a:solidFill>
                            <a:schemeClr val="lt1"/>
                          </a:solidFill>
                          <a:latin typeface="Roboto"/>
                          <a:ea typeface="Roboto"/>
                          <a:cs typeface="Roboto"/>
                          <a:sym typeface="Roboto"/>
                        </a:rPr>
                        <a:t>Regularly update and refine the model to incorporate new advancements.</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900">
                        <a:solidFill>
                          <a:schemeClr val="lt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3a75454e4d_1_27"/>
          <p:cNvSpPr txBox="1"/>
          <p:nvPr>
            <p:ph type="ctrTitle"/>
          </p:nvPr>
        </p:nvSpPr>
        <p:spPr>
          <a:xfrm>
            <a:off x="139750" y="-121175"/>
            <a:ext cx="60843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1700"/>
              <a:t>MODEL ARCHITECTURE (UNDER DEVELOPMENT)</a:t>
            </a:r>
            <a:endParaRPr sz="1700"/>
          </a:p>
        </p:txBody>
      </p:sp>
      <p:cxnSp>
        <p:nvCxnSpPr>
          <p:cNvPr id="129" name="Google Shape;129;g23a75454e4d_1_27"/>
          <p:cNvCxnSpPr/>
          <p:nvPr/>
        </p:nvCxnSpPr>
        <p:spPr>
          <a:xfrm>
            <a:off x="-74669" y="421386"/>
            <a:ext cx="4448400" cy="0"/>
          </a:xfrm>
          <a:prstGeom prst="straightConnector1">
            <a:avLst/>
          </a:prstGeom>
          <a:noFill/>
          <a:ln cap="flat" cmpd="sng" w="9525">
            <a:solidFill>
              <a:schemeClr val="accent1"/>
            </a:solidFill>
            <a:prstDash val="solid"/>
            <a:round/>
            <a:headEnd len="sm" w="sm" type="none"/>
            <a:tailEnd len="sm" w="sm" type="none"/>
          </a:ln>
        </p:spPr>
      </p:cxnSp>
      <p:sp>
        <p:nvSpPr>
          <p:cNvPr id="130" name="Google Shape;130;g23a75454e4d_1_27"/>
          <p:cNvSpPr txBox="1"/>
          <p:nvPr/>
        </p:nvSpPr>
        <p:spPr>
          <a:xfrm>
            <a:off x="5649717" y="3865391"/>
            <a:ext cx="2467500" cy="606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600"/>
              <a:buFont typeface="Roboto Black"/>
              <a:buNone/>
            </a:pPr>
            <a:r>
              <a:t/>
            </a:r>
            <a:endParaRPr b="0" i="0" sz="1400" u="none" cap="none" strike="noStrike">
              <a:solidFill>
                <a:srgbClr val="000000"/>
              </a:solidFill>
              <a:latin typeface="Arial"/>
              <a:ea typeface="Arial"/>
              <a:cs typeface="Arial"/>
              <a:sym typeface="Arial"/>
            </a:endParaRPr>
          </a:p>
        </p:txBody>
      </p:sp>
      <p:pic>
        <p:nvPicPr>
          <p:cNvPr id="131" name="Google Shape;131;g23a75454e4d_1_27"/>
          <p:cNvPicPr preferRelativeResize="0"/>
          <p:nvPr/>
        </p:nvPicPr>
        <p:blipFill rotWithShape="1">
          <a:blip r:embed="rId3">
            <a:alphaModFix/>
          </a:blip>
          <a:srcRect b="0" l="0" r="0" t="1117"/>
          <a:stretch/>
        </p:blipFill>
        <p:spPr>
          <a:xfrm>
            <a:off x="180975" y="1038127"/>
            <a:ext cx="2467499" cy="3152872"/>
          </a:xfrm>
          <a:prstGeom prst="rect">
            <a:avLst/>
          </a:prstGeom>
          <a:noFill/>
          <a:ln>
            <a:noFill/>
          </a:ln>
        </p:spPr>
      </p:pic>
      <p:pic>
        <p:nvPicPr>
          <p:cNvPr id="132" name="Google Shape;132;g23a75454e4d_1_27"/>
          <p:cNvPicPr preferRelativeResize="0"/>
          <p:nvPr/>
        </p:nvPicPr>
        <p:blipFill>
          <a:blip r:embed="rId4">
            <a:alphaModFix/>
          </a:blip>
          <a:stretch>
            <a:fillRect/>
          </a:stretch>
        </p:blipFill>
        <p:spPr>
          <a:xfrm>
            <a:off x="6289275" y="90825"/>
            <a:ext cx="2667000" cy="4961849"/>
          </a:xfrm>
          <a:prstGeom prst="rect">
            <a:avLst/>
          </a:prstGeom>
          <a:noFill/>
          <a:ln>
            <a:noFill/>
          </a:ln>
        </p:spPr>
      </p:pic>
      <p:sp>
        <p:nvSpPr>
          <p:cNvPr id="133" name="Google Shape;133;g23a75454e4d_1_27"/>
          <p:cNvSpPr txBox="1"/>
          <p:nvPr/>
        </p:nvSpPr>
        <p:spPr>
          <a:xfrm>
            <a:off x="2793075" y="1875813"/>
            <a:ext cx="34278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rgbClr val="FBFBFB"/>
                </a:solidFill>
                <a:latin typeface="Roboto"/>
                <a:ea typeface="Roboto"/>
                <a:cs typeface="Roboto"/>
                <a:sym typeface="Roboto"/>
              </a:rPr>
              <a:t>The following modules are </a:t>
            </a:r>
            <a:br>
              <a:rPr lang="en-US">
                <a:solidFill>
                  <a:srgbClr val="FBFBFB"/>
                </a:solidFill>
                <a:latin typeface="Roboto"/>
                <a:ea typeface="Roboto"/>
                <a:cs typeface="Roboto"/>
                <a:sym typeface="Roboto"/>
              </a:rPr>
            </a:br>
            <a:r>
              <a:rPr lang="en-US">
                <a:solidFill>
                  <a:srgbClr val="FBFBFB"/>
                </a:solidFill>
                <a:latin typeface="Roboto"/>
                <a:ea typeface="Roboto"/>
                <a:cs typeface="Roboto"/>
                <a:sym typeface="Roboto"/>
              </a:rPr>
              <a:t>MLM and MIM modules</a:t>
            </a:r>
            <a:endParaRPr>
              <a:solidFill>
                <a:srgbClr val="FBFBFB"/>
              </a:solidFill>
              <a:latin typeface="Roboto"/>
              <a:ea typeface="Roboto"/>
              <a:cs typeface="Roboto"/>
              <a:sym typeface="Roboto"/>
            </a:endParaRPr>
          </a:p>
          <a:p>
            <a:pPr indent="0" lvl="0" marL="0" rtl="0" algn="ctr">
              <a:spcBef>
                <a:spcPts val="0"/>
              </a:spcBef>
              <a:spcAft>
                <a:spcPts val="0"/>
              </a:spcAft>
              <a:buNone/>
            </a:pPr>
            <a:r>
              <a:t/>
            </a:r>
            <a:endParaRPr>
              <a:solidFill>
                <a:srgbClr val="FBFBFB"/>
              </a:solidFill>
              <a:latin typeface="Roboto"/>
              <a:ea typeface="Roboto"/>
              <a:cs typeface="Roboto"/>
              <a:sym typeface="Roboto"/>
            </a:endParaRPr>
          </a:p>
          <a:p>
            <a:pPr indent="0" lvl="0" marL="0" rtl="0" algn="ctr">
              <a:spcBef>
                <a:spcPts val="0"/>
              </a:spcBef>
              <a:spcAft>
                <a:spcPts val="0"/>
              </a:spcAft>
              <a:buNone/>
            </a:pPr>
            <a:r>
              <a:rPr lang="en-US">
                <a:solidFill>
                  <a:srgbClr val="FBFBFB"/>
                </a:solidFill>
                <a:latin typeface="Roboto"/>
                <a:ea typeface="Roboto"/>
                <a:cs typeface="Roboto"/>
                <a:sym typeface="Roboto"/>
              </a:rPr>
              <a:t>MLM : Masked Language Modeling</a:t>
            </a:r>
            <a:endParaRPr>
              <a:solidFill>
                <a:srgbClr val="FBFBFB"/>
              </a:solidFill>
              <a:latin typeface="Roboto"/>
              <a:ea typeface="Roboto"/>
              <a:cs typeface="Roboto"/>
              <a:sym typeface="Roboto"/>
            </a:endParaRPr>
          </a:p>
          <a:p>
            <a:pPr indent="0" lvl="0" marL="0" rtl="0" algn="ctr">
              <a:spcBef>
                <a:spcPts val="0"/>
              </a:spcBef>
              <a:spcAft>
                <a:spcPts val="0"/>
              </a:spcAft>
              <a:buNone/>
            </a:pPr>
            <a:r>
              <a:t/>
            </a:r>
            <a:endParaRPr>
              <a:solidFill>
                <a:srgbClr val="FBFBFB"/>
              </a:solidFill>
              <a:latin typeface="Roboto"/>
              <a:ea typeface="Roboto"/>
              <a:cs typeface="Roboto"/>
              <a:sym typeface="Roboto"/>
            </a:endParaRPr>
          </a:p>
          <a:p>
            <a:pPr indent="0" lvl="0" marL="0" rtl="0" algn="ctr">
              <a:spcBef>
                <a:spcPts val="0"/>
              </a:spcBef>
              <a:spcAft>
                <a:spcPts val="0"/>
              </a:spcAft>
              <a:buNone/>
            </a:pPr>
            <a:r>
              <a:rPr lang="en-US">
                <a:solidFill>
                  <a:srgbClr val="FBFBFB"/>
                </a:solidFill>
                <a:latin typeface="Roboto"/>
                <a:ea typeface="Roboto"/>
                <a:cs typeface="Roboto"/>
                <a:sym typeface="Roboto"/>
              </a:rPr>
              <a:t>MIM : Masked Image Modeling</a:t>
            </a:r>
            <a:endParaRPr>
              <a:solidFill>
                <a:srgbClr val="FBFBFB"/>
              </a:solidFill>
              <a:latin typeface="Roboto"/>
              <a:ea typeface="Roboto"/>
              <a:cs typeface="Roboto"/>
              <a:sym typeface="Roboto"/>
            </a:endParaRPr>
          </a:p>
          <a:p>
            <a:pPr indent="0" lvl="0" marL="0" rtl="0" algn="ctr">
              <a:spcBef>
                <a:spcPts val="0"/>
              </a:spcBef>
              <a:spcAft>
                <a:spcPts val="0"/>
              </a:spcAft>
              <a:buNone/>
            </a:pPr>
            <a:r>
              <a:t/>
            </a:r>
            <a:endParaRPr>
              <a:solidFill>
                <a:srgbClr val="FBFBFB"/>
              </a:solidFill>
              <a:latin typeface="Roboto"/>
              <a:ea typeface="Roboto"/>
              <a:cs typeface="Roboto"/>
              <a:sym typeface="Roboto"/>
            </a:endParaRPr>
          </a:p>
          <a:p>
            <a:pPr indent="0" lvl="0" marL="0" rtl="0" algn="ctr">
              <a:spcBef>
                <a:spcPts val="0"/>
              </a:spcBef>
              <a:spcAft>
                <a:spcPts val="0"/>
              </a:spcAft>
              <a:buNone/>
            </a:pPr>
            <a:r>
              <a:rPr lang="en-US">
                <a:solidFill>
                  <a:srgbClr val="FBFBFB"/>
                </a:solidFill>
                <a:latin typeface="Roboto"/>
                <a:ea typeface="Roboto"/>
                <a:cs typeface="Roboto"/>
                <a:sym typeface="Roboto"/>
              </a:rPr>
              <a:t>(CURRENT SIZE : 48.7 MB)</a:t>
            </a:r>
            <a:endParaRPr>
              <a:solidFill>
                <a:srgbClr val="FBFBFB"/>
              </a:solidFill>
              <a:latin typeface="Roboto"/>
              <a:ea typeface="Roboto"/>
              <a:cs typeface="Roboto"/>
              <a:sym typeface="Roboto"/>
            </a:endParaRPr>
          </a:p>
        </p:txBody>
      </p:sp>
      <p:sp>
        <p:nvSpPr>
          <p:cNvPr id="134" name="Google Shape;134;g23a75454e4d_1_27"/>
          <p:cNvSpPr/>
          <p:nvPr/>
        </p:nvSpPr>
        <p:spPr>
          <a:xfrm>
            <a:off x="2755500" y="2653275"/>
            <a:ext cx="295200" cy="114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3a75454e4d_1_27"/>
          <p:cNvSpPr/>
          <p:nvPr/>
        </p:nvSpPr>
        <p:spPr>
          <a:xfrm>
            <a:off x="5870175" y="3072375"/>
            <a:ext cx="295200" cy="11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44c9dbd83d_0_0"/>
          <p:cNvSpPr txBox="1"/>
          <p:nvPr>
            <p:ph type="ctrTitle"/>
          </p:nvPr>
        </p:nvSpPr>
        <p:spPr>
          <a:xfrm>
            <a:off x="139750" y="31225"/>
            <a:ext cx="60843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2100"/>
              <a:t>REAL-TIME INPUT AND MODEL FLOW</a:t>
            </a:r>
            <a:endParaRPr sz="2100"/>
          </a:p>
        </p:txBody>
      </p:sp>
      <p:cxnSp>
        <p:nvCxnSpPr>
          <p:cNvPr id="141" name="Google Shape;141;g244c9dbd83d_0_0"/>
          <p:cNvCxnSpPr/>
          <p:nvPr/>
        </p:nvCxnSpPr>
        <p:spPr>
          <a:xfrm>
            <a:off x="-74669" y="573786"/>
            <a:ext cx="4448400" cy="0"/>
          </a:xfrm>
          <a:prstGeom prst="straightConnector1">
            <a:avLst/>
          </a:prstGeom>
          <a:noFill/>
          <a:ln cap="flat" cmpd="sng" w="9525">
            <a:solidFill>
              <a:schemeClr val="accent1"/>
            </a:solidFill>
            <a:prstDash val="solid"/>
            <a:round/>
            <a:headEnd len="sm" w="sm" type="none"/>
            <a:tailEnd len="sm" w="sm" type="none"/>
          </a:ln>
        </p:spPr>
      </p:cxnSp>
      <p:pic>
        <p:nvPicPr>
          <p:cNvPr id="142" name="Google Shape;142;g244c9dbd83d_0_0"/>
          <p:cNvPicPr preferRelativeResize="0"/>
          <p:nvPr/>
        </p:nvPicPr>
        <p:blipFill>
          <a:blip r:embed="rId3">
            <a:alphaModFix/>
          </a:blip>
          <a:stretch>
            <a:fillRect/>
          </a:stretch>
        </p:blipFill>
        <p:spPr>
          <a:xfrm>
            <a:off x="686025" y="1085761"/>
            <a:ext cx="4448401" cy="3583865"/>
          </a:xfrm>
          <a:prstGeom prst="rect">
            <a:avLst/>
          </a:prstGeom>
          <a:noFill/>
          <a:ln>
            <a:noFill/>
          </a:ln>
        </p:spPr>
      </p:pic>
      <p:cxnSp>
        <p:nvCxnSpPr>
          <p:cNvPr id="143" name="Google Shape;143;g244c9dbd83d_0_0"/>
          <p:cNvCxnSpPr/>
          <p:nvPr/>
        </p:nvCxnSpPr>
        <p:spPr>
          <a:xfrm>
            <a:off x="4192250" y="2197625"/>
            <a:ext cx="956700" cy="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g244c9dbd83d_0_0"/>
          <p:cNvCxnSpPr/>
          <p:nvPr/>
        </p:nvCxnSpPr>
        <p:spPr>
          <a:xfrm>
            <a:off x="4192250" y="2578625"/>
            <a:ext cx="956700" cy="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g244c9dbd83d_0_0"/>
          <p:cNvCxnSpPr/>
          <p:nvPr/>
        </p:nvCxnSpPr>
        <p:spPr>
          <a:xfrm>
            <a:off x="4192250" y="2959625"/>
            <a:ext cx="956700" cy="0"/>
          </a:xfrm>
          <a:prstGeom prst="straightConnector1">
            <a:avLst/>
          </a:prstGeom>
          <a:noFill/>
          <a:ln cap="flat" cmpd="sng" w="9525">
            <a:solidFill>
              <a:schemeClr val="dk2"/>
            </a:solidFill>
            <a:prstDash val="solid"/>
            <a:round/>
            <a:headEnd len="med" w="med" type="none"/>
            <a:tailEnd len="med" w="med" type="none"/>
          </a:ln>
        </p:spPr>
      </p:cxnSp>
      <p:sp>
        <p:nvSpPr>
          <p:cNvPr id="146" name="Google Shape;146;g244c9dbd83d_0_0"/>
          <p:cNvSpPr txBox="1"/>
          <p:nvPr/>
        </p:nvSpPr>
        <p:spPr>
          <a:xfrm>
            <a:off x="3130050" y="4054025"/>
            <a:ext cx="130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BFBFB"/>
                </a:solidFill>
                <a:latin typeface="Roboto Light"/>
                <a:ea typeface="Roboto Light"/>
                <a:cs typeface="Roboto Light"/>
                <a:sym typeface="Roboto Light"/>
              </a:rPr>
              <a:t>SPECTER MODULE</a:t>
            </a:r>
            <a:endParaRPr>
              <a:solidFill>
                <a:srgbClr val="FBFBFB"/>
              </a:solidFill>
              <a:latin typeface="Roboto Light"/>
              <a:ea typeface="Roboto Light"/>
              <a:cs typeface="Roboto Light"/>
              <a:sym typeface="Roboto Light"/>
            </a:endParaRPr>
          </a:p>
        </p:txBody>
      </p:sp>
      <p:sp>
        <p:nvSpPr>
          <p:cNvPr id="147" name="Google Shape;147;g244c9dbd83d_0_0"/>
          <p:cNvSpPr txBox="1"/>
          <p:nvPr/>
        </p:nvSpPr>
        <p:spPr>
          <a:xfrm>
            <a:off x="5859275" y="804175"/>
            <a:ext cx="30423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100">
              <a:solidFill>
                <a:schemeClr val="lt1"/>
              </a:solidFill>
            </a:endParaRPr>
          </a:p>
          <a:p>
            <a:pPr indent="0" lvl="0" marL="0" rtl="0" algn="l">
              <a:spcBef>
                <a:spcPts val="0"/>
              </a:spcBef>
              <a:spcAft>
                <a:spcPts val="0"/>
              </a:spcAft>
              <a:buNone/>
            </a:pPr>
            <a:r>
              <a:rPr b="1" lang="en-US" sz="1100">
                <a:solidFill>
                  <a:schemeClr val="lt1"/>
                </a:solidFill>
              </a:rPr>
              <a:t>MLM: Masked Language Modeling (MLM)</a:t>
            </a:r>
            <a:r>
              <a:rPr lang="en-US" sz="1100">
                <a:solidFill>
                  <a:schemeClr val="lt1"/>
                </a:solidFill>
              </a:rPr>
              <a:t> is a technique that masks words in a text and trains a model to predict the missing words based on context.</a:t>
            </a:r>
            <a:endParaRPr sz="1100">
              <a:solidFill>
                <a:schemeClr val="lt1"/>
              </a:solidFill>
            </a:endParaRPr>
          </a:p>
          <a:p>
            <a:pPr indent="0" lvl="0" marL="0" rtl="0" algn="l">
              <a:spcBef>
                <a:spcPts val="0"/>
              </a:spcBef>
              <a:spcAft>
                <a:spcPts val="0"/>
              </a:spcAft>
              <a:buClr>
                <a:schemeClr val="dk1"/>
              </a:buClr>
              <a:buSzPts val="1100"/>
              <a:buFont typeface="Arial"/>
              <a:buNone/>
            </a:pPr>
            <a:r>
              <a:t/>
            </a:r>
            <a:endParaRPr sz="1100">
              <a:solidFill>
                <a:schemeClr val="lt1"/>
              </a:solidFill>
            </a:endParaRPr>
          </a:p>
          <a:p>
            <a:pPr indent="0" lvl="0" marL="0" rtl="0" algn="l">
              <a:spcBef>
                <a:spcPts val="0"/>
              </a:spcBef>
              <a:spcAft>
                <a:spcPts val="0"/>
              </a:spcAft>
              <a:buNone/>
            </a:pPr>
            <a:r>
              <a:rPr b="1" lang="en-US" sz="1100">
                <a:solidFill>
                  <a:schemeClr val="lt1"/>
                </a:solidFill>
              </a:rPr>
              <a:t>MIM: Masked Image Modeling (MIM)</a:t>
            </a:r>
            <a:r>
              <a:rPr lang="en-US" sz="1100">
                <a:solidFill>
                  <a:schemeClr val="lt1"/>
                </a:solidFill>
              </a:rPr>
              <a:t> is a method that masks parts of an image and trains a model to predict the missing or occluded regions using surrounding visual information.</a:t>
            </a:r>
            <a:endParaRPr sz="1100">
              <a:solidFill>
                <a:schemeClr val="lt1"/>
              </a:solidFill>
            </a:endParaRPr>
          </a:p>
          <a:p>
            <a:pPr indent="0" lvl="0" marL="0" rtl="0" algn="l">
              <a:spcBef>
                <a:spcPts val="0"/>
              </a:spcBef>
              <a:spcAft>
                <a:spcPts val="0"/>
              </a:spcAft>
              <a:buClr>
                <a:schemeClr val="dk1"/>
              </a:buClr>
              <a:buSzPts val="1100"/>
              <a:buFont typeface="Arial"/>
              <a:buNone/>
            </a:pPr>
            <a:r>
              <a:t/>
            </a:r>
            <a:endParaRPr sz="1100">
              <a:solidFill>
                <a:schemeClr val="lt1"/>
              </a:solidFill>
            </a:endParaRPr>
          </a:p>
          <a:p>
            <a:pPr indent="0" lvl="0" marL="0" rtl="0" algn="l">
              <a:spcBef>
                <a:spcPts val="0"/>
              </a:spcBef>
              <a:spcAft>
                <a:spcPts val="0"/>
              </a:spcAft>
              <a:buClr>
                <a:schemeClr val="dk1"/>
              </a:buClr>
              <a:buSzPts val="1100"/>
              <a:buFont typeface="Arial"/>
              <a:buNone/>
            </a:pPr>
            <a:r>
              <a:rPr b="1" lang="en-US" sz="1100">
                <a:solidFill>
                  <a:schemeClr val="lt1"/>
                </a:solidFill>
              </a:rPr>
              <a:t>WPA: Word-Patch Alignment (WPA)</a:t>
            </a:r>
            <a:r>
              <a:rPr lang="en-US" sz="1100">
                <a:solidFill>
                  <a:schemeClr val="lt1"/>
                </a:solidFill>
              </a:rPr>
              <a:t> is a pre-training method that aligns textual and visual elements in documents to capture the contextual relationship between text and layout, enhancing information extraction from structured documents.</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idx="6" type="ctrTitle"/>
          </p:nvPr>
        </p:nvSpPr>
        <p:spPr>
          <a:xfrm>
            <a:off x="310215" y="301956"/>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TOOLS AND FRAMEWORK</a:t>
            </a:r>
            <a:endParaRPr/>
          </a:p>
        </p:txBody>
      </p:sp>
      <p:sp>
        <p:nvSpPr>
          <p:cNvPr id="153" name="Google Shape;153;p7"/>
          <p:cNvSpPr txBox="1"/>
          <p:nvPr>
            <p:ph type="ctrTitle"/>
          </p:nvPr>
        </p:nvSpPr>
        <p:spPr>
          <a:xfrm>
            <a:off x="1955243" y="2490062"/>
            <a:ext cx="2076000" cy="196200"/>
          </a:xfrm>
          <a:prstGeom prst="rect">
            <a:avLst/>
          </a:prstGeom>
          <a:noFill/>
          <a:ln>
            <a:noFill/>
          </a:ln>
        </p:spPr>
        <p:txBody>
          <a:bodyPr anchorCtr="0" anchor="b" bIns="91425" lIns="91425" spcFirstLastPara="1" rIns="91425" wrap="square" tIns="91425">
            <a:noAutofit/>
          </a:bodyPr>
          <a:lstStyle/>
          <a:p>
            <a:pPr indent="0" lvl="0" marL="146050" rtl="0" algn="ctr">
              <a:lnSpc>
                <a:spcPct val="150000"/>
              </a:lnSpc>
              <a:spcBef>
                <a:spcPts val="0"/>
              </a:spcBef>
              <a:spcAft>
                <a:spcPts val="0"/>
              </a:spcAft>
              <a:buSzPts val="1300"/>
              <a:buNone/>
            </a:pPr>
            <a:r>
              <a:rPr lang="en-US" sz="900"/>
              <a:t>TESSERACT 4</a:t>
            </a:r>
            <a:endParaRPr/>
          </a:p>
        </p:txBody>
      </p:sp>
      <p:sp>
        <p:nvSpPr>
          <p:cNvPr id="154" name="Google Shape;154;p7"/>
          <p:cNvSpPr txBox="1"/>
          <p:nvPr>
            <p:ph idx="4" type="ctrTitle"/>
          </p:nvPr>
        </p:nvSpPr>
        <p:spPr>
          <a:xfrm>
            <a:off x="3472851" y="2486836"/>
            <a:ext cx="2076000" cy="196200"/>
          </a:xfrm>
          <a:prstGeom prst="rect">
            <a:avLst/>
          </a:prstGeom>
          <a:noFill/>
          <a:ln>
            <a:noFill/>
          </a:ln>
        </p:spPr>
        <p:txBody>
          <a:bodyPr anchorCtr="0" anchor="b" bIns="91425" lIns="91425" spcFirstLastPara="1" rIns="91425" wrap="square" tIns="91425">
            <a:noAutofit/>
          </a:bodyPr>
          <a:lstStyle/>
          <a:p>
            <a:pPr indent="0" lvl="0" marL="146050" rtl="0" algn="ctr">
              <a:lnSpc>
                <a:spcPct val="150000"/>
              </a:lnSpc>
              <a:spcBef>
                <a:spcPts val="0"/>
              </a:spcBef>
              <a:spcAft>
                <a:spcPts val="0"/>
              </a:spcAft>
              <a:buSzPts val="1300"/>
              <a:buNone/>
            </a:pPr>
            <a:r>
              <a:rPr lang="en-US" sz="900"/>
              <a:t>UNIT TESTING (PYTHON)</a:t>
            </a:r>
            <a:endParaRPr/>
          </a:p>
        </p:txBody>
      </p:sp>
      <p:sp>
        <p:nvSpPr>
          <p:cNvPr id="155" name="Google Shape;155;p7"/>
          <p:cNvSpPr txBox="1"/>
          <p:nvPr>
            <p:ph idx="5" type="ctrTitle"/>
          </p:nvPr>
        </p:nvSpPr>
        <p:spPr>
          <a:xfrm>
            <a:off x="284904" y="2441072"/>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n-US" sz="900"/>
              <a:t>FLUTTER</a:t>
            </a:r>
            <a:endParaRPr sz="900"/>
          </a:p>
        </p:txBody>
      </p:sp>
      <p:sp>
        <p:nvSpPr>
          <p:cNvPr id="156" name="Google Shape;156;p7"/>
          <p:cNvSpPr/>
          <p:nvPr/>
        </p:nvSpPr>
        <p:spPr>
          <a:xfrm>
            <a:off x="618526" y="2344886"/>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7"/>
          <p:cNvSpPr/>
          <p:nvPr/>
        </p:nvSpPr>
        <p:spPr>
          <a:xfrm>
            <a:off x="820370" y="1084562"/>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7"/>
          <p:cNvSpPr/>
          <p:nvPr/>
        </p:nvSpPr>
        <p:spPr>
          <a:xfrm>
            <a:off x="1315421" y="1468945"/>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
          <p:cNvSpPr/>
          <p:nvPr/>
        </p:nvSpPr>
        <p:spPr>
          <a:xfrm>
            <a:off x="970968" y="1216926"/>
            <a:ext cx="727410" cy="641042"/>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7"/>
          <p:cNvSpPr/>
          <p:nvPr/>
        </p:nvSpPr>
        <p:spPr>
          <a:xfrm>
            <a:off x="879662" y="1196641"/>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7"/>
          <p:cNvSpPr/>
          <p:nvPr/>
        </p:nvSpPr>
        <p:spPr>
          <a:xfrm>
            <a:off x="2520071" y="1087697"/>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7"/>
          <p:cNvSpPr/>
          <p:nvPr/>
        </p:nvSpPr>
        <p:spPr>
          <a:xfrm>
            <a:off x="2317400" y="2348021"/>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7"/>
          <p:cNvSpPr/>
          <p:nvPr/>
        </p:nvSpPr>
        <p:spPr>
          <a:xfrm>
            <a:off x="3014314" y="1472080"/>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7"/>
          <p:cNvSpPr/>
          <p:nvPr/>
        </p:nvSpPr>
        <p:spPr>
          <a:xfrm>
            <a:off x="2669861" y="1220098"/>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7"/>
          <p:cNvSpPr/>
          <p:nvPr/>
        </p:nvSpPr>
        <p:spPr>
          <a:xfrm>
            <a:off x="2578554" y="1199776"/>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7"/>
          <p:cNvSpPr/>
          <p:nvPr/>
        </p:nvSpPr>
        <p:spPr>
          <a:xfrm>
            <a:off x="3845868" y="2356889"/>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7"/>
          <p:cNvSpPr/>
          <p:nvPr/>
        </p:nvSpPr>
        <p:spPr>
          <a:xfrm>
            <a:off x="4042937" y="1096565"/>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7"/>
          <p:cNvSpPr/>
          <p:nvPr/>
        </p:nvSpPr>
        <p:spPr>
          <a:xfrm>
            <a:off x="4542782" y="1480948"/>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7"/>
          <p:cNvSpPr/>
          <p:nvPr/>
        </p:nvSpPr>
        <p:spPr>
          <a:xfrm>
            <a:off x="4199927" y="1228966"/>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7"/>
          <p:cNvSpPr/>
          <p:nvPr/>
        </p:nvSpPr>
        <p:spPr>
          <a:xfrm>
            <a:off x="4108621" y="1208644"/>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1" name="Google Shape;171;p7"/>
          <p:cNvCxnSpPr/>
          <p:nvPr/>
        </p:nvCxnSpPr>
        <p:spPr>
          <a:xfrm>
            <a:off x="322545" y="827622"/>
            <a:ext cx="8520600" cy="0"/>
          </a:xfrm>
          <a:prstGeom prst="straightConnector1">
            <a:avLst/>
          </a:prstGeom>
          <a:noFill/>
          <a:ln cap="flat" cmpd="sng" w="9525">
            <a:solidFill>
              <a:schemeClr val="accent1"/>
            </a:solidFill>
            <a:prstDash val="solid"/>
            <a:round/>
            <a:headEnd len="sm" w="sm" type="none"/>
            <a:tailEnd len="sm" w="sm" type="none"/>
          </a:ln>
        </p:spPr>
      </p:cxnSp>
      <p:sp>
        <p:nvSpPr>
          <p:cNvPr id="172" name="Google Shape;172;p7"/>
          <p:cNvSpPr txBox="1"/>
          <p:nvPr/>
        </p:nvSpPr>
        <p:spPr>
          <a:xfrm>
            <a:off x="6541971" y="2453654"/>
            <a:ext cx="2076000" cy="196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900" u="none" cap="none" strike="noStrike">
                <a:solidFill>
                  <a:srgbClr val="FFFFFF"/>
                </a:solidFill>
                <a:latin typeface="Roboto Black"/>
                <a:ea typeface="Roboto Black"/>
                <a:cs typeface="Roboto Black"/>
                <a:sym typeface="Roboto Black"/>
              </a:rPr>
              <a:t>FIREBASE</a:t>
            </a:r>
            <a:endParaRPr b="0" i="0" sz="1400" u="none" cap="none" strike="noStrike">
              <a:solidFill>
                <a:srgbClr val="000000"/>
              </a:solidFill>
              <a:latin typeface="Arial"/>
              <a:ea typeface="Arial"/>
              <a:cs typeface="Arial"/>
              <a:sym typeface="Arial"/>
            </a:endParaRPr>
          </a:p>
        </p:txBody>
      </p:sp>
      <p:sp>
        <p:nvSpPr>
          <p:cNvPr id="173" name="Google Shape;173;p7"/>
          <p:cNvSpPr/>
          <p:nvPr/>
        </p:nvSpPr>
        <p:spPr>
          <a:xfrm>
            <a:off x="5344336" y="2346309"/>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7"/>
          <p:cNvSpPr/>
          <p:nvPr/>
        </p:nvSpPr>
        <p:spPr>
          <a:xfrm>
            <a:off x="5541405" y="1085985"/>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7"/>
          <p:cNvSpPr/>
          <p:nvPr/>
        </p:nvSpPr>
        <p:spPr>
          <a:xfrm>
            <a:off x="6041250" y="1470368"/>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
          <p:cNvSpPr/>
          <p:nvPr/>
        </p:nvSpPr>
        <p:spPr>
          <a:xfrm>
            <a:off x="5698395" y="1218386"/>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7"/>
          <p:cNvSpPr/>
          <p:nvPr/>
        </p:nvSpPr>
        <p:spPr>
          <a:xfrm>
            <a:off x="5607089" y="1198064"/>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7"/>
          <p:cNvSpPr/>
          <p:nvPr/>
        </p:nvSpPr>
        <p:spPr>
          <a:xfrm>
            <a:off x="6868591" y="2352268"/>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
          <p:cNvSpPr/>
          <p:nvPr/>
        </p:nvSpPr>
        <p:spPr>
          <a:xfrm>
            <a:off x="7065660" y="1091944"/>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7"/>
          <p:cNvSpPr/>
          <p:nvPr/>
        </p:nvSpPr>
        <p:spPr>
          <a:xfrm>
            <a:off x="7565505" y="1476327"/>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
          <p:cNvSpPr/>
          <p:nvPr/>
        </p:nvSpPr>
        <p:spPr>
          <a:xfrm>
            <a:off x="7222650" y="1224345"/>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7"/>
          <p:cNvSpPr/>
          <p:nvPr/>
        </p:nvSpPr>
        <p:spPr>
          <a:xfrm>
            <a:off x="7131344" y="1204023"/>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7"/>
          <p:cNvSpPr txBox="1"/>
          <p:nvPr/>
        </p:nvSpPr>
        <p:spPr>
          <a:xfrm>
            <a:off x="5019072" y="2466528"/>
            <a:ext cx="2076000" cy="196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900" u="none" cap="none" strike="noStrike">
                <a:solidFill>
                  <a:srgbClr val="FFFFFF"/>
                </a:solidFill>
                <a:latin typeface="Roboto Black"/>
                <a:ea typeface="Roboto Black"/>
                <a:cs typeface="Roboto Black"/>
                <a:sym typeface="Roboto Black"/>
              </a:rPr>
              <a:t>DOCKER</a:t>
            </a:r>
            <a:endParaRPr b="0" i="0" sz="1400" u="none" cap="none" strike="noStrike">
              <a:solidFill>
                <a:srgbClr val="000000"/>
              </a:solidFill>
              <a:latin typeface="Arial"/>
              <a:ea typeface="Arial"/>
              <a:cs typeface="Arial"/>
              <a:sym typeface="Arial"/>
            </a:endParaRPr>
          </a:p>
        </p:txBody>
      </p:sp>
      <p:sp>
        <p:nvSpPr>
          <p:cNvPr id="184" name="Google Shape;184;p7"/>
          <p:cNvSpPr txBox="1"/>
          <p:nvPr/>
        </p:nvSpPr>
        <p:spPr>
          <a:xfrm>
            <a:off x="2042124" y="4269246"/>
            <a:ext cx="2076000" cy="196200"/>
          </a:xfrm>
          <a:prstGeom prst="rect">
            <a:avLst/>
          </a:prstGeom>
          <a:noFill/>
          <a:ln>
            <a:noFill/>
          </a:ln>
        </p:spPr>
        <p:txBody>
          <a:bodyPr anchorCtr="0" anchor="b" bIns="91425" lIns="91425" spcFirstLastPara="1" rIns="91425" wrap="square" tIns="91425">
            <a:noAutofit/>
          </a:bodyPr>
          <a:lstStyle/>
          <a:p>
            <a:pPr indent="0" lvl="0" marL="146050" marR="0" rtl="0" algn="ctr">
              <a:lnSpc>
                <a:spcPct val="150000"/>
              </a:lnSpc>
              <a:spcBef>
                <a:spcPts val="0"/>
              </a:spcBef>
              <a:spcAft>
                <a:spcPts val="0"/>
              </a:spcAft>
              <a:buClr>
                <a:srgbClr val="FFFFFF"/>
              </a:buClr>
              <a:buSzPts val="1300"/>
              <a:buFont typeface="Roboto Black"/>
              <a:buNone/>
            </a:pPr>
            <a:r>
              <a:rPr b="0" i="0" lang="en-US" sz="900" u="none" cap="none" strike="noStrike">
                <a:solidFill>
                  <a:srgbClr val="FFFFFF"/>
                </a:solidFill>
                <a:latin typeface="Roboto Black"/>
                <a:ea typeface="Roboto Black"/>
                <a:cs typeface="Roboto Black"/>
                <a:sym typeface="Roboto Black"/>
              </a:rPr>
              <a:t>TENSORFLOW</a:t>
            </a:r>
            <a:endParaRPr b="0" i="0" sz="1400" u="none" cap="none" strike="noStrike">
              <a:solidFill>
                <a:srgbClr val="000000"/>
              </a:solidFill>
              <a:latin typeface="Arial"/>
              <a:ea typeface="Arial"/>
              <a:cs typeface="Arial"/>
              <a:sym typeface="Arial"/>
            </a:endParaRPr>
          </a:p>
        </p:txBody>
      </p:sp>
      <p:sp>
        <p:nvSpPr>
          <p:cNvPr id="185" name="Google Shape;185;p7"/>
          <p:cNvSpPr txBox="1"/>
          <p:nvPr/>
        </p:nvSpPr>
        <p:spPr>
          <a:xfrm>
            <a:off x="3582034" y="4258586"/>
            <a:ext cx="2076000" cy="196200"/>
          </a:xfrm>
          <a:prstGeom prst="rect">
            <a:avLst/>
          </a:prstGeom>
          <a:noFill/>
          <a:ln>
            <a:noFill/>
          </a:ln>
        </p:spPr>
        <p:txBody>
          <a:bodyPr anchorCtr="0" anchor="b" bIns="91425" lIns="91425" spcFirstLastPara="1" rIns="91425" wrap="square" tIns="91425">
            <a:noAutofit/>
          </a:bodyPr>
          <a:lstStyle/>
          <a:p>
            <a:pPr indent="0" lvl="0" marL="146050" marR="0" rtl="0" algn="ctr">
              <a:lnSpc>
                <a:spcPct val="150000"/>
              </a:lnSpc>
              <a:spcBef>
                <a:spcPts val="0"/>
              </a:spcBef>
              <a:spcAft>
                <a:spcPts val="0"/>
              </a:spcAft>
              <a:buClr>
                <a:srgbClr val="FFFFFF"/>
              </a:buClr>
              <a:buSzPts val="1300"/>
              <a:buFont typeface="Roboto Black"/>
              <a:buNone/>
            </a:pPr>
            <a:r>
              <a:rPr b="0" i="0" lang="en-US" sz="900" u="none" cap="none" strike="noStrike">
                <a:solidFill>
                  <a:srgbClr val="FFFFFF"/>
                </a:solidFill>
                <a:latin typeface="Roboto Black"/>
                <a:ea typeface="Roboto Black"/>
                <a:cs typeface="Roboto Black"/>
                <a:sym typeface="Roboto Black"/>
              </a:rPr>
              <a:t>ONNX</a:t>
            </a:r>
            <a:endParaRPr b="0" i="0" sz="1400" u="none" cap="none" strike="noStrike">
              <a:solidFill>
                <a:srgbClr val="000000"/>
              </a:solidFill>
              <a:latin typeface="Arial"/>
              <a:ea typeface="Arial"/>
              <a:cs typeface="Arial"/>
              <a:sym typeface="Arial"/>
            </a:endParaRPr>
          </a:p>
        </p:txBody>
      </p:sp>
      <p:sp>
        <p:nvSpPr>
          <p:cNvPr id="186" name="Google Shape;186;p7"/>
          <p:cNvSpPr txBox="1"/>
          <p:nvPr/>
        </p:nvSpPr>
        <p:spPr>
          <a:xfrm>
            <a:off x="342049" y="4220256"/>
            <a:ext cx="2076000" cy="196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900" u="none" cap="none" strike="noStrike">
                <a:solidFill>
                  <a:srgbClr val="FFFFFF"/>
                </a:solidFill>
                <a:latin typeface="Roboto Black"/>
                <a:ea typeface="Roboto Black"/>
                <a:cs typeface="Roboto Black"/>
                <a:sym typeface="Roboto Black"/>
              </a:rPr>
              <a:t>PYTORCH</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a:off x="675671" y="4124070"/>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
          <p:cNvSpPr/>
          <p:nvPr/>
        </p:nvSpPr>
        <p:spPr>
          <a:xfrm>
            <a:off x="877515" y="2863746"/>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
          <p:cNvSpPr/>
          <p:nvPr/>
        </p:nvSpPr>
        <p:spPr>
          <a:xfrm>
            <a:off x="1372566" y="3248129"/>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
          <p:cNvSpPr/>
          <p:nvPr/>
        </p:nvSpPr>
        <p:spPr>
          <a:xfrm>
            <a:off x="1028113" y="2996110"/>
            <a:ext cx="727410" cy="641042"/>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p:nvPr/>
        </p:nvSpPr>
        <p:spPr>
          <a:xfrm>
            <a:off x="936807" y="2975825"/>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
          <p:cNvSpPr/>
          <p:nvPr/>
        </p:nvSpPr>
        <p:spPr>
          <a:xfrm>
            <a:off x="2577216" y="2866881"/>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
          <p:cNvSpPr/>
          <p:nvPr/>
        </p:nvSpPr>
        <p:spPr>
          <a:xfrm>
            <a:off x="2374545" y="4127205"/>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
          <p:cNvSpPr/>
          <p:nvPr/>
        </p:nvSpPr>
        <p:spPr>
          <a:xfrm>
            <a:off x="3071459" y="3251264"/>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7"/>
          <p:cNvSpPr/>
          <p:nvPr/>
        </p:nvSpPr>
        <p:spPr>
          <a:xfrm>
            <a:off x="2727006" y="2999282"/>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7"/>
          <p:cNvSpPr/>
          <p:nvPr/>
        </p:nvSpPr>
        <p:spPr>
          <a:xfrm>
            <a:off x="2635699" y="2978960"/>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
          <p:cNvSpPr/>
          <p:nvPr/>
        </p:nvSpPr>
        <p:spPr>
          <a:xfrm>
            <a:off x="3903013" y="4136073"/>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
          <p:cNvSpPr/>
          <p:nvPr/>
        </p:nvSpPr>
        <p:spPr>
          <a:xfrm>
            <a:off x="4100082" y="2875749"/>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
          <p:cNvSpPr/>
          <p:nvPr/>
        </p:nvSpPr>
        <p:spPr>
          <a:xfrm>
            <a:off x="4599927" y="3260132"/>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
          <p:cNvSpPr/>
          <p:nvPr/>
        </p:nvSpPr>
        <p:spPr>
          <a:xfrm>
            <a:off x="4257072" y="3008150"/>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
          <p:cNvSpPr/>
          <p:nvPr/>
        </p:nvSpPr>
        <p:spPr>
          <a:xfrm>
            <a:off x="4165766" y="2987828"/>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
          <p:cNvSpPr/>
          <p:nvPr/>
        </p:nvSpPr>
        <p:spPr>
          <a:xfrm>
            <a:off x="5401481" y="4125493"/>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
          <p:cNvSpPr/>
          <p:nvPr/>
        </p:nvSpPr>
        <p:spPr>
          <a:xfrm>
            <a:off x="5598550" y="2865169"/>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
          <p:cNvSpPr/>
          <p:nvPr/>
        </p:nvSpPr>
        <p:spPr>
          <a:xfrm>
            <a:off x="6098395" y="3249552"/>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7"/>
          <p:cNvSpPr/>
          <p:nvPr/>
        </p:nvSpPr>
        <p:spPr>
          <a:xfrm>
            <a:off x="5755540" y="2997570"/>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7"/>
          <p:cNvSpPr/>
          <p:nvPr/>
        </p:nvSpPr>
        <p:spPr>
          <a:xfrm>
            <a:off x="5664234" y="2977248"/>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
          <p:cNvSpPr txBox="1"/>
          <p:nvPr/>
        </p:nvSpPr>
        <p:spPr>
          <a:xfrm>
            <a:off x="5076217" y="4245712"/>
            <a:ext cx="2076000" cy="196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900" u="none" cap="none" strike="noStrike">
                <a:solidFill>
                  <a:srgbClr val="FFFFFF"/>
                </a:solidFill>
                <a:latin typeface="Roboto Black"/>
                <a:ea typeface="Roboto Black"/>
                <a:cs typeface="Roboto Black"/>
                <a:sym typeface="Roboto Black"/>
              </a:rPr>
              <a:t>UBUNTU ENV</a:t>
            </a:r>
            <a:endParaRPr b="0" i="0" sz="1400" u="none" cap="none" strike="noStrike">
              <a:solidFill>
                <a:srgbClr val="000000"/>
              </a:solidFill>
              <a:latin typeface="Arial"/>
              <a:ea typeface="Arial"/>
              <a:cs typeface="Arial"/>
              <a:sym typeface="Arial"/>
            </a:endParaRPr>
          </a:p>
        </p:txBody>
      </p:sp>
      <p:sp>
        <p:nvSpPr>
          <p:cNvPr id="208" name="Google Shape;208;p7"/>
          <p:cNvSpPr txBox="1"/>
          <p:nvPr/>
        </p:nvSpPr>
        <p:spPr>
          <a:xfrm>
            <a:off x="1006622" y="1554285"/>
            <a:ext cx="624076" cy="32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1</a:t>
            </a:r>
            <a:endParaRPr b="0" i="0" sz="1400" u="none" cap="none" strike="noStrike">
              <a:solidFill>
                <a:srgbClr val="000000"/>
              </a:solidFill>
              <a:latin typeface="Arial"/>
              <a:ea typeface="Arial"/>
              <a:cs typeface="Arial"/>
              <a:sym typeface="Arial"/>
            </a:endParaRPr>
          </a:p>
        </p:txBody>
      </p:sp>
      <p:sp>
        <p:nvSpPr>
          <p:cNvPr id="209" name="Google Shape;209;p7"/>
          <p:cNvSpPr txBox="1"/>
          <p:nvPr/>
        </p:nvSpPr>
        <p:spPr>
          <a:xfrm>
            <a:off x="2731815" y="1545234"/>
            <a:ext cx="624076" cy="32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2</a:t>
            </a:r>
            <a:endParaRPr b="0" i="0" sz="1400" u="none" cap="none" strike="noStrike">
              <a:solidFill>
                <a:srgbClr val="000000"/>
              </a:solidFill>
              <a:latin typeface="Arial"/>
              <a:ea typeface="Arial"/>
              <a:cs typeface="Arial"/>
              <a:sym typeface="Arial"/>
            </a:endParaRPr>
          </a:p>
        </p:txBody>
      </p:sp>
      <p:sp>
        <p:nvSpPr>
          <p:cNvPr id="210" name="Google Shape;210;p7"/>
          <p:cNvSpPr txBox="1"/>
          <p:nvPr/>
        </p:nvSpPr>
        <p:spPr>
          <a:xfrm>
            <a:off x="4241153" y="1562396"/>
            <a:ext cx="624076" cy="32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3</a:t>
            </a:r>
            <a:endParaRPr b="0" i="0" sz="1400" u="none" cap="none" strike="noStrike">
              <a:solidFill>
                <a:srgbClr val="000000"/>
              </a:solidFill>
              <a:latin typeface="Arial"/>
              <a:ea typeface="Arial"/>
              <a:cs typeface="Arial"/>
              <a:sym typeface="Arial"/>
            </a:endParaRPr>
          </a:p>
        </p:txBody>
      </p:sp>
      <p:sp>
        <p:nvSpPr>
          <p:cNvPr id="211" name="Google Shape;211;p7"/>
          <p:cNvSpPr txBox="1"/>
          <p:nvPr/>
        </p:nvSpPr>
        <p:spPr>
          <a:xfrm>
            <a:off x="5729212" y="1535268"/>
            <a:ext cx="624076" cy="32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4</a:t>
            </a:r>
            <a:endParaRPr b="0" i="0" sz="1400" u="none" cap="none" strike="noStrike">
              <a:solidFill>
                <a:srgbClr val="000000"/>
              </a:solidFill>
              <a:latin typeface="Arial"/>
              <a:ea typeface="Arial"/>
              <a:cs typeface="Arial"/>
              <a:sym typeface="Arial"/>
            </a:endParaRPr>
          </a:p>
        </p:txBody>
      </p:sp>
      <p:sp>
        <p:nvSpPr>
          <p:cNvPr id="212" name="Google Shape;212;p7"/>
          <p:cNvSpPr txBox="1"/>
          <p:nvPr/>
        </p:nvSpPr>
        <p:spPr>
          <a:xfrm>
            <a:off x="7266942" y="1562396"/>
            <a:ext cx="624076" cy="32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5</a:t>
            </a:r>
            <a:endParaRPr b="0" i="0" sz="1400" u="none" cap="none" strike="noStrike">
              <a:solidFill>
                <a:srgbClr val="000000"/>
              </a:solidFill>
              <a:latin typeface="Arial"/>
              <a:ea typeface="Arial"/>
              <a:cs typeface="Arial"/>
              <a:sym typeface="Arial"/>
            </a:endParaRPr>
          </a:p>
        </p:txBody>
      </p:sp>
      <p:sp>
        <p:nvSpPr>
          <p:cNvPr id="213" name="Google Shape;213;p7"/>
          <p:cNvSpPr txBox="1"/>
          <p:nvPr/>
        </p:nvSpPr>
        <p:spPr>
          <a:xfrm>
            <a:off x="5802179" y="3316631"/>
            <a:ext cx="624000" cy="32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9</a:t>
            </a:r>
            <a:endParaRPr b="0" i="0" sz="1400" u="none" cap="none" strike="noStrike">
              <a:solidFill>
                <a:srgbClr val="000000"/>
              </a:solidFill>
              <a:latin typeface="Arial"/>
              <a:ea typeface="Arial"/>
              <a:cs typeface="Arial"/>
              <a:sym typeface="Arial"/>
            </a:endParaRPr>
          </a:p>
        </p:txBody>
      </p:sp>
      <p:sp>
        <p:nvSpPr>
          <p:cNvPr id="214" name="Google Shape;214;p7"/>
          <p:cNvSpPr txBox="1"/>
          <p:nvPr/>
        </p:nvSpPr>
        <p:spPr>
          <a:xfrm>
            <a:off x="4306894" y="3331785"/>
            <a:ext cx="624000" cy="32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8</a:t>
            </a:r>
            <a:endParaRPr b="0" i="0" sz="1400" u="none" cap="none" strike="noStrike">
              <a:solidFill>
                <a:srgbClr val="000000"/>
              </a:solidFill>
              <a:latin typeface="Arial"/>
              <a:ea typeface="Arial"/>
              <a:cs typeface="Arial"/>
              <a:sym typeface="Arial"/>
            </a:endParaRPr>
          </a:p>
        </p:txBody>
      </p:sp>
      <p:sp>
        <p:nvSpPr>
          <p:cNvPr id="215" name="Google Shape;215;p7"/>
          <p:cNvSpPr txBox="1"/>
          <p:nvPr/>
        </p:nvSpPr>
        <p:spPr>
          <a:xfrm>
            <a:off x="1079780" y="3331785"/>
            <a:ext cx="624000" cy="32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6</a:t>
            </a:r>
            <a:endParaRPr b="0" i="0" sz="1400" u="none" cap="none" strike="noStrike">
              <a:solidFill>
                <a:srgbClr val="000000"/>
              </a:solidFill>
              <a:latin typeface="Arial"/>
              <a:ea typeface="Arial"/>
              <a:cs typeface="Arial"/>
              <a:sym typeface="Arial"/>
            </a:endParaRPr>
          </a:p>
        </p:txBody>
      </p:sp>
      <p:sp>
        <p:nvSpPr>
          <p:cNvPr id="216" name="Google Shape;216;p7"/>
          <p:cNvSpPr txBox="1"/>
          <p:nvPr/>
        </p:nvSpPr>
        <p:spPr>
          <a:xfrm>
            <a:off x="2798667" y="3324418"/>
            <a:ext cx="624000" cy="32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7</a:t>
            </a:r>
            <a:endParaRPr b="0" i="0" sz="1400" u="none" cap="none" strike="noStrike">
              <a:solidFill>
                <a:srgbClr val="000000"/>
              </a:solidFill>
              <a:latin typeface="Arial"/>
              <a:ea typeface="Arial"/>
              <a:cs typeface="Arial"/>
              <a:sym typeface="Arial"/>
            </a:endParaRPr>
          </a:p>
        </p:txBody>
      </p:sp>
      <p:sp>
        <p:nvSpPr>
          <p:cNvPr id="217" name="Google Shape;217;p7"/>
          <p:cNvSpPr txBox="1"/>
          <p:nvPr/>
        </p:nvSpPr>
        <p:spPr>
          <a:xfrm>
            <a:off x="5106034" y="4258586"/>
            <a:ext cx="2076000" cy="196200"/>
          </a:xfrm>
          <a:prstGeom prst="rect">
            <a:avLst/>
          </a:prstGeom>
          <a:noFill/>
          <a:ln>
            <a:noFill/>
          </a:ln>
        </p:spPr>
        <p:txBody>
          <a:bodyPr anchorCtr="0" anchor="b" bIns="91425" lIns="91425" spcFirstLastPara="1" rIns="91425" wrap="square" tIns="91425">
            <a:noAutofit/>
          </a:bodyPr>
          <a:lstStyle/>
          <a:p>
            <a:pPr indent="0" lvl="0" marL="146050" marR="0" rtl="0" algn="ctr">
              <a:lnSpc>
                <a:spcPct val="150000"/>
              </a:lnSpc>
              <a:spcBef>
                <a:spcPts val="0"/>
              </a:spcBef>
              <a:spcAft>
                <a:spcPts val="0"/>
              </a:spcAft>
              <a:buClr>
                <a:srgbClr val="FFFFFF"/>
              </a:buClr>
              <a:buSzPts val="1300"/>
              <a:buFont typeface="Roboto Black"/>
              <a:buNone/>
            </a:pPr>
            <a:r>
              <a:t/>
            </a:r>
            <a:endParaRPr b="0" i="0" sz="1400" u="none" cap="none" strike="noStrike">
              <a:solidFill>
                <a:srgbClr val="000000"/>
              </a:solidFill>
              <a:latin typeface="Arial"/>
              <a:ea typeface="Arial"/>
              <a:cs typeface="Arial"/>
              <a:sym typeface="Arial"/>
            </a:endParaRPr>
          </a:p>
        </p:txBody>
      </p:sp>
      <p:sp>
        <p:nvSpPr>
          <p:cNvPr id="218" name="Google Shape;218;p7"/>
          <p:cNvSpPr/>
          <p:nvPr/>
        </p:nvSpPr>
        <p:spPr>
          <a:xfrm>
            <a:off x="6925481" y="4125493"/>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7"/>
          <p:cNvSpPr/>
          <p:nvPr/>
        </p:nvSpPr>
        <p:spPr>
          <a:xfrm>
            <a:off x="7122550" y="2865169"/>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7"/>
          <p:cNvSpPr/>
          <p:nvPr/>
        </p:nvSpPr>
        <p:spPr>
          <a:xfrm>
            <a:off x="7622395" y="3249552"/>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7"/>
          <p:cNvSpPr/>
          <p:nvPr/>
        </p:nvSpPr>
        <p:spPr>
          <a:xfrm>
            <a:off x="7279540" y="2997570"/>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7"/>
          <p:cNvSpPr/>
          <p:nvPr/>
        </p:nvSpPr>
        <p:spPr>
          <a:xfrm>
            <a:off x="7188234" y="2977248"/>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7"/>
          <p:cNvSpPr txBox="1"/>
          <p:nvPr/>
        </p:nvSpPr>
        <p:spPr>
          <a:xfrm>
            <a:off x="6600217" y="4245712"/>
            <a:ext cx="2076000" cy="196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lang="en-US" sz="900">
                <a:solidFill>
                  <a:srgbClr val="FFFFFF"/>
                </a:solidFill>
                <a:latin typeface="Roboto Black"/>
                <a:ea typeface="Roboto Black"/>
                <a:cs typeface="Roboto Black"/>
                <a:sym typeface="Roboto Black"/>
              </a:rPr>
              <a:t>ONNX</a:t>
            </a:r>
            <a:endParaRPr b="0" i="0" sz="1400" u="none" cap="none" strike="noStrike">
              <a:solidFill>
                <a:srgbClr val="000000"/>
              </a:solidFill>
              <a:latin typeface="Arial"/>
              <a:ea typeface="Arial"/>
              <a:cs typeface="Arial"/>
              <a:sym typeface="Arial"/>
            </a:endParaRPr>
          </a:p>
        </p:txBody>
      </p:sp>
      <p:sp>
        <p:nvSpPr>
          <p:cNvPr id="224" name="Google Shape;224;p7"/>
          <p:cNvSpPr txBox="1"/>
          <p:nvPr/>
        </p:nvSpPr>
        <p:spPr>
          <a:xfrm>
            <a:off x="7326179" y="3316631"/>
            <a:ext cx="624000" cy="32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000"/>
              <a:buFont typeface="Roboto Black"/>
              <a:buNone/>
            </a:pPr>
            <a:r>
              <a:rPr b="0" i="0" lang="en-US" sz="3200" u="none" cap="none" strike="noStrike">
                <a:solidFill>
                  <a:srgbClr val="48FFD5"/>
                </a:solidFill>
                <a:latin typeface="Roboto Black"/>
                <a:ea typeface="Roboto Black"/>
                <a:cs typeface="Roboto Black"/>
                <a:sym typeface="Roboto Black"/>
              </a:rPr>
              <a:t>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