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67" r:id="rId4"/>
    <p:sldId id="269" r:id="rId5"/>
    <p:sldId id="270" r:id="rId6"/>
    <p:sldId id="271" r:id="rId7"/>
    <p:sldId id="257" r:id="rId8"/>
    <p:sldId id="260" r:id="rId9"/>
    <p:sldId id="258" r:id="rId10"/>
    <p:sldId id="259" r:id="rId11"/>
    <p:sldId id="261" r:id="rId12"/>
    <p:sldId id="263" r:id="rId13"/>
    <p:sldId id="264" r:id="rId14"/>
    <p:sldId id="273" r:id="rId15"/>
    <p:sldId id="265" r:id="rId16"/>
    <p:sldId id="274" r:id="rId17"/>
    <p:sldId id="284" r:id="rId18"/>
    <p:sldId id="278" r:id="rId19"/>
    <p:sldId id="281" r:id="rId20"/>
    <p:sldId id="277" r:id="rId21"/>
    <p:sldId id="279" r:id="rId22"/>
    <p:sldId id="280" r:id="rId23"/>
    <p:sldId id="282"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B69749-1128-4FC4-8312-FDF2C81FE0C7}" v="181" dt="2023-06-16T06:15:52.3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99" autoAdjust="0"/>
    <p:restoredTop sz="94660"/>
  </p:normalViewPr>
  <p:slideViewPr>
    <p:cSldViewPr snapToGrid="0">
      <p:cViewPr varScale="1">
        <p:scale>
          <a:sx n="51" d="100"/>
          <a:sy n="51" d="100"/>
        </p:scale>
        <p:origin x="100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18:34:55.829"/>
    </inkml:context>
    <inkml:brush xml:id="br0">
      <inkml:brushProperty name="width" value="0.05" units="cm"/>
      <inkml:brushProperty name="height" value="0.05" units="cm"/>
      <inkml:brushProperty name="color" value="#FFFFFF"/>
    </inkml:brush>
  </inkml:definitions>
  <inkml:trace contextRef="#ctx0" brushRef="#br0">27 47 24575,'-1'0'0,"0"1"0,0-1 0,-1 1 0,1-1 0,0 1 0,0 0 0,0-1 0,0 1 0,0 0 0,0 0 0,1-1 0,-1 1 0,0 0 0,0 0 0,1 0 0,-1 0 0,0 0 0,1 0 0,-1 1 0,1-1 0,-1 0 0,1 0 0,0 0 0,-1 0 0,1 1 0,0-1 0,0 2 0,-5 39 0,5-37 0,-2 176 0,3-98 0,-1-79 0,0 1 0,1-1 0,-1 0 0,1 0 0,0 0 0,0 0 0,0 0 0,0 0 0,4 7 0,-4-10 0,-1 0 0,0-1 0,1 1 0,-1-1 0,1 1 0,-1-1 0,1 1 0,-1-1 0,1 1 0,0-1 0,-1 1 0,1-1 0,-1 0 0,1 1 0,0-1 0,-1 0 0,1 0 0,0 1 0,0-1 0,-1 0 0,1 0 0,0 0 0,1 0 0,-1 0 0,1-1 0,0 0 0,0 1 0,-1-1 0,1 0 0,-1 0 0,1 0 0,-1 0 0,1 0 0,-1 0 0,0 0 0,1 0 0,-1 0 0,2-3 0,8-11 0,-1 0 0,0-1 0,-1-1 0,-1 0 0,0 0 0,-1 0 0,5-24 0,17-38 0,-28 78 0,0-1 0,-1 1 0,1 0 0,-1-1 0,1 1 0,0 0 0,0-1 0,0 1 0,0 0 0,0 0 0,0 0 0,2-2 0,-2 3 0,-1 0 0,0 0 0,1 0 0,-1 0 0,0 0 0,1 0 0,-1 0 0,0 0 0,1 0 0,-1 0 0,0 0 0,0 1 0,1-1 0,-1 0 0,0 0 0,1 0 0,-1 0 0,0 0 0,0 1 0,1-1 0,-1 0 0,0 0 0,0 0 0,1 1 0,-1-1 0,0 0 0,0 1 0,0-1 0,0 0 0,1 0 0,-1 1 0,0-1 0,0 0 0,0 1 0,9 42 0,-6-30 0,-3-13 0,8 40 0,3 48 0,-12-303 0,-5 179 0,6 35 0,0 0 0,0 1 0,0-1 0,0 1 0,0-1 0,-1 1 0,1-1 0,0 1 0,0-1 0,0 0 0,-1 1 0,1-1 0,0 1 0,-1 0 0,1-1 0,0 1 0,-1-1 0,1 1 0,-1-1 0,1 1 0,-1 0 0,1-1 0,0 1 0,-1 0 0,1-1 0,-1 1 0,0 0 0,1 0 0,-1 0 0,1-1 0,-1 1 0,1 0 0,-1 0 0,1 0 0,-1 0 0,0 0 0,1 0 0,-1 0 0,1 0 0,-1 0 0,1 0 0,-1 1 0,0-1 0,1 0 0,-1 0 0,1 0 0,-1 1 0,1-1 0,-1 0 0,1 1 0,-1-1 0,1 0 0,-1 1 0,1-1 0,0 1 0,-1 0 0,-5 7 0,0 0 0,0 0 0,1 0 0,1 1 0,-1 0 0,1 0 0,1 0 0,-5 19 0,1-6 0,-6 24 0,2 0 0,1 1 0,3 1 0,-1 50 0,9-302 0,2-70 0,2 246 0,-5 28 0,0 0 0,0 0 0,0-1 0,1 1 0,-1 0 0,0 0 0,0 0 0,0 0 0,0 0 0,1 0 0,-1 0 0,0 0 0,0 0 0,0 0 0,1 0 0,-1-1 0,0 1 0,0 0 0,0 0 0,1 0 0,-1 1 0,0-1 0,0 0 0,1 0 0,-1 0 0,0 0 0,0 0 0,0 0 0,0 0 0,1 0 0,-1 0 0,0 0 0,0 0 0,0 1 0,0-1 0,1 0 0,-1 0 0,0 0 0,0 0 0,0 0 0,0 1 0,0-1 0,0 0 0,1 0 0,-1 0 0,0 1 0,0-1 0,0 0 0,0 0 0,0 0 0,0 1 0,0-1 0,18 48 0,51 253 0,-5-23 0,-47-222 0,-17-56 0,0 1 0,1 0 0,-1 0 0,0-1 0,0 1 0,0 0 0,1 0 0,-1-1 0,0 1 0,1 0 0,-1-1 0,1 1 0,-1 0 0,0-1 0,1 1 0,0-1 0,-1 1 0,1-1 0,-1 1 0,1-1 0,0 1 0,-1-1 0,1 1 0,0-1 0,-1 0 0,1 1 0,1-1 0,-1-1 0,-1 0 0,1 0 0,0 0 0,0 0 0,-1 0 0,1-1 0,-1 1 0,1 0 0,-1 0 0,1-1 0,-1 1 0,0 0 0,1-1 0,-1 1 0,0-2 0,6-61 0,-2-1 0,-6-68 0,1 55 0,0 14 0,0 11 0,5-59 0,2 85 0,0 43 0,0 47 0,-2 255 0,-5-421 0,2-214 0,3 300 0,1 35 0,6 85 0,-4 190 0,-8-203 0,1-66 0,-2-37 0,-1-13 0,-13-110-1365,13 95-5461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18:35:04.923"/>
    </inkml:context>
    <inkml:brush xml:id="br0">
      <inkml:brushProperty name="width" value="0.2" units="cm"/>
      <inkml:brushProperty name="height" value="0.2" units="cm"/>
      <inkml:brushProperty name="color" value="#FFFFFF"/>
    </inkml:brush>
  </inkml:definitions>
  <inkml:trace contextRef="#ctx0" brushRef="#br0">583 312 24575,'1'-1'0,"0"1"0,0-1 0,0 1 0,0-1 0,0 1 0,0-1 0,0 0 0,0 1 0,0-1 0,0 0 0,0 0 0,0 0 0,0 0 0,-1 0 0,1 0 0,0 0 0,-1 0 0,1 0 0,0 0 0,-1 0 0,0 0 0,1 0 0,-1-1 0,0 1 0,1 0 0,-1 0 0,0-3 0,5-38 0,-5 37 0,1-185 0,-2 143 0,2 82 0,0-19 0,0-1 0,-2 0 0,1 1 0,-2-1 0,0 0 0,-1 0 0,0 0 0,-9 22 0,5-20 0,1 1 0,1 0 0,1 0 0,0 1 0,1-1 0,-1 30 0,3-33 0,-3 24 0,-2 0 0,-1 0 0,-3 0 0,-24 64 0,31-95 0,0-1 0,-1-1 0,1 1 0,-2 0 0,1-1 0,-1 0 0,0 0 0,0 0 0,-1-1 0,1 1 0,-13 7 0,12-10 0,1 0 0,0 0 0,-1-1 0,1 1 0,-1-1 0,0-1 0,1 1 0,-1-1 0,0 0 0,0 0 0,0-1 0,0 0 0,0 0 0,0 0 0,-11-3 0,3 0 0,0-1 0,1-1 0,-1 0 0,1-1 0,0 0 0,0-1 0,1 0 0,0-1 0,0-1 0,1 0 0,0 0 0,1-1 0,0 0 0,0-1 0,1 0 0,1-1 0,0 0 0,0 0 0,1-1 0,1 0 0,-5-13 0,-4-13-455,-1 1 0,-37-61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18:35:10.964"/>
    </inkml:context>
    <inkml:brush xml:id="br0">
      <inkml:brushProperty name="width" value="0.2" units="cm"/>
      <inkml:brushProperty name="height" value="0.2" units="cm"/>
      <inkml:brushProperty name="color" value="#FFFFFF"/>
    </inkml:brush>
  </inkml:definitions>
  <inkml:trace contextRef="#ctx0" brushRef="#br0">95 684 24575,'1'-22'0,"-1"0"0,0 0 0,-7-37 0,6 52 0,0 0 0,-1 1 0,0-1 0,-1 1 0,0 0 0,0 0 0,0 0 0,0 0 0,-1 0 0,0 1 0,0 0 0,-1-1 0,-5-4 0,6 7 0,1 0 0,-1 0 0,1-1 0,0 0 0,0 1 0,0-1 0,0-1 0,1 1 0,-1 0 0,1 0 0,0-1 0,-2-8 0,3 9 0,1 0 0,0 0 0,0 0 0,0 0 0,1 0 0,-1 0 0,1 0 0,0 0 0,0 0 0,0 1 0,1-1 0,-1 0 0,1 1 0,0-1 0,4-6 0,5-4 0,0-1 0,1 1 0,18-15 0,9-12 0,-37 39 0,92-99 0,-81 89 0,1 0 0,1 1 0,-1 1 0,2 0 0,25-13 0,-18 13 0,1 0 0,-1 1 0,49-11 0,-70 20 0,0 0 0,-1 1 0,1-1 0,-1 0 0,1 0 0,-1 1 0,0-1 0,1 1 0,-1-1 0,1 1 0,-1-1 0,0 1 0,1 0 0,-1 0 0,0 0 0,0 0 0,1 0 0,-1 0 0,0 0 0,0 0 0,0 0 0,0 0 0,-1 1 0,1-1 0,0 0 0,0 1 0,-1-1 0,1 0 0,-1 1 0,1-1 0,-1 1 0,0-1 0,1 1 0,-1-1 0,0 3 0,2 9 0,-1-1 0,0 1 0,-1 14 0,-1-19 0,-1 74-1365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C9F83-412B-5B58-1052-07A26B1013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2197B0-B0FB-48F2-9D05-D8289724F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FFC4CB-A752-5E04-D2A7-E7B935FD15E3}"/>
              </a:ext>
            </a:extLst>
          </p:cNvPr>
          <p:cNvSpPr>
            <a:spLocks noGrp="1"/>
          </p:cNvSpPr>
          <p:nvPr>
            <p:ph type="dt" sz="half" idx="10"/>
          </p:nvPr>
        </p:nvSpPr>
        <p:spPr/>
        <p:txBody>
          <a:bodyPr/>
          <a:lstStyle/>
          <a:p>
            <a:fld id="{B1905C87-920B-418E-A15F-62C7DA08F389}" type="datetimeFigureOut">
              <a:rPr lang="en-IN" smtClean="0"/>
              <a:t>08-07-2023</a:t>
            </a:fld>
            <a:endParaRPr lang="en-IN"/>
          </a:p>
        </p:txBody>
      </p:sp>
      <p:sp>
        <p:nvSpPr>
          <p:cNvPr id="5" name="Footer Placeholder 4">
            <a:extLst>
              <a:ext uri="{FF2B5EF4-FFF2-40B4-BE49-F238E27FC236}">
                <a16:creationId xmlns:a16="http://schemas.microsoft.com/office/drawing/2014/main" id="{047701A4-E7B5-B668-2AF9-BB049E07D0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BBAA42-5773-5268-854A-63989D94E583}"/>
              </a:ext>
            </a:extLst>
          </p:cNvPr>
          <p:cNvSpPr>
            <a:spLocks noGrp="1"/>
          </p:cNvSpPr>
          <p:nvPr>
            <p:ph type="sldNum" sz="quarter" idx="12"/>
          </p:nvPr>
        </p:nvSpPr>
        <p:spPr/>
        <p:txBody>
          <a:bodyPr/>
          <a:lstStyle/>
          <a:p>
            <a:fld id="{F5F424AF-5726-4969-B1D6-D180A0CA1C85}" type="slidenum">
              <a:rPr lang="en-IN" smtClean="0"/>
              <a:t>‹#›</a:t>
            </a:fld>
            <a:endParaRPr lang="en-IN"/>
          </a:p>
        </p:txBody>
      </p:sp>
    </p:spTree>
    <p:extLst>
      <p:ext uri="{BB962C8B-B14F-4D97-AF65-F5344CB8AC3E}">
        <p14:creationId xmlns:p14="http://schemas.microsoft.com/office/powerpoint/2010/main" val="3170056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55AE-5A62-A5E3-9A26-2C8C708DD8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61AAD1-91C4-92DD-2ED8-48EA424B5D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8CC671-35B7-6A12-37CC-3B2F569705BD}"/>
              </a:ext>
            </a:extLst>
          </p:cNvPr>
          <p:cNvSpPr>
            <a:spLocks noGrp="1"/>
          </p:cNvSpPr>
          <p:nvPr>
            <p:ph type="dt" sz="half" idx="10"/>
          </p:nvPr>
        </p:nvSpPr>
        <p:spPr/>
        <p:txBody>
          <a:bodyPr/>
          <a:lstStyle/>
          <a:p>
            <a:fld id="{B1905C87-920B-418E-A15F-62C7DA08F389}" type="datetimeFigureOut">
              <a:rPr lang="en-IN" smtClean="0"/>
              <a:t>08-07-2023</a:t>
            </a:fld>
            <a:endParaRPr lang="en-IN"/>
          </a:p>
        </p:txBody>
      </p:sp>
      <p:sp>
        <p:nvSpPr>
          <p:cNvPr id="5" name="Footer Placeholder 4">
            <a:extLst>
              <a:ext uri="{FF2B5EF4-FFF2-40B4-BE49-F238E27FC236}">
                <a16:creationId xmlns:a16="http://schemas.microsoft.com/office/drawing/2014/main" id="{41960D44-DF09-537E-6510-8A58F3847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8C668F-EBF1-BFD8-FD40-F99AA0A2DA7F}"/>
              </a:ext>
            </a:extLst>
          </p:cNvPr>
          <p:cNvSpPr>
            <a:spLocks noGrp="1"/>
          </p:cNvSpPr>
          <p:nvPr>
            <p:ph type="sldNum" sz="quarter" idx="12"/>
          </p:nvPr>
        </p:nvSpPr>
        <p:spPr/>
        <p:txBody>
          <a:bodyPr/>
          <a:lstStyle/>
          <a:p>
            <a:fld id="{F5F424AF-5726-4969-B1D6-D180A0CA1C85}" type="slidenum">
              <a:rPr lang="en-IN" smtClean="0"/>
              <a:t>‹#›</a:t>
            </a:fld>
            <a:endParaRPr lang="en-IN"/>
          </a:p>
        </p:txBody>
      </p:sp>
    </p:spTree>
    <p:extLst>
      <p:ext uri="{BB962C8B-B14F-4D97-AF65-F5344CB8AC3E}">
        <p14:creationId xmlns:p14="http://schemas.microsoft.com/office/powerpoint/2010/main" val="418056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F6F79C-0302-A3BB-A509-13D3B6EF80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C528DD-EE68-0EA0-1D92-ADBBABB06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5E7B91-1320-A663-1BAB-1CACA72A17C8}"/>
              </a:ext>
            </a:extLst>
          </p:cNvPr>
          <p:cNvSpPr>
            <a:spLocks noGrp="1"/>
          </p:cNvSpPr>
          <p:nvPr>
            <p:ph type="dt" sz="half" idx="10"/>
          </p:nvPr>
        </p:nvSpPr>
        <p:spPr/>
        <p:txBody>
          <a:bodyPr/>
          <a:lstStyle/>
          <a:p>
            <a:fld id="{B1905C87-920B-418E-A15F-62C7DA08F389}" type="datetimeFigureOut">
              <a:rPr lang="en-IN" smtClean="0"/>
              <a:t>08-07-2023</a:t>
            </a:fld>
            <a:endParaRPr lang="en-IN"/>
          </a:p>
        </p:txBody>
      </p:sp>
      <p:sp>
        <p:nvSpPr>
          <p:cNvPr id="5" name="Footer Placeholder 4">
            <a:extLst>
              <a:ext uri="{FF2B5EF4-FFF2-40B4-BE49-F238E27FC236}">
                <a16:creationId xmlns:a16="http://schemas.microsoft.com/office/drawing/2014/main" id="{F06911AD-2BF8-85EE-24FA-94C4AD665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33F813-B6DC-8F13-6E4E-5A0D1358D198}"/>
              </a:ext>
            </a:extLst>
          </p:cNvPr>
          <p:cNvSpPr>
            <a:spLocks noGrp="1"/>
          </p:cNvSpPr>
          <p:nvPr>
            <p:ph type="sldNum" sz="quarter" idx="12"/>
          </p:nvPr>
        </p:nvSpPr>
        <p:spPr/>
        <p:txBody>
          <a:bodyPr/>
          <a:lstStyle/>
          <a:p>
            <a:fld id="{F5F424AF-5726-4969-B1D6-D180A0CA1C85}" type="slidenum">
              <a:rPr lang="en-IN" smtClean="0"/>
              <a:t>‹#›</a:t>
            </a:fld>
            <a:endParaRPr lang="en-IN"/>
          </a:p>
        </p:txBody>
      </p:sp>
    </p:spTree>
    <p:extLst>
      <p:ext uri="{BB962C8B-B14F-4D97-AF65-F5344CB8AC3E}">
        <p14:creationId xmlns:p14="http://schemas.microsoft.com/office/powerpoint/2010/main" val="358737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4F19-502E-C99D-4555-735BEA7485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DC1BAC-86A9-1FB7-997F-BD356E452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78CC1E-7362-8382-E181-AF9B62651340}"/>
              </a:ext>
            </a:extLst>
          </p:cNvPr>
          <p:cNvSpPr>
            <a:spLocks noGrp="1"/>
          </p:cNvSpPr>
          <p:nvPr>
            <p:ph type="dt" sz="half" idx="10"/>
          </p:nvPr>
        </p:nvSpPr>
        <p:spPr/>
        <p:txBody>
          <a:bodyPr/>
          <a:lstStyle/>
          <a:p>
            <a:fld id="{B1905C87-920B-418E-A15F-62C7DA08F389}" type="datetimeFigureOut">
              <a:rPr lang="en-IN" smtClean="0"/>
              <a:t>08-07-2023</a:t>
            </a:fld>
            <a:endParaRPr lang="en-IN"/>
          </a:p>
        </p:txBody>
      </p:sp>
      <p:sp>
        <p:nvSpPr>
          <p:cNvPr id="5" name="Footer Placeholder 4">
            <a:extLst>
              <a:ext uri="{FF2B5EF4-FFF2-40B4-BE49-F238E27FC236}">
                <a16:creationId xmlns:a16="http://schemas.microsoft.com/office/drawing/2014/main" id="{A252371A-CF48-4865-7C99-7C9394C57D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12FECE-EEBC-74DC-6B01-487B9F55C38A}"/>
              </a:ext>
            </a:extLst>
          </p:cNvPr>
          <p:cNvSpPr>
            <a:spLocks noGrp="1"/>
          </p:cNvSpPr>
          <p:nvPr>
            <p:ph type="sldNum" sz="quarter" idx="12"/>
          </p:nvPr>
        </p:nvSpPr>
        <p:spPr/>
        <p:txBody>
          <a:bodyPr/>
          <a:lstStyle/>
          <a:p>
            <a:fld id="{F5F424AF-5726-4969-B1D6-D180A0CA1C85}" type="slidenum">
              <a:rPr lang="en-IN" smtClean="0"/>
              <a:t>‹#›</a:t>
            </a:fld>
            <a:endParaRPr lang="en-IN"/>
          </a:p>
        </p:txBody>
      </p:sp>
    </p:spTree>
    <p:extLst>
      <p:ext uri="{BB962C8B-B14F-4D97-AF65-F5344CB8AC3E}">
        <p14:creationId xmlns:p14="http://schemas.microsoft.com/office/powerpoint/2010/main" val="173958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7AE6-A7E7-1D49-A799-C6B08F2500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394A62-AB1E-B8C5-9334-5103B032AA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EECC7B-E822-9303-401B-62556610CCE7}"/>
              </a:ext>
            </a:extLst>
          </p:cNvPr>
          <p:cNvSpPr>
            <a:spLocks noGrp="1"/>
          </p:cNvSpPr>
          <p:nvPr>
            <p:ph type="dt" sz="half" idx="10"/>
          </p:nvPr>
        </p:nvSpPr>
        <p:spPr/>
        <p:txBody>
          <a:bodyPr/>
          <a:lstStyle/>
          <a:p>
            <a:fld id="{B1905C87-920B-418E-A15F-62C7DA08F389}" type="datetimeFigureOut">
              <a:rPr lang="en-IN" smtClean="0"/>
              <a:t>08-07-2023</a:t>
            </a:fld>
            <a:endParaRPr lang="en-IN"/>
          </a:p>
        </p:txBody>
      </p:sp>
      <p:sp>
        <p:nvSpPr>
          <p:cNvPr id="5" name="Footer Placeholder 4">
            <a:extLst>
              <a:ext uri="{FF2B5EF4-FFF2-40B4-BE49-F238E27FC236}">
                <a16:creationId xmlns:a16="http://schemas.microsoft.com/office/drawing/2014/main" id="{5A031A8A-39C2-AA7B-3A87-8A4C63F421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371183-C313-C44A-8925-A8B4A88B7628}"/>
              </a:ext>
            </a:extLst>
          </p:cNvPr>
          <p:cNvSpPr>
            <a:spLocks noGrp="1"/>
          </p:cNvSpPr>
          <p:nvPr>
            <p:ph type="sldNum" sz="quarter" idx="12"/>
          </p:nvPr>
        </p:nvSpPr>
        <p:spPr/>
        <p:txBody>
          <a:bodyPr/>
          <a:lstStyle/>
          <a:p>
            <a:fld id="{F5F424AF-5726-4969-B1D6-D180A0CA1C85}" type="slidenum">
              <a:rPr lang="en-IN" smtClean="0"/>
              <a:t>‹#›</a:t>
            </a:fld>
            <a:endParaRPr lang="en-IN"/>
          </a:p>
        </p:txBody>
      </p:sp>
    </p:spTree>
    <p:extLst>
      <p:ext uri="{BB962C8B-B14F-4D97-AF65-F5344CB8AC3E}">
        <p14:creationId xmlns:p14="http://schemas.microsoft.com/office/powerpoint/2010/main" val="367088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E223-EB50-E8D7-CBB1-542A97F8F5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FEE58A-0973-D344-4679-53CFE9DEAC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7DD100-4D3B-4010-BD32-2450CFE048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71A030-BF58-4929-9D55-69D5E3B1D045}"/>
              </a:ext>
            </a:extLst>
          </p:cNvPr>
          <p:cNvSpPr>
            <a:spLocks noGrp="1"/>
          </p:cNvSpPr>
          <p:nvPr>
            <p:ph type="dt" sz="half" idx="10"/>
          </p:nvPr>
        </p:nvSpPr>
        <p:spPr/>
        <p:txBody>
          <a:bodyPr/>
          <a:lstStyle/>
          <a:p>
            <a:fld id="{B1905C87-920B-418E-A15F-62C7DA08F389}" type="datetimeFigureOut">
              <a:rPr lang="en-IN" smtClean="0"/>
              <a:t>08-07-2023</a:t>
            </a:fld>
            <a:endParaRPr lang="en-IN"/>
          </a:p>
        </p:txBody>
      </p:sp>
      <p:sp>
        <p:nvSpPr>
          <p:cNvPr id="6" name="Footer Placeholder 5">
            <a:extLst>
              <a:ext uri="{FF2B5EF4-FFF2-40B4-BE49-F238E27FC236}">
                <a16:creationId xmlns:a16="http://schemas.microsoft.com/office/drawing/2014/main" id="{4213BCF0-0F83-4628-9384-BB7261FA23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459851-1412-CEBC-AB90-676F53AE1FEC}"/>
              </a:ext>
            </a:extLst>
          </p:cNvPr>
          <p:cNvSpPr>
            <a:spLocks noGrp="1"/>
          </p:cNvSpPr>
          <p:nvPr>
            <p:ph type="sldNum" sz="quarter" idx="12"/>
          </p:nvPr>
        </p:nvSpPr>
        <p:spPr/>
        <p:txBody>
          <a:bodyPr/>
          <a:lstStyle/>
          <a:p>
            <a:fld id="{F5F424AF-5726-4969-B1D6-D180A0CA1C85}" type="slidenum">
              <a:rPr lang="en-IN" smtClean="0"/>
              <a:t>‹#›</a:t>
            </a:fld>
            <a:endParaRPr lang="en-IN"/>
          </a:p>
        </p:txBody>
      </p:sp>
    </p:spTree>
    <p:extLst>
      <p:ext uri="{BB962C8B-B14F-4D97-AF65-F5344CB8AC3E}">
        <p14:creationId xmlns:p14="http://schemas.microsoft.com/office/powerpoint/2010/main" val="394382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101B-DA0A-BCBC-6400-BC754E5E4A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B4D551-3446-5D19-B428-CBCBDE562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5FC6E5-5514-A272-0C7E-4434BBCD8C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0815E2-F7CF-090C-02C3-FCC5C29FA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83201F-F56F-EF41-21C1-86F5CCFCB9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93F131-3C41-53AC-AADD-6A0921C342DB}"/>
              </a:ext>
            </a:extLst>
          </p:cNvPr>
          <p:cNvSpPr>
            <a:spLocks noGrp="1"/>
          </p:cNvSpPr>
          <p:nvPr>
            <p:ph type="dt" sz="half" idx="10"/>
          </p:nvPr>
        </p:nvSpPr>
        <p:spPr/>
        <p:txBody>
          <a:bodyPr/>
          <a:lstStyle/>
          <a:p>
            <a:fld id="{B1905C87-920B-418E-A15F-62C7DA08F389}" type="datetimeFigureOut">
              <a:rPr lang="en-IN" smtClean="0"/>
              <a:t>08-07-2023</a:t>
            </a:fld>
            <a:endParaRPr lang="en-IN"/>
          </a:p>
        </p:txBody>
      </p:sp>
      <p:sp>
        <p:nvSpPr>
          <p:cNvPr id="8" name="Footer Placeholder 7">
            <a:extLst>
              <a:ext uri="{FF2B5EF4-FFF2-40B4-BE49-F238E27FC236}">
                <a16:creationId xmlns:a16="http://schemas.microsoft.com/office/drawing/2014/main" id="{3DF2C68A-5AAF-17F2-A4DA-A145CB1D43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58356E-DFE3-0AA6-2E8B-7213F4F32E67}"/>
              </a:ext>
            </a:extLst>
          </p:cNvPr>
          <p:cNvSpPr>
            <a:spLocks noGrp="1"/>
          </p:cNvSpPr>
          <p:nvPr>
            <p:ph type="sldNum" sz="quarter" idx="12"/>
          </p:nvPr>
        </p:nvSpPr>
        <p:spPr/>
        <p:txBody>
          <a:bodyPr/>
          <a:lstStyle/>
          <a:p>
            <a:fld id="{F5F424AF-5726-4969-B1D6-D180A0CA1C85}" type="slidenum">
              <a:rPr lang="en-IN" smtClean="0"/>
              <a:t>‹#›</a:t>
            </a:fld>
            <a:endParaRPr lang="en-IN"/>
          </a:p>
        </p:txBody>
      </p:sp>
    </p:spTree>
    <p:extLst>
      <p:ext uri="{BB962C8B-B14F-4D97-AF65-F5344CB8AC3E}">
        <p14:creationId xmlns:p14="http://schemas.microsoft.com/office/powerpoint/2010/main" val="525155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5A64-4228-65B1-BE89-922725F78C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728D5A-98B4-EA02-9FF7-81DE9F44316F}"/>
              </a:ext>
            </a:extLst>
          </p:cNvPr>
          <p:cNvSpPr>
            <a:spLocks noGrp="1"/>
          </p:cNvSpPr>
          <p:nvPr>
            <p:ph type="dt" sz="half" idx="10"/>
          </p:nvPr>
        </p:nvSpPr>
        <p:spPr/>
        <p:txBody>
          <a:bodyPr/>
          <a:lstStyle/>
          <a:p>
            <a:fld id="{B1905C87-920B-418E-A15F-62C7DA08F389}" type="datetimeFigureOut">
              <a:rPr lang="en-IN" smtClean="0"/>
              <a:t>08-07-2023</a:t>
            </a:fld>
            <a:endParaRPr lang="en-IN"/>
          </a:p>
        </p:txBody>
      </p:sp>
      <p:sp>
        <p:nvSpPr>
          <p:cNvPr id="4" name="Footer Placeholder 3">
            <a:extLst>
              <a:ext uri="{FF2B5EF4-FFF2-40B4-BE49-F238E27FC236}">
                <a16:creationId xmlns:a16="http://schemas.microsoft.com/office/drawing/2014/main" id="{D666D19B-A998-E4C0-362E-A8F3989C07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380AA1-7BDA-7F20-4EA5-A6F3C683C1ED}"/>
              </a:ext>
            </a:extLst>
          </p:cNvPr>
          <p:cNvSpPr>
            <a:spLocks noGrp="1"/>
          </p:cNvSpPr>
          <p:nvPr>
            <p:ph type="sldNum" sz="quarter" idx="12"/>
          </p:nvPr>
        </p:nvSpPr>
        <p:spPr/>
        <p:txBody>
          <a:bodyPr/>
          <a:lstStyle/>
          <a:p>
            <a:fld id="{F5F424AF-5726-4969-B1D6-D180A0CA1C85}" type="slidenum">
              <a:rPr lang="en-IN" smtClean="0"/>
              <a:t>‹#›</a:t>
            </a:fld>
            <a:endParaRPr lang="en-IN"/>
          </a:p>
        </p:txBody>
      </p:sp>
    </p:spTree>
    <p:extLst>
      <p:ext uri="{BB962C8B-B14F-4D97-AF65-F5344CB8AC3E}">
        <p14:creationId xmlns:p14="http://schemas.microsoft.com/office/powerpoint/2010/main" val="155627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A9FC0F-6F73-2B87-FAEB-5C6AAB755A26}"/>
              </a:ext>
            </a:extLst>
          </p:cNvPr>
          <p:cNvSpPr>
            <a:spLocks noGrp="1"/>
          </p:cNvSpPr>
          <p:nvPr>
            <p:ph type="dt" sz="half" idx="10"/>
          </p:nvPr>
        </p:nvSpPr>
        <p:spPr/>
        <p:txBody>
          <a:bodyPr/>
          <a:lstStyle/>
          <a:p>
            <a:fld id="{B1905C87-920B-418E-A15F-62C7DA08F389}" type="datetimeFigureOut">
              <a:rPr lang="en-IN" smtClean="0"/>
              <a:t>08-07-2023</a:t>
            </a:fld>
            <a:endParaRPr lang="en-IN"/>
          </a:p>
        </p:txBody>
      </p:sp>
      <p:sp>
        <p:nvSpPr>
          <p:cNvPr id="3" name="Footer Placeholder 2">
            <a:extLst>
              <a:ext uri="{FF2B5EF4-FFF2-40B4-BE49-F238E27FC236}">
                <a16:creationId xmlns:a16="http://schemas.microsoft.com/office/drawing/2014/main" id="{9B7E3A53-1AE6-1570-9A8E-15B2A50BE5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BCF9C2-DEAB-1E2B-8136-24AC3455F112}"/>
              </a:ext>
            </a:extLst>
          </p:cNvPr>
          <p:cNvSpPr>
            <a:spLocks noGrp="1"/>
          </p:cNvSpPr>
          <p:nvPr>
            <p:ph type="sldNum" sz="quarter" idx="12"/>
          </p:nvPr>
        </p:nvSpPr>
        <p:spPr/>
        <p:txBody>
          <a:bodyPr/>
          <a:lstStyle/>
          <a:p>
            <a:fld id="{F5F424AF-5726-4969-B1D6-D180A0CA1C85}" type="slidenum">
              <a:rPr lang="en-IN" smtClean="0"/>
              <a:t>‹#›</a:t>
            </a:fld>
            <a:endParaRPr lang="en-IN"/>
          </a:p>
        </p:txBody>
      </p:sp>
    </p:spTree>
    <p:extLst>
      <p:ext uri="{BB962C8B-B14F-4D97-AF65-F5344CB8AC3E}">
        <p14:creationId xmlns:p14="http://schemas.microsoft.com/office/powerpoint/2010/main" val="3156280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A750-34D2-059A-F22B-19810C74F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F303A0-508C-6D59-7AE8-A34E013823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E6926B-8087-0FD1-5055-3A22190D6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1E84F-677E-B226-6D6A-85703455B43E}"/>
              </a:ext>
            </a:extLst>
          </p:cNvPr>
          <p:cNvSpPr>
            <a:spLocks noGrp="1"/>
          </p:cNvSpPr>
          <p:nvPr>
            <p:ph type="dt" sz="half" idx="10"/>
          </p:nvPr>
        </p:nvSpPr>
        <p:spPr/>
        <p:txBody>
          <a:bodyPr/>
          <a:lstStyle/>
          <a:p>
            <a:fld id="{B1905C87-920B-418E-A15F-62C7DA08F389}" type="datetimeFigureOut">
              <a:rPr lang="en-IN" smtClean="0"/>
              <a:t>08-07-2023</a:t>
            </a:fld>
            <a:endParaRPr lang="en-IN"/>
          </a:p>
        </p:txBody>
      </p:sp>
      <p:sp>
        <p:nvSpPr>
          <p:cNvPr id="6" name="Footer Placeholder 5">
            <a:extLst>
              <a:ext uri="{FF2B5EF4-FFF2-40B4-BE49-F238E27FC236}">
                <a16:creationId xmlns:a16="http://schemas.microsoft.com/office/drawing/2014/main" id="{076F76AE-569D-3196-0445-0F225E813D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3BFB50-4621-D8C8-82E9-57C5CDB1DB10}"/>
              </a:ext>
            </a:extLst>
          </p:cNvPr>
          <p:cNvSpPr>
            <a:spLocks noGrp="1"/>
          </p:cNvSpPr>
          <p:nvPr>
            <p:ph type="sldNum" sz="quarter" idx="12"/>
          </p:nvPr>
        </p:nvSpPr>
        <p:spPr/>
        <p:txBody>
          <a:bodyPr/>
          <a:lstStyle/>
          <a:p>
            <a:fld id="{F5F424AF-5726-4969-B1D6-D180A0CA1C85}" type="slidenum">
              <a:rPr lang="en-IN" smtClean="0"/>
              <a:t>‹#›</a:t>
            </a:fld>
            <a:endParaRPr lang="en-IN"/>
          </a:p>
        </p:txBody>
      </p:sp>
    </p:spTree>
    <p:extLst>
      <p:ext uri="{BB962C8B-B14F-4D97-AF65-F5344CB8AC3E}">
        <p14:creationId xmlns:p14="http://schemas.microsoft.com/office/powerpoint/2010/main" val="226451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954F-998D-B991-3B11-9A28BD98A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E1863D-C054-FA49-A458-6AE99C1120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E4220B-6B41-E3C0-50B1-3EBEEEFC9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48B4B7-21AE-7C86-6191-8E43667712F3}"/>
              </a:ext>
            </a:extLst>
          </p:cNvPr>
          <p:cNvSpPr>
            <a:spLocks noGrp="1"/>
          </p:cNvSpPr>
          <p:nvPr>
            <p:ph type="dt" sz="half" idx="10"/>
          </p:nvPr>
        </p:nvSpPr>
        <p:spPr/>
        <p:txBody>
          <a:bodyPr/>
          <a:lstStyle/>
          <a:p>
            <a:fld id="{B1905C87-920B-418E-A15F-62C7DA08F389}" type="datetimeFigureOut">
              <a:rPr lang="en-IN" smtClean="0"/>
              <a:t>08-07-2023</a:t>
            </a:fld>
            <a:endParaRPr lang="en-IN"/>
          </a:p>
        </p:txBody>
      </p:sp>
      <p:sp>
        <p:nvSpPr>
          <p:cNvPr id="6" name="Footer Placeholder 5">
            <a:extLst>
              <a:ext uri="{FF2B5EF4-FFF2-40B4-BE49-F238E27FC236}">
                <a16:creationId xmlns:a16="http://schemas.microsoft.com/office/drawing/2014/main" id="{FF83BB8D-B466-52DD-8C75-139B02A3BD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A281AB-4DB9-96BC-1365-CCFF3C00FCBE}"/>
              </a:ext>
            </a:extLst>
          </p:cNvPr>
          <p:cNvSpPr>
            <a:spLocks noGrp="1"/>
          </p:cNvSpPr>
          <p:nvPr>
            <p:ph type="sldNum" sz="quarter" idx="12"/>
          </p:nvPr>
        </p:nvSpPr>
        <p:spPr/>
        <p:txBody>
          <a:bodyPr/>
          <a:lstStyle/>
          <a:p>
            <a:fld id="{F5F424AF-5726-4969-B1D6-D180A0CA1C85}" type="slidenum">
              <a:rPr lang="en-IN" smtClean="0"/>
              <a:t>‹#›</a:t>
            </a:fld>
            <a:endParaRPr lang="en-IN"/>
          </a:p>
        </p:txBody>
      </p:sp>
    </p:spTree>
    <p:extLst>
      <p:ext uri="{BB962C8B-B14F-4D97-AF65-F5344CB8AC3E}">
        <p14:creationId xmlns:p14="http://schemas.microsoft.com/office/powerpoint/2010/main" val="342385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43CF0-4D76-4C07-CBA4-8B2100008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F8AD23-0B72-63D3-16FC-1C71C6178A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8E2E27-42BE-845F-C61A-00A9C44459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05C87-920B-418E-A15F-62C7DA08F389}" type="datetimeFigureOut">
              <a:rPr lang="en-IN" smtClean="0"/>
              <a:t>08-07-2023</a:t>
            </a:fld>
            <a:endParaRPr lang="en-IN"/>
          </a:p>
        </p:txBody>
      </p:sp>
      <p:sp>
        <p:nvSpPr>
          <p:cNvPr id="5" name="Footer Placeholder 4">
            <a:extLst>
              <a:ext uri="{FF2B5EF4-FFF2-40B4-BE49-F238E27FC236}">
                <a16:creationId xmlns:a16="http://schemas.microsoft.com/office/drawing/2014/main" id="{04BFCD68-53AF-74BC-BF82-62C00B82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82AC74-DE80-4C10-649D-ED3318E68A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424AF-5726-4969-B1D6-D180A0CA1C85}" type="slidenum">
              <a:rPr lang="en-IN" smtClean="0"/>
              <a:t>‹#›</a:t>
            </a:fld>
            <a:endParaRPr lang="en-IN"/>
          </a:p>
        </p:txBody>
      </p:sp>
    </p:spTree>
    <p:extLst>
      <p:ext uri="{BB962C8B-B14F-4D97-AF65-F5344CB8AC3E}">
        <p14:creationId xmlns:p14="http://schemas.microsoft.com/office/powerpoint/2010/main" val="1072103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3.png"/><Relationship Id="rId7"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49.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customXml" Target="../ink/ink2.xml"/><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image" Target="../media/image48.png"/><Relationship Id="rId5" Type="http://schemas.openxmlformats.org/officeDocument/2006/relationships/image" Target="../media/image44.png"/><Relationship Id="rId15" Type="http://schemas.openxmlformats.org/officeDocument/2006/relationships/image" Target="../media/image50.png"/><Relationship Id="rId10" Type="http://schemas.openxmlformats.org/officeDocument/2006/relationships/customXml" Target="../ink/ink1.xml"/><Relationship Id="rId4" Type="http://schemas.openxmlformats.org/officeDocument/2006/relationships/image" Target="../media/image43.png"/><Relationship Id="rId9" Type="http://schemas.openxmlformats.org/officeDocument/2006/relationships/image" Target="../media/image47.png"/><Relationship Id="rId14" Type="http://schemas.openxmlformats.org/officeDocument/2006/relationships/customXml" Target="../ink/ink3.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EBA45E-934E-23B0-DB42-B10A3FFF1711}"/>
              </a:ext>
            </a:extLst>
          </p:cNvPr>
          <p:cNvSpPr>
            <a:spLocks noGrp="1"/>
          </p:cNvSpPr>
          <p:nvPr>
            <p:ph type="ctrTitle"/>
          </p:nvPr>
        </p:nvSpPr>
        <p:spPr>
          <a:xfrm>
            <a:off x="1524003" y="1999615"/>
            <a:ext cx="9144000" cy="2764028"/>
          </a:xfrm>
        </p:spPr>
        <p:txBody>
          <a:bodyPr anchor="ctr">
            <a:normAutofit/>
          </a:bodyPr>
          <a:lstStyle/>
          <a:p>
            <a:r>
              <a:rPr lang="en-IN" sz="6100">
                <a:latin typeface="Georgia" panose="02040502050405020303" pitchFamily="18" charset="0"/>
              </a:rPr>
              <a:t>F</a:t>
            </a:r>
            <a:r>
              <a:rPr lang="en-IN" sz="6100" b="0" i="0">
                <a:effectLst/>
                <a:latin typeface="Georgia" panose="02040502050405020303" pitchFamily="18" charset="0"/>
              </a:rPr>
              <a:t>ractal Analysis of Particle Contour</a:t>
            </a:r>
            <a:br>
              <a:rPr lang="en-IN" sz="6100" b="0" i="0">
                <a:effectLst/>
                <a:latin typeface="Georgia" panose="02040502050405020303" pitchFamily="18" charset="0"/>
              </a:rPr>
            </a:br>
            <a:endParaRPr lang="en-IN" sz="6100"/>
          </a:p>
        </p:txBody>
      </p:sp>
      <p:sp>
        <p:nvSpPr>
          <p:cNvPr id="3" name="Subtitle 2">
            <a:extLst>
              <a:ext uri="{FF2B5EF4-FFF2-40B4-BE49-F238E27FC236}">
                <a16:creationId xmlns:a16="http://schemas.microsoft.com/office/drawing/2014/main" id="{2ABC6D2F-D12E-0E53-346B-CEF16E612923}"/>
              </a:ext>
            </a:extLst>
          </p:cNvPr>
          <p:cNvSpPr>
            <a:spLocks noGrp="1"/>
          </p:cNvSpPr>
          <p:nvPr>
            <p:ph type="subTitle" idx="1"/>
          </p:nvPr>
        </p:nvSpPr>
        <p:spPr>
          <a:xfrm>
            <a:off x="1966912" y="5645150"/>
            <a:ext cx="8258176" cy="631825"/>
          </a:xfrm>
        </p:spPr>
        <p:txBody>
          <a:bodyPr anchor="ctr">
            <a:normAutofit/>
          </a:bodyPr>
          <a:lstStyle/>
          <a:p>
            <a:endParaRPr lang="en-IN" sz="2800"/>
          </a:p>
          <a:p>
            <a:endParaRPr lang="en-IN"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231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BAD5-11E5-9D45-E36A-176068F1C06B}"/>
              </a:ext>
            </a:extLst>
          </p:cNvPr>
          <p:cNvSpPr>
            <a:spLocks noGrp="1"/>
          </p:cNvSpPr>
          <p:nvPr>
            <p:ph type="title"/>
          </p:nvPr>
        </p:nvSpPr>
        <p:spPr/>
        <p:txBody>
          <a:bodyPr/>
          <a:lstStyle/>
          <a:p>
            <a:r>
              <a:rPr lang="en-IN" b="1" dirty="0"/>
              <a:t>Fractal Analysis</a:t>
            </a:r>
            <a:endParaRPr lang="en-IN" dirty="0"/>
          </a:p>
        </p:txBody>
      </p:sp>
      <p:pic>
        <p:nvPicPr>
          <p:cNvPr id="4" name="Picture 3">
            <a:extLst>
              <a:ext uri="{FF2B5EF4-FFF2-40B4-BE49-F238E27FC236}">
                <a16:creationId xmlns:a16="http://schemas.microsoft.com/office/drawing/2014/main" id="{B0F4FE1A-51CF-2E55-A4CE-C0D5A74279C5}"/>
              </a:ext>
            </a:extLst>
          </p:cNvPr>
          <p:cNvPicPr>
            <a:picLocks noChangeAspect="1"/>
          </p:cNvPicPr>
          <p:nvPr/>
        </p:nvPicPr>
        <p:blipFill>
          <a:blip r:embed="rId2"/>
          <a:stretch>
            <a:fillRect/>
          </a:stretch>
        </p:blipFill>
        <p:spPr>
          <a:xfrm>
            <a:off x="759667" y="1824135"/>
            <a:ext cx="4452258" cy="4452258"/>
          </a:xfrm>
          <a:prstGeom prst="rect">
            <a:avLst/>
          </a:prstGeom>
        </p:spPr>
      </p:pic>
      <p:cxnSp>
        <p:nvCxnSpPr>
          <p:cNvPr id="6" name="Straight Connector 5">
            <a:extLst>
              <a:ext uri="{FF2B5EF4-FFF2-40B4-BE49-F238E27FC236}">
                <a16:creationId xmlns:a16="http://schemas.microsoft.com/office/drawing/2014/main" id="{7BFAAD19-84BB-FF10-2FB9-E0532ACB779A}"/>
              </a:ext>
            </a:extLst>
          </p:cNvPr>
          <p:cNvCxnSpPr>
            <a:cxnSpLocks/>
          </p:cNvCxnSpPr>
          <p:nvPr/>
        </p:nvCxnSpPr>
        <p:spPr>
          <a:xfrm>
            <a:off x="2211355" y="2687216"/>
            <a:ext cx="2239347" cy="296713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876339D-EA19-7350-3574-F8CFCD79B4AB}"/>
              </a:ext>
            </a:extLst>
          </p:cNvPr>
          <p:cNvSpPr txBox="1"/>
          <p:nvPr/>
        </p:nvSpPr>
        <p:spPr>
          <a:xfrm>
            <a:off x="5805196" y="2036628"/>
            <a:ext cx="480526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Find area of particle</a:t>
            </a:r>
          </a:p>
          <a:p>
            <a:pPr marL="285750" indent="-285750">
              <a:buFont typeface="Arial" panose="020B0604020202020204" pitchFamily="34" charset="0"/>
              <a:buChar char="•"/>
            </a:pPr>
            <a:r>
              <a:rPr lang="en-IN" dirty="0"/>
              <a:t>Find circle with same area</a:t>
            </a:r>
          </a:p>
          <a:p>
            <a:pPr marL="285750" indent="-285750">
              <a:buFont typeface="Arial" panose="020B0604020202020204" pitchFamily="34" charset="0"/>
              <a:buChar char="•"/>
            </a:pPr>
            <a:r>
              <a:rPr lang="en-IN" dirty="0"/>
              <a:t>Initial stick length is diameter of this circle</a:t>
            </a:r>
          </a:p>
          <a:p>
            <a:pPr marL="285750" indent="-285750">
              <a:buFont typeface="Arial" panose="020B0604020202020204" pitchFamily="34" charset="0"/>
              <a:buChar char="•"/>
            </a:pPr>
            <a:endParaRPr lang="en-IN" dirty="0"/>
          </a:p>
        </p:txBody>
      </p:sp>
      <p:pic>
        <p:nvPicPr>
          <p:cNvPr id="13" name="Picture 12">
            <a:extLst>
              <a:ext uri="{FF2B5EF4-FFF2-40B4-BE49-F238E27FC236}">
                <a16:creationId xmlns:a16="http://schemas.microsoft.com/office/drawing/2014/main" id="{12ACE336-49B7-16DF-0CCF-1D363F0292AB}"/>
              </a:ext>
            </a:extLst>
          </p:cNvPr>
          <p:cNvPicPr>
            <a:picLocks noChangeAspect="1"/>
          </p:cNvPicPr>
          <p:nvPr/>
        </p:nvPicPr>
        <p:blipFill>
          <a:blip r:embed="rId3"/>
          <a:stretch>
            <a:fillRect/>
          </a:stretch>
        </p:blipFill>
        <p:spPr>
          <a:xfrm>
            <a:off x="5805196" y="3408448"/>
            <a:ext cx="5548604" cy="1283632"/>
          </a:xfrm>
          <a:prstGeom prst="rect">
            <a:avLst/>
          </a:prstGeom>
        </p:spPr>
      </p:pic>
      <p:sp>
        <p:nvSpPr>
          <p:cNvPr id="14" name="TextBox 13">
            <a:extLst>
              <a:ext uri="{FF2B5EF4-FFF2-40B4-BE49-F238E27FC236}">
                <a16:creationId xmlns:a16="http://schemas.microsoft.com/office/drawing/2014/main" id="{9190C42C-4653-A887-F82E-5E304702EF6A}"/>
              </a:ext>
            </a:extLst>
          </p:cNvPr>
          <p:cNvSpPr txBox="1"/>
          <p:nvPr/>
        </p:nvSpPr>
        <p:spPr>
          <a:xfrm>
            <a:off x="5805195" y="5141329"/>
            <a:ext cx="4805265" cy="646331"/>
          </a:xfrm>
          <a:prstGeom prst="rect">
            <a:avLst/>
          </a:prstGeom>
          <a:noFill/>
        </p:spPr>
        <p:txBody>
          <a:bodyPr wrap="square" rtlCol="0">
            <a:spAutoFit/>
          </a:bodyPr>
          <a:lstStyle/>
          <a:p>
            <a:r>
              <a:rPr lang="en-IN" dirty="0"/>
              <a:t>Multiply by 1.0816 because 1.04 is the mm to pixel ratio in the resolution of the image</a:t>
            </a:r>
          </a:p>
        </p:txBody>
      </p:sp>
      <p:pic>
        <p:nvPicPr>
          <p:cNvPr id="22" name="Picture 21">
            <a:extLst>
              <a:ext uri="{FF2B5EF4-FFF2-40B4-BE49-F238E27FC236}">
                <a16:creationId xmlns:a16="http://schemas.microsoft.com/office/drawing/2014/main" id="{15F5E9CD-3FBA-2DC9-3F4E-5DE39DEFF917}"/>
              </a:ext>
            </a:extLst>
          </p:cNvPr>
          <p:cNvPicPr>
            <a:picLocks noChangeAspect="1"/>
          </p:cNvPicPr>
          <p:nvPr/>
        </p:nvPicPr>
        <p:blipFill>
          <a:blip r:embed="rId4"/>
          <a:stretch>
            <a:fillRect/>
          </a:stretch>
        </p:blipFill>
        <p:spPr>
          <a:xfrm>
            <a:off x="10163175" y="2113884"/>
            <a:ext cx="1674211" cy="1123073"/>
          </a:xfrm>
          <a:prstGeom prst="rect">
            <a:avLst/>
          </a:prstGeom>
        </p:spPr>
      </p:pic>
    </p:spTree>
    <p:extLst>
      <p:ext uri="{BB962C8B-B14F-4D97-AF65-F5344CB8AC3E}">
        <p14:creationId xmlns:p14="http://schemas.microsoft.com/office/powerpoint/2010/main" val="411282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BAD5-11E5-9D45-E36A-176068F1C06B}"/>
              </a:ext>
            </a:extLst>
          </p:cNvPr>
          <p:cNvSpPr>
            <a:spLocks noGrp="1"/>
          </p:cNvSpPr>
          <p:nvPr>
            <p:ph type="title"/>
          </p:nvPr>
        </p:nvSpPr>
        <p:spPr/>
        <p:txBody>
          <a:bodyPr/>
          <a:lstStyle/>
          <a:p>
            <a:r>
              <a:rPr lang="en-IN" b="1" dirty="0"/>
              <a:t>Fractal Analysis</a:t>
            </a:r>
            <a:endParaRPr lang="en-IN" dirty="0"/>
          </a:p>
        </p:txBody>
      </p:sp>
      <p:pic>
        <p:nvPicPr>
          <p:cNvPr id="4" name="Picture 3">
            <a:extLst>
              <a:ext uri="{FF2B5EF4-FFF2-40B4-BE49-F238E27FC236}">
                <a16:creationId xmlns:a16="http://schemas.microsoft.com/office/drawing/2014/main" id="{B0F4FE1A-51CF-2E55-A4CE-C0D5A74279C5}"/>
              </a:ext>
            </a:extLst>
          </p:cNvPr>
          <p:cNvPicPr>
            <a:picLocks noChangeAspect="1"/>
          </p:cNvPicPr>
          <p:nvPr/>
        </p:nvPicPr>
        <p:blipFill>
          <a:blip r:embed="rId2"/>
          <a:stretch>
            <a:fillRect/>
          </a:stretch>
        </p:blipFill>
        <p:spPr>
          <a:xfrm>
            <a:off x="741491" y="1824135"/>
            <a:ext cx="4452258" cy="4452258"/>
          </a:xfrm>
          <a:prstGeom prst="rect">
            <a:avLst/>
          </a:prstGeom>
        </p:spPr>
      </p:pic>
      <p:cxnSp>
        <p:nvCxnSpPr>
          <p:cNvPr id="6" name="Straight Connector 5">
            <a:extLst>
              <a:ext uri="{FF2B5EF4-FFF2-40B4-BE49-F238E27FC236}">
                <a16:creationId xmlns:a16="http://schemas.microsoft.com/office/drawing/2014/main" id="{7BFAAD19-84BB-FF10-2FB9-E0532ACB779A}"/>
              </a:ext>
            </a:extLst>
          </p:cNvPr>
          <p:cNvCxnSpPr>
            <a:cxnSpLocks/>
          </p:cNvCxnSpPr>
          <p:nvPr/>
        </p:nvCxnSpPr>
        <p:spPr>
          <a:xfrm>
            <a:off x="2211355" y="2687216"/>
            <a:ext cx="2192694" cy="24541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D40F3ED-4138-F46A-D1E1-AF3AA5C8CD2B}"/>
              </a:ext>
            </a:extLst>
          </p:cNvPr>
          <p:cNvCxnSpPr>
            <a:cxnSpLocks/>
          </p:cNvCxnSpPr>
          <p:nvPr/>
        </p:nvCxnSpPr>
        <p:spPr>
          <a:xfrm flipV="1">
            <a:off x="2219519" y="2395810"/>
            <a:ext cx="974855" cy="288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02F9E3F-15B6-5335-DAC8-EB901F41ADF9}"/>
              </a:ext>
            </a:extLst>
          </p:cNvPr>
          <p:cNvCxnSpPr>
            <a:cxnSpLocks/>
          </p:cNvCxnSpPr>
          <p:nvPr/>
        </p:nvCxnSpPr>
        <p:spPr>
          <a:xfrm>
            <a:off x="2219519" y="2684397"/>
            <a:ext cx="1496203" cy="3700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626488-D1D3-4AA8-2152-6E66E4F0786A}"/>
              </a:ext>
            </a:extLst>
          </p:cNvPr>
          <p:cNvCxnSpPr>
            <a:cxnSpLocks/>
          </p:cNvCxnSpPr>
          <p:nvPr/>
        </p:nvCxnSpPr>
        <p:spPr>
          <a:xfrm>
            <a:off x="2215560" y="2684397"/>
            <a:ext cx="1909400" cy="14401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B43CAB1-4F88-1A34-3FD6-13F0AB5D1B5C}"/>
              </a:ext>
            </a:extLst>
          </p:cNvPr>
          <p:cNvCxnSpPr>
            <a:cxnSpLocks/>
          </p:cNvCxnSpPr>
          <p:nvPr/>
        </p:nvCxnSpPr>
        <p:spPr>
          <a:xfrm>
            <a:off x="2223724" y="2684397"/>
            <a:ext cx="2151268" cy="22610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0AF0ABF-E2AC-68FA-4C1D-D0086E0522BB}"/>
              </a:ext>
            </a:extLst>
          </p:cNvPr>
          <p:cNvCxnSpPr>
            <a:cxnSpLocks/>
          </p:cNvCxnSpPr>
          <p:nvPr/>
        </p:nvCxnSpPr>
        <p:spPr>
          <a:xfrm flipV="1">
            <a:off x="3746882" y="5141329"/>
            <a:ext cx="647836" cy="6020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5995A14-0442-3A78-3A26-FFA3CF09A928}"/>
              </a:ext>
            </a:extLst>
          </p:cNvPr>
          <p:cNvCxnSpPr>
            <a:cxnSpLocks/>
          </p:cNvCxnSpPr>
          <p:nvPr/>
        </p:nvCxnSpPr>
        <p:spPr>
          <a:xfrm flipV="1">
            <a:off x="2595880" y="5141329"/>
            <a:ext cx="1820999" cy="3417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410C2C4-99C3-8E83-AAD6-9650DC3D5314}"/>
              </a:ext>
            </a:extLst>
          </p:cNvPr>
          <p:cNvCxnSpPr>
            <a:cxnSpLocks/>
          </p:cNvCxnSpPr>
          <p:nvPr/>
        </p:nvCxnSpPr>
        <p:spPr>
          <a:xfrm>
            <a:off x="1559560" y="4050264"/>
            <a:ext cx="2857319" cy="10987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5620A29-29E0-098B-E7B8-2B507433C5BB}"/>
              </a:ext>
            </a:extLst>
          </p:cNvPr>
          <p:cNvCxnSpPr>
            <a:cxnSpLocks/>
          </p:cNvCxnSpPr>
          <p:nvPr/>
        </p:nvCxnSpPr>
        <p:spPr>
          <a:xfrm>
            <a:off x="1945640" y="3109081"/>
            <a:ext cx="2471239" cy="20486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D7A763D-6D86-FF83-E24A-0953DC8BDC50}"/>
              </a:ext>
            </a:extLst>
          </p:cNvPr>
          <p:cNvSpPr txBox="1"/>
          <p:nvPr/>
        </p:nvSpPr>
        <p:spPr>
          <a:xfrm>
            <a:off x="1945640" y="2267339"/>
            <a:ext cx="200401" cy="369332"/>
          </a:xfrm>
          <a:prstGeom prst="rect">
            <a:avLst/>
          </a:prstGeom>
          <a:noFill/>
        </p:spPr>
        <p:txBody>
          <a:bodyPr wrap="square" rtlCol="0">
            <a:spAutoFit/>
          </a:bodyPr>
          <a:lstStyle/>
          <a:p>
            <a:r>
              <a:rPr lang="en-IN" dirty="0">
                <a:solidFill>
                  <a:schemeClr val="bg1"/>
                </a:solidFill>
              </a:rPr>
              <a:t>A</a:t>
            </a:r>
          </a:p>
        </p:txBody>
      </p:sp>
      <p:sp>
        <p:nvSpPr>
          <p:cNvPr id="9" name="TextBox 8">
            <a:extLst>
              <a:ext uri="{FF2B5EF4-FFF2-40B4-BE49-F238E27FC236}">
                <a16:creationId xmlns:a16="http://schemas.microsoft.com/office/drawing/2014/main" id="{61546DDF-9072-90D1-03E4-0723A252B38B}"/>
              </a:ext>
            </a:extLst>
          </p:cNvPr>
          <p:cNvSpPr txBox="1"/>
          <p:nvPr/>
        </p:nvSpPr>
        <p:spPr>
          <a:xfrm>
            <a:off x="3170260" y="2054818"/>
            <a:ext cx="200401" cy="369332"/>
          </a:xfrm>
          <a:prstGeom prst="rect">
            <a:avLst/>
          </a:prstGeom>
          <a:noFill/>
        </p:spPr>
        <p:txBody>
          <a:bodyPr wrap="square" rtlCol="0">
            <a:spAutoFit/>
          </a:bodyPr>
          <a:lstStyle/>
          <a:p>
            <a:r>
              <a:rPr lang="en-IN" dirty="0">
                <a:solidFill>
                  <a:schemeClr val="bg1"/>
                </a:solidFill>
              </a:rPr>
              <a:t>B</a:t>
            </a:r>
          </a:p>
        </p:txBody>
      </p:sp>
      <p:sp>
        <p:nvSpPr>
          <p:cNvPr id="15" name="TextBox 14">
            <a:extLst>
              <a:ext uri="{FF2B5EF4-FFF2-40B4-BE49-F238E27FC236}">
                <a16:creationId xmlns:a16="http://schemas.microsoft.com/office/drawing/2014/main" id="{77B90524-953A-7F38-50A5-FB676942E5A4}"/>
              </a:ext>
            </a:extLst>
          </p:cNvPr>
          <p:cNvSpPr txBox="1"/>
          <p:nvPr/>
        </p:nvSpPr>
        <p:spPr>
          <a:xfrm>
            <a:off x="3715722" y="2910844"/>
            <a:ext cx="200401" cy="369332"/>
          </a:xfrm>
          <a:prstGeom prst="rect">
            <a:avLst/>
          </a:prstGeom>
          <a:noFill/>
        </p:spPr>
        <p:txBody>
          <a:bodyPr wrap="square" rtlCol="0">
            <a:spAutoFit/>
          </a:bodyPr>
          <a:lstStyle/>
          <a:p>
            <a:r>
              <a:rPr lang="en-IN" dirty="0">
                <a:solidFill>
                  <a:schemeClr val="bg1"/>
                </a:solidFill>
              </a:rPr>
              <a:t>B</a:t>
            </a:r>
          </a:p>
        </p:txBody>
      </p:sp>
      <p:sp>
        <p:nvSpPr>
          <p:cNvPr id="16" name="TextBox 15">
            <a:extLst>
              <a:ext uri="{FF2B5EF4-FFF2-40B4-BE49-F238E27FC236}">
                <a16:creationId xmlns:a16="http://schemas.microsoft.com/office/drawing/2014/main" id="{85384523-379A-644B-C9E6-3DD1B01949CE}"/>
              </a:ext>
            </a:extLst>
          </p:cNvPr>
          <p:cNvSpPr txBox="1"/>
          <p:nvPr/>
        </p:nvSpPr>
        <p:spPr>
          <a:xfrm>
            <a:off x="4130806" y="3953559"/>
            <a:ext cx="200401" cy="369332"/>
          </a:xfrm>
          <a:prstGeom prst="rect">
            <a:avLst/>
          </a:prstGeom>
          <a:noFill/>
        </p:spPr>
        <p:txBody>
          <a:bodyPr wrap="square" rtlCol="0">
            <a:spAutoFit/>
          </a:bodyPr>
          <a:lstStyle/>
          <a:p>
            <a:r>
              <a:rPr lang="en-IN" dirty="0">
                <a:solidFill>
                  <a:schemeClr val="bg1"/>
                </a:solidFill>
              </a:rPr>
              <a:t>B</a:t>
            </a:r>
          </a:p>
        </p:txBody>
      </p:sp>
      <p:sp>
        <p:nvSpPr>
          <p:cNvPr id="17" name="TextBox 16">
            <a:extLst>
              <a:ext uri="{FF2B5EF4-FFF2-40B4-BE49-F238E27FC236}">
                <a16:creationId xmlns:a16="http://schemas.microsoft.com/office/drawing/2014/main" id="{EF710AFA-7914-BB27-4B93-805509FDF1A5}"/>
              </a:ext>
            </a:extLst>
          </p:cNvPr>
          <p:cNvSpPr txBox="1"/>
          <p:nvPr/>
        </p:nvSpPr>
        <p:spPr>
          <a:xfrm>
            <a:off x="4329047" y="4738785"/>
            <a:ext cx="200401" cy="369332"/>
          </a:xfrm>
          <a:prstGeom prst="rect">
            <a:avLst/>
          </a:prstGeom>
          <a:noFill/>
        </p:spPr>
        <p:txBody>
          <a:bodyPr wrap="square" rtlCol="0">
            <a:spAutoFit/>
          </a:bodyPr>
          <a:lstStyle/>
          <a:p>
            <a:r>
              <a:rPr lang="en-IN" dirty="0">
                <a:solidFill>
                  <a:schemeClr val="bg1"/>
                </a:solidFill>
              </a:rPr>
              <a:t>B</a:t>
            </a:r>
          </a:p>
        </p:txBody>
      </p:sp>
      <p:sp>
        <p:nvSpPr>
          <p:cNvPr id="19" name="TextBox 18">
            <a:extLst>
              <a:ext uri="{FF2B5EF4-FFF2-40B4-BE49-F238E27FC236}">
                <a16:creationId xmlns:a16="http://schemas.microsoft.com/office/drawing/2014/main" id="{7119F7BF-7427-2427-C150-91ADA4F4BA4A}"/>
              </a:ext>
            </a:extLst>
          </p:cNvPr>
          <p:cNvSpPr txBox="1"/>
          <p:nvPr/>
        </p:nvSpPr>
        <p:spPr>
          <a:xfrm>
            <a:off x="4372963" y="5020987"/>
            <a:ext cx="200401" cy="369332"/>
          </a:xfrm>
          <a:prstGeom prst="rect">
            <a:avLst/>
          </a:prstGeom>
          <a:noFill/>
        </p:spPr>
        <p:txBody>
          <a:bodyPr wrap="square" rtlCol="0">
            <a:spAutoFit/>
          </a:bodyPr>
          <a:lstStyle/>
          <a:p>
            <a:r>
              <a:rPr lang="en-IN" dirty="0">
                <a:solidFill>
                  <a:schemeClr val="bg1"/>
                </a:solidFill>
              </a:rPr>
              <a:t>A</a:t>
            </a:r>
          </a:p>
        </p:txBody>
      </p:sp>
      <p:sp>
        <p:nvSpPr>
          <p:cNvPr id="20" name="TextBox 19">
            <a:extLst>
              <a:ext uri="{FF2B5EF4-FFF2-40B4-BE49-F238E27FC236}">
                <a16:creationId xmlns:a16="http://schemas.microsoft.com/office/drawing/2014/main" id="{45C13C86-18F4-9EB3-F9A1-84B37549C2AC}"/>
              </a:ext>
            </a:extLst>
          </p:cNvPr>
          <p:cNvSpPr txBox="1"/>
          <p:nvPr/>
        </p:nvSpPr>
        <p:spPr>
          <a:xfrm>
            <a:off x="3406178" y="5805668"/>
            <a:ext cx="200401" cy="369332"/>
          </a:xfrm>
          <a:prstGeom prst="rect">
            <a:avLst/>
          </a:prstGeom>
          <a:noFill/>
        </p:spPr>
        <p:txBody>
          <a:bodyPr wrap="square" rtlCol="0">
            <a:spAutoFit/>
          </a:bodyPr>
          <a:lstStyle/>
          <a:p>
            <a:r>
              <a:rPr lang="en-IN" dirty="0">
                <a:solidFill>
                  <a:schemeClr val="bg1"/>
                </a:solidFill>
              </a:rPr>
              <a:t>B</a:t>
            </a:r>
          </a:p>
        </p:txBody>
      </p:sp>
      <p:sp>
        <p:nvSpPr>
          <p:cNvPr id="21" name="TextBox 20">
            <a:extLst>
              <a:ext uri="{FF2B5EF4-FFF2-40B4-BE49-F238E27FC236}">
                <a16:creationId xmlns:a16="http://schemas.microsoft.com/office/drawing/2014/main" id="{4FD988E6-CC87-730A-71DB-57A97446BF60}"/>
              </a:ext>
            </a:extLst>
          </p:cNvPr>
          <p:cNvSpPr txBox="1"/>
          <p:nvPr/>
        </p:nvSpPr>
        <p:spPr>
          <a:xfrm>
            <a:off x="2243042" y="5417816"/>
            <a:ext cx="201659" cy="369332"/>
          </a:xfrm>
          <a:prstGeom prst="rect">
            <a:avLst/>
          </a:prstGeom>
          <a:noFill/>
        </p:spPr>
        <p:txBody>
          <a:bodyPr wrap="square" rtlCol="0">
            <a:spAutoFit/>
          </a:bodyPr>
          <a:lstStyle/>
          <a:p>
            <a:r>
              <a:rPr lang="en-IN" dirty="0">
                <a:solidFill>
                  <a:schemeClr val="bg1"/>
                </a:solidFill>
              </a:rPr>
              <a:t>B</a:t>
            </a:r>
          </a:p>
        </p:txBody>
      </p:sp>
      <p:sp>
        <p:nvSpPr>
          <p:cNvPr id="22" name="TextBox 21">
            <a:extLst>
              <a:ext uri="{FF2B5EF4-FFF2-40B4-BE49-F238E27FC236}">
                <a16:creationId xmlns:a16="http://schemas.microsoft.com/office/drawing/2014/main" id="{16D61502-79CB-373B-717F-7FBB42755F8F}"/>
              </a:ext>
            </a:extLst>
          </p:cNvPr>
          <p:cNvSpPr txBox="1"/>
          <p:nvPr/>
        </p:nvSpPr>
        <p:spPr>
          <a:xfrm>
            <a:off x="1176394" y="3768893"/>
            <a:ext cx="201659" cy="369332"/>
          </a:xfrm>
          <a:prstGeom prst="rect">
            <a:avLst/>
          </a:prstGeom>
          <a:noFill/>
        </p:spPr>
        <p:txBody>
          <a:bodyPr wrap="square" rtlCol="0">
            <a:spAutoFit/>
          </a:bodyPr>
          <a:lstStyle/>
          <a:p>
            <a:r>
              <a:rPr lang="en-IN" dirty="0">
                <a:solidFill>
                  <a:schemeClr val="bg1"/>
                </a:solidFill>
              </a:rPr>
              <a:t>B</a:t>
            </a:r>
          </a:p>
        </p:txBody>
      </p:sp>
      <p:sp>
        <p:nvSpPr>
          <p:cNvPr id="23" name="TextBox 22">
            <a:extLst>
              <a:ext uri="{FF2B5EF4-FFF2-40B4-BE49-F238E27FC236}">
                <a16:creationId xmlns:a16="http://schemas.microsoft.com/office/drawing/2014/main" id="{0F14B845-9AA2-C69D-0523-438F88958921}"/>
              </a:ext>
            </a:extLst>
          </p:cNvPr>
          <p:cNvSpPr txBox="1"/>
          <p:nvPr/>
        </p:nvSpPr>
        <p:spPr>
          <a:xfrm>
            <a:off x="1627427" y="2854780"/>
            <a:ext cx="201659" cy="369332"/>
          </a:xfrm>
          <a:prstGeom prst="rect">
            <a:avLst/>
          </a:prstGeom>
          <a:noFill/>
        </p:spPr>
        <p:txBody>
          <a:bodyPr wrap="square" rtlCol="0">
            <a:spAutoFit/>
          </a:bodyPr>
          <a:lstStyle/>
          <a:p>
            <a:r>
              <a:rPr lang="en-IN" dirty="0">
                <a:solidFill>
                  <a:schemeClr val="bg1"/>
                </a:solidFill>
              </a:rPr>
              <a:t>B</a:t>
            </a:r>
          </a:p>
        </p:txBody>
      </p:sp>
      <p:pic>
        <p:nvPicPr>
          <p:cNvPr id="30" name="Picture 29">
            <a:extLst>
              <a:ext uri="{FF2B5EF4-FFF2-40B4-BE49-F238E27FC236}">
                <a16:creationId xmlns:a16="http://schemas.microsoft.com/office/drawing/2014/main" id="{BEB1988E-ACB2-ACF5-E371-64569599F8AD}"/>
              </a:ext>
            </a:extLst>
          </p:cNvPr>
          <p:cNvPicPr>
            <a:picLocks noChangeAspect="1"/>
          </p:cNvPicPr>
          <p:nvPr/>
        </p:nvPicPr>
        <p:blipFill>
          <a:blip r:embed="rId3"/>
          <a:stretch>
            <a:fillRect/>
          </a:stretch>
        </p:blipFill>
        <p:spPr>
          <a:xfrm>
            <a:off x="4957288" y="173508"/>
            <a:ext cx="7601692" cy="6461898"/>
          </a:xfrm>
          <a:prstGeom prst="rect">
            <a:avLst/>
          </a:prstGeom>
        </p:spPr>
      </p:pic>
    </p:spTree>
    <p:extLst>
      <p:ext uri="{BB962C8B-B14F-4D97-AF65-F5344CB8AC3E}">
        <p14:creationId xmlns:p14="http://schemas.microsoft.com/office/powerpoint/2010/main" val="133137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8"/>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50"/>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xit"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2"/>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54"/>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56"/>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5" grpId="0"/>
      <p:bldP spid="16" grpId="0"/>
      <p:bldP spid="17" grpId="0"/>
      <p:bldP spid="19" grpId="0"/>
      <p:bldP spid="20" grpId="0"/>
      <p:bldP spid="21"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BAD5-11E5-9D45-E36A-176068F1C06B}"/>
              </a:ext>
            </a:extLst>
          </p:cNvPr>
          <p:cNvSpPr>
            <a:spLocks noGrp="1"/>
          </p:cNvSpPr>
          <p:nvPr>
            <p:ph type="title"/>
          </p:nvPr>
        </p:nvSpPr>
        <p:spPr/>
        <p:txBody>
          <a:bodyPr/>
          <a:lstStyle/>
          <a:p>
            <a:r>
              <a:rPr lang="en-IN" b="1"/>
              <a:t>Fractal Analysis</a:t>
            </a:r>
            <a:endParaRPr lang="en-IN" dirty="0"/>
          </a:p>
        </p:txBody>
      </p:sp>
      <p:pic>
        <p:nvPicPr>
          <p:cNvPr id="4" name="Picture 3">
            <a:extLst>
              <a:ext uri="{FF2B5EF4-FFF2-40B4-BE49-F238E27FC236}">
                <a16:creationId xmlns:a16="http://schemas.microsoft.com/office/drawing/2014/main" id="{B0F4FE1A-51CF-2E55-A4CE-C0D5A74279C5}"/>
              </a:ext>
            </a:extLst>
          </p:cNvPr>
          <p:cNvPicPr>
            <a:picLocks noChangeAspect="1"/>
          </p:cNvPicPr>
          <p:nvPr/>
        </p:nvPicPr>
        <p:blipFill>
          <a:blip r:embed="rId2"/>
          <a:stretch>
            <a:fillRect/>
          </a:stretch>
        </p:blipFill>
        <p:spPr>
          <a:xfrm>
            <a:off x="759667" y="1824135"/>
            <a:ext cx="4452258" cy="4452258"/>
          </a:xfrm>
          <a:prstGeom prst="rect">
            <a:avLst/>
          </a:prstGeom>
        </p:spPr>
      </p:pic>
      <p:cxnSp>
        <p:nvCxnSpPr>
          <p:cNvPr id="6" name="Straight Connector 5">
            <a:extLst>
              <a:ext uri="{FF2B5EF4-FFF2-40B4-BE49-F238E27FC236}">
                <a16:creationId xmlns:a16="http://schemas.microsoft.com/office/drawing/2014/main" id="{7BFAAD19-84BB-FF10-2FB9-E0532ACB779A}"/>
              </a:ext>
            </a:extLst>
          </p:cNvPr>
          <p:cNvCxnSpPr>
            <a:cxnSpLocks/>
          </p:cNvCxnSpPr>
          <p:nvPr/>
        </p:nvCxnSpPr>
        <p:spPr>
          <a:xfrm>
            <a:off x="2211355" y="2687216"/>
            <a:ext cx="2239347" cy="296713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876339D-EA19-7350-3574-F8CFCD79B4AB}"/>
              </a:ext>
            </a:extLst>
          </p:cNvPr>
          <p:cNvSpPr txBox="1"/>
          <p:nvPr/>
        </p:nvSpPr>
        <p:spPr>
          <a:xfrm>
            <a:off x="6096002" y="2522671"/>
            <a:ext cx="4805265" cy="646331"/>
          </a:xfrm>
          <a:prstGeom prst="rect">
            <a:avLst/>
          </a:prstGeom>
          <a:noFill/>
        </p:spPr>
        <p:txBody>
          <a:bodyPr wrap="square" rtlCol="0">
            <a:spAutoFit/>
          </a:bodyPr>
          <a:lstStyle/>
          <a:p>
            <a:pPr marL="285750" indent="-285750">
              <a:buFont typeface="Arial" panose="020B0604020202020204" pitchFamily="34" charset="0"/>
              <a:buChar char="•"/>
            </a:pPr>
            <a:r>
              <a:rPr lang="en-IN"/>
              <a:t>Now find the perimeter again by taking the next point on the contour as your initial point</a:t>
            </a:r>
            <a:endParaRPr lang="en-IN" dirty="0"/>
          </a:p>
        </p:txBody>
      </p:sp>
      <p:sp>
        <p:nvSpPr>
          <p:cNvPr id="3" name="TextBox 2">
            <a:extLst>
              <a:ext uri="{FF2B5EF4-FFF2-40B4-BE49-F238E27FC236}">
                <a16:creationId xmlns:a16="http://schemas.microsoft.com/office/drawing/2014/main" id="{9AD27BB0-014E-4E7C-F37C-C6AABFE2FEBE}"/>
              </a:ext>
            </a:extLst>
          </p:cNvPr>
          <p:cNvSpPr txBox="1"/>
          <p:nvPr/>
        </p:nvSpPr>
        <p:spPr>
          <a:xfrm>
            <a:off x="6096001" y="3472547"/>
            <a:ext cx="4805265" cy="646331"/>
          </a:xfrm>
          <a:prstGeom prst="rect">
            <a:avLst/>
          </a:prstGeom>
          <a:noFill/>
        </p:spPr>
        <p:txBody>
          <a:bodyPr wrap="square" rtlCol="0">
            <a:spAutoFit/>
          </a:bodyPr>
          <a:lstStyle/>
          <a:p>
            <a:pPr marL="285750" indent="-285750">
              <a:buFont typeface="Arial" panose="020B0604020202020204" pitchFamily="34" charset="0"/>
              <a:buChar char="•"/>
            </a:pPr>
            <a:r>
              <a:rPr lang="en-IN"/>
              <a:t>Keep finding perimeters for all points on  contour as initial point</a:t>
            </a:r>
            <a:endParaRPr lang="en-IN" dirty="0"/>
          </a:p>
        </p:txBody>
      </p:sp>
      <p:sp>
        <p:nvSpPr>
          <p:cNvPr id="5" name="TextBox 4">
            <a:extLst>
              <a:ext uri="{FF2B5EF4-FFF2-40B4-BE49-F238E27FC236}">
                <a16:creationId xmlns:a16="http://schemas.microsoft.com/office/drawing/2014/main" id="{A32A7D89-FF64-7A5C-BD0A-25E6F636FFE3}"/>
              </a:ext>
            </a:extLst>
          </p:cNvPr>
          <p:cNvSpPr txBox="1"/>
          <p:nvPr/>
        </p:nvSpPr>
        <p:spPr>
          <a:xfrm>
            <a:off x="6096000" y="4446050"/>
            <a:ext cx="4805265" cy="646331"/>
          </a:xfrm>
          <a:prstGeom prst="rect">
            <a:avLst/>
          </a:prstGeom>
          <a:noFill/>
        </p:spPr>
        <p:txBody>
          <a:bodyPr wrap="square" rtlCol="0">
            <a:spAutoFit/>
          </a:bodyPr>
          <a:lstStyle/>
          <a:p>
            <a:pPr marL="285750" indent="-285750">
              <a:buFont typeface="Arial" panose="020B0604020202020204" pitchFamily="34" charset="0"/>
              <a:buChar char="•"/>
            </a:pPr>
            <a:r>
              <a:rPr lang="en-IN"/>
              <a:t>The perimeter we consider for this stick length is the smallest calculated perimeter</a:t>
            </a:r>
            <a:endParaRPr lang="en-IN" dirty="0"/>
          </a:p>
        </p:txBody>
      </p:sp>
    </p:spTree>
    <p:extLst>
      <p:ext uri="{BB962C8B-B14F-4D97-AF65-F5344CB8AC3E}">
        <p14:creationId xmlns:p14="http://schemas.microsoft.com/office/powerpoint/2010/main" val="1819357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BAD5-11E5-9D45-E36A-176068F1C06B}"/>
              </a:ext>
            </a:extLst>
          </p:cNvPr>
          <p:cNvSpPr>
            <a:spLocks noGrp="1"/>
          </p:cNvSpPr>
          <p:nvPr>
            <p:ph type="title"/>
          </p:nvPr>
        </p:nvSpPr>
        <p:spPr/>
        <p:txBody>
          <a:bodyPr/>
          <a:lstStyle/>
          <a:p>
            <a:r>
              <a:rPr lang="en-IN" b="1" dirty="0"/>
              <a:t>Fractal Analysis</a:t>
            </a:r>
            <a:endParaRPr lang="en-IN" dirty="0"/>
          </a:p>
        </p:txBody>
      </p:sp>
      <p:pic>
        <p:nvPicPr>
          <p:cNvPr id="4" name="Picture 3">
            <a:extLst>
              <a:ext uri="{FF2B5EF4-FFF2-40B4-BE49-F238E27FC236}">
                <a16:creationId xmlns:a16="http://schemas.microsoft.com/office/drawing/2014/main" id="{B0F4FE1A-51CF-2E55-A4CE-C0D5A74279C5}"/>
              </a:ext>
            </a:extLst>
          </p:cNvPr>
          <p:cNvPicPr>
            <a:picLocks noChangeAspect="1"/>
          </p:cNvPicPr>
          <p:nvPr/>
        </p:nvPicPr>
        <p:blipFill>
          <a:blip r:embed="rId2"/>
          <a:stretch>
            <a:fillRect/>
          </a:stretch>
        </p:blipFill>
        <p:spPr>
          <a:xfrm>
            <a:off x="759667" y="1824135"/>
            <a:ext cx="4452258" cy="4452258"/>
          </a:xfrm>
          <a:prstGeom prst="rect">
            <a:avLst/>
          </a:prstGeom>
        </p:spPr>
      </p:pic>
      <p:cxnSp>
        <p:nvCxnSpPr>
          <p:cNvPr id="6" name="Straight Connector 5">
            <a:extLst>
              <a:ext uri="{FF2B5EF4-FFF2-40B4-BE49-F238E27FC236}">
                <a16:creationId xmlns:a16="http://schemas.microsoft.com/office/drawing/2014/main" id="{7BFAAD19-84BB-FF10-2FB9-E0532ACB779A}"/>
              </a:ext>
            </a:extLst>
          </p:cNvPr>
          <p:cNvCxnSpPr>
            <a:cxnSpLocks/>
          </p:cNvCxnSpPr>
          <p:nvPr/>
        </p:nvCxnSpPr>
        <p:spPr>
          <a:xfrm>
            <a:off x="2211355" y="2687216"/>
            <a:ext cx="1782147" cy="260324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AD27BB0-014E-4E7C-F37C-C6AABFE2FEBE}"/>
              </a:ext>
            </a:extLst>
          </p:cNvPr>
          <p:cNvSpPr txBox="1"/>
          <p:nvPr/>
        </p:nvSpPr>
        <p:spPr>
          <a:xfrm>
            <a:off x="6096000" y="2410990"/>
            <a:ext cx="4805265" cy="646331"/>
          </a:xfrm>
          <a:prstGeom prst="rect">
            <a:avLst/>
          </a:prstGeom>
          <a:noFill/>
        </p:spPr>
        <p:txBody>
          <a:bodyPr wrap="square" rtlCol="0">
            <a:spAutoFit/>
          </a:bodyPr>
          <a:lstStyle/>
          <a:p>
            <a:pPr marL="285750" indent="-285750">
              <a:buFont typeface="Arial" panose="020B0604020202020204" pitchFamily="34" charset="0"/>
              <a:buChar char="•"/>
            </a:pPr>
            <a:r>
              <a:rPr lang="en-IN"/>
              <a:t>Repeat the whole process but take a smaller stick length</a:t>
            </a:r>
            <a:endParaRPr lang="en-IN" dirty="0"/>
          </a:p>
        </p:txBody>
      </p:sp>
      <p:sp>
        <p:nvSpPr>
          <p:cNvPr id="12" name="TextBox 11">
            <a:extLst>
              <a:ext uri="{FF2B5EF4-FFF2-40B4-BE49-F238E27FC236}">
                <a16:creationId xmlns:a16="http://schemas.microsoft.com/office/drawing/2014/main" id="{CC9431EF-66CF-2BD2-61B5-991E596EA851}"/>
              </a:ext>
            </a:extLst>
          </p:cNvPr>
          <p:cNvSpPr txBox="1"/>
          <p:nvPr/>
        </p:nvSpPr>
        <p:spPr>
          <a:xfrm>
            <a:off x="6095999" y="3384493"/>
            <a:ext cx="4805265" cy="1200329"/>
          </a:xfrm>
          <a:prstGeom prst="rect">
            <a:avLst/>
          </a:prstGeom>
          <a:noFill/>
        </p:spPr>
        <p:txBody>
          <a:bodyPr wrap="square" rtlCol="0">
            <a:spAutoFit/>
          </a:bodyPr>
          <a:lstStyle/>
          <a:p>
            <a:pPr marL="285750" indent="-285750">
              <a:buFont typeface="Arial" panose="020B0604020202020204" pitchFamily="34" charset="0"/>
              <a:buChar char="•"/>
            </a:pPr>
            <a:r>
              <a:rPr lang="en-IN"/>
              <a:t>After each perimeter calculation, store the perimeter/diameter value and the ratio between the current stick length and the initial diameter calculated</a:t>
            </a:r>
            <a:endParaRPr lang="en-IN" dirty="0"/>
          </a:p>
        </p:txBody>
      </p:sp>
      <p:sp>
        <p:nvSpPr>
          <p:cNvPr id="13" name="TextBox 12">
            <a:extLst>
              <a:ext uri="{FF2B5EF4-FFF2-40B4-BE49-F238E27FC236}">
                <a16:creationId xmlns:a16="http://schemas.microsoft.com/office/drawing/2014/main" id="{9EB05D16-2C2B-D532-0F97-C0D47248495B}"/>
              </a:ext>
            </a:extLst>
          </p:cNvPr>
          <p:cNvSpPr txBox="1"/>
          <p:nvPr/>
        </p:nvSpPr>
        <p:spPr>
          <a:xfrm>
            <a:off x="6096000" y="4644126"/>
            <a:ext cx="4805265" cy="646331"/>
          </a:xfrm>
          <a:prstGeom prst="rect">
            <a:avLst/>
          </a:prstGeom>
          <a:noFill/>
        </p:spPr>
        <p:txBody>
          <a:bodyPr wrap="square" rtlCol="0">
            <a:spAutoFit/>
          </a:bodyPr>
          <a:lstStyle/>
          <a:p>
            <a:pPr marL="285750" indent="-285750">
              <a:buFont typeface="Arial" panose="020B0604020202020204" pitchFamily="34" charset="0"/>
              <a:buChar char="•"/>
            </a:pPr>
            <a:r>
              <a:rPr lang="en-IN"/>
              <a:t>Stop the process once the perimeter stops increasing and becomes constant</a:t>
            </a:r>
            <a:endParaRPr lang="en-IN" dirty="0"/>
          </a:p>
        </p:txBody>
      </p:sp>
    </p:spTree>
    <p:extLst>
      <p:ext uri="{BB962C8B-B14F-4D97-AF65-F5344CB8AC3E}">
        <p14:creationId xmlns:p14="http://schemas.microsoft.com/office/powerpoint/2010/main" val="1715456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EF14-6F36-0FBD-2EAB-B3CEC7D17994}"/>
              </a:ext>
            </a:extLst>
          </p:cNvPr>
          <p:cNvSpPr>
            <a:spLocks noGrp="1"/>
          </p:cNvSpPr>
          <p:nvPr>
            <p:ph type="title"/>
          </p:nvPr>
        </p:nvSpPr>
        <p:spPr>
          <a:xfrm>
            <a:off x="169333" y="143170"/>
            <a:ext cx="10515600" cy="1325563"/>
          </a:xfrm>
        </p:spPr>
        <p:txBody>
          <a:bodyPr/>
          <a:lstStyle/>
          <a:p>
            <a:r>
              <a:rPr lang="en-US" sz="4400" b="1" kern="1200" dirty="0">
                <a:solidFill>
                  <a:schemeClr val="tx1"/>
                </a:solidFill>
                <a:latin typeface="+mj-lt"/>
                <a:ea typeface="+mj-ea"/>
                <a:cs typeface="+mj-cs"/>
              </a:rPr>
              <a:t>Different approaches</a:t>
            </a:r>
            <a:endParaRPr lang="en-IN" dirty="0"/>
          </a:p>
        </p:txBody>
      </p:sp>
      <p:pic>
        <p:nvPicPr>
          <p:cNvPr id="4" name="Picture 3" descr="A screenshot of a computer program&#10;&#10;Description automatically generated with low confidence">
            <a:extLst>
              <a:ext uri="{FF2B5EF4-FFF2-40B4-BE49-F238E27FC236}">
                <a16:creationId xmlns:a16="http://schemas.microsoft.com/office/drawing/2014/main" id="{81D0D11E-3CE7-232F-1CDF-FC7D93BFF40A}"/>
              </a:ext>
            </a:extLst>
          </p:cNvPr>
          <p:cNvPicPr>
            <a:picLocks noChangeAspect="1"/>
          </p:cNvPicPr>
          <p:nvPr/>
        </p:nvPicPr>
        <p:blipFill>
          <a:blip r:embed="rId2"/>
          <a:stretch>
            <a:fillRect/>
          </a:stretch>
        </p:blipFill>
        <p:spPr>
          <a:xfrm>
            <a:off x="629625" y="2454063"/>
            <a:ext cx="1408765" cy="3639312"/>
          </a:xfrm>
          <a:prstGeom prst="rect">
            <a:avLst/>
          </a:prstGeom>
        </p:spPr>
      </p:pic>
      <p:pic>
        <p:nvPicPr>
          <p:cNvPr id="5" name="Picture 4">
            <a:extLst>
              <a:ext uri="{FF2B5EF4-FFF2-40B4-BE49-F238E27FC236}">
                <a16:creationId xmlns:a16="http://schemas.microsoft.com/office/drawing/2014/main" id="{47C35E64-FA24-56ED-62F9-17E8756B4E73}"/>
              </a:ext>
            </a:extLst>
          </p:cNvPr>
          <p:cNvPicPr>
            <a:picLocks noChangeAspect="1"/>
          </p:cNvPicPr>
          <p:nvPr/>
        </p:nvPicPr>
        <p:blipFill>
          <a:blip r:embed="rId3"/>
          <a:stretch>
            <a:fillRect/>
          </a:stretch>
        </p:blipFill>
        <p:spPr>
          <a:xfrm>
            <a:off x="2516852" y="2446965"/>
            <a:ext cx="1412186" cy="3639312"/>
          </a:xfrm>
          <a:prstGeom prst="rect">
            <a:avLst/>
          </a:prstGeom>
        </p:spPr>
      </p:pic>
      <p:pic>
        <p:nvPicPr>
          <p:cNvPr id="6" name="Picture 5">
            <a:extLst>
              <a:ext uri="{FF2B5EF4-FFF2-40B4-BE49-F238E27FC236}">
                <a16:creationId xmlns:a16="http://schemas.microsoft.com/office/drawing/2014/main" id="{41D2912B-DBE0-2829-932F-D2BA00912A20}"/>
              </a:ext>
            </a:extLst>
          </p:cNvPr>
          <p:cNvPicPr>
            <a:picLocks noChangeAspect="1"/>
          </p:cNvPicPr>
          <p:nvPr/>
        </p:nvPicPr>
        <p:blipFill>
          <a:blip r:embed="rId4"/>
          <a:stretch>
            <a:fillRect/>
          </a:stretch>
        </p:blipFill>
        <p:spPr>
          <a:xfrm>
            <a:off x="3955710" y="2464802"/>
            <a:ext cx="3874858" cy="2954578"/>
          </a:xfrm>
          <a:prstGeom prst="rect">
            <a:avLst/>
          </a:prstGeom>
        </p:spPr>
      </p:pic>
      <p:pic>
        <p:nvPicPr>
          <p:cNvPr id="7" name="Picture 6" descr="A graph with blue dots&#10;&#10;Description automatically generated with low confidence">
            <a:extLst>
              <a:ext uri="{FF2B5EF4-FFF2-40B4-BE49-F238E27FC236}">
                <a16:creationId xmlns:a16="http://schemas.microsoft.com/office/drawing/2014/main" id="{FFF30C66-B844-BD7D-DEB5-58B3EDFCDB73}"/>
              </a:ext>
            </a:extLst>
          </p:cNvPr>
          <p:cNvPicPr>
            <a:picLocks noChangeAspect="1"/>
          </p:cNvPicPr>
          <p:nvPr/>
        </p:nvPicPr>
        <p:blipFill>
          <a:blip r:embed="rId5"/>
          <a:stretch>
            <a:fillRect/>
          </a:stretch>
        </p:blipFill>
        <p:spPr>
          <a:xfrm>
            <a:off x="7602564" y="2451653"/>
            <a:ext cx="4056631" cy="2971481"/>
          </a:xfrm>
          <a:prstGeom prst="rect">
            <a:avLst/>
          </a:prstGeom>
        </p:spPr>
      </p:pic>
      <p:sp>
        <p:nvSpPr>
          <p:cNvPr id="10" name="TextBox 9">
            <a:extLst>
              <a:ext uri="{FF2B5EF4-FFF2-40B4-BE49-F238E27FC236}">
                <a16:creationId xmlns:a16="http://schemas.microsoft.com/office/drawing/2014/main" id="{18D37143-C5CE-F798-9A53-C6FA7E9488B9}"/>
              </a:ext>
            </a:extLst>
          </p:cNvPr>
          <p:cNvSpPr txBox="1"/>
          <p:nvPr/>
        </p:nvSpPr>
        <p:spPr>
          <a:xfrm>
            <a:off x="2360083" y="1341734"/>
            <a:ext cx="6134100" cy="923330"/>
          </a:xfrm>
          <a:prstGeom prst="rect">
            <a:avLst/>
          </a:prstGeom>
          <a:noFill/>
        </p:spPr>
        <p:txBody>
          <a:bodyPr wrap="square">
            <a:spAutoFit/>
          </a:bodyPr>
          <a:lstStyle/>
          <a:p>
            <a:pPr algn="ctr"/>
            <a:r>
              <a:rPr lang="en-IN" sz="1800" dirty="0"/>
              <a:t>While the original paper tells us to take the minimum of the perimeters calculated, another paper in the references tells us to take the average. Here are both compared</a:t>
            </a:r>
          </a:p>
        </p:txBody>
      </p:sp>
    </p:spTree>
    <p:extLst>
      <p:ext uri="{BB962C8B-B14F-4D97-AF65-F5344CB8AC3E}">
        <p14:creationId xmlns:p14="http://schemas.microsoft.com/office/powerpoint/2010/main" val="230434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EEA93-CE17-7036-B6BD-1F4721889A3D}"/>
              </a:ext>
            </a:extLst>
          </p:cNvPr>
          <p:cNvSpPr>
            <a:spLocks noGrp="1"/>
          </p:cNvSpPr>
          <p:nvPr>
            <p:ph type="title"/>
          </p:nvPr>
        </p:nvSpPr>
        <p:spPr>
          <a:xfrm>
            <a:off x="838199" y="370319"/>
            <a:ext cx="4164401" cy="1851885"/>
          </a:xfrm>
        </p:spPr>
        <p:txBody>
          <a:bodyPr vert="horz" lIns="91440" tIns="45720" rIns="91440" bIns="45720" rtlCol="0" anchor="ctr">
            <a:normAutofit/>
          </a:bodyPr>
          <a:lstStyle/>
          <a:p>
            <a:r>
              <a:rPr lang="en-US" sz="4000" b="1" kern="1200" dirty="0">
                <a:solidFill>
                  <a:schemeClr val="tx1"/>
                </a:solidFill>
                <a:latin typeface="+mj-lt"/>
                <a:ea typeface="+mj-ea"/>
                <a:cs typeface="+mj-cs"/>
              </a:rPr>
              <a:t>Fractal Analysis</a:t>
            </a:r>
            <a:endParaRPr lang="en-US" sz="40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72BDCF11-F81F-EB6B-1B4C-65825B26DF31}"/>
              </a:ext>
            </a:extLst>
          </p:cNvPr>
          <p:cNvSpPr txBox="1"/>
          <p:nvPr/>
        </p:nvSpPr>
        <p:spPr>
          <a:xfrm>
            <a:off x="5188941" y="370319"/>
            <a:ext cx="6298971" cy="18518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Create a scatterplot of all points on a log-log graph with the B/D as the X value and the P/D as the Y value</a:t>
            </a:r>
          </a:p>
        </p:txBody>
      </p:sp>
      <p:pic>
        <p:nvPicPr>
          <p:cNvPr id="11" name="Picture 10" descr="A diagram of a graph&#10;&#10;Description automatically generated with low confidence">
            <a:extLst>
              <a:ext uri="{FF2B5EF4-FFF2-40B4-BE49-F238E27FC236}">
                <a16:creationId xmlns:a16="http://schemas.microsoft.com/office/drawing/2014/main" id="{31F60D36-16DB-0B0E-B350-24CBC748DF5D}"/>
              </a:ext>
            </a:extLst>
          </p:cNvPr>
          <p:cNvPicPr>
            <a:picLocks noChangeAspect="1"/>
          </p:cNvPicPr>
          <p:nvPr/>
        </p:nvPicPr>
        <p:blipFill rotWithShape="1">
          <a:blip r:embed="rId2"/>
          <a:srcRect l="1599" r="67" b="885"/>
          <a:stretch/>
        </p:blipFill>
        <p:spPr>
          <a:xfrm>
            <a:off x="904875" y="2030377"/>
            <a:ext cx="4097738" cy="3882506"/>
          </a:xfrm>
          <a:prstGeom prst="rect">
            <a:avLst/>
          </a:prstGeom>
        </p:spPr>
      </p:pic>
      <p:pic>
        <p:nvPicPr>
          <p:cNvPr id="5" name="Picture 4" descr="A picture containing screenshot, line, diagram, text&#10;&#10;Description automatically generated">
            <a:extLst>
              <a:ext uri="{FF2B5EF4-FFF2-40B4-BE49-F238E27FC236}">
                <a16:creationId xmlns:a16="http://schemas.microsoft.com/office/drawing/2014/main" id="{B7A645BD-BC00-C798-54E3-9B9A8CEA7DF8}"/>
              </a:ext>
            </a:extLst>
          </p:cNvPr>
          <p:cNvPicPr>
            <a:picLocks noChangeAspect="1"/>
          </p:cNvPicPr>
          <p:nvPr/>
        </p:nvPicPr>
        <p:blipFill rotWithShape="1">
          <a:blip r:embed="rId3">
            <a:extLst>
              <a:ext uri="{28A0092B-C50C-407E-A947-70E740481C1C}">
                <a14:useLocalDpi xmlns:a14="http://schemas.microsoft.com/office/drawing/2010/main" val="0"/>
              </a:ext>
            </a:extLst>
          </a:blip>
          <a:srcRect t="8450" r="-3" b="8630"/>
          <a:stretch/>
        </p:blipFill>
        <p:spPr>
          <a:xfrm>
            <a:off x="5168033" y="2030376"/>
            <a:ext cx="6298971" cy="3917209"/>
          </a:xfrm>
          <a:prstGeom prst="rect">
            <a:avLst/>
          </a:prstGeom>
        </p:spPr>
      </p:pic>
      <p:sp>
        <p:nvSpPr>
          <p:cNvPr id="12" name="TextBox 11">
            <a:extLst>
              <a:ext uri="{FF2B5EF4-FFF2-40B4-BE49-F238E27FC236}">
                <a16:creationId xmlns:a16="http://schemas.microsoft.com/office/drawing/2014/main" id="{692ACC82-6267-C8A4-93D4-66D05954AFF4}"/>
              </a:ext>
            </a:extLst>
          </p:cNvPr>
          <p:cNvSpPr txBox="1"/>
          <p:nvPr/>
        </p:nvSpPr>
        <p:spPr>
          <a:xfrm>
            <a:off x="1552575" y="6200775"/>
            <a:ext cx="2457450" cy="369332"/>
          </a:xfrm>
          <a:prstGeom prst="rect">
            <a:avLst/>
          </a:prstGeom>
          <a:noFill/>
        </p:spPr>
        <p:txBody>
          <a:bodyPr wrap="square" rtlCol="0">
            <a:spAutoFit/>
          </a:bodyPr>
          <a:lstStyle/>
          <a:p>
            <a:r>
              <a:rPr lang="en-IN" dirty="0"/>
              <a:t>Graph from paper</a:t>
            </a:r>
          </a:p>
        </p:txBody>
      </p:sp>
      <p:sp>
        <p:nvSpPr>
          <p:cNvPr id="13" name="TextBox 12">
            <a:extLst>
              <a:ext uri="{FF2B5EF4-FFF2-40B4-BE49-F238E27FC236}">
                <a16:creationId xmlns:a16="http://schemas.microsoft.com/office/drawing/2014/main" id="{4B234CBF-F084-5CE3-2E6B-B0C51855C593}"/>
              </a:ext>
            </a:extLst>
          </p:cNvPr>
          <p:cNvSpPr txBox="1"/>
          <p:nvPr/>
        </p:nvSpPr>
        <p:spPr>
          <a:xfrm>
            <a:off x="7229475" y="6200775"/>
            <a:ext cx="2457450" cy="369332"/>
          </a:xfrm>
          <a:prstGeom prst="rect">
            <a:avLst/>
          </a:prstGeom>
          <a:noFill/>
        </p:spPr>
        <p:txBody>
          <a:bodyPr wrap="square" rtlCol="0">
            <a:spAutoFit/>
          </a:bodyPr>
          <a:lstStyle/>
          <a:p>
            <a:r>
              <a:rPr lang="en-IN" dirty="0"/>
              <a:t>Graph from code</a:t>
            </a:r>
          </a:p>
        </p:txBody>
      </p:sp>
    </p:spTree>
    <p:extLst>
      <p:ext uri="{BB962C8B-B14F-4D97-AF65-F5344CB8AC3E}">
        <p14:creationId xmlns:p14="http://schemas.microsoft.com/office/powerpoint/2010/main" val="2269089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21C00-68B5-1B87-F523-3F02947244D7}"/>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b="1" dirty="0"/>
              <a:t>Linear regression</a:t>
            </a:r>
            <a:endParaRPr lang="en-US" sz="4000" dirty="0"/>
          </a:p>
        </p:txBody>
      </p:sp>
      <p:sp>
        <p:nvSpPr>
          <p:cNvPr id="5" name="TextBox 4">
            <a:extLst>
              <a:ext uri="{FF2B5EF4-FFF2-40B4-BE49-F238E27FC236}">
                <a16:creationId xmlns:a16="http://schemas.microsoft.com/office/drawing/2014/main" id="{6947FD05-A23F-EE93-9E7B-FD6467AB395E}"/>
              </a:ext>
            </a:extLst>
          </p:cNvPr>
          <p:cNvSpPr txBox="1"/>
          <p:nvPr/>
        </p:nvSpPr>
        <p:spPr>
          <a:xfrm>
            <a:off x="4963886" y="547815"/>
            <a:ext cx="6401693" cy="16805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Select points on the graph to draw linear regressions between. The code will give you the R-Squared value of the lines and if it is unideal, select the points again to create different linear regressions.</a:t>
            </a:r>
          </a:p>
        </p:txBody>
      </p:sp>
      <p:pic>
        <p:nvPicPr>
          <p:cNvPr id="7" name="Picture 6" descr="A graph with numbers and dots&#10;&#10;Description automatically generated">
            <a:extLst>
              <a:ext uri="{FF2B5EF4-FFF2-40B4-BE49-F238E27FC236}">
                <a16:creationId xmlns:a16="http://schemas.microsoft.com/office/drawing/2014/main" id="{297BD977-E895-6C3A-F6BC-A47679BBD335}"/>
              </a:ext>
            </a:extLst>
          </p:cNvPr>
          <p:cNvPicPr>
            <a:picLocks noChangeAspect="1"/>
          </p:cNvPicPr>
          <p:nvPr/>
        </p:nvPicPr>
        <p:blipFill rotWithShape="1">
          <a:blip r:embed="rId2">
            <a:extLst>
              <a:ext uri="{28A0092B-C50C-407E-A947-70E740481C1C}">
                <a14:useLocalDpi xmlns:a14="http://schemas.microsoft.com/office/drawing/2010/main" val="0"/>
              </a:ext>
            </a:extLst>
          </a:blip>
          <a:srcRect l="6667" r="8726"/>
          <a:stretch/>
        </p:blipFill>
        <p:spPr>
          <a:xfrm>
            <a:off x="615163" y="1931437"/>
            <a:ext cx="4993194" cy="4426223"/>
          </a:xfrm>
          <a:prstGeom prst="rect">
            <a:avLst/>
          </a:prstGeom>
        </p:spPr>
      </p:pic>
      <p:pic>
        <p:nvPicPr>
          <p:cNvPr id="10" name="Picture 9">
            <a:extLst>
              <a:ext uri="{FF2B5EF4-FFF2-40B4-BE49-F238E27FC236}">
                <a16:creationId xmlns:a16="http://schemas.microsoft.com/office/drawing/2014/main" id="{5D4A51FD-5E07-C0C5-7C3D-764BFB315280}"/>
              </a:ext>
            </a:extLst>
          </p:cNvPr>
          <p:cNvPicPr>
            <a:picLocks noChangeAspect="1"/>
          </p:cNvPicPr>
          <p:nvPr/>
        </p:nvPicPr>
        <p:blipFill rotWithShape="1">
          <a:blip r:embed="rId3">
            <a:extLst>
              <a:ext uri="{28A0092B-C50C-407E-A947-70E740481C1C}">
                <a14:useLocalDpi xmlns:a14="http://schemas.microsoft.com/office/drawing/2010/main" val="0"/>
              </a:ext>
            </a:extLst>
          </a:blip>
          <a:srcRect l="5769" t="10470" r="2564" b="3205"/>
          <a:stretch/>
        </p:blipFill>
        <p:spPr bwMode="auto">
          <a:xfrm>
            <a:off x="5921301" y="2430445"/>
            <a:ext cx="5655535" cy="392061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01130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2875-DBF1-E4AF-E9F0-766A4BCAB409}"/>
              </a:ext>
            </a:extLst>
          </p:cNvPr>
          <p:cNvSpPr>
            <a:spLocks noGrp="1"/>
          </p:cNvSpPr>
          <p:nvPr>
            <p:ph type="title"/>
          </p:nvPr>
        </p:nvSpPr>
        <p:spPr/>
        <p:txBody>
          <a:bodyPr/>
          <a:lstStyle/>
          <a:p>
            <a:r>
              <a:rPr lang="en-IN" dirty="0"/>
              <a:t>Interpreting the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71173C-5C6C-C0E2-63B9-AE00983910DF}"/>
                  </a:ext>
                </a:extLst>
              </p:cNvPr>
              <p:cNvSpPr>
                <a:spLocks noGrp="1"/>
              </p:cNvSpPr>
              <p:nvPr>
                <p:ph idx="1"/>
              </p:nvPr>
            </p:nvSpPr>
            <p:spPr>
              <a:xfrm>
                <a:off x="5738638" y="1253331"/>
                <a:ext cx="5802086" cy="4351338"/>
              </a:xfrm>
            </p:spPr>
            <p:txBody>
              <a:bodyPr>
                <a:normAutofit/>
              </a:bodyPr>
              <a:lstStyle/>
              <a:p>
                <a:pPr marL="0" indent="0">
                  <a:lnSpc>
                    <a:spcPct val="100000"/>
                  </a:lnSpc>
                  <a:buNone/>
                </a:pPr>
                <a:r>
                  <a:rPr lang="en-IN" sz="2000" dirty="0"/>
                  <a:t>From the graph, we say that the slope of the right line is an indicator of the angularity(m) and the slope of the left line is an indicator of its particle roughness(u).</a:t>
                </a:r>
              </a:p>
              <a:p>
                <a:pPr marL="0" indent="0">
                  <a:lnSpc>
                    <a:spcPct val="110000"/>
                  </a:lnSpc>
                  <a:buNone/>
                </a:pPr>
                <a:r>
                  <a:rPr lang="en-IN" sz="2000" dirty="0"/>
                  <a:t>To determine the overall form(M) of the particle, we compare it to a circle to get a quantitative value. We first use the below formula for both a circle and the observed particle to get 2 </a:t>
                </a:r>
                <a14:m>
                  <m:oMath xmlns:m="http://schemas.openxmlformats.org/officeDocument/2006/math">
                    <m:r>
                      <a:rPr lang="en-IN" sz="2000">
                        <a:latin typeface="Cambria Math" panose="02040503050406030204" pitchFamily="18" charset="0"/>
                      </a:rPr>
                      <m:t>∆</m:t>
                    </m:r>
                  </m:oMath>
                </a14:m>
                <a:r>
                  <a:rPr lang="en-IN" sz="2000" dirty="0"/>
                  <a:t> values </a:t>
                </a:r>
              </a:p>
            </p:txBody>
          </p:sp>
        </mc:Choice>
        <mc:Fallback xmlns="">
          <p:sp>
            <p:nvSpPr>
              <p:cNvPr id="3" name="Content Placeholder 2">
                <a:extLst>
                  <a:ext uri="{FF2B5EF4-FFF2-40B4-BE49-F238E27FC236}">
                    <a16:creationId xmlns:a16="http://schemas.microsoft.com/office/drawing/2014/main" id="{5371173C-5C6C-C0E2-63B9-AE00983910DF}"/>
                  </a:ext>
                </a:extLst>
              </p:cNvPr>
              <p:cNvSpPr>
                <a:spLocks noGrp="1" noRot="1" noChangeAspect="1" noMove="1" noResize="1" noEditPoints="1" noAdjustHandles="1" noChangeArrowheads="1" noChangeShapeType="1" noTextEdit="1"/>
              </p:cNvSpPr>
              <p:nvPr>
                <p:ph idx="1"/>
              </p:nvPr>
            </p:nvSpPr>
            <p:spPr>
              <a:xfrm>
                <a:off x="5738638" y="1253331"/>
                <a:ext cx="5802086" cy="4351338"/>
              </a:xfrm>
              <a:blipFill>
                <a:blip r:embed="rId2"/>
                <a:stretch>
                  <a:fillRect l="-1050" t="-842" r="-84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A5A6EA-089A-8132-FB30-0B894AF4CBCB}"/>
                  </a:ext>
                </a:extLst>
              </p:cNvPr>
              <p:cNvSpPr txBox="1"/>
              <p:nvPr/>
            </p:nvSpPr>
            <p:spPr>
              <a:xfrm>
                <a:off x="4791894" y="3829646"/>
                <a:ext cx="6748830" cy="6539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r>
                        <a:rPr lang="en-IN" i="0">
                          <a:latin typeface="Cambria Math" panose="02040503050406030204" pitchFamily="18" charset="0"/>
                        </a:rPr>
                        <m:t> =</m:t>
                      </m:r>
                      <m:sSub>
                        <m:sSubPr>
                          <m:ctrlPr>
                            <a:rPr lang="en-IN" i="1">
                              <a:solidFill>
                                <a:srgbClr val="836967"/>
                              </a:solidFill>
                              <a:latin typeface="Cambria Math" panose="02040503050406030204" pitchFamily="18" charset="0"/>
                            </a:rPr>
                          </m:ctrlPr>
                        </m:sSubPr>
                        <m:e>
                          <m:d>
                            <m:dPr>
                              <m:ctrlPr>
                                <a:rPr lang="en-IN" i="1">
                                  <a:latin typeface="Cambria Math" panose="02040503050406030204" pitchFamily="18" charset="0"/>
                                </a:rPr>
                              </m:ctrlPr>
                            </m:dPr>
                            <m:e>
                              <m:f>
                                <m:fPr>
                                  <m:ctrlPr>
                                    <a:rPr lang="en-IN" i="1">
                                      <a:solidFill>
                                        <a:srgbClr val="836967"/>
                                      </a:solidFill>
                                      <a:latin typeface="Cambria Math" panose="02040503050406030204" pitchFamily="18" charset="0"/>
                                    </a:rPr>
                                  </m:ctrlPr>
                                </m:fPr>
                                <m:num>
                                  <m:r>
                                    <a:rPr lang="en-IN" i="1">
                                      <a:latin typeface="Cambria Math" panose="02040503050406030204" pitchFamily="18" charset="0"/>
                                    </a:rPr>
                                    <m:t>𝑝</m:t>
                                  </m:r>
                                </m:num>
                                <m:den>
                                  <m:r>
                                    <a:rPr lang="en-IN" i="1">
                                      <a:latin typeface="Cambria Math" panose="02040503050406030204" pitchFamily="18" charset="0"/>
                                    </a:rPr>
                                    <m:t>𝐷</m:t>
                                  </m:r>
                                </m:den>
                              </m:f>
                            </m:e>
                          </m:d>
                        </m:e>
                        <m:sub>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𝑏</m:t>
                              </m:r>
                            </m:e>
                            <m:sub>
                              <m:r>
                                <a:rPr lang="en-IN" i="1">
                                  <a:latin typeface="Cambria Math" panose="02040503050406030204" pitchFamily="18" charset="0"/>
                                </a:rPr>
                                <m:t>𝑚</m:t>
                              </m:r>
                            </m:sub>
                          </m:sSub>
                        </m:sub>
                      </m:sSub>
                      <m:r>
                        <a:rPr lang="en-IN" i="0">
                          <a:latin typeface="Cambria Math" panose="02040503050406030204" pitchFamily="18" charset="0"/>
                        </a:rPr>
                        <m:t>−2</m:t>
                      </m:r>
                    </m:oMath>
                  </m:oMathPara>
                </a14:m>
                <a:endParaRPr lang="en-IN" dirty="0"/>
              </a:p>
            </p:txBody>
          </p:sp>
        </mc:Choice>
        <mc:Fallback xmlns="">
          <p:sp>
            <p:nvSpPr>
              <p:cNvPr id="6" name="TextBox 5">
                <a:extLst>
                  <a:ext uri="{FF2B5EF4-FFF2-40B4-BE49-F238E27FC236}">
                    <a16:creationId xmlns:a16="http://schemas.microsoft.com/office/drawing/2014/main" id="{15A5A6EA-089A-8132-FB30-0B894AF4CBCB}"/>
                  </a:ext>
                </a:extLst>
              </p:cNvPr>
              <p:cNvSpPr txBox="1">
                <a:spLocks noRot="1" noChangeAspect="1" noMove="1" noResize="1" noEditPoints="1" noAdjustHandles="1" noChangeArrowheads="1" noChangeShapeType="1" noTextEdit="1"/>
              </p:cNvSpPr>
              <p:nvPr/>
            </p:nvSpPr>
            <p:spPr>
              <a:xfrm>
                <a:off x="4791894" y="3829646"/>
                <a:ext cx="6748830" cy="65396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C52E678-48F1-90D3-557B-0FFF29786EF5}"/>
                  </a:ext>
                </a:extLst>
              </p:cNvPr>
              <p:cNvSpPr txBox="1"/>
              <p:nvPr/>
            </p:nvSpPr>
            <p:spPr>
              <a:xfrm>
                <a:off x="5738638" y="4483608"/>
                <a:ext cx="6097554" cy="999313"/>
              </a:xfrm>
              <a:prstGeom prst="rect">
                <a:avLst/>
              </a:prstGeom>
              <a:noFill/>
            </p:spPr>
            <p:txBody>
              <a:bodyPr wrap="square">
                <a:spAutoFit/>
              </a:bodyPr>
              <a:lstStyle/>
              <a:p>
                <a:pPr>
                  <a:lnSpc>
                    <a:spcPct val="150000"/>
                  </a:lnSpc>
                </a:pPr>
                <a:r>
                  <a:rPr lang="en-IN" sz="1800" dirty="0">
                    <a:effectLst/>
                    <a:latin typeface="Times New Roman" panose="02020603050405020304" pitchFamily="18" charset="0"/>
                    <a:ea typeface="Calibri" panose="020F0502020204030204" pitchFamily="34" charset="0"/>
                  </a:rPr>
                  <a:t>We then divide the circle’s </a:t>
                </a:r>
                <a14:m>
                  <m:oMath xmlns:m="http://schemas.openxmlformats.org/officeDocument/2006/math">
                    <m:r>
                      <a:rPr lang="en-US" sz="2400" i="1">
                        <a:solidFill>
                          <a:srgbClr val="333333"/>
                        </a:solidFill>
                        <a:effectLst/>
                        <a:latin typeface="Cambria Math" panose="02040503050406030204" pitchFamily="18" charset="0"/>
                        <a:ea typeface="Times New Roman" panose="02020603050405020304" pitchFamily="18" charset="0"/>
                      </a:rPr>
                      <m:t>∆ </m:t>
                    </m:r>
                  </m:oMath>
                </a14:m>
                <a:r>
                  <a:rPr lang="en-IN" sz="1800" dirty="0">
                    <a:effectLst/>
                    <a:latin typeface="Times New Roman" panose="02020603050405020304" pitchFamily="18" charset="0"/>
                    <a:ea typeface="Calibri" panose="020F0502020204030204" pitchFamily="34" charset="0"/>
                  </a:rPr>
                  <a:t>value by the particle’s </a:t>
                </a:r>
                <a14:m>
                  <m:oMath xmlns:m="http://schemas.openxmlformats.org/officeDocument/2006/math">
                    <m:r>
                      <a:rPr lang="en-US" sz="2400" i="1">
                        <a:solidFill>
                          <a:srgbClr val="333333"/>
                        </a:solidFill>
                        <a:effectLst/>
                        <a:latin typeface="Cambria Math" panose="02040503050406030204" pitchFamily="18" charset="0"/>
                        <a:ea typeface="Times New Roman" panose="02020603050405020304" pitchFamily="18" charset="0"/>
                      </a:rPr>
                      <m:t>∆</m:t>
                    </m:r>
                  </m:oMath>
                </a14:m>
                <a:r>
                  <a:rPr lang="en-IN" sz="1800" dirty="0">
                    <a:effectLst/>
                    <a:latin typeface="Times New Roman" panose="02020603050405020304" pitchFamily="18" charset="0"/>
                    <a:ea typeface="Calibri" panose="020F0502020204030204" pitchFamily="34" charset="0"/>
                  </a:rPr>
                  <a:t> value which gives us the overall form of the particle.</a:t>
                </a:r>
                <a:endParaRPr lang="en-IN" sz="1800" dirty="0">
                  <a:effectLst/>
                  <a:latin typeface="Times New Roman" panose="02020603050405020304" pitchFamily="18" charset="0"/>
                  <a:ea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BC52E678-48F1-90D3-557B-0FFF29786EF5}"/>
                  </a:ext>
                </a:extLst>
              </p:cNvPr>
              <p:cNvSpPr txBox="1">
                <a:spLocks noRot="1" noChangeAspect="1" noMove="1" noResize="1" noEditPoints="1" noAdjustHandles="1" noChangeArrowheads="1" noChangeShapeType="1" noTextEdit="1"/>
              </p:cNvSpPr>
              <p:nvPr/>
            </p:nvSpPr>
            <p:spPr>
              <a:xfrm>
                <a:off x="5738638" y="4483608"/>
                <a:ext cx="6097554" cy="999313"/>
              </a:xfrm>
              <a:prstGeom prst="rect">
                <a:avLst/>
              </a:prstGeom>
              <a:blipFill>
                <a:blip r:embed="rId4"/>
                <a:stretch>
                  <a:fillRect l="-799" b="-920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DE04FCC-F6B4-462F-15E5-44CA8080F2B0}"/>
                  </a:ext>
                </a:extLst>
              </p:cNvPr>
              <p:cNvSpPr txBox="1"/>
              <p:nvPr/>
            </p:nvSpPr>
            <p:spPr>
              <a:xfrm>
                <a:off x="5117532" y="5720089"/>
                <a:ext cx="6097554" cy="6183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𝑀</m:t>
                      </m:r>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m:t>
                          </m:r>
                          <m:r>
                            <a:rPr lang="en-IN" i="1">
                              <a:latin typeface="Cambria Math" panose="02040503050406030204" pitchFamily="18" charset="0"/>
                            </a:rPr>
                            <m:t>𝐶𝑖𝑟𝑐𝑙𝑒</m:t>
                          </m:r>
                        </m:num>
                        <m:den>
                          <m:r>
                            <a:rPr lang="en-IN" i="0">
                              <a:latin typeface="Cambria Math" panose="02040503050406030204" pitchFamily="18" charset="0"/>
                            </a:rPr>
                            <m:t>∆</m:t>
                          </m:r>
                          <m:r>
                            <a:rPr lang="en-IN" i="1">
                              <a:latin typeface="Cambria Math" panose="02040503050406030204" pitchFamily="18" charset="0"/>
                            </a:rPr>
                            <m:t>𝑃𝑎𝑟𝑡𝑖𝑐𝑙𝑒</m:t>
                          </m:r>
                        </m:den>
                      </m:f>
                    </m:oMath>
                  </m:oMathPara>
                </a14:m>
                <a:endParaRPr lang="en-IN" dirty="0"/>
              </a:p>
            </p:txBody>
          </p:sp>
        </mc:Choice>
        <mc:Fallback xmlns="">
          <p:sp>
            <p:nvSpPr>
              <p:cNvPr id="10" name="TextBox 9">
                <a:extLst>
                  <a:ext uri="{FF2B5EF4-FFF2-40B4-BE49-F238E27FC236}">
                    <a16:creationId xmlns:a16="http://schemas.microsoft.com/office/drawing/2014/main" id="{ADE04FCC-F6B4-462F-15E5-44CA8080F2B0}"/>
                  </a:ext>
                </a:extLst>
              </p:cNvPr>
              <p:cNvSpPr txBox="1">
                <a:spLocks noRot="1" noChangeAspect="1" noMove="1" noResize="1" noEditPoints="1" noAdjustHandles="1" noChangeArrowheads="1" noChangeShapeType="1" noTextEdit="1"/>
              </p:cNvSpPr>
              <p:nvPr/>
            </p:nvSpPr>
            <p:spPr>
              <a:xfrm>
                <a:off x="5117532" y="5720089"/>
                <a:ext cx="6097554" cy="618311"/>
              </a:xfrm>
              <a:prstGeom prst="rect">
                <a:avLst/>
              </a:prstGeom>
              <a:blipFill>
                <a:blip r:embed="rId5"/>
                <a:stretch>
                  <a:fillRect/>
                </a:stretch>
              </a:blipFill>
            </p:spPr>
            <p:txBody>
              <a:bodyPr/>
              <a:lstStyle/>
              <a:p>
                <a:r>
                  <a:rPr lang="en-IN">
                    <a:noFill/>
                  </a:rPr>
                  <a:t> </a:t>
                </a:r>
              </a:p>
            </p:txBody>
          </p:sp>
        </mc:Fallback>
      </mc:AlternateContent>
      <p:pic>
        <p:nvPicPr>
          <p:cNvPr id="11" name="Picture 10">
            <a:extLst>
              <a:ext uri="{FF2B5EF4-FFF2-40B4-BE49-F238E27FC236}">
                <a16:creationId xmlns:a16="http://schemas.microsoft.com/office/drawing/2014/main" id="{BF60DA97-72DD-868E-CACC-436E3D0E5EA7}"/>
              </a:ext>
            </a:extLst>
          </p:cNvPr>
          <p:cNvPicPr>
            <a:picLocks noChangeAspect="1"/>
          </p:cNvPicPr>
          <p:nvPr/>
        </p:nvPicPr>
        <p:blipFill rotWithShape="1">
          <a:blip r:embed="rId6">
            <a:extLst>
              <a:ext uri="{28A0092B-C50C-407E-A947-70E740481C1C}">
                <a14:useLocalDpi xmlns:a14="http://schemas.microsoft.com/office/drawing/2010/main" val="0"/>
              </a:ext>
            </a:extLst>
          </a:blip>
          <a:srcRect l="5769" t="10470" r="2564" b="3205"/>
          <a:stretch/>
        </p:blipFill>
        <p:spPr bwMode="auto">
          <a:xfrm>
            <a:off x="1" y="2120763"/>
            <a:ext cx="5635690" cy="407172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2889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3B0A-20ED-7250-A083-99C49BBBAF25}"/>
              </a:ext>
            </a:extLst>
          </p:cNvPr>
          <p:cNvSpPr>
            <a:spLocks noGrp="1"/>
          </p:cNvSpPr>
          <p:nvPr>
            <p:ph type="title"/>
          </p:nvPr>
        </p:nvSpPr>
        <p:spPr/>
        <p:txBody>
          <a:bodyPr/>
          <a:lstStyle/>
          <a:p>
            <a:r>
              <a:rPr lang="en-IN" dirty="0"/>
              <a:t>Results - Graphs</a:t>
            </a:r>
          </a:p>
        </p:txBody>
      </p:sp>
    </p:spTree>
    <p:extLst>
      <p:ext uri="{BB962C8B-B14F-4D97-AF65-F5344CB8AC3E}">
        <p14:creationId xmlns:p14="http://schemas.microsoft.com/office/powerpoint/2010/main" val="270931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1E169F-F7AB-A3ED-A207-78CCE39734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7258" y="-611155"/>
            <a:ext cx="10161037" cy="7620778"/>
          </a:xfrm>
          <a:prstGeom prst="rect">
            <a:avLst/>
          </a:prstGeom>
          <a:noFill/>
          <a:ln>
            <a:noFill/>
          </a:ln>
        </p:spPr>
      </p:pic>
      <p:sp>
        <p:nvSpPr>
          <p:cNvPr id="5" name="Text Box 2">
            <a:extLst>
              <a:ext uri="{FF2B5EF4-FFF2-40B4-BE49-F238E27FC236}">
                <a16:creationId xmlns:a16="http://schemas.microsoft.com/office/drawing/2014/main" id="{9D1FAB03-B08A-04F5-0544-8CB589276BD7}"/>
              </a:ext>
            </a:extLst>
          </p:cNvPr>
          <p:cNvSpPr txBox="1">
            <a:spLocks noChangeArrowheads="1"/>
          </p:cNvSpPr>
          <p:nvPr/>
        </p:nvSpPr>
        <p:spPr bwMode="auto">
          <a:xfrm>
            <a:off x="4023012" y="1634546"/>
            <a:ext cx="726833" cy="443932"/>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Alshibli</a:t>
            </a:r>
          </a:p>
        </p:txBody>
      </p:sp>
      <p:sp>
        <p:nvSpPr>
          <p:cNvPr id="6" name="Text Box 2">
            <a:extLst>
              <a:ext uri="{FF2B5EF4-FFF2-40B4-BE49-F238E27FC236}">
                <a16:creationId xmlns:a16="http://schemas.microsoft.com/office/drawing/2014/main" id="{6F802D46-9D22-2C0A-816C-BAF11CE5C1CE}"/>
              </a:ext>
            </a:extLst>
          </p:cNvPr>
          <p:cNvSpPr txBox="1">
            <a:spLocks noChangeArrowheads="1"/>
          </p:cNvSpPr>
          <p:nvPr/>
        </p:nvSpPr>
        <p:spPr bwMode="auto">
          <a:xfrm>
            <a:off x="3994457" y="3810988"/>
            <a:ext cx="1981629" cy="443932"/>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DOI</a:t>
            </a:r>
          </a:p>
        </p:txBody>
      </p:sp>
      <p:pic>
        <p:nvPicPr>
          <p:cNvPr id="7" name="Picture 6">
            <a:extLst>
              <a:ext uri="{FF2B5EF4-FFF2-40B4-BE49-F238E27FC236}">
                <a16:creationId xmlns:a16="http://schemas.microsoft.com/office/drawing/2014/main" id="{03D19C3E-8E2B-08AC-2FD0-2DA9BAE0D4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1505" y="4122048"/>
            <a:ext cx="1746664" cy="1890096"/>
          </a:xfrm>
          <a:prstGeom prst="rect">
            <a:avLst/>
          </a:prstGeom>
          <a:noFill/>
          <a:ln>
            <a:noFill/>
          </a:ln>
        </p:spPr>
      </p:pic>
      <p:sp>
        <p:nvSpPr>
          <p:cNvPr id="9" name="Text Box 2">
            <a:extLst>
              <a:ext uri="{FF2B5EF4-FFF2-40B4-BE49-F238E27FC236}">
                <a16:creationId xmlns:a16="http://schemas.microsoft.com/office/drawing/2014/main" id="{385C3EE7-41A7-FBAC-C8BD-7F58925D2AB0}"/>
              </a:ext>
            </a:extLst>
          </p:cNvPr>
          <p:cNvSpPr txBox="1">
            <a:spLocks noChangeArrowheads="1"/>
          </p:cNvSpPr>
          <p:nvPr/>
        </p:nvSpPr>
        <p:spPr bwMode="auto">
          <a:xfrm>
            <a:off x="6013134" y="3810988"/>
            <a:ext cx="1981629" cy="443932"/>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PDF</a:t>
            </a:r>
          </a:p>
        </p:txBody>
      </p:sp>
      <p:pic>
        <p:nvPicPr>
          <p:cNvPr id="10" name="Picture 9">
            <a:extLst>
              <a:ext uri="{FF2B5EF4-FFF2-40B4-BE49-F238E27FC236}">
                <a16:creationId xmlns:a16="http://schemas.microsoft.com/office/drawing/2014/main" id="{6BC9D159-6F28-E72A-DB5D-8E72F30780A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7046" y="4023301"/>
            <a:ext cx="1817437" cy="2008995"/>
          </a:xfrm>
          <a:prstGeom prst="rect">
            <a:avLst/>
          </a:prstGeom>
          <a:noFill/>
          <a:ln>
            <a:noFill/>
          </a:ln>
        </p:spPr>
      </p:pic>
      <p:pic>
        <p:nvPicPr>
          <p:cNvPr id="8" name="Picture 7">
            <a:extLst>
              <a:ext uri="{FF2B5EF4-FFF2-40B4-BE49-F238E27FC236}">
                <a16:creationId xmlns:a16="http://schemas.microsoft.com/office/drawing/2014/main" id="{4527F060-0AFD-C818-DF37-6FF802D18AF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23012" y="2078478"/>
            <a:ext cx="1755157" cy="1732510"/>
          </a:xfrm>
          <a:prstGeom prst="rect">
            <a:avLst/>
          </a:prstGeom>
          <a:noFill/>
          <a:ln>
            <a:noFill/>
          </a:ln>
        </p:spPr>
      </p:pic>
      <p:sp>
        <p:nvSpPr>
          <p:cNvPr id="11" name="TextBox 10">
            <a:extLst>
              <a:ext uri="{FF2B5EF4-FFF2-40B4-BE49-F238E27FC236}">
                <a16:creationId xmlns:a16="http://schemas.microsoft.com/office/drawing/2014/main" id="{F7837B72-ADF7-24AA-917B-FD973FDF750F}"/>
              </a:ext>
            </a:extLst>
          </p:cNvPr>
          <p:cNvSpPr txBox="1"/>
          <p:nvPr/>
        </p:nvSpPr>
        <p:spPr>
          <a:xfrm>
            <a:off x="184280" y="237862"/>
            <a:ext cx="2621464" cy="1938992"/>
          </a:xfrm>
          <a:prstGeom prst="rect">
            <a:avLst/>
          </a:prstGeom>
          <a:noFill/>
        </p:spPr>
        <p:txBody>
          <a:bodyPr wrap="square" rtlCol="0">
            <a:spAutoFit/>
          </a:bodyPr>
          <a:lstStyle/>
          <a:p>
            <a:r>
              <a:rPr lang="en-IN" sz="2000" dirty="0"/>
              <a:t>The first thing we look at is the influence of the resolution i.e., the number of pixels in the image, on the fractal analysis. </a:t>
            </a:r>
          </a:p>
        </p:txBody>
      </p:sp>
      <p:sp>
        <p:nvSpPr>
          <p:cNvPr id="13" name="TextBox 12">
            <a:extLst>
              <a:ext uri="{FF2B5EF4-FFF2-40B4-BE49-F238E27FC236}">
                <a16:creationId xmlns:a16="http://schemas.microsoft.com/office/drawing/2014/main" id="{D51C511D-688F-008A-EB8F-8A584659CBD7}"/>
              </a:ext>
            </a:extLst>
          </p:cNvPr>
          <p:cNvSpPr txBox="1"/>
          <p:nvPr/>
        </p:nvSpPr>
        <p:spPr>
          <a:xfrm>
            <a:off x="184280" y="2356925"/>
            <a:ext cx="3118757" cy="2862322"/>
          </a:xfrm>
          <a:prstGeom prst="rect">
            <a:avLst/>
          </a:prstGeom>
          <a:noFill/>
        </p:spPr>
        <p:txBody>
          <a:bodyPr wrap="square">
            <a:spAutoFit/>
          </a:bodyPr>
          <a:lstStyle/>
          <a:p>
            <a:r>
              <a:rPr lang="en-IN" sz="2000" dirty="0"/>
              <a:t>The Alshibli image had 695 pixels in its boundary.  The DOI image had 795 pixels in its boundary. The PDF image had 905 pixels in its boundary. Hence, despite different resolutions and pixels, the values for all 3 are similar.</a:t>
            </a:r>
          </a:p>
        </p:txBody>
      </p:sp>
    </p:spTree>
    <p:extLst>
      <p:ext uri="{BB962C8B-B14F-4D97-AF65-F5344CB8AC3E}">
        <p14:creationId xmlns:p14="http://schemas.microsoft.com/office/powerpoint/2010/main" val="74148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4F6DB-ED2D-27F5-826C-84B722CE8540}"/>
              </a:ext>
            </a:extLst>
          </p:cNvPr>
          <p:cNvSpPr>
            <a:spLocks noGrp="1"/>
          </p:cNvSpPr>
          <p:nvPr>
            <p:ph type="title"/>
          </p:nvPr>
        </p:nvSpPr>
        <p:spPr>
          <a:xfrm>
            <a:off x="270588" y="271146"/>
            <a:ext cx="9795638" cy="1114380"/>
          </a:xfrm>
        </p:spPr>
        <p:txBody>
          <a:bodyPr vert="horz" lIns="91440" tIns="45720" rIns="91440" bIns="45720" rtlCol="0" anchor="b">
            <a:normAutofit/>
          </a:bodyPr>
          <a:lstStyle/>
          <a:p>
            <a:r>
              <a:rPr lang="en-US" sz="5200" dirty="0"/>
              <a:t>Gamma Correction</a:t>
            </a:r>
          </a:p>
        </p:txBody>
      </p:sp>
      <p:pic>
        <p:nvPicPr>
          <p:cNvPr id="17" name="Picture 16" descr="A close-up of several rocks&#10;&#10;Description automatically generated">
            <a:extLst>
              <a:ext uri="{FF2B5EF4-FFF2-40B4-BE49-F238E27FC236}">
                <a16:creationId xmlns:a16="http://schemas.microsoft.com/office/drawing/2014/main" id="{1780247A-9DD6-EA54-D47D-E9ADE1D94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718654" y="2771052"/>
            <a:ext cx="3098496" cy="3346376"/>
          </a:xfrm>
          <a:prstGeom prst="rect">
            <a:avLst/>
          </a:prstGeom>
          <a:noFill/>
        </p:spPr>
      </p:pic>
      <p:pic>
        <p:nvPicPr>
          <p:cNvPr id="16" name="Picture 15" descr="A close-up of several rocks&#10;&#10;Description automatically generated">
            <a:extLst>
              <a:ext uri="{FF2B5EF4-FFF2-40B4-BE49-F238E27FC236}">
                <a16:creationId xmlns:a16="http://schemas.microsoft.com/office/drawing/2014/main" id="{F12B3869-7937-18EA-75E8-64C75E6C8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328999" y="2771052"/>
            <a:ext cx="3098496" cy="3346376"/>
          </a:xfrm>
          <a:prstGeom prst="rect">
            <a:avLst/>
          </a:prstGeom>
          <a:noFill/>
        </p:spPr>
      </p:pic>
      <p:sp>
        <p:nvSpPr>
          <p:cNvPr id="19" name="TextBox 18">
            <a:extLst>
              <a:ext uri="{FF2B5EF4-FFF2-40B4-BE49-F238E27FC236}">
                <a16:creationId xmlns:a16="http://schemas.microsoft.com/office/drawing/2014/main" id="{9232820C-5230-D324-2684-47A80D81BA98}"/>
              </a:ext>
            </a:extLst>
          </p:cNvPr>
          <p:cNvSpPr txBox="1"/>
          <p:nvPr/>
        </p:nvSpPr>
        <p:spPr>
          <a:xfrm>
            <a:off x="5235692" y="6117428"/>
            <a:ext cx="6635113" cy="837730"/>
          </a:xfrm>
          <a:prstGeom prst="rect">
            <a:avLst/>
          </a:prstGeom>
          <a:noFill/>
        </p:spPr>
        <p:txBody>
          <a:bodyPr wrap="square">
            <a:spAutoFit/>
          </a:bodyPr>
          <a:lstStyle/>
          <a:p>
            <a:pPr>
              <a:lnSpc>
                <a:spcPct val="107000"/>
              </a:lnSpc>
              <a:spcAft>
                <a:spcPts val="800"/>
              </a:spcAft>
            </a:pPr>
            <a:r>
              <a:rPr lang="en-IN"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Uncorrected Image                                       Corrected Image (Gamma = 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69802154-BF89-DFEA-4024-F691B98E426F}"/>
              </a:ext>
            </a:extLst>
          </p:cNvPr>
          <p:cNvSpPr txBox="1"/>
          <p:nvPr/>
        </p:nvSpPr>
        <p:spPr>
          <a:xfrm>
            <a:off x="321194" y="1787228"/>
            <a:ext cx="4593304" cy="4708981"/>
          </a:xfrm>
          <a:prstGeom prst="rect">
            <a:avLst/>
          </a:prstGeom>
          <a:noFill/>
        </p:spPr>
        <p:txBody>
          <a:bodyPr wrap="square" rtlCol="0">
            <a:spAutoFit/>
          </a:bodyPr>
          <a:lstStyle/>
          <a:p>
            <a:pPr algn="just">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Gamma correction method makes an image brighter which makes it easier to differentiate between the foreground and background.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method is done by rescaling the pixel intensity from between 0 and 255 to 0 and 1. After rescaling the pixels, raise it to the power of 1/gamma where if gamma is lower than 1 it makes the image darker and if gamma is higher than 1, it makes it brighter. Then we rescale it back up to 0 to 255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4274182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54284A-2AD0-25C4-7FA6-A9B1EC39E352}"/>
              </a:ext>
            </a:extLst>
          </p:cNvPr>
          <p:cNvPicPr>
            <a:picLocks noChangeAspect="1"/>
          </p:cNvPicPr>
          <p:nvPr/>
        </p:nvPicPr>
        <p:blipFill rotWithShape="1">
          <a:blip r:embed="rId2">
            <a:extLst>
              <a:ext uri="{28A0092B-C50C-407E-A947-70E740481C1C}">
                <a14:useLocalDpi xmlns:a14="http://schemas.microsoft.com/office/drawing/2010/main" val="0"/>
              </a:ext>
            </a:extLst>
          </a:blip>
          <a:srcRect t="9454"/>
          <a:stretch/>
        </p:blipFill>
        <p:spPr bwMode="auto">
          <a:xfrm>
            <a:off x="0" y="4741"/>
            <a:ext cx="5691674" cy="3482720"/>
          </a:xfrm>
          <a:prstGeom prst="rect">
            <a:avLst/>
          </a:prstGeom>
          <a:noFill/>
          <a:ln>
            <a:noFill/>
          </a:ln>
        </p:spPr>
      </p:pic>
      <p:pic>
        <p:nvPicPr>
          <p:cNvPr id="3" name="Picture 2" descr="A close-up of a rock&#10;&#10;Description automatically generated">
            <a:extLst>
              <a:ext uri="{FF2B5EF4-FFF2-40B4-BE49-F238E27FC236}">
                <a16:creationId xmlns:a16="http://schemas.microsoft.com/office/drawing/2014/main" id="{D0B9D506-ABE3-0DCF-E61E-37DDE3E29D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7826" y="1252823"/>
            <a:ext cx="1433195" cy="1414145"/>
          </a:xfrm>
          <a:prstGeom prst="rect">
            <a:avLst/>
          </a:prstGeom>
          <a:noFill/>
          <a:ln>
            <a:noFill/>
          </a:ln>
        </p:spPr>
      </p:pic>
      <p:sp>
        <p:nvSpPr>
          <p:cNvPr id="4" name="Text Box 2">
            <a:extLst>
              <a:ext uri="{FF2B5EF4-FFF2-40B4-BE49-F238E27FC236}">
                <a16:creationId xmlns:a16="http://schemas.microsoft.com/office/drawing/2014/main" id="{2C28F790-109C-6610-2B29-E2EA0D1FE88C}"/>
              </a:ext>
            </a:extLst>
          </p:cNvPr>
          <p:cNvSpPr txBox="1">
            <a:spLocks noChangeArrowheads="1"/>
          </p:cNvSpPr>
          <p:nvPr/>
        </p:nvSpPr>
        <p:spPr bwMode="auto">
          <a:xfrm>
            <a:off x="2382650" y="1959895"/>
            <a:ext cx="2031365" cy="8331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 = 0.05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u = 0.12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 = 0.75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B24C1BE-0C6C-E7D0-AE77-F39A6A746460}"/>
              </a:ext>
            </a:extLst>
          </p:cNvPr>
          <p:cNvPicPr>
            <a:picLocks noChangeAspect="1"/>
          </p:cNvPicPr>
          <p:nvPr/>
        </p:nvPicPr>
        <p:blipFill rotWithShape="1">
          <a:blip r:embed="rId4">
            <a:extLst>
              <a:ext uri="{28A0092B-C50C-407E-A947-70E740481C1C}">
                <a14:useLocalDpi xmlns:a14="http://schemas.microsoft.com/office/drawing/2010/main" val="0"/>
              </a:ext>
            </a:extLst>
          </a:blip>
          <a:srcRect l="5131" t="8452" r="6577" b="3008"/>
          <a:stretch/>
        </p:blipFill>
        <p:spPr bwMode="auto">
          <a:xfrm>
            <a:off x="6253603" y="0"/>
            <a:ext cx="4541915" cy="3415467"/>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06F3396A-035A-148E-8720-294AF1C0DDE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96665" y="1776275"/>
            <a:ext cx="1229813" cy="1200360"/>
          </a:xfrm>
          <a:prstGeom prst="rect">
            <a:avLst/>
          </a:prstGeom>
          <a:noFill/>
          <a:ln>
            <a:noFill/>
          </a:ln>
        </p:spPr>
      </p:pic>
      <p:sp>
        <p:nvSpPr>
          <p:cNvPr id="7" name="Text Box 2">
            <a:extLst>
              <a:ext uri="{FF2B5EF4-FFF2-40B4-BE49-F238E27FC236}">
                <a16:creationId xmlns:a16="http://schemas.microsoft.com/office/drawing/2014/main" id="{1FDA8644-5A99-3504-673F-D2DDA71A228D}"/>
              </a:ext>
            </a:extLst>
          </p:cNvPr>
          <p:cNvSpPr txBox="1">
            <a:spLocks noChangeArrowheads="1"/>
          </p:cNvSpPr>
          <p:nvPr/>
        </p:nvSpPr>
        <p:spPr bwMode="auto">
          <a:xfrm>
            <a:off x="6981314" y="559435"/>
            <a:ext cx="1777754" cy="710307"/>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m = 0.07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M = 1.24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A graph of a graph with numbers and a line&#10;&#10;Description automatically generated">
            <a:extLst>
              <a:ext uri="{FF2B5EF4-FFF2-40B4-BE49-F238E27FC236}">
                <a16:creationId xmlns:a16="http://schemas.microsoft.com/office/drawing/2014/main" id="{C536CA34-A966-0429-CDBA-CFB7EA942DFB}"/>
              </a:ext>
            </a:extLst>
          </p:cNvPr>
          <p:cNvPicPr>
            <a:picLocks noChangeAspect="1"/>
          </p:cNvPicPr>
          <p:nvPr/>
        </p:nvPicPr>
        <p:blipFill rotWithShape="1">
          <a:blip r:embed="rId6">
            <a:extLst>
              <a:ext uri="{28A0092B-C50C-407E-A947-70E740481C1C}">
                <a14:useLocalDpi xmlns:a14="http://schemas.microsoft.com/office/drawing/2010/main" val="0"/>
              </a:ext>
            </a:extLst>
          </a:blip>
          <a:srcRect l="6696" t="10077" r="6696" b="2652"/>
          <a:stretch/>
        </p:blipFill>
        <p:spPr bwMode="auto">
          <a:xfrm>
            <a:off x="322897" y="3487461"/>
            <a:ext cx="4855593" cy="3495713"/>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58229F66-B896-D6A0-7EC7-A25A112CC50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27660" y="4963192"/>
            <a:ext cx="1533525" cy="1475105"/>
          </a:xfrm>
          <a:prstGeom prst="rect">
            <a:avLst/>
          </a:prstGeom>
          <a:noFill/>
          <a:ln>
            <a:noFill/>
          </a:ln>
        </p:spPr>
      </p:pic>
      <p:sp>
        <p:nvSpPr>
          <p:cNvPr id="10" name="Text Box 2">
            <a:extLst>
              <a:ext uri="{FF2B5EF4-FFF2-40B4-BE49-F238E27FC236}">
                <a16:creationId xmlns:a16="http://schemas.microsoft.com/office/drawing/2014/main" id="{1E2DE10B-AFD0-4253-967C-B375F6C61F3C}"/>
              </a:ext>
            </a:extLst>
          </p:cNvPr>
          <p:cNvSpPr txBox="1">
            <a:spLocks noChangeArrowheads="1"/>
          </p:cNvSpPr>
          <p:nvPr/>
        </p:nvSpPr>
        <p:spPr bwMode="auto">
          <a:xfrm>
            <a:off x="2478972" y="5574664"/>
            <a:ext cx="1047999" cy="8331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 = 0.07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 = 0.78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71790A4E-175D-A034-E3DD-8D348E911DD8}"/>
              </a:ext>
            </a:extLst>
          </p:cNvPr>
          <p:cNvPicPr>
            <a:picLocks noChangeAspect="1"/>
          </p:cNvPicPr>
          <p:nvPr/>
        </p:nvPicPr>
        <p:blipFill rotWithShape="1">
          <a:blip r:embed="rId8">
            <a:extLst>
              <a:ext uri="{28A0092B-C50C-407E-A947-70E740481C1C}">
                <a14:useLocalDpi xmlns:a14="http://schemas.microsoft.com/office/drawing/2010/main" val="0"/>
              </a:ext>
            </a:extLst>
          </a:blip>
          <a:srcRect l="6269" t="7797" r="6963" b="2267"/>
          <a:stretch/>
        </p:blipFill>
        <p:spPr bwMode="auto">
          <a:xfrm>
            <a:off x="6398898" y="3414513"/>
            <a:ext cx="4434752" cy="3443487"/>
          </a:xfrm>
          <a:prstGeom prst="rect">
            <a:avLst/>
          </a:prstGeom>
          <a:noFill/>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60A7E6FE-A4E6-91B8-CC0B-0C76B098D9C5}"/>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72459" y="4860718"/>
            <a:ext cx="2308037" cy="843804"/>
          </a:xfrm>
          <a:prstGeom prst="rect">
            <a:avLst/>
          </a:prstGeom>
          <a:noFill/>
          <a:ln>
            <a:noFill/>
          </a:ln>
        </p:spPr>
      </p:pic>
      <p:sp>
        <p:nvSpPr>
          <p:cNvPr id="13" name="Text Box 2">
            <a:extLst>
              <a:ext uri="{FF2B5EF4-FFF2-40B4-BE49-F238E27FC236}">
                <a16:creationId xmlns:a16="http://schemas.microsoft.com/office/drawing/2014/main" id="{25DA8C4F-ACEF-0C1E-30BB-B21422CE2D3D}"/>
              </a:ext>
            </a:extLst>
          </p:cNvPr>
          <p:cNvSpPr txBox="1">
            <a:spLocks noChangeArrowheads="1"/>
          </p:cNvSpPr>
          <p:nvPr/>
        </p:nvSpPr>
        <p:spPr bwMode="auto">
          <a:xfrm>
            <a:off x="6892281" y="3981990"/>
            <a:ext cx="1747139" cy="70226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m = 0.07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M = 0.43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0598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8DF67C1-EE6E-76FF-1EBA-08A2CCE9F82E}"/>
              </a:ext>
            </a:extLst>
          </p:cNvPr>
          <p:cNvPicPr>
            <a:picLocks noChangeAspect="1"/>
          </p:cNvPicPr>
          <p:nvPr/>
        </p:nvPicPr>
        <p:blipFill rotWithShape="1">
          <a:blip r:embed="rId2">
            <a:extLst>
              <a:ext uri="{28A0092B-C50C-407E-A947-70E740481C1C}">
                <a14:useLocalDpi xmlns:a14="http://schemas.microsoft.com/office/drawing/2010/main" val="0"/>
              </a:ext>
            </a:extLst>
          </a:blip>
          <a:srcRect t="10043" b="2778"/>
          <a:stretch/>
        </p:blipFill>
        <p:spPr bwMode="auto">
          <a:xfrm>
            <a:off x="5679039" y="3531752"/>
            <a:ext cx="5094181" cy="3330810"/>
          </a:xfrm>
          <a:prstGeom prst="rect">
            <a:avLst/>
          </a:prstGeom>
          <a:noFill/>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F6319CFC-CE92-6604-E2E3-C578926946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0887" y="5160451"/>
            <a:ext cx="1401531" cy="1320867"/>
          </a:xfrm>
          <a:prstGeom prst="rect">
            <a:avLst/>
          </a:prstGeom>
          <a:noFill/>
          <a:ln>
            <a:noFill/>
          </a:ln>
        </p:spPr>
      </p:pic>
      <p:sp>
        <p:nvSpPr>
          <p:cNvPr id="13" name="Text Box 2">
            <a:extLst>
              <a:ext uri="{FF2B5EF4-FFF2-40B4-BE49-F238E27FC236}">
                <a16:creationId xmlns:a16="http://schemas.microsoft.com/office/drawing/2014/main" id="{D7D7698E-8057-0C4B-9DFE-D45C026508ED}"/>
              </a:ext>
            </a:extLst>
          </p:cNvPr>
          <p:cNvSpPr txBox="1">
            <a:spLocks noChangeArrowheads="1"/>
          </p:cNvSpPr>
          <p:nvPr/>
        </p:nvSpPr>
        <p:spPr bwMode="auto">
          <a:xfrm>
            <a:off x="8216500" y="5606023"/>
            <a:ext cx="1315303" cy="708838"/>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 = 0.04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u = 0.06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 = 0.96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9668A05B-5722-1438-8A26-CD72B4626A63}"/>
              </a:ext>
            </a:extLst>
          </p:cNvPr>
          <p:cNvPicPr>
            <a:picLocks noChangeAspect="1"/>
          </p:cNvPicPr>
          <p:nvPr/>
        </p:nvPicPr>
        <p:blipFill rotWithShape="1">
          <a:blip r:embed="rId4">
            <a:extLst>
              <a:ext uri="{28A0092B-C50C-407E-A947-70E740481C1C}">
                <a14:useLocalDpi xmlns:a14="http://schemas.microsoft.com/office/drawing/2010/main" val="0"/>
              </a:ext>
            </a:extLst>
          </a:blip>
          <a:srcRect t="8547"/>
          <a:stretch/>
        </p:blipFill>
        <p:spPr bwMode="auto">
          <a:xfrm>
            <a:off x="47865" y="3531751"/>
            <a:ext cx="5318449" cy="3391916"/>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40021BD1-DB7B-4E92-C6A1-BC0CE442A4E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62026" y="4794944"/>
            <a:ext cx="1312792" cy="1450905"/>
          </a:xfrm>
          <a:prstGeom prst="rect">
            <a:avLst/>
          </a:prstGeom>
          <a:noFill/>
          <a:ln>
            <a:noFill/>
          </a:ln>
        </p:spPr>
      </p:pic>
      <p:sp>
        <p:nvSpPr>
          <p:cNvPr id="10" name="Text Box 2">
            <a:extLst>
              <a:ext uri="{FF2B5EF4-FFF2-40B4-BE49-F238E27FC236}">
                <a16:creationId xmlns:a16="http://schemas.microsoft.com/office/drawing/2014/main" id="{D060489F-A423-5016-E9C3-D554C17D1D25}"/>
              </a:ext>
            </a:extLst>
          </p:cNvPr>
          <p:cNvSpPr txBox="1">
            <a:spLocks noChangeArrowheads="1"/>
          </p:cNvSpPr>
          <p:nvPr/>
        </p:nvSpPr>
        <p:spPr bwMode="auto">
          <a:xfrm>
            <a:off x="2707090" y="5359347"/>
            <a:ext cx="1131486" cy="470984"/>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 = 0.06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u = 0.12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 = 0.84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4A104BC9-BE0D-E1E2-CF19-6BCD02D5403D}"/>
              </a:ext>
            </a:extLst>
          </p:cNvPr>
          <p:cNvPicPr>
            <a:picLocks noChangeAspect="1"/>
          </p:cNvPicPr>
          <p:nvPr/>
        </p:nvPicPr>
        <p:blipFill rotWithShape="1">
          <a:blip r:embed="rId6">
            <a:extLst>
              <a:ext uri="{28A0092B-C50C-407E-A947-70E740481C1C}">
                <a14:useLocalDpi xmlns:a14="http://schemas.microsoft.com/office/drawing/2010/main" val="0"/>
              </a:ext>
            </a:extLst>
          </a:blip>
          <a:srcRect t="7906" r="7532"/>
          <a:stretch/>
        </p:blipFill>
        <p:spPr bwMode="auto">
          <a:xfrm>
            <a:off x="36040" y="-10118"/>
            <a:ext cx="4945224" cy="3582955"/>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31155CA9-48D2-457E-1AA7-797A77B4BC44}"/>
              </a:ext>
            </a:extLst>
          </p:cNvPr>
          <p:cNvPicPr>
            <a:picLocks noChangeAspect="1"/>
          </p:cNvPicPr>
          <p:nvPr/>
        </p:nvPicPr>
        <p:blipFill rotWithShape="1">
          <a:blip r:embed="rId7">
            <a:extLst>
              <a:ext uri="{28A0092B-C50C-407E-A947-70E740481C1C}">
                <a14:useLocalDpi xmlns:a14="http://schemas.microsoft.com/office/drawing/2010/main" val="0"/>
              </a:ext>
            </a:extLst>
          </a:blip>
          <a:srcRect l="11679" b="1538"/>
          <a:stretch/>
        </p:blipFill>
        <p:spPr bwMode="auto">
          <a:xfrm>
            <a:off x="998064" y="967489"/>
            <a:ext cx="1152525" cy="1219200"/>
          </a:xfrm>
          <a:prstGeom prst="rect">
            <a:avLst/>
          </a:prstGeom>
          <a:noFill/>
          <a:ln>
            <a:noFill/>
          </a:ln>
          <a:extLst>
            <a:ext uri="{53640926-AAD7-44D8-BBD7-CCE9431645EC}">
              <a14:shadowObscured xmlns:a14="http://schemas.microsoft.com/office/drawing/2010/main"/>
            </a:ext>
          </a:extLst>
        </p:spPr>
      </p:pic>
      <p:sp>
        <p:nvSpPr>
          <p:cNvPr id="4" name="Text Box 2">
            <a:extLst>
              <a:ext uri="{FF2B5EF4-FFF2-40B4-BE49-F238E27FC236}">
                <a16:creationId xmlns:a16="http://schemas.microsoft.com/office/drawing/2014/main" id="{B755C24B-F87B-7A77-B3AD-D2AB3B59DA48}"/>
              </a:ext>
            </a:extLst>
          </p:cNvPr>
          <p:cNvSpPr txBox="1">
            <a:spLocks noChangeArrowheads="1"/>
          </p:cNvSpPr>
          <p:nvPr/>
        </p:nvSpPr>
        <p:spPr bwMode="auto">
          <a:xfrm>
            <a:off x="2310856" y="1279397"/>
            <a:ext cx="773183" cy="8331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 = 0.32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 = 0.35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66AB3DF-AC93-D98C-BF63-7A452C37C530}"/>
              </a:ext>
            </a:extLst>
          </p:cNvPr>
          <p:cNvPicPr>
            <a:picLocks noChangeAspect="1"/>
          </p:cNvPicPr>
          <p:nvPr/>
        </p:nvPicPr>
        <p:blipFill rotWithShape="1">
          <a:blip r:embed="rId8">
            <a:extLst>
              <a:ext uri="{28A0092B-C50C-407E-A947-70E740481C1C}">
                <a14:useLocalDpi xmlns:a14="http://schemas.microsoft.com/office/drawing/2010/main" val="0"/>
              </a:ext>
            </a:extLst>
          </a:blip>
          <a:srcRect l="5769" t="10470" r="2564" b="3205"/>
          <a:stretch/>
        </p:blipFill>
        <p:spPr bwMode="auto">
          <a:xfrm>
            <a:off x="5827996" y="63707"/>
            <a:ext cx="4945224" cy="3428204"/>
          </a:xfrm>
          <a:prstGeom prst="rect">
            <a:avLst/>
          </a:prstGeom>
          <a:noFill/>
          <a:ln>
            <a:noFill/>
          </a:ln>
          <a:extLst>
            <a:ext uri="{53640926-AAD7-44D8-BBD7-CCE9431645EC}">
              <a14:shadowObscured xmlns:a14="http://schemas.microsoft.com/office/drawing/2010/main"/>
            </a:ext>
          </a:extLst>
        </p:spPr>
      </p:pic>
      <p:sp>
        <p:nvSpPr>
          <p:cNvPr id="6" name="Text Box 2">
            <a:extLst>
              <a:ext uri="{FF2B5EF4-FFF2-40B4-BE49-F238E27FC236}">
                <a16:creationId xmlns:a16="http://schemas.microsoft.com/office/drawing/2014/main" id="{1C76E40C-4AC6-E9C1-9E05-E2951CE99BFE}"/>
              </a:ext>
            </a:extLst>
          </p:cNvPr>
          <p:cNvSpPr txBox="1">
            <a:spLocks noChangeArrowheads="1"/>
          </p:cNvSpPr>
          <p:nvPr/>
        </p:nvSpPr>
        <p:spPr bwMode="auto">
          <a:xfrm>
            <a:off x="8365457" y="1950786"/>
            <a:ext cx="704850" cy="8331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 = 0.02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u = 0.05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 = 0.87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372F0C2-5F06-EF2D-D46A-224BC387B3EF}"/>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471808" y="1577089"/>
            <a:ext cx="1828800" cy="1381125"/>
          </a:xfrm>
          <a:prstGeom prst="rect">
            <a:avLst/>
          </a:prstGeom>
          <a:noFill/>
          <a:ln>
            <a:noFill/>
          </a:ln>
        </p:spPr>
      </p:pic>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EC57D8B7-CB40-D3CD-6A24-E0E822C50D95}"/>
                  </a:ext>
                </a:extLst>
              </p14:cNvPr>
              <p14:cNvContentPartPr/>
              <p14:nvPr/>
            </p14:nvContentPartPr>
            <p14:xfrm>
              <a:off x="512949" y="393891"/>
              <a:ext cx="122760" cy="253800"/>
            </p14:xfrm>
          </p:contentPart>
        </mc:Choice>
        <mc:Fallback xmlns="">
          <p:pic>
            <p:nvPicPr>
              <p:cNvPr id="14" name="Ink 13">
                <a:extLst>
                  <a:ext uri="{FF2B5EF4-FFF2-40B4-BE49-F238E27FC236}">
                    <a16:creationId xmlns:a16="http://schemas.microsoft.com/office/drawing/2014/main" id="{EC57D8B7-CB40-D3CD-6A24-E0E822C50D95}"/>
                  </a:ext>
                </a:extLst>
              </p:cNvPr>
              <p:cNvPicPr/>
              <p:nvPr/>
            </p:nvPicPr>
            <p:blipFill>
              <a:blip r:embed="rId11"/>
              <a:stretch>
                <a:fillRect/>
              </a:stretch>
            </p:blipFill>
            <p:spPr>
              <a:xfrm>
                <a:off x="503949" y="384891"/>
                <a:ext cx="14040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44B0AACB-D1CC-CC40-BF20-287D0E504F15}"/>
                  </a:ext>
                </a:extLst>
              </p14:cNvPr>
              <p14:cNvContentPartPr/>
              <p14:nvPr/>
            </p14:nvContentPartPr>
            <p14:xfrm>
              <a:off x="434109" y="335571"/>
              <a:ext cx="219960" cy="262800"/>
            </p14:xfrm>
          </p:contentPart>
        </mc:Choice>
        <mc:Fallback xmlns="">
          <p:pic>
            <p:nvPicPr>
              <p:cNvPr id="16" name="Ink 15">
                <a:extLst>
                  <a:ext uri="{FF2B5EF4-FFF2-40B4-BE49-F238E27FC236}">
                    <a16:creationId xmlns:a16="http://schemas.microsoft.com/office/drawing/2014/main" id="{44B0AACB-D1CC-CC40-BF20-287D0E504F15}"/>
                  </a:ext>
                </a:extLst>
              </p:cNvPr>
              <p:cNvPicPr/>
              <p:nvPr/>
            </p:nvPicPr>
            <p:blipFill>
              <a:blip r:embed="rId13"/>
              <a:stretch>
                <a:fillRect/>
              </a:stretch>
            </p:blipFill>
            <p:spPr>
              <a:xfrm>
                <a:off x="398469" y="299571"/>
                <a:ext cx="29160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9F2043DC-6EBF-CE5D-A4D5-E9748CAB9729}"/>
                  </a:ext>
                </a:extLst>
              </p14:cNvPr>
              <p14:cNvContentPartPr/>
              <p14:nvPr/>
            </p14:nvContentPartPr>
            <p14:xfrm>
              <a:off x="208389" y="490731"/>
              <a:ext cx="185040" cy="246600"/>
            </p14:xfrm>
          </p:contentPart>
        </mc:Choice>
        <mc:Fallback xmlns="">
          <p:pic>
            <p:nvPicPr>
              <p:cNvPr id="17" name="Ink 16">
                <a:extLst>
                  <a:ext uri="{FF2B5EF4-FFF2-40B4-BE49-F238E27FC236}">
                    <a16:creationId xmlns:a16="http://schemas.microsoft.com/office/drawing/2014/main" id="{9F2043DC-6EBF-CE5D-A4D5-E9748CAB9729}"/>
                  </a:ext>
                </a:extLst>
              </p:cNvPr>
              <p:cNvPicPr/>
              <p:nvPr/>
            </p:nvPicPr>
            <p:blipFill>
              <a:blip r:embed="rId15"/>
              <a:stretch>
                <a:fillRect/>
              </a:stretch>
            </p:blipFill>
            <p:spPr>
              <a:xfrm>
                <a:off x="172749" y="454731"/>
                <a:ext cx="256680" cy="318240"/>
              </a:xfrm>
              <a:prstGeom prst="rect">
                <a:avLst/>
              </a:prstGeom>
            </p:spPr>
          </p:pic>
        </mc:Fallback>
      </mc:AlternateContent>
      <p:sp>
        <p:nvSpPr>
          <p:cNvPr id="18" name="TextBox 17">
            <a:extLst>
              <a:ext uri="{FF2B5EF4-FFF2-40B4-BE49-F238E27FC236}">
                <a16:creationId xmlns:a16="http://schemas.microsoft.com/office/drawing/2014/main" id="{4E64D82C-E1CC-7D73-B614-003E9DE430D2}"/>
              </a:ext>
            </a:extLst>
          </p:cNvPr>
          <p:cNvSpPr txBox="1"/>
          <p:nvPr/>
        </p:nvSpPr>
        <p:spPr>
          <a:xfrm>
            <a:off x="563094" y="359926"/>
            <a:ext cx="45719" cy="261610"/>
          </a:xfrm>
          <a:prstGeom prst="rect">
            <a:avLst/>
          </a:prstGeom>
          <a:noFill/>
        </p:spPr>
        <p:txBody>
          <a:bodyPr wrap="square" rtlCol="0">
            <a:spAutoFit/>
          </a:bodyPr>
          <a:lstStyle/>
          <a:p>
            <a:r>
              <a:rPr lang="en-IN" sz="1100" dirty="0"/>
              <a:t>6</a:t>
            </a:r>
          </a:p>
        </p:txBody>
      </p:sp>
    </p:spTree>
    <p:extLst>
      <p:ext uri="{BB962C8B-B14F-4D97-AF65-F5344CB8AC3E}">
        <p14:creationId xmlns:p14="http://schemas.microsoft.com/office/powerpoint/2010/main" val="573523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449A07-94F9-1A7F-AF77-C63B02864E9B}"/>
              </a:ext>
            </a:extLst>
          </p:cNvPr>
          <p:cNvPicPr>
            <a:picLocks noChangeAspect="1"/>
          </p:cNvPicPr>
          <p:nvPr/>
        </p:nvPicPr>
        <p:blipFill rotWithShape="1">
          <a:blip r:embed="rId2">
            <a:extLst>
              <a:ext uri="{28A0092B-C50C-407E-A947-70E740481C1C}">
                <a14:useLocalDpi xmlns:a14="http://schemas.microsoft.com/office/drawing/2010/main" val="0"/>
              </a:ext>
            </a:extLst>
          </a:blip>
          <a:srcRect t="10470" r="7853"/>
          <a:stretch/>
        </p:blipFill>
        <p:spPr bwMode="auto">
          <a:xfrm>
            <a:off x="0" y="108565"/>
            <a:ext cx="4861249" cy="3542371"/>
          </a:xfrm>
          <a:prstGeom prst="rect">
            <a:avLst/>
          </a:prstGeom>
          <a:noFill/>
          <a:ln>
            <a:noFill/>
          </a:ln>
          <a:extLst>
            <a:ext uri="{53640926-AAD7-44D8-BBD7-CCE9431645EC}">
              <a14:shadowObscured xmlns:a14="http://schemas.microsoft.com/office/drawing/2010/main"/>
            </a:ext>
          </a:extLst>
        </p:spPr>
      </p:pic>
      <p:sp>
        <p:nvSpPr>
          <p:cNvPr id="3" name="Text Box 2">
            <a:extLst>
              <a:ext uri="{FF2B5EF4-FFF2-40B4-BE49-F238E27FC236}">
                <a16:creationId xmlns:a16="http://schemas.microsoft.com/office/drawing/2014/main" id="{2CFAD0A9-FEF0-D5A1-E7BC-EECC884DFC5A}"/>
              </a:ext>
            </a:extLst>
          </p:cNvPr>
          <p:cNvSpPr txBox="1">
            <a:spLocks noChangeArrowheads="1"/>
          </p:cNvSpPr>
          <p:nvPr/>
        </p:nvSpPr>
        <p:spPr bwMode="auto">
          <a:xfrm>
            <a:off x="2798935" y="2076604"/>
            <a:ext cx="984395" cy="8331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 = 0.05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u = 0.12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 = 0.72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66574A1-57A6-8BC0-E1E3-37236440BC86}"/>
              </a:ext>
            </a:extLst>
          </p:cNvPr>
          <p:cNvPicPr>
            <a:picLocks noChangeAspect="1"/>
          </p:cNvPicPr>
          <p:nvPr/>
        </p:nvPicPr>
        <p:blipFill rotWithShape="1">
          <a:blip r:embed="rId3">
            <a:extLst>
              <a:ext uri="{28A0092B-C50C-407E-A947-70E740481C1C}">
                <a14:useLocalDpi xmlns:a14="http://schemas.microsoft.com/office/drawing/2010/main" val="0"/>
              </a:ext>
            </a:extLst>
          </a:blip>
          <a:srcRect r="6508"/>
          <a:stretch/>
        </p:blipFill>
        <p:spPr bwMode="auto">
          <a:xfrm>
            <a:off x="875666" y="1934826"/>
            <a:ext cx="1814366" cy="1236178"/>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93BB519-80B4-D49F-714C-7EEB24D935D5}"/>
              </a:ext>
            </a:extLst>
          </p:cNvPr>
          <p:cNvPicPr>
            <a:picLocks noChangeAspect="1"/>
          </p:cNvPicPr>
          <p:nvPr/>
        </p:nvPicPr>
        <p:blipFill rotWithShape="1">
          <a:blip r:embed="rId4">
            <a:extLst>
              <a:ext uri="{28A0092B-C50C-407E-A947-70E740481C1C}">
                <a14:useLocalDpi xmlns:a14="http://schemas.microsoft.com/office/drawing/2010/main" val="0"/>
              </a:ext>
            </a:extLst>
          </a:blip>
          <a:srcRect t="10470" r="7692"/>
          <a:stretch/>
        </p:blipFill>
        <p:spPr bwMode="auto">
          <a:xfrm>
            <a:off x="5446013" y="108565"/>
            <a:ext cx="5407660" cy="3933825"/>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E784CBD5-05EA-13EA-D5D4-D44489EA36F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27088" y="1762740"/>
            <a:ext cx="1857375" cy="1659890"/>
          </a:xfrm>
          <a:prstGeom prst="rect">
            <a:avLst/>
          </a:prstGeom>
          <a:noFill/>
          <a:ln>
            <a:noFill/>
          </a:ln>
        </p:spPr>
      </p:pic>
      <p:sp>
        <p:nvSpPr>
          <p:cNvPr id="7" name="Text Box 2">
            <a:extLst>
              <a:ext uri="{FF2B5EF4-FFF2-40B4-BE49-F238E27FC236}">
                <a16:creationId xmlns:a16="http://schemas.microsoft.com/office/drawing/2014/main" id="{E1C12764-DE0B-9756-22D2-4EF804BF2DF0}"/>
              </a:ext>
            </a:extLst>
          </p:cNvPr>
          <p:cNvSpPr txBox="1">
            <a:spLocks noChangeArrowheads="1"/>
          </p:cNvSpPr>
          <p:nvPr/>
        </p:nvSpPr>
        <p:spPr bwMode="auto">
          <a:xfrm>
            <a:off x="8627363" y="2489815"/>
            <a:ext cx="1533525" cy="8331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m = 0.06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u = 0.10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M = 0.82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AECA469-28AD-1284-9D16-D06C75408949}"/>
              </a:ext>
            </a:extLst>
          </p:cNvPr>
          <p:cNvPicPr>
            <a:picLocks noChangeAspect="1"/>
          </p:cNvPicPr>
          <p:nvPr/>
        </p:nvPicPr>
        <p:blipFill rotWithShape="1">
          <a:blip r:embed="rId6">
            <a:extLst>
              <a:ext uri="{28A0092B-C50C-407E-A947-70E740481C1C}">
                <a14:useLocalDpi xmlns:a14="http://schemas.microsoft.com/office/drawing/2010/main" val="0"/>
              </a:ext>
            </a:extLst>
          </a:blip>
          <a:srcRect t="9829"/>
          <a:stretch/>
        </p:blipFill>
        <p:spPr bwMode="auto">
          <a:xfrm>
            <a:off x="0" y="3531394"/>
            <a:ext cx="5178490" cy="3342863"/>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9655C8C2-9FC0-73EB-577D-87F8582E7D1E}"/>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382" y="4674637"/>
            <a:ext cx="1131034" cy="1611227"/>
          </a:xfrm>
          <a:prstGeom prst="rect">
            <a:avLst/>
          </a:prstGeom>
          <a:noFill/>
          <a:ln>
            <a:noFill/>
          </a:ln>
        </p:spPr>
      </p:pic>
      <p:sp>
        <p:nvSpPr>
          <p:cNvPr id="10" name="Text Box 2">
            <a:extLst>
              <a:ext uri="{FF2B5EF4-FFF2-40B4-BE49-F238E27FC236}">
                <a16:creationId xmlns:a16="http://schemas.microsoft.com/office/drawing/2014/main" id="{D55AB0E6-1C5D-B46F-BBD3-1599B43797CF}"/>
              </a:ext>
            </a:extLst>
          </p:cNvPr>
          <p:cNvSpPr txBox="1">
            <a:spLocks noChangeArrowheads="1"/>
          </p:cNvSpPr>
          <p:nvPr/>
        </p:nvSpPr>
        <p:spPr bwMode="auto">
          <a:xfrm>
            <a:off x="2430624" y="5225521"/>
            <a:ext cx="734304" cy="786907"/>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 = 0.05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u = 0.10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 = 0.59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726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3FD3C80-7896-E22E-2568-C474FA8F3F4C}"/>
              </a:ext>
            </a:extLst>
          </p:cNvPr>
          <p:cNvGraphicFramePr>
            <a:graphicFrameLocks noGrp="1"/>
          </p:cNvGraphicFramePr>
          <p:nvPr>
            <p:extLst>
              <p:ext uri="{D42A27DB-BD31-4B8C-83A1-F6EECF244321}">
                <p14:modId xmlns:p14="http://schemas.microsoft.com/office/powerpoint/2010/main" val="3800419493"/>
              </p:ext>
            </p:extLst>
          </p:nvPr>
        </p:nvGraphicFramePr>
        <p:xfrm>
          <a:off x="261257" y="102638"/>
          <a:ext cx="11653935" cy="6755365"/>
        </p:xfrm>
        <a:graphic>
          <a:graphicData uri="http://schemas.openxmlformats.org/drawingml/2006/table">
            <a:tbl>
              <a:tblPr firstRow="1" firstCol="1" bandRow="1">
                <a:tableStyleId>{5C22544A-7EE6-4342-B048-85BDC9FD1C3A}</a:tableStyleId>
              </a:tblPr>
              <a:tblGrid>
                <a:gridCol w="2149393">
                  <a:extLst>
                    <a:ext uri="{9D8B030D-6E8A-4147-A177-3AD203B41FA5}">
                      <a16:colId xmlns:a16="http://schemas.microsoft.com/office/drawing/2014/main" val="1712785773"/>
                    </a:ext>
                  </a:extLst>
                </a:gridCol>
                <a:gridCol w="1776667">
                  <a:extLst>
                    <a:ext uri="{9D8B030D-6E8A-4147-A177-3AD203B41FA5}">
                      <a16:colId xmlns:a16="http://schemas.microsoft.com/office/drawing/2014/main" val="696869883"/>
                    </a:ext>
                  </a:extLst>
                </a:gridCol>
                <a:gridCol w="1478485">
                  <a:extLst>
                    <a:ext uri="{9D8B030D-6E8A-4147-A177-3AD203B41FA5}">
                      <a16:colId xmlns:a16="http://schemas.microsoft.com/office/drawing/2014/main" val="2385646077"/>
                    </a:ext>
                  </a:extLst>
                </a:gridCol>
                <a:gridCol w="2186667">
                  <a:extLst>
                    <a:ext uri="{9D8B030D-6E8A-4147-A177-3AD203B41FA5}">
                      <a16:colId xmlns:a16="http://schemas.microsoft.com/office/drawing/2014/main" val="3990772018"/>
                    </a:ext>
                  </a:extLst>
                </a:gridCol>
                <a:gridCol w="1354241">
                  <a:extLst>
                    <a:ext uri="{9D8B030D-6E8A-4147-A177-3AD203B41FA5}">
                      <a16:colId xmlns:a16="http://schemas.microsoft.com/office/drawing/2014/main" val="1465839218"/>
                    </a:ext>
                  </a:extLst>
                </a:gridCol>
                <a:gridCol w="1354241">
                  <a:extLst>
                    <a:ext uri="{9D8B030D-6E8A-4147-A177-3AD203B41FA5}">
                      <a16:colId xmlns:a16="http://schemas.microsoft.com/office/drawing/2014/main" val="3292752157"/>
                    </a:ext>
                  </a:extLst>
                </a:gridCol>
                <a:gridCol w="1354241">
                  <a:extLst>
                    <a:ext uri="{9D8B030D-6E8A-4147-A177-3AD203B41FA5}">
                      <a16:colId xmlns:a16="http://schemas.microsoft.com/office/drawing/2014/main" val="1055046534"/>
                    </a:ext>
                  </a:extLst>
                </a:gridCol>
              </a:tblGrid>
              <a:tr h="1215010">
                <a:tc>
                  <a:txBody>
                    <a:bodyPr/>
                    <a:lstStyle/>
                    <a:p>
                      <a:pPr>
                        <a:lnSpc>
                          <a:spcPct val="107000"/>
                        </a:lnSpc>
                        <a:spcAft>
                          <a:spcPts val="800"/>
                        </a:spcAft>
                      </a:pPr>
                      <a:r>
                        <a:rPr lang="en-IN" sz="1600">
                          <a:effectLst/>
                        </a:rPr>
                        <a:t>Material</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M (Guida et al. 2019)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M (Present study)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m (Guida et al. 2019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m (Present Study)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 𝛍 (</a:t>
                      </a:r>
                      <a:r>
                        <a:rPr lang="en-IN" sz="1600" dirty="0" err="1">
                          <a:effectLst/>
                        </a:rPr>
                        <a:t>Guida</a:t>
                      </a:r>
                      <a:r>
                        <a:rPr lang="en-IN" sz="1600" dirty="0">
                          <a:effectLst/>
                        </a:rPr>
                        <a:t> et al. 2019)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𝛍 (Present study)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398137"/>
                  </a:ext>
                </a:extLst>
              </a:tr>
              <a:tr h="600665">
                <a:tc>
                  <a:txBody>
                    <a:bodyPr/>
                    <a:lstStyle/>
                    <a:p>
                      <a:pPr>
                        <a:lnSpc>
                          <a:spcPct val="107000"/>
                        </a:lnSpc>
                        <a:spcAft>
                          <a:spcPts val="800"/>
                        </a:spcAft>
                      </a:pPr>
                      <a:r>
                        <a:rPr lang="en-IN" sz="1600" dirty="0" err="1">
                          <a:effectLst/>
                        </a:rPr>
                        <a:t>Toyoura</a:t>
                      </a:r>
                      <a:r>
                        <a:rPr lang="en-IN" sz="1600" dirty="0">
                          <a:effectLst/>
                        </a:rPr>
                        <a:t> Example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rPr>
                        <a:t>0.75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rPr>
                        <a:t>0.75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rPr>
                        <a:t>0.04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rPr>
                        <a:t>0.05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rPr>
                        <a:t>0.13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0.12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5214242"/>
                  </a:ext>
                </a:extLst>
              </a:tr>
              <a:tr h="493969">
                <a:tc>
                  <a:txBody>
                    <a:bodyPr/>
                    <a:lstStyle/>
                    <a:p>
                      <a:pPr>
                        <a:lnSpc>
                          <a:spcPct val="107000"/>
                        </a:lnSpc>
                        <a:spcAft>
                          <a:spcPts val="800"/>
                        </a:spcAft>
                      </a:pPr>
                      <a:r>
                        <a:rPr lang="en-IN" sz="1600" dirty="0">
                          <a:effectLst/>
                        </a:rPr>
                        <a:t>Circle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1.24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5352438"/>
                  </a:ext>
                </a:extLst>
              </a:tr>
              <a:tr h="493969">
                <a:tc>
                  <a:txBody>
                    <a:bodyPr/>
                    <a:lstStyle/>
                    <a:p>
                      <a:pPr>
                        <a:lnSpc>
                          <a:spcPct val="107000"/>
                        </a:lnSpc>
                        <a:spcAft>
                          <a:spcPts val="800"/>
                        </a:spcAft>
                      </a:pPr>
                      <a:r>
                        <a:rPr lang="en-IN" sz="1600">
                          <a:effectLst/>
                        </a:rPr>
                        <a:t>Square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0.74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0.78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3824284024"/>
                  </a:ext>
                </a:extLst>
              </a:tr>
              <a:tr h="493969">
                <a:tc>
                  <a:txBody>
                    <a:bodyPr/>
                    <a:lstStyle/>
                    <a:p>
                      <a:pPr>
                        <a:lnSpc>
                          <a:spcPct val="107000"/>
                        </a:lnSpc>
                        <a:spcAft>
                          <a:spcPts val="800"/>
                        </a:spcAft>
                      </a:pPr>
                      <a:r>
                        <a:rPr lang="en-IN" sz="1600">
                          <a:effectLst/>
                        </a:rPr>
                        <a:t>Rectangle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rPr>
                        <a:t>0.43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4096036506"/>
                  </a:ext>
                </a:extLst>
              </a:tr>
              <a:tr h="493969">
                <a:tc>
                  <a:txBody>
                    <a:bodyPr/>
                    <a:lstStyle/>
                    <a:p>
                      <a:pPr>
                        <a:lnSpc>
                          <a:spcPct val="107000"/>
                        </a:lnSpc>
                        <a:spcAft>
                          <a:spcPts val="800"/>
                        </a:spcAft>
                      </a:pPr>
                      <a:r>
                        <a:rPr lang="en-IN" sz="1600">
                          <a:effectLst/>
                        </a:rPr>
                        <a:t>Snowflake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0.35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0.26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0.32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1143648009"/>
                  </a:ext>
                </a:extLst>
              </a:tr>
              <a:tr h="493969">
                <a:tc>
                  <a:txBody>
                    <a:bodyPr/>
                    <a:lstStyle/>
                    <a:p>
                      <a:pPr>
                        <a:lnSpc>
                          <a:spcPct val="107000"/>
                        </a:lnSpc>
                        <a:spcAft>
                          <a:spcPts val="800"/>
                        </a:spcAft>
                      </a:pPr>
                      <a:r>
                        <a:rPr lang="en-IN" sz="1600" dirty="0">
                          <a:effectLst/>
                        </a:rPr>
                        <a:t>ASTM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0.87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0.87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rPr>
                        <a:t>0.04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rPr>
                        <a:t>0.05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7557900"/>
                  </a:ext>
                </a:extLst>
              </a:tr>
              <a:tr h="493969">
                <a:tc>
                  <a:txBody>
                    <a:bodyPr/>
                    <a:lstStyle/>
                    <a:p>
                      <a:pPr>
                        <a:lnSpc>
                          <a:spcPct val="107000"/>
                        </a:lnSpc>
                        <a:spcAft>
                          <a:spcPts val="800"/>
                        </a:spcAft>
                      </a:pPr>
                      <a:r>
                        <a:rPr lang="en-IN" sz="1600">
                          <a:effectLst/>
                        </a:rPr>
                        <a:t>ASTM 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0.84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0.84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rPr>
                        <a:t>0.12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rPr>
                        <a:t>0.12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7949402"/>
                  </a:ext>
                </a:extLst>
              </a:tr>
              <a:tr h="493969">
                <a:tc>
                  <a:txBody>
                    <a:bodyPr/>
                    <a:lstStyle/>
                    <a:p>
                      <a:pPr>
                        <a:lnSpc>
                          <a:spcPct val="107000"/>
                        </a:lnSpc>
                        <a:spcAft>
                          <a:spcPts val="800"/>
                        </a:spcAft>
                      </a:pPr>
                      <a:r>
                        <a:rPr lang="en-IN" sz="1600">
                          <a:effectLst/>
                        </a:rPr>
                        <a:t>ASTM 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0.95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0.96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rPr>
                        <a:t>0.06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9832877"/>
                  </a:ext>
                </a:extLst>
              </a:tr>
              <a:tr h="493969">
                <a:tc>
                  <a:txBody>
                    <a:bodyPr/>
                    <a:lstStyle/>
                    <a:p>
                      <a:pPr>
                        <a:lnSpc>
                          <a:spcPct val="107000"/>
                        </a:lnSpc>
                        <a:spcAft>
                          <a:spcPts val="800"/>
                        </a:spcAft>
                      </a:pPr>
                      <a:r>
                        <a:rPr lang="en-IN" sz="1600">
                          <a:effectLst/>
                        </a:rPr>
                        <a:t>Toyoura 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0.76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0.72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0.11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rPr>
                        <a:t>0.12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001736"/>
                  </a:ext>
                </a:extLst>
              </a:tr>
              <a:tr h="493969">
                <a:tc>
                  <a:txBody>
                    <a:bodyPr/>
                    <a:lstStyle/>
                    <a:p>
                      <a:pPr>
                        <a:lnSpc>
                          <a:spcPct val="107000"/>
                        </a:lnSpc>
                        <a:spcAft>
                          <a:spcPts val="800"/>
                        </a:spcAft>
                      </a:pPr>
                      <a:r>
                        <a:rPr lang="en-IN" sz="1600">
                          <a:effectLst/>
                        </a:rPr>
                        <a:t>Toyoura 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0.81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0.82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rPr>
                        <a:t>0.10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9010323"/>
                  </a:ext>
                </a:extLst>
              </a:tr>
              <a:tr h="493969">
                <a:tc>
                  <a:txBody>
                    <a:bodyPr/>
                    <a:lstStyle/>
                    <a:p>
                      <a:pPr>
                        <a:lnSpc>
                          <a:spcPct val="107000"/>
                        </a:lnSpc>
                        <a:spcAft>
                          <a:spcPts val="800"/>
                        </a:spcAft>
                      </a:pPr>
                      <a:r>
                        <a:rPr lang="en-IN" sz="1600">
                          <a:effectLst/>
                        </a:rPr>
                        <a:t>Toyoura 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0.59</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0.59</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rPr>
                        <a:t>0.05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0.08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rPr>
                        <a:t>0.10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4151524"/>
                  </a:ext>
                </a:extLst>
              </a:tr>
            </a:tbl>
          </a:graphicData>
        </a:graphic>
      </p:graphicFrame>
    </p:spTree>
    <p:extLst>
      <p:ext uri="{BB962C8B-B14F-4D97-AF65-F5344CB8AC3E}">
        <p14:creationId xmlns:p14="http://schemas.microsoft.com/office/powerpoint/2010/main" val="317527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1F7B-F42B-15CA-A6D8-116EC8732A7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FF21419-A5B1-3479-1A3D-97AAEC25B534}"/>
              </a:ext>
            </a:extLst>
          </p:cNvPr>
          <p:cNvSpPr>
            <a:spLocks noGrp="1"/>
          </p:cNvSpPr>
          <p:nvPr>
            <p:ph idx="1"/>
          </p:nvPr>
        </p:nvSpPr>
        <p:spPr/>
        <p:txBody>
          <a:bodyPr>
            <a:normAutofit/>
          </a:bodyPr>
          <a:lstStyle/>
          <a:p>
            <a:r>
              <a:rPr lang="en-IN" sz="2400" dirty="0">
                <a:effectLst/>
                <a:latin typeface="Times New Roman" panose="02020603050405020304" pitchFamily="18" charset="0"/>
                <a:ea typeface="Calibri" panose="020F0502020204030204" pitchFamily="34" charset="0"/>
              </a:rPr>
              <a:t>The particle shape characterization has been completed for 11 different particles. </a:t>
            </a:r>
          </a:p>
          <a:p>
            <a:endParaRPr lang="en-IN" sz="2400" dirty="0">
              <a:latin typeface="Times New Roman" panose="02020603050405020304" pitchFamily="18" charset="0"/>
              <a:ea typeface="Calibri" panose="020F0502020204030204" pitchFamily="34" charset="0"/>
            </a:endParaRPr>
          </a:p>
          <a:p>
            <a:endParaRPr lang="en-IN" sz="2400" dirty="0">
              <a:latin typeface="Times New Roman" panose="02020603050405020304" pitchFamily="18" charset="0"/>
              <a:ea typeface="Calibri" panose="020F0502020204030204" pitchFamily="34" charset="0"/>
            </a:endParaRPr>
          </a:p>
          <a:p>
            <a:r>
              <a:rPr lang="en-IN" sz="2400" dirty="0">
                <a:latin typeface="Times New Roman" panose="02020603050405020304" pitchFamily="18" charset="0"/>
                <a:ea typeface="Calibri" panose="020F0502020204030204" pitchFamily="34" charset="0"/>
              </a:rPr>
              <a:t>The data collected matches the data from the source paper (</a:t>
            </a:r>
            <a:r>
              <a:rPr lang="en-IN" sz="2400" dirty="0" err="1">
                <a:latin typeface="Times New Roman" panose="02020603050405020304" pitchFamily="18" charset="0"/>
                <a:ea typeface="Calibri" panose="020F0502020204030204" pitchFamily="34" charset="0"/>
              </a:rPr>
              <a:t>Guida</a:t>
            </a:r>
            <a:r>
              <a:rPr lang="en-IN" sz="2400" dirty="0">
                <a:latin typeface="Times New Roman" panose="02020603050405020304" pitchFamily="18" charset="0"/>
                <a:ea typeface="Calibri" panose="020F0502020204030204" pitchFamily="34" charset="0"/>
              </a:rPr>
              <a:t> et al. 2019)</a:t>
            </a:r>
            <a:endParaRPr lang="en-IN" sz="3600" dirty="0"/>
          </a:p>
        </p:txBody>
      </p:sp>
    </p:spTree>
    <p:extLst>
      <p:ext uri="{BB962C8B-B14F-4D97-AF65-F5344CB8AC3E}">
        <p14:creationId xmlns:p14="http://schemas.microsoft.com/office/powerpoint/2010/main" val="3946888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0325-D5F8-AE7A-D2E7-F6009F505332}"/>
              </a:ext>
            </a:extLst>
          </p:cNvPr>
          <p:cNvSpPr>
            <a:spLocks noGrp="1"/>
          </p:cNvSpPr>
          <p:nvPr>
            <p:ph type="title"/>
          </p:nvPr>
        </p:nvSpPr>
        <p:spPr/>
        <p:txBody>
          <a:bodyPr/>
          <a:lstStyle/>
          <a:p>
            <a:r>
              <a:rPr lang="en-IN" dirty="0"/>
              <a:t>Otsu’s Method</a:t>
            </a:r>
          </a:p>
        </p:txBody>
      </p:sp>
      <p:pic>
        <p:nvPicPr>
          <p:cNvPr id="5" name="Content Placeholder 4">
            <a:extLst>
              <a:ext uri="{FF2B5EF4-FFF2-40B4-BE49-F238E27FC236}">
                <a16:creationId xmlns:a16="http://schemas.microsoft.com/office/drawing/2014/main" id="{94258085-4E01-7C74-9682-7798CD389E21}"/>
              </a:ext>
            </a:extLst>
          </p:cNvPr>
          <p:cNvPicPr>
            <a:picLocks noGrp="1" noChangeAspect="1"/>
          </p:cNvPicPr>
          <p:nvPr>
            <p:ph idx="1"/>
          </p:nvPr>
        </p:nvPicPr>
        <p:blipFill>
          <a:blip r:embed="rId2"/>
          <a:stretch>
            <a:fillRect/>
          </a:stretch>
        </p:blipFill>
        <p:spPr>
          <a:xfrm>
            <a:off x="838200" y="1690688"/>
            <a:ext cx="5540220" cy="1165961"/>
          </a:xfrm>
        </p:spPr>
      </p:pic>
      <p:pic>
        <p:nvPicPr>
          <p:cNvPr id="7" name="Picture 6">
            <a:extLst>
              <a:ext uri="{FF2B5EF4-FFF2-40B4-BE49-F238E27FC236}">
                <a16:creationId xmlns:a16="http://schemas.microsoft.com/office/drawing/2014/main" id="{E24E4B6A-F394-4C87-60A3-337AABD4F4FB}"/>
              </a:ext>
            </a:extLst>
          </p:cNvPr>
          <p:cNvPicPr>
            <a:picLocks noChangeAspect="1"/>
          </p:cNvPicPr>
          <p:nvPr/>
        </p:nvPicPr>
        <p:blipFill>
          <a:blip r:embed="rId3"/>
          <a:stretch>
            <a:fillRect/>
          </a:stretch>
        </p:blipFill>
        <p:spPr>
          <a:xfrm>
            <a:off x="6610350" y="1859475"/>
            <a:ext cx="624894" cy="632515"/>
          </a:xfrm>
          <a:prstGeom prst="rect">
            <a:avLst/>
          </a:prstGeom>
        </p:spPr>
      </p:pic>
      <p:sp>
        <p:nvSpPr>
          <p:cNvPr id="8" name="TextBox 7">
            <a:extLst>
              <a:ext uri="{FF2B5EF4-FFF2-40B4-BE49-F238E27FC236}">
                <a16:creationId xmlns:a16="http://schemas.microsoft.com/office/drawing/2014/main" id="{ED30703A-72E8-76C3-2225-B99C3DCC932B}"/>
              </a:ext>
            </a:extLst>
          </p:cNvPr>
          <p:cNvSpPr txBox="1"/>
          <p:nvPr/>
        </p:nvSpPr>
        <p:spPr>
          <a:xfrm>
            <a:off x="7235244" y="2005135"/>
            <a:ext cx="4667250" cy="646331"/>
          </a:xfrm>
          <a:prstGeom prst="rect">
            <a:avLst/>
          </a:prstGeom>
          <a:noFill/>
        </p:spPr>
        <p:txBody>
          <a:bodyPr wrap="square" rtlCol="0">
            <a:spAutoFit/>
          </a:bodyPr>
          <a:lstStyle/>
          <a:p>
            <a:pPr algn="ctr"/>
            <a:r>
              <a:rPr lang="en-IN" dirty="0"/>
              <a:t> = between class variance or the differentiation between the foreground and background </a:t>
            </a:r>
          </a:p>
        </p:txBody>
      </p:sp>
      <p:sp>
        <p:nvSpPr>
          <p:cNvPr id="9" name="TextBox 8">
            <a:extLst>
              <a:ext uri="{FF2B5EF4-FFF2-40B4-BE49-F238E27FC236}">
                <a16:creationId xmlns:a16="http://schemas.microsoft.com/office/drawing/2014/main" id="{A6A95491-8265-03C3-1DA4-9A753242BB4F}"/>
              </a:ext>
            </a:extLst>
          </p:cNvPr>
          <p:cNvSpPr txBox="1"/>
          <p:nvPr/>
        </p:nvSpPr>
        <p:spPr>
          <a:xfrm>
            <a:off x="375230" y="3167390"/>
            <a:ext cx="11334750" cy="523220"/>
          </a:xfrm>
          <a:prstGeom prst="rect">
            <a:avLst/>
          </a:prstGeom>
          <a:noFill/>
        </p:spPr>
        <p:txBody>
          <a:bodyPr wrap="square" rtlCol="0">
            <a:spAutoFit/>
          </a:bodyPr>
          <a:lstStyle/>
          <a:p>
            <a:pPr algn="ctr"/>
            <a:r>
              <a:rPr lang="en-IN" sz="2800" dirty="0"/>
              <a:t>To calculate Wb, Wf, </a:t>
            </a:r>
            <a:r>
              <a:rPr lang="en-IN" sz="2800" dirty="0" err="1"/>
              <a:t>Ub</a:t>
            </a:r>
            <a:r>
              <a:rPr lang="en-IN" sz="2800" dirty="0"/>
              <a:t> and </a:t>
            </a:r>
            <a:r>
              <a:rPr lang="en-IN" sz="2800" dirty="0" err="1"/>
              <a:t>Uf</a:t>
            </a:r>
            <a:r>
              <a:rPr lang="en-IN" sz="2800" dirty="0"/>
              <a:t> we use the following formula :-</a:t>
            </a:r>
          </a:p>
        </p:txBody>
      </p:sp>
      <p:sp>
        <p:nvSpPr>
          <p:cNvPr id="10" name="TextBox 9">
            <a:extLst>
              <a:ext uri="{FF2B5EF4-FFF2-40B4-BE49-F238E27FC236}">
                <a16:creationId xmlns:a16="http://schemas.microsoft.com/office/drawing/2014/main" id="{461A615A-D655-79E7-B00F-4DBD20F6FDB8}"/>
              </a:ext>
            </a:extLst>
          </p:cNvPr>
          <p:cNvSpPr txBox="1"/>
          <p:nvPr/>
        </p:nvSpPr>
        <p:spPr>
          <a:xfrm>
            <a:off x="428626" y="3915197"/>
            <a:ext cx="5868228" cy="400110"/>
          </a:xfrm>
          <a:prstGeom prst="rect">
            <a:avLst/>
          </a:prstGeom>
          <a:noFill/>
        </p:spPr>
        <p:txBody>
          <a:bodyPr wrap="square" rtlCol="0">
            <a:spAutoFit/>
          </a:bodyPr>
          <a:lstStyle/>
          <a:p>
            <a:r>
              <a:rPr lang="en-IN" sz="2000" dirty="0"/>
              <a:t>Wb = (number of pixels in  background)/total pixels</a:t>
            </a:r>
          </a:p>
        </p:txBody>
      </p:sp>
      <p:sp>
        <p:nvSpPr>
          <p:cNvPr id="12" name="TextBox 11">
            <a:extLst>
              <a:ext uri="{FF2B5EF4-FFF2-40B4-BE49-F238E27FC236}">
                <a16:creationId xmlns:a16="http://schemas.microsoft.com/office/drawing/2014/main" id="{DE641D39-829E-2456-6FA5-9A492D81D149}"/>
              </a:ext>
            </a:extLst>
          </p:cNvPr>
          <p:cNvSpPr txBox="1"/>
          <p:nvPr/>
        </p:nvSpPr>
        <p:spPr>
          <a:xfrm>
            <a:off x="6042605" y="3925720"/>
            <a:ext cx="6408447" cy="400110"/>
          </a:xfrm>
          <a:prstGeom prst="rect">
            <a:avLst/>
          </a:prstGeom>
          <a:noFill/>
        </p:spPr>
        <p:txBody>
          <a:bodyPr wrap="square">
            <a:spAutoFit/>
          </a:bodyPr>
          <a:lstStyle/>
          <a:p>
            <a:r>
              <a:rPr lang="en-IN" sz="2000" dirty="0"/>
              <a:t>Wf  = (number of pixels in  foreground)/total pixels</a:t>
            </a:r>
          </a:p>
        </p:txBody>
      </p:sp>
      <p:sp>
        <p:nvSpPr>
          <p:cNvPr id="13" name="TextBox 12">
            <a:extLst>
              <a:ext uri="{FF2B5EF4-FFF2-40B4-BE49-F238E27FC236}">
                <a16:creationId xmlns:a16="http://schemas.microsoft.com/office/drawing/2014/main" id="{144EB768-A2CC-9603-309B-C38B662FF4DA}"/>
              </a:ext>
            </a:extLst>
          </p:cNvPr>
          <p:cNvSpPr txBox="1"/>
          <p:nvPr/>
        </p:nvSpPr>
        <p:spPr>
          <a:xfrm>
            <a:off x="428626" y="4616901"/>
            <a:ext cx="10429874" cy="707886"/>
          </a:xfrm>
          <a:prstGeom prst="rect">
            <a:avLst/>
          </a:prstGeom>
          <a:noFill/>
        </p:spPr>
        <p:txBody>
          <a:bodyPr wrap="square">
            <a:spAutoFit/>
          </a:bodyPr>
          <a:lstStyle/>
          <a:p>
            <a:r>
              <a:rPr lang="en-IN" sz="2000" dirty="0" err="1"/>
              <a:t>Ub</a:t>
            </a:r>
            <a:r>
              <a:rPr lang="en-IN" sz="2000" dirty="0"/>
              <a:t> =  (sum for all I from 0 to assumed threshold(number of pixels in intensity I * I))/total pixels in background</a:t>
            </a:r>
          </a:p>
        </p:txBody>
      </p:sp>
      <p:sp>
        <p:nvSpPr>
          <p:cNvPr id="17" name="TextBox 16">
            <a:extLst>
              <a:ext uri="{FF2B5EF4-FFF2-40B4-BE49-F238E27FC236}">
                <a16:creationId xmlns:a16="http://schemas.microsoft.com/office/drawing/2014/main" id="{EBCAABD8-9F0F-C200-6302-31CF627349CC}"/>
              </a:ext>
            </a:extLst>
          </p:cNvPr>
          <p:cNvSpPr txBox="1"/>
          <p:nvPr/>
        </p:nvSpPr>
        <p:spPr>
          <a:xfrm>
            <a:off x="428626" y="5373855"/>
            <a:ext cx="10429874" cy="707886"/>
          </a:xfrm>
          <a:prstGeom prst="rect">
            <a:avLst/>
          </a:prstGeom>
          <a:noFill/>
        </p:spPr>
        <p:txBody>
          <a:bodyPr wrap="square">
            <a:spAutoFit/>
          </a:bodyPr>
          <a:lstStyle/>
          <a:p>
            <a:r>
              <a:rPr lang="en-IN" sz="2000" dirty="0" err="1"/>
              <a:t>Uf</a:t>
            </a:r>
            <a:r>
              <a:rPr lang="en-IN" sz="2000" dirty="0"/>
              <a:t> =  (sum for all I from assumed threshold  to 255 (number of pixels in intensity I * I))/total pixels in foreground</a:t>
            </a:r>
          </a:p>
        </p:txBody>
      </p:sp>
    </p:spTree>
    <p:extLst>
      <p:ext uri="{BB962C8B-B14F-4D97-AF65-F5344CB8AC3E}">
        <p14:creationId xmlns:p14="http://schemas.microsoft.com/office/powerpoint/2010/main" val="3305417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4369B8-0AC1-4CB2-6E91-C137C4F69439}"/>
              </a:ext>
            </a:extLst>
          </p:cNvPr>
          <p:cNvSpPr txBox="1"/>
          <p:nvPr/>
        </p:nvSpPr>
        <p:spPr>
          <a:xfrm>
            <a:off x="676275" y="501105"/>
            <a:ext cx="6096000" cy="769441"/>
          </a:xfrm>
          <a:prstGeom prst="rect">
            <a:avLst/>
          </a:prstGeom>
          <a:noFill/>
        </p:spPr>
        <p:txBody>
          <a:bodyPr wrap="square">
            <a:spAutoFit/>
          </a:bodyPr>
          <a:lstStyle/>
          <a:p>
            <a:r>
              <a:rPr kumimoji="0" lang="en-IN" sz="4400" b="0" i="0" u="none" strike="noStrike" kern="1200" cap="none" spc="0" normalizeH="0" baseline="0" noProof="0" dirty="0">
                <a:ln>
                  <a:noFill/>
                </a:ln>
                <a:solidFill>
                  <a:prstClr val="black"/>
                </a:solidFill>
                <a:effectLst/>
                <a:uLnTx/>
                <a:uFillTx/>
                <a:latin typeface="Calibri Light" panose="020F0302020204030204"/>
                <a:ea typeface="+mj-ea"/>
                <a:cs typeface="+mj-cs"/>
              </a:rPr>
              <a:t>Otsu’s Method</a:t>
            </a:r>
            <a:endParaRPr lang="en-IN" dirty="0"/>
          </a:p>
        </p:txBody>
      </p:sp>
      <p:pic>
        <p:nvPicPr>
          <p:cNvPr id="7" name="Picture 6">
            <a:extLst>
              <a:ext uri="{FF2B5EF4-FFF2-40B4-BE49-F238E27FC236}">
                <a16:creationId xmlns:a16="http://schemas.microsoft.com/office/drawing/2014/main" id="{67CA7BFD-ED77-4075-4BAE-17913F46211C}"/>
              </a:ext>
            </a:extLst>
          </p:cNvPr>
          <p:cNvPicPr>
            <a:picLocks noChangeAspect="1"/>
          </p:cNvPicPr>
          <p:nvPr/>
        </p:nvPicPr>
        <p:blipFill>
          <a:blip r:embed="rId2"/>
          <a:stretch>
            <a:fillRect/>
          </a:stretch>
        </p:blipFill>
        <p:spPr>
          <a:xfrm>
            <a:off x="1914153" y="1531419"/>
            <a:ext cx="8573243" cy="4633362"/>
          </a:xfrm>
          <a:prstGeom prst="rect">
            <a:avLst/>
          </a:prstGeom>
        </p:spPr>
      </p:pic>
    </p:spTree>
    <p:extLst>
      <p:ext uri="{BB962C8B-B14F-4D97-AF65-F5344CB8AC3E}">
        <p14:creationId xmlns:p14="http://schemas.microsoft.com/office/powerpoint/2010/main" val="129105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4369B8-0AC1-4CB2-6E91-C137C4F69439}"/>
              </a:ext>
            </a:extLst>
          </p:cNvPr>
          <p:cNvSpPr txBox="1"/>
          <p:nvPr/>
        </p:nvSpPr>
        <p:spPr>
          <a:xfrm>
            <a:off x="676275" y="501105"/>
            <a:ext cx="6096000" cy="769441"/>
          </a:xfrm>
          <a:prstGeom prst="rect">
            <a:avLst/>
          </a:prstGeom>
          <a:noFill/>
        </p:spPr>
        <p:txBody>
          <a:bodyPr wrap="square">
            <a:spAutoFit/>
          </a:bodyPr>
          <a:lstStyle/>
          <a:p>
            <a:r>
              <a:rPr kumimoji="0" lang="en-IN" sz="4400" b="0" i="0" u="none" strike="noStrike" kern="1200" cap="none" spc="0" normalizeH="0" baseline="0" noProof="0" dirty="0">
                <a:ln>
                  <a:noFill/>
                </a:ln>
                <a:solidFill>
                  <a:prstClr val="black"/>
                </a:solidFill>
                <a:effectLst/>
                <a:uLnTx/>
                <a:uFillTx/>
                <a:latin typeface="Calibri Light" panose="020F0302020204030204"/>
                <a:ea typeface="+mj-ea"/>
                <a:cs typeface="+mj-cs"/>
              </a:rPr>
              <a:t>Otsu’s Method</a:t>
            </a:r>
            <a:endParaRPr lang="en-IN" dirty="0"/>
          </a:p>
        </p:txBody>
      </p:sp>
      <p:pic>
        <p:nvPicPr>
          <p:cNvPr id="6" name="Picture 5">
            <a:extLst>
              <a:ext uri="{FF2B5EF4-FFF2-40B4-BE49-F238E27FC236}">
                <a16:creationId xmlns:a16="http://schemas.microsoft.com/office/drawing/2014/main" id="{ECFCAA65-C61A-E0A9-F3AF-940C190D1DA3}"/>
              </a:ext>
            </a:extLst>
          </p:cNvPr>
          <p:cNvPicPr>
            <a:picLocks noChangeAspect="1"/>
          </p:cNvPicPr>
          <p:nvPr/>
        </p:nvPicPr>
        <p:blipFill>
          <a:blip r:embed="rId2"/>
          <a:stretch>
            <a:fillRect/>
          </a:stretch>
        </p:blipFill>
        <p:spPr>
          <a:xfrm>
            <a:off x="1990725" y="1538089"/>
            <a:ext cx="8520322" cy="4643635"/>
          </a:xfrm>
          <a:prstGeom prst="rect">
            <a:avLst/>
          </a:prstGeom>
        </p:spPr>
      </p:pic>
    </p:spTree>
    <p:extLst>
      <p:ext uri="{BB962C8B-B14F-4D97-AF65-F5344CB8AC3E}">
        <p14:creationId xmlns:p14="http://schemas.microsoft.com/office/powerpoint/2010/main" val="1825986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7BC643-A856-5DFB-2D2C-FDDE09152C34}"/>
              </a:ext>
            </a:extLst>
          </p:cNvPr>
          <p:cNvSpPr txBox="1"/>
          <p:nvPr/>
        </p:nvSpPr>
        <p:spPr>
          <a:xfrm>
            <a:off x="676275" y="501105"/>
            <a:ext cx="6096000" cy="769441"/>
          </a:xfrm>
          <a:prstGeom prst="rect">
            <a:avLst/>
          </a:prstGeom>
          <a:noFill/>
        </p:spPr>
        <p:txBody>
          <a:bodyPr wrap="square">
            <a:spAutoFit/>
          </a:bodyPr>
          <a:lstStyle/>
          <a:p>
            <a:r>
              <a:rPr kumimoji="0" lang="en-IN" sz="4400" b="0" i="0" u="none" strike="noStrike" kern="1200" cap="none" spc="0" normalizeH="0" baseline="0" noProof="0" dirty="0">
                <a:ln>
                  <a:noFill/>
                </a:ln>
                <a:solidFill>
                  <a:prstClr val="black"/>
                </a:solidFill>
                <a:effectLst/>
                <a:uLnTx/>
                <a:uFillTx/>
                <a:latin typeface="Calibri Light" panose="020F0302020204030204"/>
                <a:ea typeface="+mj-ea"/>
                <a:cs typeface="+mj-cs"/>
              </a:rPr>
              <a:t>Otsu’s Method</a:t>
            </a:r>
            <a:endParaRPr lang="en-IN" dirty="0"/>
          </a:p>
        </p:txBody>
      </p:sp>
      <p:pic>
        <p:nvPicPr>
          <p:cNvPr id="7" name="Picture 6">
            <a:extLst>
              <a:ext uri="{FF2B5EF4-FFF2-40B4-BE49-F238E27FC236}">
                <a16:creationId xmlns:a16="http://schemas.microsoft.com/office/drawing/2014/main" id="{6E93372E-5E8B-AB2D-B25B-8560D108A18E}"/>
              </a:ext>
            </a:extLst>
          </p:cNvPr>
          <p:cNvPicPr>
            <a:picLocks noChangeAspect="1"/>
          </p:cNvPicPr>
          <p:nvPr/>
        </p:nvPicPr>
        <p:blipFill>
          <a:blip r:embed="rId2"/>
          <a:stretch>
            <a:fillRect/>
          </a:stretch>
        </p:blipFill>
        <p:spPr>
          <a:xfrm>
            <a:off x="2310447" y="1273915"/>
            <a:ext cx="7323455" cy="5082980"/>
          </a:xfrm>
          <a:prstGeom prst="rect">
            <a:avLst/>
          </a:prstGeom>
        </p:spPr>
      </p:pic>
    </p:spTree>
    <p:extLst>
      <p:ext uri="{BB962C8B-B14F-4D97-AF65-F5344CB8AC3E}">
        <p14:creationId xmlns:p14="http://schemas.microsoft.com/office/powerpoint/2010/main" val="55283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407F-1D81-118B-0E1C-471C8C25C8FE}"/>
              </a:ext>
            </a:extLst>
          </p:cNvPr>
          <p:cNvSpPr>
            <a:spLocks noGrp="1"/>
          </p:cNvSpPr>
          <p:nvPr>
            <p:ph type="title"/>
          </p:nvPr>
        </p:nvSpPr>
        <p:spPr/>
        <p:txBody>
          <a:bodyPr/>
          <a:lstStyle/>
          <a:p>
            <a:r>
              <a:rPr lang="en-IN" sz="6000" b="1" dirty="0"/>
              <a:t>Binarizing image</a:t>
            </a:r>
          </a:p>
        </p:txBody>
      </p:sp>
      <p:pic>
        <p:nvPicPr>
          <p:cNvPr id="6" name="Picture 5">
            <a:extLst>
              <a:ext uri="{FF2B5EF4-FFF2-40B4-BE49-F238E27FC236}">
                <a16:creationId xmlns:a16="http://schemas.microsoft.com/office/drawing/2014/main" id="{6E765D8A-FE03-BD2D-4A20-294E1EB2F4EF}"/>
              </a:ext>
            </a:extLst>
          </p:cNvPr>
          <p:cNvPicPr>
            <a:picLocks noChangeAspect="1"/>
          </p:cNvPicPr>
          <p:nvPr/>
        </p:nvPicPr>
        <p:blipFill>
          <a:blip r:embed="rId2"/>
          <a:stretch>
            <a:fillRect/>
          </a:stretch>
        </p:blipFill>
        <p:spPr>
          <a:xfrm>
            <a:off x="0" y="1968759"/>
            <a:ext cx="10142576" cy="4889241"/>
          </a:xfrm>
          <a:prstGeom prst="rect">
            <a:avLst/>
          </a:prstGeom>
        </p:spPr>
      </p:pic>
      <p:pic>
        <p:nvPicPr>
          <p:cNvPr id="26" name="Picture 25">
            <a:extLst>
              <a:ext uri="{FF2B5EF4-FFF2-40B4-BE49-F238E27FC236}">
                <a16:creationId xmlns:a16="http://schemas.microsoft.com/office/drawing/2014/main" id="{A383BFB2-253B-944C-C375-2CB123AB75A5}"/>
              </a:ext>
            </a:extLst>
          </p:cNvPr>
          <p:cNvPicPr>
            <a:picLocks noChangeAspect="1"/>
          </p:cNvPicPr>
          <p:nvPr/>
        </p:nvPicPr>
        <p:blipFill>
          <a:blip r:embed="rId3"/>
          <a:stretch>
            <a:fillRect/>
          </a:stretch>
        </p:blipFill>
        <p:spPr>
          <a:xfrm>
            <a:off x="5718349" y="2082844"/>
            <a:ext cx="6372569" cy="698654"/>
          </a:xfrm>
          <a:prstGeom prst="rect">
            <a:avLst/>
          </a:prstGeom>
        </p:spPr>
      </p:pic>
    </p:spTree>
    <p:extLst>
      <p:ext uri="{BB962C8B-B14F-4D97-AF65-F5344CB8AC3E}">
        <p14:creationId xmlns:p14="http://schemas.microsoft.com/office/powerpoint/2010/main" val="2714917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lose-up of several rocks&#10;&#10;Description automatically generated with low confidence">
            <a:extLst>
              <a:ext uri="{FF2B5EF4-FFF2-40B4-BE49-F238E27FC236}">
                <a16:creationId xmlns:a16="http://schemas.microsoft.com/office/drawing/2014/main" id="{9E456E95-93FC-D6B9-3CB7-3469FD603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350" y="1803400"/>
            <a:ext cx="4629150" cy="4629150"/>
          </a:xfrm>
          <a:prstGeom prst="rect">
            <a:avLst/>
          </a:prstGeom>
        </p:spPr>
      </p:pic>
      <p:pic>
        <p:nvPicPr>
          <p:cNvPr id="19" name="Picture 18">
            <a:extLst>
              <a:ext uri="{FF2B5EF4-FFF2-40B4-BE49-F238E27FC236}">
                <a16:creationId xmlns:a16="http://schemas.microsoft.com/office/drawing/2014/main" id="{569FB2EB-AE87-4695-B943-58634641FB60}"/>
              </a:ext>
            </a:extLst>
          </p:cNvPr>
          <p:cNvPicPr>
            <a:picLocks noChangeAspect="1"/>
          </p:cNvPicPr>
          <p:nvPr/>
        </p:nvPicPr>
        <p:blipFill>
          <a:blip r:embed="rId3"/>
          <a:stretch>
            <a:fillRect/>
          </a:stretch>
        </p:blipFill>
        <p:spPr>
          <a:xfrm>
            <a:off x="6096000" y="1803400"/>
            <a:ext cx="4629150" cy="4629150"/>
          </a:xfrm>
          <a:prstGeom prst="rect">
            <a:avLst/>
          </a:prstGeom>
        </p:spPr>
      </p:pic>
      <p:sp>
        <p:nvSpPr>
          <p:cNvPr id="9" name="Title 1">
            <a:extLst>
              <a:ext uri="{FF2B5EF4-FFF2-40B4-BE49-F238E27FC236}">
                <a16:creationId xmlns:a16="http://schemas.microsoft.com/office/drawing/2014/main" id="{5A74B333-8BE8-9B4E-A643-68174B6FBAE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6000" b="1" dirty="0"/>
              <a:t>Binarizing image</a:t>
            </a:r>
          </a:p>
        </p:txBody>
      </p:sp>
    </p:spTree>
    <p:extLst>
      <p:ext uri="{BB962C8B-B14F-4D97-AF65-F5344CB8AC3E}">
        <p14:creationId xmlns:p14="http://schemas.microsoft.com/office/powerpoint/2010/main" val="19255384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D53F-C55E-E341-2D86-12F4B60350E9}"/>
              </a:ext>
            </a:extLst>
          </p:cNvPr>
          <p:cNvSpPr>
            <a:spLocks noGrp="1"/>
          </p:cNvSpPr>
          <p:nvPr>
            <p:ph type="title"/>
          </p:nvPr>
        </p:nvSpPr>
        <p:spPr>
          <a:xfrm>
            <a:off x="313755" y="152393"/>
            <a:ext cx="10515600" cy="1112831"/>
          </a:xfrm>
        </p:spPr>
        <p:txBody>
          <a:bodyPr>
            <a:normAutofit/>
          </a:bodyPr>
          <a:lstStyle/>
          <a:p>
            <a:r>
              <a:rPr lang="en-IN" sz="6000" b="1" dirty="0"/>
              <a:t>Finding contours</a:t>
            </a:r>
          </a:p>
        </p:txBody>
      </p:sp>
      <p:pic>
        <p:nvPicPr>
          <p:cNvPr id="7" name="Picture 6" descr="A black and white map&#10;&#10;Description automatically generated with low confidence">
            <a:extLst>
              <a:ext uri="{FF2B5EF4-FFF2-40B4-BE49-F238E27FC236}">
                <a16:creationId xmlns:a16="http://schemas.microsoft.com/office/drawing/2014/main" id="{A85002FC-28FA-1872-7B74-8EA34A2F8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968" y="2518408"/>
            <a:ext cx="2115038" cy="2115038"/>
          </a:xfrm>
          <a:prstGeom prst="rect">
            <a:avLst/>
          </a:prstGeom>
        </p:spPr>
      </p:pic>
      <p:pic>
        <p:nvPicPr>
          <p:cNvPr id="10" name="Picture 9">
            <a:extLst>
              <a:ext uri="{FF2B5EF4-FFF2-40B4-BE49-F238E27FC236}">
                <a16:creationId xmlns:a16="http://schemas.microsoft.com/office/drawing/2014/main" id="{6213FA55-2141-BB1A-24AE-B670F2AC17E3}"/>
              </a:ext>
            </a:extLst>
          </p:cNvPr>
          <p:cNvPicPr>
            <a:picLocks noChangeAspect="1"/>
          </p:cNvPicPr>
          <p:nvPr/>
        </p:nvPicPr>
        <p:blipFill>
          <a:blip r:embed="rId3"/>
          <a:stretch>
            <a:fillRect/>
          </a:stretch>
        </p:blipFill>
        <p:spPr>
          <a:xfrm>
            <a:off x="6969968" y="4728690"/>
            <a:ext cx="2115038" cy="2115038"/>
          </a:xfrm>
          <a:prstGeom prst="rect">
            <a:avLst/>
          </a:prstGeom>
        </p:spPr>
      </p:pic>
      <p:sp>
        <p:nvSpPr>
          <p:cNvPr id="14" name="TextBox 13">
            <a:extLst>
              <a:ext uri="{FF2B5EF4-FFF2-40B4-BE49-F238E27FC236}">
                <a16:creationId xmlns:a16="http://schemas.microsoft.com/office/drawing/2014/main" id="{E9812F10-AAF0-329B-F092-9D99E1BBCEA2}"/>
              </a:ext>
            </a:extLst>
          </p:cNvPr>
          <p:cNvSpPr txBox="1"/>
          <p:nvPr/>
        </p:nvSpPr>
        <p:spPr>
          <a:xfrm>
            <a:off x="166202" y="3016251"/>
            <a:ext cx="5838825" cy="523220"/>
          </a:xfrm>
          <a:prstGeom prst="rect">
            <a:avLst/>
          </a:prstGeom>
          <a:noFill/>
        </p:spPr>
        <p:txBody>
          <a:bodyPr wrap="square" rtlCol="0">
            <a:spAutoFit/>
          </a:bodyPr>
          <a:lstStyle/>
          <a:p>
            <a:pPr algn="ctr"/>
            <a:r>
              <a:rPr lang="en-IN" sz="2800" dirty="0"/>
              <a:t>All boundaries of all particles in image</a:t>
            </a:r>
          </a:p>
        </p:txBody>
      </p:sp>
      <p:sp>
        <p:nvSpPr>
          <p:cNvPr id="21" name="TextBox 20">
            <a:extLst>
              <a:ext uri="{FF2B5EF4-FFF2-40B4-BE49-F238E27FC236}">
                <a16:creationId xmlns:a16="http://schemas.microsoft.com/office/drawing/2014/main" id="{2F7CA8AC-BE19-B1B9-788C-907B8629657B}"/>
              </a:ext>
            </a:extLst>
          </p:cNvPr>
          <p:cNvSpPr txBox="1"/>
          <p:nvPr/>
        </p:nvSpPr>
        <p:spPr>
          <a:xfrm>
            <a:off x="166202" y="5077766"/>
            <a:ext cx="5838824" cy="954107"/>
          </a:xfrm>
          <a:prstGeom prst="rect">
            <a:avLst/>
          </a:prstGeom>
          <a:noFill/>
        </p:spPr>
        <p:txBody>
          <a:bodyPr wrap="square" rtlCol="0">
            <a:spAutoFit/>
          </a:bodyPr>
          <a:lstStyle/>
          <a:p>
            <a:pPr algn="ctr"/>
            <a:r>
              <a:rPr lang="en-IN" sz="2800" dirty="0"/>
              <a:t>Isolating the main boundary required by finding the largest boundary</a:t>
            </a:r>
          </a:p>
        </p:txBody>
      </p:sp>
      <p:pic>
        <p:nvPicPr>
          <p:cNvPr id="34" name="Picture 33">
            <a:extLst>
              <a:ext uri="{FF2B5EF4-FFF2-40B4-BE49-F238E27FC236}">
                <a16:creationId xmlns:a16="http://schemas.microsoft.com/office/drawing/2014/main" id="{93EC02A0-F58B-01AB-9E2A-9F28A1E27115}"/>
              </a:ext>
            </a:extLst>
          </p:cNvPr>
          <p:cNvPicPr>
            <a:picLocks noChangeAspect="1"/>
          </p:cNvPicPr>
          <p:nvPr/>
        </p:nvPicPr>
        <p:blipFill>
          <a:blip r:embed="rId4"/>
          <a:stretch>
            <a:fillRect/>
          </a:stretch>
        </p:blipFill>
        <p:spPr>
          <a:xfrm>
            <a:off x="313755" y="1477956"/>
            <a:ext cx="9143230" cy="945208"/>
          </a:xfrm>
          <a:prstGeom prst="rect">
            <a:avLst/>
          </a:prstGeom>
        </p:spPr>
      </p:pic>
    </p:spTree>
    <p:extLst>
      <p:ext uri="{BB962C8B-B14F-4D97-AF65-F5344CB8AC3E}">
        <p14:creationId xmlns:p14="http://schemas.microsoft.com/office/powerpoint/2010/main" val="2793640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7675</TotalTime>
  <Words>925</Words>
  <Application>Microsoft Office PowerPoint</Application>
  <PresentationFormat>Widescreen</PresentationFormat>
  <Paragraphs>185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Georgia</vt:lpstr>
      <vt:lpstr>Times New Roman</vt:lpstr>
      <vt:lpstr>Office Theme</vt:lpstr>
      <vt:lpstr>Fractal Analysis of Particle Contour </vt:lpstr>
      <vt:lpstr>Gamma Correction</vt:lpstr>
      <vt:lpstr>Otsu’s Method</vt:lpstr>
      <vt:lpstr>PowerPoint Presentation</vt:lpstr>
      <vt:lpstr>PowerPoint Presentation</vt:lpstr>
      <vt:lpstr>PowerPoint Presentation</vt:lpstr>
      <vt:lpstr>Binarizing image</vt:lpstr>
      <vt:lpstr>PowerPoint Presentation</vt:lpstr>
      <vt:lpstr>Finding contours</vt:lpstr>
      <vt:lpstr>Fractal Analysis</vt:lpstr>
      <vt:lpstr>Fractal Analysis</vt:lpstr>
      <vt:lpstr>Fractal Analysis</vt:lpstr>
      <vt:lpstr>Fractal Analysis</vt:lpstr>
      <vt:lpstr>Different approaches</vt:lpstr>
      <vt:lpstr>Fractal Analysis</vt:lpstr>
      <vt:lpstr>Linear regression</vt:lpstr>
      <vt:lpstr>Interpreting the data</vt:lpstr>
      <vt:lpstr>Results - Graphs</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 Analysis of Particle Contour</dc:title>
  <dc:creator>Gautam Kumaran</dc:creator>
  <cp:lastModifiedBy>Gautam Kumaran</cp:lastModifiedBy>
  <cp:revision>3</cp:revision>
  <dcterms:created xsi:type="dcterms:W3CDTF">2023-06-12T07:17:16Z</dcterms:created>
  <dcterms:modified xsi:type="dcterms:W3CDTF">2023-07-08T06:40:26Z</dcterms:modified>
</cp:coreProperties>
</file>