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7" r:id="rId2"/>
    <p:sldId id="377" r:id="rId3"/>
    <p:sldId id="338" r:id="rId4"/>
    <p:sldId id="416" r:id="rId5"/>
    <p:sldId id="405" r:id="rId6"/>
    <p:sldId id="404" r:id="rId7"/>
    <p:sldId id="417" r:id="rId8"/>
    <p:sldId id="406" r:id="rId9"/>
    <p:sldId id="408" r:id="rId10"/>
    <p:sldId id="413" r:id="rId11"/>
    <p:sldId id="418" r:id="rId12"/>
    <p:sldId id="407" r:id="rId13"/>
    <p:sldId id="414" r:id="rId14"/>
    <p:sldId id="419" r:id="rId15"/>
    <p:sldId id="296" r:id="rId16"/>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67D7DC-C5B3-4A49-9EC6-70427C571F59}">
          <p14:sldIdLst>
            <p14:sldId id="257"/>
            <p14:sldId id="377"/>
            <p14:sldId id="338"/>
            <p14:sldId id="416"/>
            <p14:sldId id="405"/>
            <p14:sldId id="404"/>
            <p14:sldId id="417"/>
            <p14:sldId id="406"/>
            <p14:sldId id="408"/>
            <p14:sldId id="413"/>
            <p14:sldId id="418"/>
            <p14:sldId id="407"/>
            <p14:sldId id="414"/>
            <p14:sldId id="419"/>
          </p14:sldIdLst>
        </p14:section>
        <p14:section name="Untitled Section" id="{70F5188E-D628-4FE4-9838-71AA728EEEC3}">
          <p14:sldIdLst>
            <p14:sldId id="296"/>
          </p14:sldIdLst>
        </p14:section>
      </p14:sectionLst>
    </p:ex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9470" autoAdjust="0"/>
  </p:normalViewPr>
  <p:slideViewPr>
    <p:cSldViewPr>
      <p:cViewPr varScale="1">
        <p:scale>
          <a:sx n="114" d="100"/>
          <a:sy n="114" d="100"/>
        </p:scale>
        <p:origin x="474" y="10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7F4412-6CFB-4A1B-B739-80795A21D71D}"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C11644E4-D2FF-41E1-BC74-6D20019B0A2E}">
      <dgm:prSet/>
      <dgm:spPr/>
      <dgm:t>
        <a:bodyPr/>
        <a:lstStyle/>
        <a:p>
          <a:r>
            <a:rPr lang="en-GB" dirty="0"/>
            <a:t>What is Ansible?</a:t>
          </a:r>
          <a:endParaRPr lang="en-US" dirty="0"/>
        </a:p>
      </dgm:t>
    </dgm:pt>
    <dgm:pt modelId="{5941BADC-0677-47E2-B8CA-F4EF6544AC63}" type="parTrans" cxnId="{BC99C160-2CAC-4B00-9460-540739149094}">
      <dgm:prSet/>
      <dgm:spPr/>
      <dgm:t>
        <a:bodyPr/>
        <a:lstStyle/>
        <a:p>
          <a:endParaRPr lang="en-US"/>
        </a:p>
      </dgm:t>
    </dgm:pt>
    <dgm:pt modelId="{C0F1002B-C7F8-4BB8-AA16-81E7D2DA5DC5}" type="sibTrans" cxnId="{BC99C160-2CAC-4B00-9460-540739149094}">
      <dgm:prSet/>
      <dgm:spPr/>
      <dgm:t>
        <a:bodyPr/>
        <a:lstStyle/>
        <a:p>
          <a:endParaRPr lang="en-US"/>
        </a:p>
      </dgm:t>
    </dgm:pt>
    <dgm:pt modelId="{BFEACA7D-EC84-47D4-8B78-DD05AA43C421}">
      <dgm:prSet/>
      <dgm:spPr/>
      <dgm:t>
        <a:bodyPr/>
        <a:lstStyle/>
        <a:p>
          <a:r>
            <a:rPr lang="en-GB" dirty="0"/>
            <a:t>Advantages of Ansible</a:t>
          </a:r>
          <a:endParaRPr lang="en-US" dirty="0"/>
        </a:p>
      </dgm:t>
    </dgm:pt>
    <dgm:pt modelId="{8CDBA6D9-D25B-4163-9724-55D1090AAB2A}" type="parTrans" cxnId="{3118B44E-FEE4-4865-A0D3-5F8B92A031E5}">
      <dgm:prSet/>
      <dgm:spPr/>
      <dgm:t>
        <a:bodyPr/>
        <a:lstStyle/>
        <a:p>
          <a:endParaRPr lang="en-US"/>
        </a:p>
      </dgm:t>
    </dgm:pt>
    <dgm:pt modelId="{CE5D1B13-94A1-4EB7-9874-E333BCE99209}" type="sibTrans" cxnId="{3118B44E-FEE4-4865-A0D3-5F8B92A031E5}">
      <dgm:prSet/>
      <dgm:spPr/>
      <dgm:t>
        <a:bodyPr/>
        <a:lstStyle/>
        <a:p>
          <a:endParaRPr lang="en-US"/>
        </a:p>
      </dgm:t>
    </dgm:pt>
    <dgm:pt modelId="{2AFE9B9D-BAB3-4165-9057-38614E7652F2}">
      <dgm:prSet/>
      <dgm:spPr/>
      <dgm:t>
        <a:bodyPr/>
        <a:lstStyle/>
        <a:p>
          <a:r>
            <a:rPr lang="en-GB" dirty="0"/>
            <a:t>Ansible’s Feature and Capabilities</a:t>
          </a:r>
          <a:endParaRPr lang="en-US" dirty="0"/>
        </a:p>
      </dgm:t>
    </dgm:pt>
    <dgm:pt modelId="{102FEBBF-DF09-486B-B2A5-7ADC2669075E}" type="parTrans" cxnId="{DB7F915C-A253-407F-A080-DCABC4613FA7}">
      <dgm:prSet/>
      <dgm:spPr/>
      <dgm:t>
        <a:bodyPr/>
        <a:lstStyle/>
        <a:p>
          <a:endParaRPr lang="en-US"/>
        </a:p>
      </dgm:t>
    </dgm:pt>
    <dgm:pt modelId="{298BDA93-5066-4306-B25C-97AE8F310286}" type="sibTrans" cxnId="{DB7F915C-A253-407F-A080-DCABC4613FA7}">
      <dgm:prSet/>
      <dgm:spPr/>
      <dgm:t>
        <a:bodyPr/>
        <a:lstStyle/>
        <a:p>
          <a:endParaRPr lang="en-US"/>
        </a:p>
      </dgm:t>
    </dgm:pt>
    <dgm:pt modelId="{A5A4E18A-F45D-45D4-B2A3-86943830A41C}">
      <dgm:prSet/>
      <dgm:spPr/>
      <dgm:t>
        <a:bodyPr/>
        <a:lstStyle/>
        <a:p>
          <a:r>
            <a:rPr lang="en-GB" dirty="0"/>
            <a:t>Ansible Architecture</a:t>
          </a:r>
          <a:endParaRPr lang="en-US" dirty="0"/>
        </a:p>
      </dgm:t>
    </dgm:pt>
    <dgm:pt modelId="{5035143A-E59D-40B6-990F-1ACC3397DC95}" type="parTrans" cxnId="{CB34EB36-E811-473D-A223-DA78B0D158C2}">
      <dgm:prSet/>
      <dgm:spPr/>
      <dgm:t>
        <a:bodyPr/>
        <a:lstStyle/>
        <a:p>
          <a:endParaRPr lang="en-US"/>
        </a:p>
      </dgm:t>
    </dgm:pt>
    <dgm:pt modelId="{EA1AA45E-F819-4D01-8D98-B986BB22C768}" type="sibTrans" cxnId="{CB34EB36-E811-473D-A223-DA78B0D158C2}">
      <dgm:prSet/>
      <dgm:spPr/>
      <dgm:t>
        <a:bodyPr/>
        <a:lstStyle/>
        <a:p>
          <a:endParaRPr lang="en-US"/>
        </a:p>
      </dgm:t>
    </dgm:pt>
    <dgm:pt modelId="{A752FC28-DEFD-4E46-B501-23207EF2C0D4}">
      <dgm:prSet/>
      <dgm:spPr/>
      <dgm:t>
        <a:bodyPr/>
        <a:lstStyle/>
        <a:p>
          <a:r>
            <a:rPr lang="en-GB" dirty="0"/>
            <a:t>Ansible Pre-requisites</a:t>
          </a:r>
          <a:endParaRPr lang="en-US" dirty="0"/>
        </a:p>
      </dgm:t>
    </dgm:pt>
    <dgm:pt modelId="{660DA175-7779-4ECF-A0EC-B75BA9613E00}" type="parTrans" cxnId="{D5B65AC8-19FF-4187-976E-B68266A7A6CC}">
      <dgm:prSet/>
      <dgm:spPr/>
      <dgm:t>
        <a:bodyPr/>
        <a:lstStyle/>
        <a:p>
          <a:endParaRPr lang="en-US"/>
        </a:p>
      </dgm:t>
    </dgm:pt>
    <dgm:pt modelId="{87D66492-16ED-470C-92FB-E45DFB650786}" type="sibTrans" cxnId="{D5B65AC8-19FF-4187-976E-B68266A7A6CC}">
      <dgm:prSet/>
      <dgm:spPr/>
      <dgm:t>
        <a:bodyPr/>
        <a:lstStyle/>
        <a:p>
          <a:endParaRPr lang="en-US"/>
        </a:p>
      </dgm:t>
    </dgm:pt>
    <dgm:pt modelId="{E246D382-F396-440E-8E4E-4651C5203BBF}">
      <dgm:prSet/>
      <dgm:spPr/>
      <dgm:t>
        <a:bodyPr/>
        <a:lstStyle/>
        <a:p>
          <a:r>
            <a:rPr lang="en-GB" dirty="0"/>
            <a:t>Use Case Walkthrough and Flow chart</a:t>
          </a:r>
          <a:endParaRPr lang="en-US" dirty="0"/>
        </a:p>
      </dgm:t>
    </dgm:pt>
    <dgm:pt modelId="{F9BB404B-0362-4482-AA55-B841313031BC}" type="parTrans" cxnId="{E484117B-CA92-4590-91FE-80DC93341F60}">
      <dgm:prSet/>
      <dgm:spPr/>
      <dgm:t>
        <a:bodyPr/>
        <a:lstStyle/>
        <a:p>
          <a:endParaRPr lang="en-GB"/>
        </a:p>
      </dgm:t>
    </dgm:pt>
    <dgm:pt modelId="{5EFF6E27-F913-44D6-87C2-8CE8CFE57DFF}" type="sibTrans" cxnId="{E484117B-CA92-4590-91FE-80DC93341F60}">
      <dgm:prSet/>
      <dgm:spPr/>
      <dgm:t>
        <a:bodyPr/>
        <a:lstStyle/>
        <a:p>
          <a:endParaRPr lang="en-GB"/>
        </a:p>
      </dgm:t>
    </dgm:pt>
    <dgm:pt modelId="{618ECFDC-1567-47D0-A516-E6B245DD50D6}">
      <dgm:prSet/>
      <dgm:spPr/>
      <dgm:t>
        <a:bodyPr/>
        <a:lstStyle/>
        <a:p>
          <a:r>
            <a:rPr lang="en-US" dirty="0"/>
            <a:t>Ansible Installation</a:t>
          </a:r>
        </a:p>
      </dgm:t>
    </dgm:pt>
    <dgm:pt modelId="{8CEC3175-4D4C-42B1-8EDD-CB23BC552C86}" type="parTrans" cxnId="{4CE4BE3D-2340-47F9-818A-84C1B8C0A3FA}">
      <dgm:prSet/>
      <dgm:spPr/>
      <dgm:t>
        <a:bodyPr/>
        <a:lstStyle/>
        <a:p>
          <a:endParaRPr lang="en-GB"/>
        </a:p>
      </dgm:t>
    </dgm:pt>
    <dgm:pt modelId="{B6F72856-2808-4FF3-868C-44C9DE335520}" type="sibTrans" cxnId="{4CE4BE3D-2340-47F9-818A-84C1B8C0A3FA}">
      <dgm:prSet/>
      <dgm:spPr/>
      <dgm:t>
        <a:bodyPr/>
        <a:lstStyle/>
        <a:p>
          <a:endParaRPr lang="en-GB"/>
        </a:p>
      </dgm:t>
    </dgm:pt>
    <dgm:pt modelId="{0AC572C8-8962-446E-98B0-CB769EC58937}">
      <dgm:prSet/>
      <dgm:spPr/>
      <dgm:t>
        <a:bodyPr/>
        <a:lstStyle/>
        <a:p>
          <a:r>
            <a:rPr lang="en-GB"/>
            <a:t>AWX Vs Ansible Tower</a:t>
          </a:r>
          <a:endParaRPr lang="en-US" dirty="0"/>
        </a:p>
      </dgm:t>
    </dgm:pt>
    <dgm:pt modelId="{4C903ED6-3510-4D0E-B627-4BDAA9449C8E}" type="parTrans" cxnId="{3C9F4E6F-2F4D-4550-8781-2A66593ECCA2}">
      <dgm:prSet/>
      <dgm:spPr/>
      <dgm:t>
        <a:bodyPr/>
        <a:lstStyle/>
        <a:p>
          <a:endParaRPr lang="en-GB"/>
        </a:p>
      </dgm:t>
    </dgm:pt>
    <dgm:pt modelId="{589C931D-7E54-4FA6-8193-B39C9236F904}" type="sibTrans" cxnId="{3C9F4E6F-2F4D-4550-8781-2A66593ECCA2}">
      <dgm:prSet/>
      <dgm:spPr/>
      <dgm:t>
        <a:bodyPr/>
        <a:lstStyle/>
        <a:p>
          <a:endParaRPr lang="en-GB"/>
        </a:p>
      </dgm:t>
    </dgm:pt>
    <dgm:pt modelId="{85D8A0E9-A11C-40D0-B551-F6BF34A99FC3}">
      <dgm:prSet/>
      <dgm:spPr/>
      <dgm:t>
        <a:bodyPr/>
        <a:lstStyle/>
        <a:p>
          <a:r>
            <a:rPr lang="en-US" dirty="0"/>
            <a:t>Why Open SSH?</a:t>
          </a:r>
        </a:p>
      </dgm:t>
    </dgm:pt>
    <dgm:pt modelId="{83A608D7-BAC7-45A4-B7B4-1B9E20D4AE40}" type="parTrans" cxnId="{0646914D-BA17-4F8F-ACA0-30FC4A0EDAC0}">
      <dgm:prSet/>
      <dgm:spPr/>
      <dgm:t>
        <a:bodyPr/>
        <a:lstStyle/>
        <a:p>
          <a:endParaRPr lang="en-GB"/>
        </a:p>
      </dgm:t>
    </dgm:pt>
    <dgm:pt modelId="{5526B000-90EA-4509-9E32-5A379198368D}" type="sibTrans" cxnId="{0646914D-BA17-4F8F-ACA0-30FC4A0EDAC0}">
      <dgm:prSet/>
      <dgm:spPr/>
      <dgm:t>
        <a:bodyPr/>
        <a:lstStyle/>
        <a:p>
          <a:endParaRPr lang="en-GB"/>
        </a:p>
      </dgm:t>
    </dgm:pt>
    <dgm:pt modelId="{2807AAA3-1F27-4D50-842B-9E569195981D}" type="pres">
      <dgm:prSet presAssocID="{F27F4412-6CFB-4A1B-B739-80795A21D71D}" presName="linear" presStyleCnt="0">
        <dgm:presLayoutVars>
          <dgm:animLvl val="lvl"/>
          <dgm:resizeHandles val="exact"/>
        </dgm:presLayoutVars>
      </dgm:prSet>
      <dgm:spPr/>
    </dgm:pt>
    <dgm:pt modelId="{A6563C30-372F-45C8-8F6D-28DC0FA551AE}" type="pres">
      <dgm:prSet presAssocID="{C11644E4-D2FF-41E1-BC74-6D20019B0A2E}" presName="parentText" presStyleLbl="node1" presStyleIdx="0" presStyleCnt="9">
        <dgm:presLayoutVars>
          <dgm:chMax val="0"/>
          <dgm:bulletEnabled val="1"/>
        </dgm:presLayoutVars>
      </dgm:prSet>
      <dgm:spPr/>
    </dgm:pt>
    <dgm:pt modelId="{60B8D10A-31CB-45A7-8DA0-8F89B52A4CF6}" type="pres">
      <dgm:prSet presAssocID="{C0F1002B-C7F8-4BB8-AA16-81E7D2DA5DC5}" presName="spacer" presStyleCnt="0"/>
      <dgm:spPr/>
    </dgm:pt>
    <dgm:pt modelId="{5629DBF7-C1E0-4516-9CA1-1A593C8F7B59}" type="pres">
      <dgm:prSet presAssocID="{BFEACA7D-EC84-47D4-8B78-DD05AA43C421}" presName="parentText" presStyleLbl="node1" presStyleIdx="1" presStyleCnt="9">
        <dgm:presLayoutVars>
          <dgm:chMax val="0"/>
          <dgm:bulletEnabled val="1"/>
        </dgm:presLayoutVars>
      </dgm:prSet>
      <dgm:spPr/>
    </dgm:pt>
    <dgm:pt modelId="{6A0DFC14-B882-4362-A9B1-CD8FB73FEAD5}" type="pres">
      <dgm:prSet presAssocID="{CE5D1B13-94A1-4EB7-9874-E333BCE99209}" presName="spacer" presStyleCnt="0"/>
      <dgm:spPr/>
    </dgm:pt>
    <dgm:pt modelId="{425801AF-5255-4A35-8D9C-FF3F9F6B7329}" type="pres">
      <dgm:prSet presAssocID="{2AFE9B9D-BAB3-4165-9057-38614E7652F2}" presName="parentText" presStyleLbl="node1" presStyleIdx="2" presStyleCnt="9">
        <dgm:presLayoutVars>
          <dgm:chMax val="0"/>
          <dgm:bulletEnabled val="1"/>
        </dgm:presLayoutVars>
      </dgm:prSet>
      <dgm:spPr/>
    </dgm:pt>
    <dgm:pt modelId="{2402A43F-DE96-45BE-99B2-E3C5BB650953}" type="pres">
      <dgm:prSet presAssocID="{298BDA93-5066-4306-B25C-97AE8F310286}" presName="spacer" presStyleCnt="0"/>
      <dgm:spPr/>
    </dgm:pt>
    <dgm:pt modelId="{4DB231F7-BBFA-44CD-8023-6FAD80F49987}" type="pres">
      <dgm:prSet presAssocID="{A5A4E18A-F45D-45D4-B2A3-86943830A41C}" presName="parentText" presStyleLbl="node1" presStyleIdx="3" presStyleCnt="9">
        <dgm:presLayoutVars>
          <dgm:chMax val="0"/>
          <dgm:bulletEnabled val="1"/>
        </dgm:presLayoutVars>
      </dgm:prSet>
      <dgm:spPr/>
    </dgm:pt>
    <dgm:pt modelId="{8F6DDD2A-E687-46F9-9845-7E3C6CB8BC07}" type="pres">
      <dgm:prSet presAssocID="{EA1AA45E-F819-4D01-8D98-B986BB22C768}" presName="spacer" presStyleCnt="0"/>
      <dgm:spPr/>
    </dgm:pt>
    <dgm:pt modelId="{44991519-1D05-4CE1-BC33-F55982ADB41E}" type="pres">
      <dgm:prSet presAssocID="{0AC572C8-8962-446E-98B0-CB769EC58937}" presName="parentText" presStyleLbl="node1" presStyleIdx="4" presStyleCnt="9">
        <dgm:presLayoutVars>
          <dgm:chMax val="0"/>
          <dgm:bulletEnabled val="1"/>
        </dgm:presLayoutVars>
      </dgm:prSet>
      <dgm:spPr/>
    </dgm:pt>
    <dgm:pt modelId="{7C3AF6F8-B53A-4730-B2BE-E21E6D366050}" type="pres">
      <dgm:prSet presAssocID="{589C931D-7E54-4FA6-8193-B39C9236F904}" presName="spacer" presStyleCnt="0"/>
      <dgm:spPr/>
    </dgm:pt>
    <dgm:pt modelId="{459CB0BE-0469-407E-A481-3285DAA0007A}" type="pres">
      <dgm:prSet presAssocID="{A752FC28-DEFD-4E46-B501-23207EF2C0D4}" presName="parentText" presStyleLbl="node1" presStyleIdx="5" presStyleCnt="9">
        <dgm:presLayoutVars>
          <dgm:chMax val="0"/>
          <dgm:bulletEnabled val="1"/>
        </dgm:presLayoutVars>
      </dgm:prSet>
      <dgm:spPr/>
    </dgm:pt>
    <dgm:pt modelId="{475ACC3A-53B6-4593-A4C6-500F26D039C1}" type="pres">
      <dgm:prSet presAssocID="{87D66492-16ED-470C-92FB-E45DFB650786}" presName="spacer" presStyleCnt="0"/>
      <dgm:spPr/>
    </dgm:pt>
    <dgm:pt modelId="{0E605A40-0EBC-40E6-A77A-D3C93F1680FF}" type="pres">
      <dgm:prSet presAssocID="{618ECFDC-1567-47D0-A516-E6B245DD50D6}" presName="parentText" presStyleLbl="node1" presStyleIdx="6" presStyleCnt="9">
        <dgm:presLayoutVars>
          <dgm:chMax val="0"/>
          <dgm:bulletEnabled val="1"/>
        </dgm:presLayoutVars>
      </dgm:prSet>
      <dgm:spPr/>
    </dgm:pt>
    <dgm:pt modelId="{D135CAB8-529A-4C17-8BF6-10BC3E73CF28}" type="pres">
      <dgm:prSet presAssocID="{B6F72856-2808-4FF3-868C-44C9DE335520}" presName="spacer" presStyleCnt="0"/>
      <dgm:spPr/>
    </dgm:pt>
    <dgm:pt modelId="{7066D710-8A71-4356-AF9C-E0B26BF06940}" type="pres">
      <dgm:prSet presAssocID="{85D8A0E9-A11C-40D0-B551-F6BF34A99FC3}" presName="parentText" presStyleLbl="node1" presStyleIdx="7" presStyleCnt="9">
        <dgm:presLayoutVars>
          <dgm:chMax val="0"/>
          <dgm:bulletEnabled val="1"/>
        </dgm:presLayoutVars>
      </dgm:prSet>
      <dgm:spPr/>
    </dgm:pt>
    <dgm:pt modelId="{7C87FA0F-4075-48FC-8EC8-E78B845B3A06}" type="pres">
      <dgm:prSet presAssocID="{5526B000-90EA-4509-9E32-5A379198368D}" presName="spacer" presStyleCnt="0"/>
      <dgm:spPr/>
    </dgm:pt>
    <dgm:pt modelId="{839E46D5-E0C3-42B3-B732-121B8D4FFD30}" type="pres">
      <dgm:prSet presAssocID="{E246D382-F396-440E-8E4E-4651C5203BBF}" presName="parentText" presStyleLbl="node1" presStyleIdx="8" presStyleCnt="9">
        <dgm:presLayoutVars>
          <dgm:chMax val="0"/>
          <dgm:bulletEnabled val="1"/>
        </dgm:presLayoutVars>
      </dgm:prSet>
      <dgm:spPr/>
    </dgm:pt>
  </dgm:ptLst>
  <dgm:cxnLst>
    <dgm:cxn modelId="{2657780C-AC34-41BD-88E6-AB8312CB7884}" type="presOf" srcId="{2AFE9B9D-BAB3-4165-9057-38614E7652F2}" destId="{425801AF-5255-4A35-8D9C-FF3F9F6B7329}" srcOrd="0" destOrd="0" presId="urn:microsoft.com/office/officeart/2005/8/layout/vList2"/>
    <dgm:cxn modelId="{A5855114-F205-4D1E-9289-BA229BF807C5}" type="presOf" srcId="{0AC572C8-8962-446E-98B0-CB769EC58937}" destId="{44991519-1D05-4CE1-BC33-F55982ADB41E}" srcOrd="0" destOrd="0" presId="urn:microsoft.com/office/officeart/2005/8/layout/vList2"/>
    <dgm:cxn modelId="{5B65AC16-E15A-4CCD-9BDD-AD59D467CEA8}" type="presOf" srcId="{A752FC28-DEFD-4E46-B501-23207EF2C0D4}" destId="{459CB0BE-0469-407E-A481-3285DAA0007A}" srcOrd="0" destOrd="0" presId="urn:microsoft.com/office/officeart/2005/8/layout/vList2"/>
    <dgm:cxn modelId="{CB34EB36-E811-473D-A223-DA78B0D158C2}" srcId="{F27F4412-6CFB-4A1B-B739-80795A21D71D}" destId="{A5A4E18A-F45D-45D4-B2A3-86943830A41C}" srcOrd="3" destOrd="0" parTransId="{5035143A-E59D-40B6-990F-1ACC3397DC95}" sibTransId="{EA1AA45E-F819-4D01-8D98-B986BB22C768}"/>
    <dgm:cxn modelId="{4CE4BE3D-2340-47F9-818A-84C1B8C0A3FA}" srcId="{F27F4412-6CFB-4A1B-B739-80795A21D71D}" destId="{618ECFDC-1567-47D0-A516-E6B245DD50D6}" srcOrd="6" destOrd="0" parTransId="{8CEC3175-4D4C-42B1-8EDD-CB23BC552C86}" sibTransId="{B6F72856-2808-4FF3-868C-44C9DE335520}"/>
    <dgm:cxn modelId="{DB7F915C-A253-407F-A080-DCABC4613FA7}" srcId="{F27F4412-6CFB-4A1B-B739-80795A21D71D}" destId="{2AFE9B9D-BAB3-4165-9057-38614E7652F2}" srcOrd="2" destOrd="0" parTransId="{102FEBBF-DF09-486B-B2A5-7ADC2669075E}" sibTransId="{298BDA93-5066-4306-B25C-97AE8F310286}"/>
    <dgm:cxn modelId="{BC99C160-2CAC-4B00-9460-540739149094}" srcId="{F27F4412-6CFB-4A1B-B739-80795A21D71D}" destId="{C11644E4-D2FF-41E1-BC74-6D20019B0A2E}" srcOrd="0" destOrd="0" parTransId="{5941BADC-0677-47E2-B8CA-F4EF6544AC63}" sibTransId="{C0F1002B-C7F8-4BB8-AA16-81E7D2DA5DC5}"/>
    <dgm:cxn modelId="{0646914D-BA17-4F8F-ACA0-30FC4A0EDAC0}" srcId="{F27F4412-6CFB-4A1B-B739-80795A21D71D}" destId="{85D8A0E9-A11C-40D0-B551-F6BF34A99FC3}" srcOrd="7" destOrd="0" parTransId="{83A608D7-BAC7-45A4-B7B4-1B9E20D4AE40}" sibTransId="{5526B000-90EA-4509-9E32-5A379198368D}"/>
    <dgm:cxn modelId="{3118B44E-FEE4-4865-A0D3-5F8B92A031E5}" srcId="{F27F4412-6CFB-4A1B-B739-80795A21D71D}" destId="{BFEACA7D-EC84-47D4-8B78-DD05AA43C421}" srcOrd="1" destOrd="0" parTransId="{8CDBA6D9-D25B-4163-9724-55D1090AAB2A}" sibTransId="{CE5D1B13-94A1-4EB7-9874-E333BCE99209}"/>
    <dgm:cxn modelId="{3C9F4E6F-2F4D-4550-8781-2A66593ECCA2}" srcId="{F27F4412-6CFB-4A1B-B739-80795A21D71D}" destId="{0AC572C8-8962-446E-98B0-CB769EC58937}" srcOrd="4" destOrd="0" parTransId="{4C903ED6-3510-4D0E-B627-4BDAA9449C8E}" sibTransId="{589C931D-7E54-4FA6-8193-B39C9236F904}"/>
    <dgm:cxn modelId="{E484117B-CA92-4590-91FE-80DC93341F60}" srcId="{F27F4412-6CFB-4A1B-B739-80795A21D71D}" destId="{E246D382-F396-440E-8E4E-4651C5203BBF}" srcOrd="8" destOrd="0" parTransId="{F9BB404B-0362-4482-AA55-B841313031BC}" sibTransId="{5EFF6E27-F913-44D6-87C2-8CE8CFE57DFF}"/>
    <dgm:cxn modelId="{F1263C81-AF84-4A7E-8330-54677206C914}" type="presOf" srcId="{A5A4E18A-F45D-45D4-B2A3-86943830A41C}" destId="{4DB231F7-BBFA-44CD-8023-6FAD80F49987}" srcOrd="0" destOrd="0" presId="urn:microsoft.com/office/officeart/2005/8/layout/vList2"/>
    <dgm:cxn modelId="{93A0C490-F447-49D5-AC16-F8B9A7F341B2}" type="presOf" srcId="{F27F4412-6CFB-4A1B-B739-80795A21D71D}" destId="{2807AAA3-1F27-4D50-842B-9E569195981D}" srcOrd="0" destOrd="0" presId="urn:microsoft.com/office/officeart/2005/8/layout/vList2"/>
    <dgm:cxn modelId="{E171EDAC-527A-42B4-AC9B-41AB4617006E}" type="presOf" srcId="{BFEACA7D-EC84-47D4-8B78-DD05AA43C421}" destId="{5629DBF7-C1E0-4516-9CA1-1A593C8F7B59}" srcOrd="0" destOrd="0" presId="urn:microsoft.com/office/officeart/2005/8/layout/vList2"/>
    <dgm:cxn modelId="{BB1E10B7-26E4-4F83-92E6-CA0F269CC4B8}" type="presOf" srcId="{618ECFDC-1567-47D0-A516-E6B245DD50D6}" destId="{0E605A40-0EBC-40E6-A77A-D3C93F1680FF}" srcOrd="0" destOrd="0" presId="urn:microsoft.com/office/officeart/2005/8/layout/vList2"/>
    <dgm:cxn modelId="{F0792ABE-B8F8-4709-B8E3-4898FB60822C}" type="presOf" srcId="{C11644E4-D2FF-41E1-BC74-6D20019B0A2E}" destId="{A6563C30-372F-45C8-8F6D-28DC0FA551AE}" srcOrd="0" destOrd="0" presId="urn:microsoft.com/office/officeart/2005/8/layout/vList2"/>
    <dgm:cxn modelId="{D5B65AC8-19FF-4187-976E-B68266A7A6CC}" srcId="{F27F4412-6CFB-4A1B-B739-80795A21D71D}" destId="{A752FC28-DEFD-4E46-B501-23207EF2C0D4}" srcOrd="5" destOrd="0" parTransId="{660DA175-7779-4ECF-A0EC-B75BA9613E00}" sibTransId="{87D66492-16ED-470C-92FB-E45DFB650786}"/>
    <dgm:cxn modelId="{22A363D0-24FB-45C6-A42B-DB156314D92C}" type="presOf" srcId="{85D8A0E9-A11C-40D0-B551-F6BF34A99FC3}" destId="{7066D710-8A71-4356-AF9C-E0B26BF06940}" srcOrd="0" destOrd="0" presId="urn:microsoft.com/office/officeart/2005/8/layout/vList2"/>
    <dgm:cxn modelId="{E4AC9BF0-4C14-40FF-9650-E323D1FF7BA2}" type="presOf" srcId="{E246D382-F396-440E-8E4E-4651C5203BBF}" destId="{839E46D5-E0C3-42B3-B732-121B8D4FFD30}" srcOrd="0" destOrd="0" presId="urn:microsoft.com/office/officeart/2005/8/layout/vList2"/>
    <dgm:cxn modelId="{88F0F91A-46A6-4D31-B285-8166ADCFAC2E}" type="presParOf" srcId="{2807AAA3-1F27-4D50-842B-9E569195981D}" destId="{A6563C30-372F-45C8-8F6D-28DC0FA551AE}" srcOrd="0" destOrd="0" presId="urn:microsoft.com/office/officeart/2005/8/layout/vList2"/>
    <dgm:cxn modelId="{24FD7E01-33D3-4285-A58E-25B2708D0888}" type="presParOf" srcId="{2807AAA3-1F27-4D50-842B-9E569195981D}" destId="{60B8D10A-31CB-45A7-8DA0-8F89B52A4CF6}" srcOrd="1" destOrd="0" presId="urn:microsoft.com/office/officeart/2005/8/layout/vList2"/>
    <dgm:cxn modelId="{2015BF14-1B2B-4D67-A21D-FA4685BE8036}" type="presParOf" srcId="{2807AAA3-1F27-4D50-842B-9E569195981D}" destId="{5629DBF7-C1E0-4516-9CA1-1A593C8F7B59}" srcOrd="2" destOrd="0" presId="urn:microsoft.com/office/officeart/2005/8/layout/vList2"/>
    <dgm:cxn modelId="{6FF1A7AD-CA45-43AE-96D7-C11E4A4D147A}" type="presParOf" srcId="{2807AAA3-1F27-4D50-842B-9E569195981D}" destId="{6A0DFC14-B882-4362-A9B1-CD8FB73FEAD5}" srcOrd="3" destOrd="0" presId="urn:microsoft.com/office/officeart/2005/8/layout/vList2"/>
    <dgm:cxn modelId="{7D47DE20-D73E-4F57-8B1C-50E3B84DBFDF}" type="presParOf" srcId="{2807AAA3-1F27-4D50-842B-9E569195981D}" destId="{425801AF-5255-4A35-8D9C-FF3F9F6B7329}" srcOrd="4" destOrd="0" presId="urn:microsoft.com/office/officeart/2005/8/layout/vList2"/>
    <dgm:cxn modelId="{EF32BAC5-2D44-4567-B2DC-A9566737EC71}" type="presParOf" srcId="{2807AAA3-1F27-4D50-842B-9E569195981D}" destId="{2402A43F-DE96-45BE-99B2-E3C5BB650953}" srcOrd="5" destOrd="0" presId="urn:microsoft.com/office/officeart/2005/8/layout/vList2"/>
    <dgm:cxn modelId="{7FAFDAEF-4243-4353-B89F-CDE6425BA031}" type="presParOf" srcId="{2807AAA3-1F27-4D50-842B-9E569195981D}" destId="{4DB231F7-BBFA-44CD-8023-6FAD80F49987}" srcOrd="6" destOrd="0" presId="urn:microsoft.com/office/officeart/2005/8/layout/vList2"/>
    <dgm:cxn modelId="{1608B3E3-240B-4E40-9454-4FFF458E6228}" type="presParOf" srcId="{2807AAA3-1F27-4D50-842B-9E569195981D}" destId="{8F6DDD2A-E687-46F9-9845-7E3C6CB8BC07}" srcOrd="7" destOrd="0" presId="urn:microsoft.com/office/officeart/2005/8/layout/vList2"/>
    <dgm:cxn modelId="{69F86B55-5297-4EC9-9056-6AAEB9E3DE9B}" type="presParOf" srcId="{2807AAA3-1F27-4D50-842B-9E569195981D}" destId="{44991519-1D05-4CE1-BC33-F55982ADB41E}" srcOrd="8" destOrd="0" presId="urn:microsoft.com/office/officeart/2005/8/layout/vList2"/>
    <dgm:cxn modelId="{2C31F7E9-51EE-4EE1-B77F-C7C4803D8BCA}" type="presParOf" srcId="{2807AAA3-1F27-4D50-842B-9E569195981D}" destId="{7C3AF6F8-B53A-4730-B2BE-E21E6D366050}" srcOrd="9" destOrd="0" presId="urn:microsoft.com/office/officeart/2005/8/layout/vList2"/>
    <dgm:cxn modelId="{3184F708-1261-4051-A05D-779C0560AE19}" type="presParOf" srcId="{2807AAA3-1F27-4D50-842B-9E569195981D}" destId="{459CB0BE-0469-407E-A481-3285DAA0007A}" srcOrd="10" destOrd="0" presId="urn:microsoft.com/office/officeart/2005/8/layout/vList2"/>
    <dgm:cxn modelId="{E8D80B6C-B861-434B-9F4D-CCBD6D15B21F}" type="presParOf" srcId="{2807AAA3-1F27-4D50-842B-9E569195981D}" destId="{475ACC3A-53B6-4593-A4C6-500F26D039C1}" srcOrd="11" destOrd="0" presId="urn:microsoft.com/office/officeart/2005/8/layout/vList2"/>
    <dgm:cxn modelId="{FE2C29C2-833D-4F9A-A728-41EB3F305B63}" type="presParOf" srcId="{2807AAA3-1F27-4D50-842B-9E569195981D}" destId="{0E605A40-0EBC-40E6-A77A-D3C93F1680FF}" srcOrd="12" destOrd="0" presId="urn:microsoft.com/office/officeart/2005/8/layout/vList2"/>
    <dgm:cxn modelId="{70FCE246-C20F-4092-AC06-E727382CF594}" type="presParOf" srcId="{2807AAA3-1F27-4D50-842B-9E569195981D}" destId="{D135CAB8-529A-4C17-8BF6-10BC3E73CF28}" srcOrd="13" destOrd="0" presId="urn:microsoft.com/office/officeart/2005/8/layout/vList2"/>
    <dgm:cxn modelId="{6F25FE3A-B8B4-443F-902F-AE8362CAB3EA}" type="presParOf" srcId="{2807AAA3-1F27-4D50-842B-9E569195981D}" destId="{7066D710-8A71-4356-AF9C-E0B26BF06940}" srcOrd="14" destOrd="0" presId="urn:microsoft.com/office/officeart/2005/8/layout/vList2"/>
    <dgm:cxn modelId="{5F2C8B52-771E-4DAF-84A5-16C16B9C2065}" type="presParOf" srcId="{2807AAA3-1F27-4D50-842B-9E569195981D}" destId="{7C87FA0F-4075-48FC-8EC8-E78B845B3A06}" srcOrd="15" destOrd="0" presId="urn:microsoft.com/office/officeart/2005/8/layout/vList2"/>
    <dgm:cxn modelId="{FB250ED4-D52D-4734-A54F-30F1F8E3FA48}" type="presParOf" srcId="{2807AAA3-1F27-4D50-842B-9E569195981D}" destId="{839E46D5-E0C3-42B3-B732-121B8D4FFD30}"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63C30-372F-45C8-8F6D-28DC0FA551AE}">
      <dsp:nvSpPr>
        <dsp:cNvPr id="0" name=""/>
        <dsp:cNvSpPr/>
      </dsp:nvSpPr>
      <dsp:spPr>
        <a:xfrm>
          <a:off x="0" y="66419"/>
          <a:ext cx="10969783"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What is Ansible?</a:t>
          </a:r>
          <a:endParaRPr lang="en-US" sz="1900" kern="1200" dirty="0"/>
        </a:p>
      </dsp:txBody>
      <dsp:txXfrm>
        <a:off x="21704" y="88123"/>
        <a:ext cx="10926375" cy="401192"/>
      </dsp:txXfrm>
    </dsp:sp>
    <dsp:sp modelId="{5629DBF7-C1E0-4516-9CA1-1A593C8F7B59}">
      <dsp:nvSpPr>
        <dsp:cNvPr id="0" name=""/>
        <dsp:cNvSpPr/>
      </dsp:nvSpPr>
      <dsp:spPr>
        <a:xfrm>
          <a:off x="0" y="565739"/>
          <a:ext cx="10969783"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Advantages of Ansible</a:t>
          </a:r>
          <a:endParaRPr lang="en-US" sz="1900" kern="1200" dirty="0"/>
        </a:p>
      </dsp:txBody>
      <dsp:txXfrm>
        <a:off x="21704" y="587443"/>
        <a:ext cx="10926375" cy="401192"/>
      </dsp:txXfrm>
    </dsp:sp>
    <dsp:sp modelId="{425801AF-5255-4A35-8D9C-FF3F9F6B7329}">
      <dsp:nvSpPr>
        <dsp:cNvPr id="0" name=""/>
        <dsp:cNvSpPr/>
      </dsp:nvSpPr>
      <dsp:spPr>
        <a:xfrm>
          <a:off x="0" y="1065059"/>
          <a:ext cx="10969783"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Ansible’s Feature and Capabilities</a:t>
          </a:r>
          <a:endParaRPr lang="en-US" sz="1900" kern="1200" dirty="0"/>
        </a:p>
      </dsp:txBody>
      <dsp:txXfrm>
        <a:off x="21704" y="1086763"/>
        <a:ext cx="10926375" cy="401192"/>
      </dsp:txXfrm>
    </dsp:sp>
    <dsp:sp modelId="{4DB231F7-BBFA-44CD-8023-6FAD80F49987}">
      <dsp:nvSpPr>
        <dsp:cNvPr id="0" name=""/>
        <dsp:cNvSpPr/>
      </dsp:nvSpPr>
      <dsp:spPr>
        <a:xfrm>
          <a:off x="0" y="1564379"/>
          <a:ext cx="10969783"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Ansible Architecture</a:t>
          </a:r>
          <a:endParaRPr lang="en-US" sz="1900" kern="1200" dirty="0"/>
        </a:p>
      </dsp:txBody>
      <dsp:txXfrm>
        <a:off x="21704" y="1586083"/>
        <a:ext cx="10926375" cy="401192"/>
      </dsp:txXfrm>
    </dsp:sp>
    <dsp:sp modelId="{44991519-1D05-4CE1-BC33-F55982ADB41E}">
      <dsp:nvSpPr>
        <dsp:cNvPr id="0" name=""/>
        <dsp:cNvSpPr/>
      </dsp:nvSpPr>
      <dsp:spPr>
        <a:xfrm>
          <a:off x="0" y="2063699"/>
          <a:ext cx="10969783"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AWX Vs Ansible Tower</a:t>
          </a:r>
          <a:endParaRPr lang="en-US" sz="1900" kern="1200" dirty="0"/>
        </a:p>
      </dsp:txBody>
      <dsp:txXfrm>
        <a:off x="21704" y="2085403"/>
        <a:ext cx="10926375" cy="401192"/>
      </dsp:txXfrm>
    </dsp:sp>
    <dsp:sp modelId="{459CB0BE-0469-407E-A481-3285DAA0007A}">
      <dsp:nvSpPr>
        <dsp:cNvPr id="0" name=""/>
        <dsp:cNvSpPr/>
      </dsp:nvSpPr>
      <dsp:spPr>
        <a:xfrm>
          <a:off x="0" y="2563019"/>
          <a:ext cx="10969783"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Ansible Pre-requisites</a:t>
          </a:r>
          <a:endParaRPr lang="en-US" sz="1900" kern="1200" dirty="0"/>
        </a:p>
      </dsp:txBody>
      <dsp:txXfrm>
        <a:off x="21704" y="2584723"/>
        <a:ext cx="10926375" cy="401192"/>
      </dsp:txXfrm>
    </dsp:sp>
    <dsp:sp modelId="{0E605A40-0EBC-40E6-A77A-D3C93F1680FF}">
      <dsp:nvSpPr>
        <dsp:cNvPr id="0" name=""/>
        <dsp:cNvSpPr/>
      </dsp:nvSpPr>
      <dsp:spPr>
        <a:xfrm>
          <a:off x="0" y="3062339"/>
          <a:ext cx="10969783"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Ansible Installation</a:t>
          </a:r>
        </a:p>
      </dsp:txBody>
      <dsp:txXfrm>
        <a:off x="21704" y="3084043"/>
        <a:ext cx="10926375" cy="401192"/>
      </dsp:txXfrm>
    </dsp:sp>
    <dsp:sp modelId="{7066D710-8A71-4356-AF9C-E0B26BF06940}">
      <dsp:nvSpPr>
        <dsp:cNvPr id="0" name=""/>
        <dsp:cNvSpPr/>
      </dsp:nvSpPr>
      <dsp:spPr>
        <a:xfrm>
          <a:off x="0" y="3561659"/>
          <a:ext cx="10969783"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Why Open SSH?</a:t>
          </a:r>
        </a:p>
      </dsp:txBody>
      <dsp:txXfrm>
        <a:off x="21704" y="3583363"/>
        <a:ext cx="10926375" cy="401192"/>
      </dsp:txXfrm>
    </dsp:sp>
    <dsp:sp modelId="{839E46D5-E0C3-42B3-B732-121B8D4FFD30}">
      <dsp:nvSpPr>
        <dsp:cNvPr id="0" name=""/>
        <dsp:cNvSpPr/>
      </dsp:nvSpPr>
      <dsp:spPr>
        <a:xfrm>
          <a:off x="0" y="4060979"/>
          <a:ext cx="10969783"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Use Case Walkthrough and Flow chart</a:t>
          </a:r>
          <a:endParaRPr lang="en-US" sz="1900" kern="1200" dirty="0"/>
        </a:p>
      </dsp:txBody>
      <dsp:txXfrm>
        <a:off x="21704" y="4082683"/>
        <a:ext cx="10926375" cy="4011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2/17/2023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29898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3653268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0_Title Slide with Dark Picture">
    <p:bg bwMode="ltGray">
      <p:bgPr>
        <a:solidFill>
          <a:schemeClr val="tx1"/>
        </a:solidFill>
        <a:effectLst/>
      </p:bgPr>
    </p:bg>
    <p:spTree>
      <p:nvGrpSpPr>
        <p:cNvPr id="1" name=""/>
        <p:cNvGrpSpPr/>
        <p:nvPr/>
      </p:nvGrpSpPr>
      <p:grpSpPr>
        <a:xfrm>
          <a:off x="0" y="0"/>
          <a:ext cx="0" cy="0"/>
          <a:chOff x="0" y="0"/>
          <a:chExt cx="0" cy="0"/>
        </a:xfrm>
      </p:grpSpPr>
      <p:pic>
        <p:nvPicPr>
          <p:cNvPr id="3" name="Picture 2" descr="SynergyRack_WithPanel.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423" y="456997"/>
            <a:ext cx="3035808" cy="1225296"/>
          </a:xfrm>
          <a:prstGeom prst="rect">
            <a:avLst/>
          </a:prstGeom>
        </p:spPr>
      </p:pic>
      <p:sp>
        <p:nvSpPr>
          <p:cNvPr id="11" name="Title 4"/>
          <p:cNvSpPr>
            <a:spLocks noGrp="1"/>
          </p:cNvSpPr>
          <p:nvPr>
            <p:ph type="title" hasCustomPrompt="1"/>
          </p:nvPr>
        </p:nvSpPr>
        <p:spPr>
          <a:xfrm>
            <a:off x="610392" y="2209800"/>
            <a:ext cx="8914608" cy="1905000"/>
          </a:xfrm>
        </p:spPr>
        <p:txBody>
          <a:bodyPr anchor="b"/>
          <a:lstStyle>
            <a:lvl1pPr>
              <a:lnSpc>
                <a:spcPct val="80000"/>
              </a:lnSpc>
              <a:defRPr sz="6600"/>
            </a:lvl1pPr>
          </a:lstStyle>
          <a:p>
            <a:r>
              <a:rPr lang="en-US" dirty="0"/>
              <a:t>Title slide with picture</a:t>
            </a:r>
            <a:endParaRPr dirty="0"/>
          </a:p>
        </p:txBody>
      </p:sp>
      <p:sp>
        <p:nvSpPr>
          <p:cNvPr id="13" name="Subtitle 2"/>
          <p:cNvSpPr>
            <a:spLocks noGrp="1"/>
          </p:cNvSpPr>
          <p:nvPr>
            <p:ph type="subTitle" idx="1" hasCustomPrompt="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4"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1866529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fld id="{0B227BB1-D338-4626-90A7-37EF472DA761}" type="datetime4">
              <a:rPr lang="en-US" smtClean="0"/>
              <a:t>February 17, 2023</a:t>
            </a:fld>
            <a:endParaRPr/>
          </a:p>
        </p:txBody>
      </p:sp>
      <p:sp>
        <p:nvSpPr>
          <p:cNvPr id="4" name="Footer Placeholder 3"/>
          <p:cNvSpPr>
            <a:spLocks noGrp="1"/>
          </p:cNvSpPr>
          <p:nvPr>
            <p:ph type="ftr" sz="quarter" idx="11"/>
          </p:nvPr>
        </p:nvSpPr>
        <p:spPr/>
        <p:txBody>
          <a:bodyPr/>
          <a:lstStyle/>
          <a:p>
            <a:r>
              <a:rPr lang="en-US"/>
              <a:t>HPE Confidential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fld id="{7AEF134A-8180-4CF0-8725-2B84DC29EB04}" type="datetime4">
              <a:rPr lang="en-US" smtClean="0"/>
              <a:t>February 17, 2023</a:t>
            </a:fld>
            <a:endParaRPr/>
          </a:p>
        </p:txBody>
      </p:sp>
      <p:sp>
        <p:nvSpPr>
          <p:cNvPr id="4" name="Footer Placeholder 3"/>
          <p:cNvSpPr>
            <a:spLocks noGrp="1"/>
          </p:cNvSpPr>
          <p:nvPr>
            <p:ph type="ftr" sz="quarter" idx="11"/>
          </p:nvPr>
        </p:nvSpPr>
        <p:spPr/>
        <p:txBody>
          <a:bodyPr/>
          <a:lstStyle/>
          <a:p>
            <a:r>
              <a:rPr lang="en-US"/>
              <a:t>HPE Confidential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FA13BEF8-F3A0-44B9-808D-D1B755398A9F}" type="datetime4">
              <a:rPr lang="en-US" smtClean="0"/>
              <a:t>February 17, 2023</a:t>
            </a:fld>
            <a:endParaRPr/>
          </a:p>
        </p:txBody>
      </p:sp>
      <p:sp>
        <p:nvSpPr>
          <p:cNvPr id="4" name="Footer Placeholder 3"/>
          <p:cNvSpPr>
            <a:spLocks noGrp="1"/>
          </p:cNvSpPr>
          <p:nvPr>
            <p:ph type="ftr" sz="quarter" idx="11"/>
          </p:nvPr>
        </p:nvSpPr>
        <p:spPr/>
        <p:txBody>
          <a:bodyPr/>
          <a:lstStyle/>
          <a:p>
            <a:r>
              <a:rPr lang="en-US"/>
              <a:t>HPE Confidential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99B8C643-15E6-40BA-9ADB-B7C9AFA08D1B}" type="datetime4">
              <a:rPr lang="en-US" smtClean="0"/>
              <a:t>February 17, 2023</a:t>
            </a:fld>
            <a:endParaRPr/>
          </a:p>
        </p:txBody>
      </p:sp>
      <p:sp>
        <p:nvSpPr>
          <p:cNvPr id="4" name="Footer Placeholder 3"/>
          <p:cNvSpPr>
            <a:spLocks noGrp="1"/>
          </p:cNvSpPr>
          <p:nvPr>
            <p:ph type="ftr" sz="quarter" idx="11"/>
          </p:nvPr>
        </p:nvSpPr>
        <p:spPr/>
        <p:txBody>
          <a:bodyPr/>
          <a:lstStyle/>
          <a:p>
            <a:r>
              <a:rPr lang="en-US"/>
              <a:t>HPE Confidential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AF55B29B-0586-4912-A0C4-D49081981AA3}" type="datetime4">
              <a:rPr lang="en-US" smtClean="0"/>
              <a:t>February 17, 2023</a:t>
            </a:fld>
            <a:endParaRPr/>
          </a:p>
        </p:txBody>
      </p:sp>
      <p:sp>
        <p:nvSpPr>
          <p:cNvPr id="4" name="Footer Placeholder 3"/>
          <p:cNvSpPr>
            <a:spLocks noGrp="1"/>
          </p:cNvSpPr>
          <p:nvPr>
            <p:ph type="ftr" sz="quarter" idx="11"/>
          </p:nvPr>
        </p:nvSpPr>
        <p:spPr/>
        <p:txBody>
          <a:bodyPr/>
          <a:lstStyle/>
          <a:p>
            <a:r>
              <a:rPr lang="en-US"/>
              <a:t>HPE Confidential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D1C58EA3-A1AC-45FC-BAFB-F8BC2F8150AF}" type="datetime4">
              <a:rPr lang="en-US" smtClean="0"/>
              <a:t>February 17, 2023</a:t>
            </a:fld>
            <a:endParaRPr/>
          </a:p>
        </p:txBody>
      </p:sp>
      <p:sp>
        <p:nvSpPr>
          <p:cNvPr id="4" name="Footer Placeholder 3"/>
          <p:cNvSpPr>
            <a:spLocks noGrp="1"/>
          </p:cNvSpPr>
          <p:nvPr>
            <p:ph type="ftr" sz="quarter" idx="11"/>
          </p:nvPr>
        </p:nvSpPr>
        <p:spPr/>
        <p:txBody>
          <a:bodyPr/>
          <a:lstStyle/>
          <a:p>
            <a:r>
              <a:rPr lang="en-US"/>
              <a:t>HPE Confidential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Date Placeholder 1"/>
          <p:cNvSpPr>
            <a:spLocks noGrp="1"/>
          </p:cNvSpPr>
          <p:nvPr>
            <p:ph type="dt" sz="half" idx="10"/>
          </p:nvPr>
        </p:nvSpPr>
        <p:spPr/>
        <p:txBody>
          <a:bodyPr/>
          <a:lstStyle/>
          <a:p>
            <a:fld id="{F600499D-8958-48F4-B1FC-A95484E687FA}" type="datetime4">
              <a:rPr lang="en-US" smtClean="0"/>
              <a:t>February 17, 2023</a:t>
            </a:fld>
            <a:endParaRPr/>
          </a:p>
        </p:txBody>
      </p:sp>
      <p:sp>
        <p:nvSpPr>
          <p:cNvPr id="8" name="Footer Placeholder 7"/>
          <p:cNvSpPr>
            <a:spLocks noGrp="1"/>
          </p:cNvSpPr>
          <p:nvPr>
            <p:ph type="ftr" sz="quarter" idx="11"/>
          </p:nvPr>
        </p:nvSpPr>
        <p:spPr/>
        <p:txBody>
          <a:bodyPr/>
          <a:lstStyle/>
          <a:p>
            <a:r>
              <a:rPr lang="en-US"/>
              <a:t>HPE Confidential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CDD92A3-D132-4075-8DB8-FA918A9F9D9E}" type="datetime4">
              <a:rPr lang="en-US" smtClean="0"/>
              <a:t>February 17, 2023</a:t>
            </a:fld>
            <a:endParaRPr/>
          </a:p>
        </p:txBody>
      </p:sp>
      <p:sp>
        <p:nvSpPr>
          <p:cNvPr id="5" name="Footer Placeholder 4"/>
          <p:cNvSpPr>
            <a:spLocks noGrp="1"/>
          </p:cNvSpPr>
          <p:nvPr>
            <p:ph type="ftr" sz="quarter" idx="11"/>
          </p:nvPr>
        </p:nvSpPr>
        <p:spPr/>
        <p:txBody>
          <a:bodyPr/>
          <a:lstStyle/>
          <a:p>
            <a:r>
              <a:rPr lang="en-US"/>
              <a:t>HPE Confidential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8F43311-081F-4B61-8024-691D5FFFD474}" type="datetime4">
              <a:rPr lang="en-US" smtClean="0"/>
              <a:t>February 17, 2023</a:t>
            </a:fld>
            <a:endParaRPr/>
          </a:p>
        </p:txBody>
      </p:sp>
      <p:sp>
        <p:nvSpPr>
          <p:cNvPr id="5" name="Footer Placeholder 4"/>
          <p:cNvSpPr>
            <a:spLocks noGrp="1"/>
          </p:cNvSpPr>
          <p:nvPr>
            <p:ph type="ftr" sz="quarter" idx="11"/>
          </p:nvPr>
        </p:nvSpPr>
        <p:spPr/>
        <p:txBody>
          <a:bodyPr/>
          <a:lstStyle/>
          <a:p>
            <a:r>
              <a:rPr lang="en-US"/>
              <a:t>HPE Confidential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829141B-2956-4DA4-9A3B-3CE009CA4687}" type="datetime4">
              <a:rPr lang="en-US" smtClean="0"/>
              <a:t>February 17, 2023</a:t>
            </a:fld>
            <a:endParaRPr/>
          </a:p>
        </p:txBody>
      </p:sp>
      <p:sp>
        <p:nvSpPr>
          <p:cNvPr id="4" name="Footer Placeholder 3"/>
          <p:cNvSpPr>
            <a:spLocks noGrp="1"/>
          </p:cNvSpPr>
          <p:nvPr>
            <p:ph type="ftr" sz="quarter" idx="11"/>
          </p:nvPr>
        </p:nvSpPr>
        <p:spPr/>
        <p:txBody>
          <a:bodyPr/>
          <a:lstStyle/>
          <a:p>
            <a:r>
              <a:rPr lang="en-US"/>
              <a:t>HPE Confidential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6_Title Slide with Dark Picture">
    <p:bg bwMode="ltGray">
      <p:bgPr>
        <a:solidFill>
          <a:schemeClr val="tx1"/>
        </a:solidFill>
        <a:effectLst/>
      </p:bgPr>
    </p:bg>
    <p:spTree>
      <p:nvGrpSpPr>
        <p:cNvPr id="1" name=""/>
        <p:cNvGrpSpPr/>
        <p:nvPr/>
      </p:nvGrpSpPr>
      <p:grpSpPr>
        <a:xfrm>
          <a:off x="0" y="0"/>
          <a:ext cx="0" cy="0"/>
          <a:chOff x="0" y="0"/>
          <a:chExt cx="0" cy="0"/>
        </a:xfrm>
      </p:grpSpPr>
      <p:pic>
        <p:nvPicPr>
          <p:cNvPr id="2" name="Picture 1" descr="20160410_HPE_SF_55_WINDOW_MEETINGS_0904.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6079"/>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423" y="456997"/>
            <a:ext cx="3035808" cy="1225296"/>
          </a:xfrm>
          <a:prstGeom prst="rect">
            <a:avLst/>
          </a:prstGeom>
        </p:spPr>
      </p:pic>
      <p:sp>
        <p:nvSpPr>
          <p:cNvPr id="11" name="Title 4"/>
          <p:cNvSpPr>
            <a:spLocks noGrp="1"/>
          </p:cNvSpPr>
          <p:nvPr>
            <p:ph type="title" hasCustomPrompt="1"/>
          </p:nvPr>
        </p:nvSpPr>
        <p:spPr>
          <a:xfrm>
            <a:off x="610393" y="2209800"/>
            <a:ext cx="7924008" cy="1905000"/>
          </a:xfrm>
        </p:spPr>
        <p:txBody>
          <a:bodyPr anchor="b"/>
          <a:lstStyle>
            <a:lvl1pPr>
              <a:lnSpc>
                <a:spcPct val="80000"/>
              </a:lnSpc>
              <a:defRPr sz="6600">
                <a:solidFill>
                  <a:schemeClr val="bg1"/>
                </a:solidFill>
              </a:defRPr>
            </a:lvl1pPr>
          </a:lstStyle>
          <a:p>
            <a:r>
              <a:rPr lang="en-US" dirty="0"/>
              <a:t>Title slide with picture</a:t>
            </a:r>
            <a:endParaRPr dirty="0"/>
          </a:p>
        </p:txBody>
      </p:sp>
      <p:sp>
        <p:nvSpPr>
          <p:cNvPr id="13" name="Subtitle 2"/>
          <p:cNvSpPr>
            <a:spLocks noGrp="1"/>
          </p:cNvSpPr>
          <p:nvPr>
            <p:ph type="subTitle" idx="1" hasCustomPrompt="1"/>
          </p:nvPr>
        </p:nvSpPr>
        <p:spPr>
          <a:xfrm>
            <a:off x="608013" y="4267200"/>
            <a:ext cx="8229600" cy="914400"/>
          </a:xfrm>
        </p:spPr>
        <p:txBody>
          <a:bodyPr>
            <a:noAutofit/>
          </a:bodyPr>
          <a:lstStyle>
            <a:lvl1pPr marL="0" indent="0" algn="l">
              <a:spcBef>
                <a:spcPts val="0"/>
              </a:spcBef>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4"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bg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10113642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83A6EC6C-6486-4C9A-8667-56C533506FB2}" type="datetime4">
              <a:rPr lang="en-US" smtClean="0"/>
              <a:t>February 17, 2023</a:t>
            </a:fld>
            <a:endParaRPr/>
          </a:p>
        </p:txBody>
      </p:sp>
      <p:sp>
        <p:nvSpPr>
          <p:cNvPr id="4" name="Footer Placeholder 3"/>
          <p:cNvSpPr>
            <a:spLocks noGrp="1"/>
          </p:cNvSpPr>
          <p:nvPr>
            <p:ph type="ftr" sz="quarter" idx="11"/>
          </p:nvPr>
        </p:nvSpPr>
        <p:spPr/>
        <p:txBody>
          <a:bodyPr/>
          <a:lstStyle/>
          <a:p>
            <a:r>
              <a:rPr lang="en-US"/>
              <a:t>HPE Confidential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B903A-F57E-49B1-9939-3F63AFB6F385}" type="datetime4">
              <a:rPr lang="en-US" smtClean="0"/>
              <a:t>February 17, 2023</a:t>
            </a:fld>
            <a:endParaRPr/>
          </a:p>
        </p:txBody>
      </p:sp>
      <p:sp>
        <p:nvSpPr>
          <p:cNvPr id="3" name="Footer Placeholder 2"/>
          <p:cNvSpPr>
            <a:spLocks noGrp="1"/>
          </p:cNvSpPr>
          <p:nvPr>
            <p:ph type="ftr" sz="quarter" idx="11"/>
          </p:nvPr>
        </p:nvSpPr>
        <p:spPr/>
        <p:txBody>
          <a:bodyPr/>
          <a:lstStyle/>
          <a:p>
            <a:r>
              <a:rPr lang="en-US"/>
              <a:t>HPE Confidential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EAA4E0B7-32FB-49EB-A5AE-1184CAFA3B80}" type="datetime4">
              <a:rPr lang="en-US" smtClean="0"/>
              <a:t>February 17, 2023</a:t>
            </a:fld>
            <a:endParaRPr/>
          </a:p>
        </p:txBody>
      </p:sp>
      <p:sp>
        <p:nvSpPr>
          <p:cNvPr id="6" name="Footer Placeholder 5"/>
          <p:cNvSpPr>
            <a:spLocks noGrp="1"/>
          </p:cNvSpPr>
          <p:nvPr>
            <p:ph type="ftr" sz="quarter" idx="11"/>
          </p:nvPr>
        </p:nvSpPr>
        <p:spPr/>
        <p:txBody>
          <a:bodyPr/>
          <a:lstStyle/>
          <a:p>
            <a:r>
              <a:rPr lang="en-US"/>
              <a:t>HPE Confidential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C1E78D88-739E-4691-919F-97A0476ED50F}" type="datetime4">
              <a:rPr lang="en-US" smtClean="0"/>
              <a:t>February 17, 2023</a:t>
            </a:fld>
            <a:endParaRPr/>
          </a:p>
        </p:txBody>
      </p:sp>
      <p:sp>
        <p:nvSpPr>
          <p:cNvPr id="8" name="Footer Placeholder 7"/>
          <p:cNvSpPr>
            <a:spLocks noGrp="1"/>
          </p:cNvSpPr>
          <p:nvPr>
            <p:ph type="ftr" sz="quarter" idx="11"/>
          </p:nvPr>
        </p:nvSpPr>
        <p:spPr/>
        <p:txBody>
          <a:bodyPr/>
          <a:lstStyle/>
          <a:p>
            <a:r>
              <a:rPr lang="en-US"/>
              <a:t>HPE Confidential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25A78501-D1C5-42F0-A45D-3CC39CE54973}" type="datetime4">
              <a:rPr lang="en-US" smtClean="0"/>
              <a:t>February 17, 2023</a:t>
            </a:fld>
            <a:endParaRPr/>
          </a:p>
        </p:txBody>
      </p:sp>
      <p:sp>
        <p:nvSpPr>
          <p:cNvPr id="8" name="Footer Placeholder 7"/>
          <p:cNvSpPr>
            <a:spLocks noGrp="1"/>
          </p:cNvSpPr>
          <p:nvPr>
            <p:ph type="ftr" sz="quarter" idx="11"/>
          </p:nvPr>
        </p:nvSpPr>
        <p:spPr/>
        <p:txBody>
          <a:bodyPr/>
          <a:lstStyle/>
          <a:p>
            <a:r>
              <a:rPr lang="en-US"/>
              <a:t>HPE Confidential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C318270-72C6-4E27-86CD-0C2D04C09854}" type="datetime4">
              <a:rPr lang="en-US" smtClean="0"/>
              <a:t>February 17, 2023</a:t>
            </a:fld>
            <a:endParaRPr/>
          </a:p>
        </p:txBody>
      </p:sp>
      <p:sp>
        <p:nvSpPr>
          <p:cNvPr id="6" name="Footer Placeholder 5"/>
          <p:cNvSpPr>
            <a:spLocks noGrp="1"/>
          </p:cNvSpPr>
          <p:nvPr>
            <p:ph type="ftr" sz="quarter" idx="11"/>
          </p:nvPr>
        </p:nvSpPr>
        <p:spPr/>
        <p:txBody>
          <a:bodyPr/>
          <a:lstStyle/>
          <a:p>
            <a:r>
              <a:rPr lang="en-US"/>
              <a:t>HPE Confidential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39095ADA-5A9F-4F31-A39E-7E06A32E94AA}" type="datetime4">
              <a:rPr lang="en-US" smtClean="0"/>
              <a:t>February 17, 2023</a:t>
            </a:fld>
            <a:endParaRPr/>
          </a:p>
        </p:txBody>
      </p:sp>
      <p:sp>
        <p:nvSpPr>
          <p:cNvPr id="6" name="Footer Placeholder 5"/>
          <p:cNvSpPr>
            <a:spLocks noGrp="1"/>
          </p:cNvSpPr>
          <p:nvPr>
            <p:ph type="ftr" sz="quarter" idx="11"/>
          </p:nvPr>
        </p:nvSpPr>
        <p:spPr/>
        <p:txBody>
          <a:bodyPr/>
          <a:lstStyle/>
          <a:p>
            <a:r>
              <a:rPr lang="en-US"/>
              <a:t>HPE Confidential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38CA902-4485-42AF-94F5-3D6CF6E57FCE}" type="datetime4">
              <a:rPr lang="en-US" smtClean="0"/>
              <a:t>February 17, 2023</a:t>
            </a:fld>
            <a:endParaRPr/>
          </a:p>
        </p:txBody>
      </p:sp>
      <p:sp>
        <p:nvSpPr>
          <p:cNvPr id="6" name="Footer Placeholder 5"/>
          <p:cNvSpPr>
            <a:spLocks noGrp="1"/>
          </p:cNvSpPr>
          <p:nvPr>
            <p:ph type="ftr" sz="quarter" idx="11"/>
          </p:nvPr>
        </p:nvSpPr>
        <p:spPr/>
        <p:txBody>
          <a:bodyPr/>
          <a:lstStyle/>
          <a:p>
            <a:r>
              <a:rPr lang="en-US"/>
              <a:t>HPE Confidential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CC868D-97D4-4824-BF99-430F7C64BE14}" type="datetime4">
              <a:rPr lang="en-US" smtClean="0"/>
              <a:t>February 17, 2023</a:t>
            </a:fld>
            <a:endParaRPr/>
          </a:p>
        </p:txBody>
      </p:sp>
      <p:sp>
        <p:nvSpPr>
          <p:cNvPr id="6" name="Footer Placeholder 5"/>
          <p:cNvSpPr>
            <a:spLocks noGrp="1"/>
          </p:cNvSpPr>
          <p:nvPr>
            <p:ph type="ftr" sz="quarter" idx="11"/>
          </p:nvPr>
        </p:nvSpPr>
        <p:spPr/>
        <p:txBody>
          <a:bodyPr/>
          <a:lstStyle/>
          <a:p>
            <a:r>
              <a:rPr lang="en-US"/>
              <a:t>HPE Confidential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086ACE63-81B6-4375-94A8-F3C39BD8CF88}" type="datetime4">
              <a:rPr lang="en-US" smtClean="0"/>
              <a:t>February 17, 2023</a:t>
            </a:fld>
            <a:endParaRPr/>
          </a:p>
        </p:txBody>
      </p:sp>
      <p:sp>
        <p:nvSpPr>
          <p:cNvPr id="6" name="Footer Placeholder 5"/>
          <p:cNvSpPr>
            <a:spLocks noGrp="1"/>
          </p:cNvSpPr>
          <p:nvPr>
            <p:ph type="ftr" sz="quarter" idx="11"/>
          </p:nvPr>
        </p:nvSpPr>
        <p:spPr/>
        <p:txBody>
          <a:bodyPr/>
          <a:lstStyle/>
          <a:p>
            <a:r>
              <a:rPr lang="en-US"/>
              <a:t>HPE Confidential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7_Title Slide with Picture">
    <p:bg bwMode="ltGray">
      <p:bgPr>
        <a:solidFill>
          <a:schemeClr val="bg1"/>
        </a:solidFill>
        <a:effectLst/>
      </p:bgPr>
    </p:bg>
    <p:spTree>
      <p:nvGrpSpPr>
        <p:cNvPr id="1" name=""/>
        <p:cNvGrpSpPr/>
        <p:nvPr/>
      </p:nvGrpSpPr>
      <p:grpSpPr>
        <a:xfrm>
          <a:off x="0" y="0"/>
          <a:ext cx="0" cy="0"/>
          <a:chOff x="0" y="0"/>
          <a:chExt cx="0" cy="0"/>
        </a:xfrm>
      </p:grpSpPr>
      <p:pic>
        <p:nvPicPr>
          <p:cNvPr id="3" name="Picture 2" descr="150923_TECH_SCOUT_01_VANCOUVER_PORT_0337_alt.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10" name="Picture 9" descr="hpe ppt cover logos_grn_pos.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423" y="456997"/>
            <a:ext cx="3035808" cy="1225296"/>
          </a:xfrm>
          <a:prstGeom prst="rect">
            <a:avLst/>
          </a:prstGeom>
        </p:spPr>
      </p:pic>
      <p:sp>
        <p:nvSpPr>
          <p:cNvPr id="11" name="Title 4"/>
          <p:cNvSpPr>
            <a:spLocks noGrp="1"/>
          </p:cNvSpPr>
          <p:nvPr>
            <p:ph type="title" hasCustomPrompt="1"/>
          </p:nvPr>
        </p:nvSpPr>
        <p:spPr>
          <a:xfrm>
            <a:off x="610393" y="2209800"/>
            <a:ext cx="8229600" cy="1905000"/>
          </a:xfrm>
        </p:spPr>
        <p:txBody>
          <a:bodyPr anchor="b"/>
          <a:lstStyle>
            <a:lvl1pPr>
              <a:lnSpc>
                <a:spcPct val="80000"/>
              </a:lnSpc>
              <a:defRPr sz="6600"/>
            </a:lvl1pPr>
          </a:lstStyle>
          <a:p>
            <a:r>
              <a:rPr lang="en-US" dirty="0"/>
              <a:t>Title slide with picture</a:t>
            </a:r>
            <a:endParaRPr dirty="0"/>
          </a:p>
        </p:txBody>
      </p:sp>
      <p:sp>
        <p:nvSpPr>
          <p:cNvPr id="13" name="Subtitle 2"/>
          <p:cNvSpPr>
            <a:spLocks noGrp="1"/>
          </p:cNvSpPr>
          <p:nvPr>
            <p:ph type="subTitle" idx="1" hasCustomPrompt="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4"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143953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37BE1-8BF5-4ED0-8A34-05B3C3270E48}" type="datetime4">
              <a:rPr lang="en-US" smtClean="0"/>
              <a:t>February 17, 2023</a:t>
            </a:fld>
            <a:endParaRPr/>
          </a:p>
        </p:txBody>
      </p:sp>
      <p:sp>
        <p:nvSpPr>
          <p:cNvPr id="6" name="Footer Placeholder 5"/>
          <p:cNvSpPr>
            <a:spLocks noGrp="1"/>
          </p:cNvSpPr>
          <p:nvPr>
            <p:ph type="ftr" sz="quarter" idx="11"/>
          </p:nvPr>
        </p:nvSpPr>
        <p:spPr/>
        <p:txBody>
          <a:bodyPr/>
          <a:lstStyle/>
          <a:p>
            <a:r>
              <a:rPr lang="en-US"/>
              <a:t>HPE Confidential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802035F8-5A00-4215-86E9-59229829038E}" type="datetime4">
              <a:rPr lang="en-US" smtClean="0"/>
              <a:t>February 17, 2023</a:t>
            </a:fld>
            <a:endParaRPr/>
          </a:p>
        </p:txBody>
      </p:sp>
      <p:sp>
        <p:nvSpPr>
          <p:cNvPr id="6" name="Footer Placeholder 5"/>
          <p:cNvSpPr>
            <a:spLocks noGrp="1"/>
          </p:cNvSpPr>
          <p:nvPr>
            <p:ph type="ftr" sz="quarter" idx="11"/>
          </p:nvPr>
        </p:nvSpPr>
        <p:spPr/>
        <p:txBody>
          <a:bodyPr/>
          <a:lstStyle/>
          <a:p>
            <a:r>
              <a:rPr lang="en-US"/>
              <a:t>HPE Confidential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40CF52-2DBC-4A41-9FA2-A5CD951402CD}" type="datetime4">
              <a:rPr lang="en-US" smtClean="0"/>
              <a:t>February 17, 2023</a:t>
            </a:fld>
            <a:endParaRPr/>
          </a:p>
        </p:txBody>
      </p:sp>
      <p:sp>
        <p:nvSpPr>
          <p:cNvPr id="6" name="Footer Placeholder 5"/>
          <p:cNvSpPr>
            <a:spLocks noGrp="1"/>
          </p:cNvSpPr>
          <p:nvPr>
            <p:ph type="ftr" sz="quarter" idx="11"/>
          </p:nvPr>
        </p:nvSpPr>
        <p:spPr/>
        <p:txBody>
          <a:bodyPr/>
          <a:lstStyle/>
          <a:p>
            <a:r>
              <a:rPr lang="en-US"/>
              <a:t>HPE Confidential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3D9EAC-9264-43D1-88A7-5E1F03634306}" type="datetime4">
              <a:rPr lang="en-US" smtClean="0"/>
              <a:t>February 17, 2023</a:t>
            </a:fld>
            <a:endParaRPr/>
          </a:p>
        </p:txBody>
      </p:sp>
      <p:sp>
        <p:nvSpPr>
          <p:cNvPr id="6" name="Footer Placeholder 5"/>
          <p:cNvSpPr>
            <a:spLocks noGrp="1"/>
          </p:cNvSpPr>
          <p:nvPr>
            <p:ph type="ftr" sz="quarter" idx="11"/>
          </p:nvPr>
        </p:nvSpPr>
        <p:spPr/>
        <p:txBody>
          <a:bodyPr/>
          <a:lstStyle/>
          <a:p>
            <a:r>
              <a:rPr lang="en-US"/>
              <a:t>HPE Confidential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0718BAC9-1009-4854-8010-29C470ADBDF6}" type="datetime4">
              <a:rPr lang="en-US" smtClean="0"/>
              <a:t>February 17, 2023</a:t>
            </a:fld>
            <a:endParaRPr/>
          </a:p>
        </p:txBody>
      </p:sp>
      <p:sp>
        <p:nvSpPr>
          <p:cNvPr id="12" name="Footer Placeholder 11"/>
          <p:cNvSpPr>
            <a:spLocks noGrp="1"/>
          </p:cNvSpPr>
          <p:nvPr>
            <p:ph type="ftr" sz="quarter" idx="16"/>
          </p:nvPr>
        </p:nvSpPr>
        <p:spPr/>
        <p:txBody>
          <a:bodyPr/>
          <a:lstStyle/>
          <a:p>
            <a:r>
              <a:rPr lang="en-US"/>
              <a:t>HPE Confidential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88A20B-511A-435B-A7EB-3423C38CA852}" type="datetime4">
              <a:rPr lang="en-US" smtClean="0"/>
              <a:t>February 17, 2023</a:t>
            </a:fld>
            <a:endParaRPr/>
          </a:p>
        </p:txBody>
      </p:sp>
      <p:sp>
        <p:nvSpPr>
          <p:cNvPr id="5" name="Footer Placeholder 4"/>
          <p:cNvSpPr>
            <a:spLocks noGrp="1"/>
          </p:cNvSpPr>
          <p:nvPr>
            <p:ph type="ftr" sz="quarter" idx="11"/>
          </p:nvPr>
        </p:nvSpPr>
        <p:spPr/>
        <p:txBody>
          <a:bodyPr/>
          <a:lstStyle/>
          <a:p>
            <a:r>
              <a:rPr lang="en-US"/>
              <a:t>HPE Confidential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EEF5794-22C9-4289-9328-6F33BD47273D}" type="datetime4">
              <a:rPr lang="en-US" smtClean="0"/>
              <a:t>February 17, 2023</a:t>
            </a:fld>
            <a:endParaRPr/>
          </a:p>
        </p:txBody>
      </p:sp>
      <p:sp>
        <p:nvSpPr>
          <p:cNvPr id="5" name="Footer Placeholder 4"/>
          <p:cNvSpPr>
            <a:spLocks noGrp="1"/>
          </p:cNvSpPr>
          <p:nvPr>
            <p:ph type="ftr" sz="quarter" idx="11"/>
          </p:nvPr>
        </p:nvSpPr>
        <p:spPr/>
        <p:txBody>
          <a:bodyPr/>
          <a:lstStyle/>
          <a:p>
            <a:r>
              <a:rPr lang="en-US"/>
              <a:t>HPE Confidential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8_Title Slide with Dark Picture">
    <p:bg bwMode="ltGray">
      <p:bgPr>
        <a:solidFill>
          <a:schemeClr val="tx1"/>
        </a:solidFill>
        <a:effectLst/>
      </p:bgPr>
    </p:bg>
    <p:spTree>
      <p:nvGrpSpPr>
        <p:cNvPr id="1" name=""/>
        <p:cNvGrpSpPr/>
        <p:nvPr/>
      </p:nvGrpSpPr>
      <p:grpSpPr>
        <a:xfrm>
          <a:off x="0" y="0"/>
          <a:ext cx="0" cy="0"/>
          <a:chOff x="0" y="0"/>
          <a:chExt cx="0" cy="0"/>
        </a:xfrm>
      </p:grpSpPr>
      <p:pic>
        <p:nvPicPr>
          <p:cNvPr id="3" name="Picture 2" descr="20150930_63_MTN_BIKERS_0724.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423" y="456997"/>
            <a:ext cx="3035808" cy="1225296"/>
          </a:xfrm>
          <a:prstGeom prst="rect">
            <a:avLst/>
          </a:prstGeom>
        </p:spPr>
      </p:pic>
      <p:sp>
        <p:nvSpPr>
          <p:cNvPr id="11" name="Title 4"/>
          <p:cNvSpPr>
            <a:spLocks noGrp="1"/>
          </p:cNvSpPr>
          <p:nvPr>
            <p:ph type="title" hasCustomPrompt="1"/>
          </p:nvPr>
        </p:nvSpPr>
        <p:spPr>
          <a:xfrm>
            <a:off x="610393" y="2209800"/>
            <a:ext cx="8229600" cy="1905000"/>
          </a:xfrm>
        </p:spPr>
        <p:txBody>
          <a:bodyPr anchor="b"/>
          <a:lstStyle>
            <a:lvl1pPr>
              <a:lnSpc>
                <a:spcPct val="80000"/>
              </a:lnSpc>
              <a:defRPr sz="6600">
                <a:solidFill>
                  <a:schemeClr val="bg1"/>
                </a:solidFill>
              </a:defRPr>
            </a:lvl1pPr>
          </a:lstStyle>
          <a:p>
            <a:r>
              <a:rPr lang="en-US" dirty="0"/>
              <a:t>Title slide with picture</a:t>
            </a:r>
            <a:endParaRPr dirty="0"/>
          </a:p>
        </p:txBody>
      </p:sp>
      <p:sp>
        <p:nvSpPr>
          <p:cNvPr id="13" name="Subtitle 2"/>
          <p:cNvSpPr>
            <a:spLocks noGrp="1"/>
          </p:cNvSpPr>
          <p:nvPr>
            <p:ph type="subTitle" idx="1" hasCustomPrompt="1"/>
          </p:nvPr>
        </p:nvSpPr>
        <p:spPr>
          <a:xfrm>
            <a:off x="608013" y="4267200"/>
            <a:ext cx="8229600" cy="914400"/>
          </a:xfrm>
        </p:spPr>
        <p:txBody>
          <a:bodyPr>
            <a:noAutofit/>
          </a:bodyPr>
          <a:lstStyle>
            <a:lvl1pPr marL="0" indent="0" algn="l">
              <a:spcBef>
                <a:spcPts val="0"/>
              </a:spcBef>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4"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bg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9255498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3_Title Slide with Dark Picture">
    <p:bg bwMode="ltGray">
      <p:bgPr>
        <a:solidFill>
          <a:schemeClr val="tx1"/>
        </a:solidFill>
        <a:effectLst/>
      </p:bgPr>
    </p:bg>
    <p:spTree>
      <p:nvGrpSpPr>
        <p:cNvPr id="1" name=""/>
        <p:cNvGrpSpPr/>
        <p:nvPr/>
      </p:nvGrpSpPr>
      <p:grpSpPr>
        <a:xfrm>
          <a:off x="0" y="0"/>
          <a:ext cx="0" cy="0"/>
          <a:chOff x="0" y="0"/>
          <a:chExt cx="0" cy="0"/>
        </a:xfrm>
      </p:grpSpPr>
      <p:pic>
        <p:nvPicPr>
          <p:cNvPr id="2" name="Picture 1" descr="GettyImages-499713957_original.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423" y="456997"/>
            <a:ext cx="3035808" cy="1225296"/>
          </a:xfrm>
          <a:prstGeom prst="rect">
            <a:avLst/>
          </a:prstGeom>
        </p:spPr>
      </p:pic>
      <p:sp>
        <p:nvSpPr>
          <p:cNvPr id="11" name="Title 4"/>
          <p:cNvSpPr>
            <a:spLocks noGrp="1"/>
          </p:cNvSpPr>
          <p:nvPr>
            <p:ph type="title" hasCustomPrompt="1"/>
          </p:nvPr>
        </p:nvSpPr>
        <p:spPr>
          <a:xfrm>
            <a:off x="610393" y="2209800"/>
            <a:ext cx="8229600" cy="1905000"/>
          </a:xfrm>
        </p:spPr>
        <p:txBody>
          <a:bodyPr anchor="b"/>
          <a:lstStyle>
            <a:lvl1pPr>
              <a:lnSpc>
                <a:spcPct val="80000"/>
              </a:lnSpc>
              <a:defRPr sz="6600"/>
            </a:lvl1pPr>
          </a:lstStyle>
          <a:p>
            <a:r>
              <a:rPr lang="en-US" dirty="0"/>
              <a:t>Title slide with picture</a:t>
            </a:r>
            <a:endParaRPr dirty="0"/>
          </a:p>
        </p:txBody>
      </p:sp>
      <p:sp>
        <p:nvSpPr>
          <p:cNvPr id="13" name="Subtitle 2"/>
          <p:cNvSpPr>
            <a:spLocks noGrp="1"/>
          </p:cNvSpPr>
          <p:nvPr>
            <p:ph type="subTitle" idx="1" hasCustomPrompt="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4"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38584296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9_Title Slide with Dark Picture">
    <p:bg bwMode="ltGray">
      <p:bgPr>
        <a:solidFill>
          <a:schemeClr val="tx1"/>
        </a:solidFill>
        <a:effectLst/>
      </p:bgPr>
    </p:bg>
    <p:spTree>
      <p:nvGrpSpPr>
        <p:cNvPr id="1" name=""/>
        <p:cNvGrpSpPr/>
        <p:nvPr/>
      </p:nvGrpSpPr>
      <p:grpSpPr>
        <a:xfrm>
          <a:off x="0" y="0"/>
          <a:ext cx="0" cy="0"/>
          <a:chOff x="0" y="0"/>
          <a:chExt cx="0" cy="0"/>
        </a:xfrm>
      </p:grpSpPr>
      <p:pic>
        <p:nvPicPr>
          <p:cNvPr id="3" name="Picture 2" descr="20140812_HP_Brazil_10_Supplemental_I7V2760_original.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12192000" cy="6858000"/>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423" y="456997"/>
            <a:ext cx="3035808" cy="1225296"/>
          </a:xfrm>
          <a:prstGeom prst="rect">
            <a:avLst/>
          </a:prstGeom>
        </p:spPr>
      </p:pic>
      <p:sp>
        <p:nvSpPr>
          <p:cNvPr id="11" name="Title 4"/>
          <p:cNvSpPr>
            <a:spLocks noGrp="1"/>
          </p:cNvSpPr>
          <p:nvPr>
            <p:ph type="title" hasCustomPrompt="1"/>
          </p:nvPr>
        </p:nvSpPr>
        <p:spPr>
          <a:xfrm>
            <a:off x="610392" y="2209800"/>
            <a:ext cx="9143207" cy="1905000"/>
          </a:xfrm>
        </p:spPr>
        <p:txBody>
          <a:bodyPr anchor="b"/>
          <a:lstStyle>
            <a:lvl1pPr>
              <a:lnSpc>
                <a:spcPct val="80000"/>
              </a:lnSpc>
              <a:defRPr sz="6600"/>
            </a:lvl1pPr>
          </a:lstStyle>
          <a:p>
            <a:r>
              <a:rPr lang="en-US" dirty="0"/>
              <a:t>Title slide with picture</a:t>
            </a:r>
            <a:endParaRPr dirty="0"/>
          </a:p>
        </p:txBody>
      </p:sp>
      <p:sp>
        <p:nvSpPr>
          <p:cNvPr id="13" name="Subtitle 2"/>
          <p:cNvSpPr>
            <a:spLocks noGrp="1"/>
          </p:cNvSpPr>
          <p:nvPr>
            <p:ph type="subTitle" idx="1" hasCustomPrompt="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4"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1005705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60187-B695-442D-8A88-B3DC42167EB8}" type="datetime4">
              <a:rPr lang="en-US" smtClean="0"/>
              <a:t>February 17, 2023</a:t>
            </a:fld>
            <a:endParaRPr/>
          </a:p>
        </p:txBody>
      </p:sp>
      <p:sp>
        <p:nvSpPr>
          <p:cNvPr id="5" name="Footer Placeholder 4"/>
          <p:cNvSpPr>
            <a:spLocks noGrp="1"/>
          </p:cNvSpPr>
          <p:nvPr>
            <p:ph type="ftr" sz="quarter" idx="11"/>
          </p:nvPr>
        </p:nvSpPr>
        <p:spPr/>
        <p:txBody>
          <a:bodyPr/>
          <a:lstStyle/>
          <a:p>
            <a:r>
              <a:rPr lang="en-US"/>
              <a:t>HPE Confidential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8B9B0-214D-4099-8178-D898F074658A}" type="datetime4">
              <a:rPr lang="en-US" smtClean="0"/>
              <a:t>February 17, 2023</a:t>
            </a:fld>
            <a:endParaRPr/>
          </a:p>
        </p:txBody>
      </p:sp>
      <p:sp>
        <p:nvSpPr>
          <p:cNvPr id="5" name="Footer Placeholder 4"/>
          <p:cNvSpPr>
            <a:spLocks noGrp="1"/>
          </p:cNvSpPr>
          <p:nvPr>
            <p:ph type="ftr" sz="quarter" idx="11"/>
          </p:nvPr>
        </p:nvSpPr>
        <p:spPr/>
        <p:txBody>
          <a:bodyPr/>
          <a:lstStyle/>
          <a:p>
            <a:r>
              <a:rPr lang="en-US"/>
              <a:t>HPE Confidential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C13226A9-A931-4A5F-89D5-2F7A5E8A94F5}" type="datetime4">
              <a:rPr lang="en-US" smtClean="0"/>
              <a:t>February 17, 2023</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t>HPE Confidential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60" r:id="rId7"/>
    <p:sldLayoutId id="2147483651" r:id="rId8"/>
    <p:sldLayoutId id="2147483661" r:id="rId9"/>
    <p:sldLayoutId id="2147483662" r:id="rId10"/>
    <p:sldLayoutId id="2147483663" r:id="rId11"/>
    <p:sldLayoutId id="2147483664" r:id="rId12"/>
    <p:sldLayoutId id="2147483665" r:id="rId13"/>
    <p:sldLayoutId id="2147483666" r:id="rId14"/>
    <p:sldLayoutId id="2147483667" r:id="rId15"/>
    <p:sldLayoutId id="2147483650" r:id="rId16"/>
    <p:sldLayoutId id="2147483668" r:id="rId17"/>
    <p:sldLayoutId id="2147483669" r:id="rId18"/>
    <p:sldLayoutId id="2147483654" r:id="rId19"/>
    <p:sldLayoutId id="2147483679" r:id="rId20"/>
    <p:sldLayoutId id="2147483655" r:id="rId21"/>
    <p:sldLayoutId id="2147483652" r:id="rId22"/>
    <p:sldLayoutId id="2147483653" r:id="rId23"/>
    <p:sldLayoutId id="2147483670" r:id="rId24"/>
    <p:sldLayoutId id="2147483671" r:id="rId25"/>
    <p:sldLayoutId id="2147483672" r:id="rId26"/>
    <p:sldLayoutId id="2147483673" r:id="rId27"/>
    <p:sldLayoutId id="2147483656" r:id="rId28"/>
    <p:sldLayoutId id="2147483674" r:id="rId29"/>
    <p:sldLayoutId id="2147483657" r:id="rId30"/>
    <p:sldLayoutId id="2147483675" r:id="rId31"/>
    <p:sldLayoutId id="2147483676" r:id="rId32"/>
    <p:sldLayoutId id="2147483677" r:id="rId33"/>
    <p:sldLayoutId id="2147483678" r:id="rId34"/>
    <p:sldLayoutId id="2147483649" r:id="rId35"/>
    <p:sldLayoutId id="2147483658" r:id="rId36"/>
    <p:sldLayoutId id="2147483659"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windows/wsl/about" TargetMode="External"/><Relationship Id="rId2" Type="http://schemas.openxmlformats.org/officeDocument/2006/relationships/hyperlink" Target="https://docs.ansible.com/ansible/latest/installation_guide/intro_installation.html#id6" TargetMode="External"/><Relationship Id="rId1" Type="http://schemas.openxmlformats.org/officeDocument/2006/relationships/slideLayout" Target="../slideLayouts/slideLayout16.xml"/><Relationship Id="rId4" Type="http://schemas.openxmlformats.org/officeDocument/2006/relationships/hyperlink" Target="https://docs.ansible.com/ansible/latest/installation_guide/intro_installation.html#id7"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ansible.com/ansible/latest/installation_guide/intro_installation.html" TargetMode="Externa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2780928"/>
            <a:ext cx="7560840" cy="1905000"/>
          </a:xfrm>
        </p:spPr>
        <p:txBody>
          <a:bodyPr anchor="b">
            <a:normAutofit fontScale="90000"/>
          </a:bodyPr>
          <a:lstStyle/>
          <a:p>
            <a:r>
              <a:rPr lang="en-US" dirty="0"/>
              <a:t>Patching A</a:t>
            </a:r>
            <a:r>
              <a:rPr lang="en-GB" dirty="0" err="1"/>
              <a:t>utomation</a:t>
            </a:r>
            <a:r>
              <a:rPr lang="en-GB" dirty="0"/>
              <a:t> with Ansible</a:t>
            </a:r>
            <a:endParaRPr lang="en-US" dirty="0"/>
          </a:p>
        </p:txBody>
      </p:sp>
    </p:spTree>
    <p:extLst>
      <p:ext uri="{BB962C8B-B14F-4D97-AF65-F5344CB8AC3E}">
        <p14:creationId xmlns:p14="http://schemas.microsoft.com/office/powerpoint/2010/main" val="26857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EB8D8A-616E-5557-92FA-A09413A64F23}"/>
              </a:ext>
            </a:extLst>
          </p:cNvPr>
          <p:cNvSpPr>
            <a:spLocks noGrp="1"/>
          </p:cNvSpPr>
          <p:nvPr>
            <p:ph type="title"/>
          </p:nvPr>
        </p:nvSpPr>
        <p:spPr/>
        <p:txBody>
          <a:bodyPr/>
          <a:lstStyle/>
          <a:p>
            <a:r>
              <a:rPr lang="en-US" dirty="0"/>
              <a:t>Why Open SSH?</a:t>
            </a:r>
            <a:endParaRPr lang="en-GB" dirty="0"/>
          </a:p>
        </p:txBody>
      </p:sp>
      <p:sp>
        <p:nvSpPr>
          <p:cNvPr id="11" name="Content Placeholder 10">
            <a:extLst>
              <a:ext uri="{FF2B5EF4-FFF2-40B4-BE49-F238E27FC236}">
                <a16:creationId xmlns:a16="http://schemas.microsoft.com/office/drawing/2014/main" id="{5ABE6F3C-0373-3C51-FFFE-720B9606F789}"/>
              </a:ext>
            </a:extLst>
          </p:cNvPr>
          <p:cNvSpPr>
            <a:spLocks noGrp="1"/>
          </p:cNvSpPr>
          <p:nvPr>
            <p:ph sz="half" idx="1"/>
          </p:nvPr>
        </p:nvSpPr>
        <p:spPr>
          <a:xfrm>
            <a:off x="609440" y="1124744"/>
            <a:ext cx="10887159" cy="4971256"/>
          </a:xfrm>
        </p:spPr>
        <p:txBody>
          <a:bodyPr>
            <a:normAutofit/>
          </a:bodyPr>
          <a:lstStyle/>
          <a:p>
            <a:pPr rtl="0">
              <a:buFont typeface="Wingdings" panose="05000000000000000000" pitchFamily="2" charset="2"/>
              <a:buChar char="Ø"/>
            </a:pPr>
            <a:r>
              <a:rPr lang="en-US" dirty="0">
                <a:effectLst/>
              </a:rPr>
              <a:t>It is the second widely used SSH connectivity tools that are available as an open-source version on the web. This tool is appropriate for use in Windows, Linux, and Mac OS.</a:t>
            </a:r>
          </a:p>
          <a:p>
            <a:pPr>
              <a:buFont typeface="Wingdings" panose="05000000000000000000" pitchFamily="2" charset="2"/>
              <a:buChar char="Ø"/>
            </a:pPr>
            <a:r>
              <a:rPr lang="en-US" dirty="0">
                <a:effectLst/>
              </a:rPr>
              <a:t>It encrypt all the traffic that travels between the two designated systems over the internet. It can easily encrypt all communication and passwords, to prevent any connection hijacking and eavesdropping. This ensures safe and secure communication on an unsecured network like the internet.</a:t>
            </a:r>
          </a:p>
          <a:p>
            <a:pPr>
              <a:buFont typeface="Wingdings" panose="05000000000000000000" pitchFamily="2" charset="2"/>
              <a:buChar char="Ø"/>
            </a:pPr>
            <a:r>
              <a:rPr lang="en-US" dirty="0">
                <a:effectLst/>
              </a:rPr>
              <a:t>This suite comprises of the below-mentioned tools:</a:t>
            </a:r>
          </a:p>
          <a:p>
            <a:pPr lvl="2">
              <a:buFont typeface="Arial" panose="020B0604020202020204" pitchFamily="34" charset="0"/>
              <a:buChar char="•"/>
            </a:pPr>
            <a:r>
              <a:rPr lang="en-US" dirty="0">
                <a:effectLst/>
              </a:rPr>
              <a:t>Remote operations are performed through using </a:t>
            </a:r>
            <a:r>
              <a:rPr lang="en-US" dirty="0" err="1">
                <a:effectLst/>
              </a:rPr>
              <a:t>ssh</a:t>
            </a:r>
            <a:r>
              <a:rPr lang="en-US" dirty="0">
                <a:effectLst/>
              </a:rPr>
              <a:t>, sftp, and </a:t>
            </a:r>
            <a:r>
              <a:rPr lang="en-US" dirty="0" err="1">
                <a:effectLst/>
              </a:rPr>
              <a:t>scp</a:t>
            </a:r>
            <a:r>
              <a:rPr lang="en-US" dirty="0">
                <a:effectLst/>
              </a:rPr>
              <a:t>.</a:t>
            </a:r>
          </a:p>
          <a:p>
            <a:pPr lvl="2">
              <a:buFont typeface="Arial" panose="020B0604020202020204" pitchFamily="34" charset="0"/>
              <a:buChar char="•"/>
            </a:pPr>
            <a:r>
              <a:rPr lang="en-US" dirty="0">
                <a:effectLst/>
              </a:rPr>
              <a:t>Key management is done using various keys such as </a:t>
            </a:r>
            <a:r>
              <a:rPr lang="en-US" dirty="0" err="1">
                <a:effectLst/>
              </a:rPr>
              <a:t>ssh</a:t>
            </a:r>
            <a:r>
              <a:rPr lang="en-US" dirty="0">
                <a:effectLst/>
              </a:rPr>
              <a:t>-keygen, </a:t>
            </a:r>
            <a:r>
              <a:rPr lang="en-US" dirty="0" err="1">
                <a:effectLst/>
              </a:rPr>
              <a:t>ssh-keyscan</a:t>
            </a:r>
            <a:r>
              <a:rPr lang="en-US" dirty="0">
                <a:effectLst/>
              </a:rPr>
              <a:t>, </a:t>
            </a:r>
            <a:r>
              <a:rPr lang="en-US" dirty="0" err="1">
                <a:effectLst/>
              </a:rPr>
              <a:t>ssh</a:t>
            </a:r>
            <a:r>
              <a:rPr lang="en-US" dirty="0">
                <a:effectLst/>
              </a:rPr>
              <a:t>-add and </a:t>
            </a:r>
            <a:r>
              <a:rPr lang="en-US" dirty="0" err="1">
                <a:effectLst/>
              </a:rPr>
              <a:t>ssh-keysign</a:t>
            </a:r>
            <a:r>
              <a:rPr lang="en-US" dirty="0">
                <a:effectLst/>
              </a:rPr>
              <a:t>.</a:t>
            </a:r>
          </a:p>
          <a:p>
            <a:pPr lvl="2">
              <a:buFont typeface="Arial" panose="020B0604020202020204" pitchFamily="34" charset="0"/>
              <a:buChar char="•"/>
            </a:pPr>
            <a:r>
              <a:rPr lang="en-US" dirty="0">
                <a:effectLst/>
              </a:rPr>
              <a:t>The service side consists of </a:t>
            </a:r>
            <a:r>
              <a:rPr lang="en-US" dirty="0" err="1">
                <a:effectLst/>
              </a:rPr>
              <a:t>sshd</a:t>
            </a:r>
            <a:r>
              <a:rPr lang="en-US" dirty="0">
                <a:effectLst/>
              </a:rPr>
              <a:t>, </a:t>
            </a:r>
            <a:r>
              <a:rPr lang="en-US" dirty="0" err="1">
                <a:effectLst/>
              </a:rPr>
              <a:t>ssh</a:t>
            </a:r>
            <a:r>
              <a:rPr lang="en-US" dirty="0">
                <a:effectLst/>
              </a:rPr>
              <a:t>-agent, and sftp-server.</a:t>
            </a:r>
            <a:endParaRPr lang="en-US" dirty="0"/>
          </a:p>
          <a:p>
            <a:pPr>
              <a:buFont typeface="Wingdings" panose="05000000000000000000" pitchFamily="2" charset="2"/>
              <a:buChar char="Ø"/>
            </a:pPr>
            <a:r>
              <a:rPr lang="en-US" dirty="0">
                <a:effectLst/>
              </a:rPr>
              <a:t>Strong cryptography is provided with AES, ECDSA, Ed25519, ChaCha20.</a:t>
            </a:r>
          </a:p>
          <a:p>
            <a:pPr lvl="1">
              <a:buFont typeface="Arial" panose="020B0604020202020204" pitchFamily="34" charset="0"/>
              <a:buChar char="•"/>
            </a:pPr>
            <a:r>
              <a:rPr lang="en-US" sz="1200" dirty="0"/>
              <a:t>Encryption is started before authentication, and no passwords or other information is transmitted in the clear. Encryption is also used to protect against spoofed packets. Several different ciphers and key types are available, and legacy options are usually phased out in a reasonable amount of time.</a:t>
            </a:r>
          </a:p>
          <a:p>
            <a:pPr>
              <a:buFont typeface="Wingdings" panose="05000000000000000000" pitchFamily="2" charset="2"/>
              <a:buChar char="Ø"/>
            </a:pPr>
            <a:r>
              <a:rPr lang="en-US" dirty="0">
                <a:effectLst/>
              </a:rPr>
              <a:t>The communication happens with public and private key of ansible server. Private key is kept safe in ansible server and public key is copy pasted on managed windows nodes. Then, data that goes from ansible is encrypted by private key and decrypted at client end by public key.</a:t>
            </a:r>
          </a:p>
          <a:p>
            <a:pPr>
              <a:buFont typeface="Wingdings" panose="05000000000000000000" pitchFamily="2" charset="2"/>
              <a:buChar char="Ø"/>
            </a:pPr>
            <a:r>
              <a:rPr lang="en-US" dirty="0"/>
              <a:t>Strong authentication (public keys, one-time passwords)</a:t>
            </a:r>
          </a:p>
          <a:p>
            <a:pPr lvl="1">
              <a:buFont typeface="Arial" panose="020B0604020202020204" pitchFamily="34" charset="0"/>
              <a:buChar char="•"/>
            </a:pPr>
            <a:r>
              <a:rPr lang="en-US" dirty="0"/>
              <a:t>Strong authentication protects against several security problems: IP spoofing, fakes routes and DNS spoofing. Some authentication methods include public key authentication, one-time passwords with s/key and authentication using Kerberos (only in -portable).</a:t>
            </a:r>
            <a:endParaRPr lang="en-GB" dirty="0"/>
          </a:p>
        </p:txBody>
      </p:sp>
      <p:sp>
        <p:nvSpPr>
          <p:cNvPr id="3" name="Footer Placeholder 2">
            <a:extLst>
              <a:ext uri="{FF2B5EF4-FFF2-40B4-BE49-F238E27FC236}">
                <a16:creationId xmlns:a16="http://schemas.microsoft.com/office/drawing/2014/main" id="{8EDCCDCE-D3FB-0DC9-9D01-208F030C5D6E}"/>
              </a:ext>
            </a:extLst>
          </p:cNvPr>
          <p:cNvSpPr>
            <a:spLocks noGrp="1"/>
          </p:cNvSpPr>
          <p:nvPr>
            <p:ph type="ftr" sz="quarter" idx="11"/>
          </p:nvPr>
        </p:nvSpPr>
        <p:spPr/>
        <p:txBody>
          <a:bodyPr/>
          <a:lstStyle/>
          <a:p>
            <a:r>
              <a:rPr lang="en-US"/>
              <a:t>HPE Confidential </a:t>
            </a:r>
          </a:p>
        </p:txBody>
      </p:sp>
      <p:sp>
        <p:nvSpPr>
          <p:cNvPr id="4" name="Slide Number Placeholder 3">
            <a:extLst>
              <a:ext uri="{FF2B5EF4-FFF2-40B4-BE49-F238E27FC236}">
                <a16:creationId xmlns:a16="http://schemas.microsoft.com/office/drawing/2014/main" id="{ED90AE9F-9E5D-1940-6DD5-1EFCD7406CF4}"/>
              </a:ext>
            </a:extLst>
          </p:cNvPr>
          <p:cNvSpPr>
            <a:spLocks noGrp="1"/>
          </p:cNvSpPr>
          <p:nvPr>
            <p:ph type="sldNum" sz="quarter" idx="12"/>
          </p:nvPr>
        </p:nvSpPr>
        <p:spPr/>
        <p:txBody>
          <a:bodyPr/>
          <a:lstStyle/>
          <a:p>
            <a:fld id="{B016F8AB-BCEA-4347-8BA6-BE776009BC89}" type="slidenum">
              <a:rPr lang="en-GB" smtClean="0"/>
              <a:t>10</a:t>
            </a:fld>
            <a:endParaRPr lang="en-GB"/>
          </a:p>
        </p:txBody>
      </p:sp>
    </p:spTree>
    <p:extLst>
      <p:ext uri="{BB962C8B-B14F-4D97-AF65-F5344CB8AC3E}">
        <p14:creationId xmlns:p14="http://schemas.microsoft.com/office/powerpoint/2010/main" val="52231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F3806A1-28F0-0EF7-7F58-F210E7C5566E}"/>
              </a:ext>
            </a:extLst>
          </p:cNvPr>
          <p:cNvSpPr>
            <a:spLocks noGrp="1"/>
          </p:cNvSpPr>
          <p:nvPr>
            <p:ph type="ftr" sz="quarter" idx="11"/>
          </p:nvPr>
        </p:nvSpPr>
        <p:spPr/>
        <p:txBody>
          <a:bodyPr/>
          <a:lstStyle/>
          <a:p>
            <a:r>
              <a:rPr lang="en-US"/>
              <a:t>HPE Confidential </a:t>
            </a:r>
          </a:p>
        </p:txBody>
      </p:sp>
      <p:sp>
        <p:nvSpPr>
          <p:cNvPr id="5" name="Slide Number Placeholder 4">
            <a:extLst>
              <a:ext uri="{FF2B5EF4-FFF2-40B4-BE49-F238E27FC236}">
                <a16:creationId xmlns:a16="http://schemas.microsoft.com/office/drawing/2014/main" id="{F7533760-E469-9CCC-651D-B2353BE098A1}"/>
              </a:ext>
            </a:extLst>
          </p:cNvPr>
          <p:cNvSpPr>
            <a:spLocks noGrp="1"/>
          </p:cNvSpPr>
          <p:nvPr>
            <p:ph type="sldNum" sz="quarter" idx="12"/>
          </p:nvPr>
        </p:nvSpPr>
        <p:spPr/>
        <p:txBody>
          <a:bodyPr/>
          <a:lstStyle/>
          <a:p>
            <a:fld id="{B016F8AB-BCEA-4347-8BA6-BE776009BC89}" type="slidenum">
              <a:rPr lang="en-GB" smtClean="0"/>
              <a:t>11</a:t>
            </a:fld>
            <a:endParaRPr lang="en-GB"/>
          </a:p>
        </p:txBody>
      </p:sp>
      <p:grpSp>
        <p:nvGrpSpPr>
          <p:cNvPr id="10" name="Google Shape;845;p32">
            <a:extLst>
              <a:ext uri="{FF2B5EF4-FFF2-40B4-BE49-F238E27FC236}">
                <a16:creationId xmlns:a16="http://schemas.microsoft.com/office/drawing/2014/main" id="{91CC8C91-D1D7-7243-6AA0-CA254ADEAFC9}"/>
              </a:ext>
            </a:extLst>
          </p:cNvPr>
          <p:cNvGrpSpPr/>
          <p:nvPr/>
        </p:nvGrpSpPr>
        <p:grpSpPr>
          <a:xfrm>
            <a:off x="609828" y="893281"/>
            <a:ext cx="10959006" cy="888600"/>
            <a:chOff x="2669223" y="3594135"/>
            <a:chExt cx="10959006" cy="888600"/>
          </a:xfrm>
        </p:grpSpPr>
        <p:sp>
          <p:nvSpPr>
            <p:cNvPr id="11" name="Google Shape;846;p32">
              <a:extLst>
                <a:ext uri="{FF2B5EF4-FFF2-40B4-BE49-F238E27FC236}">
                  <a16:creationId xmlns:a16="http://schemas.microsoft.com/office/drawing/2014/main" id="{A7B09FFA-E869-CF16-FD54-4DA2B595DB19}"/>
                </a:ext>
              </a:extLst>
            </p:cNvPr>
            <p:cNvSpPr txBox="1"/>
            <p:nvPr/>
          </p:nvSpPr>
          <p:spPr>
            <a:xfrm>
              <a:off x="2669223" y="3594135"/>
              <a:ext cx="1620600" cy="888600"/>
            </a:xfrm>
            <a:prstGeom prst="rect">
              <a:avLst/>
            </a:prstGeom>
            <a:solidFill>
              <a:srgbClr val="27C0C1">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1"/>
                  </a:solidFill>
                  <a:ea typeface="Fira Sans Extra Condensed"/>
                  <a:cs typeface="Fira Sans Extra Condensed"/>
                  <a:sym typeface="Fira Sans Extra Condensed"/>
                </a:rPr>
                <a:t>Problem Statement</a:t>
              </a:r>
              <a:endParaRPr sz="1600" b="1" dirty="0">
                <a:solidFill>
                  <a:schemeClr val="dk1"/>
                </a:solidFill>
                <a:ea typeface="Fira Sans Extra Condensed"/>
                <a:cs typeface="Fira Sans Extra Condensed"/>
                <a:sym typeface="Fira Sans Extra Condensed"/>
              </a:endParaRPr>
            </a:p>
          </p:txBody>
        </p:sp>
        <p:sp>
          <p:nvSpPr>
            <p:cNvPr id="12" name="Google Shape;847;p32">
              <a:extLst>
                <a:ext uri="{FF2B5EF4-FFF2-40B4-BE49-F238E27FC236}">
                  <a16:creationId xmlns:a16="http://schemas.microsoft.com/office/drawing/2014/main" id="{07FED00D-F94D-5C1B-4DC5-89FC456DE8EB}"/>
                </a:ext>
              </a:extLst>
            </p:cNvPr>
            <p:cNvSpPr txBox="1"/>
            <p:nvPr/>
          </p:nvSpPr>
          <p:spPr>
            <a:xfrm>
              <a:off x="4289822" y="3594135"/>
              <a:ext cx="9338407" cy="8886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b="0" dirty="0">
                  <a:cs typeface="Calibri" panose="020F0502020204030204" pitchFamily="34" charset="0"/>
                </a:rPr>
                <a:t>Currently, GMS Engineers are performing the Manual patching for most of the accounts which is time consuming and requires dedicated efforts.</a:t>
              </a:r>
              <a:endParaRPr sz="1400" b="1" dirty="0">
                <a:solidFill>
                  <a:schemeClr val="lt1"/>
                </a:solidFill>
                <a:ea typeface="Fira Sans Extra Condensed"/>
                <a:cs typeface="Fira Sans Extra Condensed"/>
                <a:sym typeface="Fira Sans Extra Condensed"/>
              </a:endParaRPr>
            </a:p>
          </p:txBody>
        </p:sp>
      </p:grpSp>
      <p:grpSp>
        <p:nvGrpSpPr>
          <p:cNvPr id="13" name="Google Shape;845;p32">
            <a:extLst>
              <a:ext uri="{FF2B5EF4-FFF2-40B4-BE49-F238E27FC236}">
                <a16:creationId xmlns:a16="http://schemas.microsoft.com/office/drawing/2014/main" id="{39D4458C-7942-7DB3-B5A4-1CBB97778530}"/>
              </a:ext>
            </a:extLst>
          </p:cNvPr>
          <p:cNvGrpSpPr/>
          <p:nvPr/>
        </p:nvGrpSpPr>
        <p:grpSpPr>
          <a:xfrm>
            <a:off x="609968" y="3212976"/>
            <a:ext cx="10959006" cy="1296144"/>
            <a:chOff x="2669363" y="4905718"/>
            <a:chExt cx="10959006" cy="1296144"/>
          </a:xfrm>
        </p:grpSpPr>
        <p:sp>
          <p:nvSpPr>
            <p:cNvPr id="14" name="Google Shape;846;p32">
              <a:extLst>
                <a:ext uri="{FF2B5EF4-FFF2-40B4-BE49-F238E27FC236}">
                  <a16:creationId xmlns:a16="http://schemas.microsoft.com/office/drawing/2014/main" id="{2B178470-C123-EFB1-9D92-A4A322B718FC}"/>
                </a:ext>
              </a:extLst>
            </p:cNvPr>
            <p:cNvSpPr txBox="1"/>
            <p:nvPr/>
          </p:nvSpPr>
          <p:spPr>
            <a:xfrm>
              <a:off x="2669363" y="4905718"/>
              <a:ext cx="1620600" cy="1296144"/>
            </a:xfrm>
            <a:prstGeom prst="rect">
              <a:avLst/>
            </a:prstGeom>
            <a:solidFill>
              <a:srgbClr val="27C0C1">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1"/>
                  </a:solidFill>
                  <a:ea typeface="Fira Sans Extra Condensed"/>
                  <a:cs typeface="Fira Sans Extra Condensed"/>
                  <a:sym typeface="Fira Sans Extra Condensed"/>
                </a:rPr>
                <a:t>Solution</a:t>
              </a:r>
              <a:endParaRPr sz="1600" b="1" dirty="0">
                <a:solidFill>
                  <a:schemeClr val="dk1"/>
                </a:solidFill>
                <a:ea typeface="Fira Sans Extra Condensed"/>
                <a:cs typeface="Fira Sans Extra Condensed"/>
                <a:sym typeface="Fira Sans Extra Condensed"/>
              </a:endParaRPr>
            </a:p>
          </p:txBody>
        </p:sp>
        <p:sp>
          <p:nvSpPr>
            <p:cNvPr id="15" name="Google Shape;847;p32">
              <a:extLst>
                <a:ext uri="{FF2B5EF4-FFF2-40B4-BE49-F238E27FC236}">
                  <a16:creationId xmlns:a16="http://schemas.microsoft.com/office/drawing/2014/main" id="{B088AB31-117F-6410-66A8-5ED5B2E44223}"/>
                </a:ext>
              </a:extLst>
            </p:cNvPr>
            <p:cNvSpPr txBox="1"/>
            <p:nvPr/>
          </p:nvSpPr>
          <p:spPr>
            <a:xfrm>
              <a:off x="4289962" y="4905718"/>
              <a:ext cx="9338407" cy="1296144"/>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cs typeface="Calibri" panose="020F0502020204030204" pitchFamily="34" charset="0"/>
                </a:rPr>
                <a:t>Our team has built the automation for such scenarios like OS patching (Windows/Linux) through Ansible integrated with Jenkins using open SSH, which is password less authentication to manage all the nodes. Hence, we don’t require any elevated privileges.</a:t>
              </a:r>
              <a:endParaRPr sz="1400" b="1" dirty="0">
                <a:solidFill>
                  <a:schemeClr val="lt1"/>
                </a:solidFill>
                <a:ea typeface="Fira Sans Extra Condensed"/>
                <a:cs typeface="Fira Sans Extra Condensed"/>
                <a:sym typeface="Fira Sans Extra Condensed"/>
              </a:endParaRPr>
            </a:p>
          </p:txBody>
        </p:sp>
      </p:grpSp>
    </p:spTree>
    <p:extLst>
      <p:ext uri="{BB962C8B-B14F-4D97-AF65-F5344CB8AC3E}">
        <p14:creationId xmlns:p14="http://schemas.microsoft.com/office/powerpoint/2010/main" val="32168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903F0E-8875-4B27-A503-7067A066D143}"/>
              </a:ext>
            </a:extLst>
          </p:cNvPr>
          <p:cNvSpPr>
            <a:spLocks noGrp="1"/>
          </p:cNvSpPr>
          <p:nvPr>
            <p:ph type="ftr" sz="quarter" idx="11"/>
          </p:nvPr>
        </p:nvSpPr>
        <p:spPr/>
        <p:txBody>
          <a:bodyPr/>
          <a:lstStyle/>
          <a:p>
            <a:r>
              <a:rPr lang="en-US"/>
              <a:t>HPE Confidential </a:t>
            </a:r>
            <a:endParaRPr lang="en-US" dirty="0"/>
          </a:p>
        </p:txBody>
      </p:sp>
      <p:sp>
        <p:nvSpPr>
          <p:cNvPr id="2" name="Slide Number Placeholder 1"/>
          <p:cNvSpPr>
            <a:spLocks noGrp="1"/>
          </p:cNvSpPr>
          <p:nvPr>
            <p:ph type="sldNum" sz="quarter" idx="12"/>
          </p:nvPr>
        </p:nvSpPr>
        <p:spPr/>
        <p:txBody>
          <a:bodyPr/>
          <a:lstStyle/>
          <a:p>
            <a:fld id="{B016F8AB-BCEA-4347-8BA6-BE776009BC89}" type="slidenum">
              <a:rPr lang="en-US" smtClean="0"/>
              <a:t>12</a:t>
            </a:fld>
            <a:endParaRPr lang="en-US"/>
          </a:p>
        </p:txBody>
      </p:sp>
      <p:sp>
        <p:nvSpPr>
          <p:cNvPr id="5" name="Title 3">
            <a:extLst>
              <a:ext uri="{FF2B5EF4-FFF2-40B4-BE49-F238E27FC236}">
                <a16:creationId xmlns:a16="http://schemas.microsoft.com/office/drawing/2014/main" id="{B5A2A960-4C20-4085-A7E8-B4B7706429D0}"/>
              </a:ext>
            </a:extLst>
          </p:cNvPr>
          <p:cNvSpPr txBox="1">
            <a:spLocks/>
          </p:cNvSpPr>
          <p:nvPr/>
        </p:nvSpPr>
        <p:spPr>
          <a:xfrm>
            <a:off x="679896" y="591695"/>
            <a:ext cx="9629803" cy="680535"/>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r>
              <a:rPr lang="en-GB" dirty="0"/>
              <a:t>Patching Flow Chart</a:t>
            </a:r>
            <a:endParaRPr lang="en-US" dirty="0"/>
          </a:p>
        </p:txBody>
      </p:sp>
      <p:pic>
        <p:nvPicPr>
          <p:cNvPr id="6" name="Picture 5">
            <a:extLst>
              <a:ext uri="{FF2B5EF4-FFF2-40B4-BE49-F238E27FC236}">
                <a16:creationId xmlns:a16="http://schemas.microsoft.com/office/drawing/2014/main" id="{3B2C7E21-4C87-A02C-AD95-69DF5D85C0A3}"/>
              </a:ext>
            </a:extLst>
          </p:cNvPr>
          <p:cNvPicPr>
            <a:picLocks noChangeAspect="1"/>
          </p:cNvPicPr>
          <p:nvPr/>
        </p:nvPicPr>
        <p:blipFill>
          <a:blip r:embed="rId2"/>
          <a:stretch>
            <a:fillRect/>
          </a:stretch>
        </p:blipFill>
        <p:spPr>
          <a:xfrm>
            <a:off x="1710717" y="1037525"/>
            <a:ext cx="8770565" cy="5375227"/>
          </a:xfrm>
          <a:prstGeom prst="rect">
            <a:avLst/>
          </a:prstGeom>
        </p:spPr>
      </p:pic>
    </p:spTree>
    <p:extLst>
      <p:ext uri="{BB962C8B-B14F-4D97-AF65-F5344CB8AC3E}">
        <p14:creationId xmlns:p14="http://schemas.microsoft.com/office/powerpoint/2010/main" val="392429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EE5535-8DC1-0C26-CFA1-10ED44A3A15A}"/>
              </a:ext>
            </a:extLst>
          </p:cNvPr>
          <p:cNvSpPr>
            <a:spLocks noGrp="1"/>
          </p:cNvSpPr>
          <p:nvPr>
            <p:ph type="title"/>
          </p:nvPr>
        </p:nvSpPr>
        <p:spPr/>
        <p:txBody>
          <a:bodyPr/>
          <a:lstStyle/>
          <a:p>
            <a:r>
              <a:rPr lang="en-US" dirty="0"/>
              <a:t>Use case Walkthrough</a:t>
            </a:r>
            <a:endParaRPr lang="en-GB" dirty="0"/>
          </a:p>
        </p:txBody>
      </p:sp>
      <p:sp>
        <p:nvSpPr>
          <p:cNvPr id="3" name="Footer Placeholder 2">
            <a:extLst>
              <a:ext uri="{FF2B5EF4-FFF2-40B4-BE49-F238E27FC236}">
                <a16:creationId xmlns:a16="http://schemas.microsoft.com/office/drawing/2014/main" id="{B15054AB-515B-678F-A04F-6E369218AE23}"/>
              </a:ext>
            </a:extLst>
          </p:cNvPr>
          <p:cNvSpPr>
            <a:spLocks noGrp="1"/>
          </p:cNvSpPr>
          <p:nvPr>
            <p:ph type="ftr" sz="quarter" idx="11"/>
          </p:nvPr>
        </p:nvSpPr>
        <p:spPr/>
        <p:txBody>
          <a:bodyPr/>
          <a:lstStyle/>
          <a:p>
            <a:r>
              <a:rPr lang="en-US"/>
              <a:t>HPE Confidential </a:t>
            </a:r>
          </a:p>
        </p:txBody>
      </p:sp>
      <p:sp>
        <p:nvSpPr>
          <p:cNvPr id="4" name="Slide Number Placeholder 3">
            <a:extLst>
              <a:ext uri="{FF2B5EF4-FFF2-40B4-BE49-F238E27FC236}">
                <a16:creationId xmlns:a16="http://schemas.microsoft.com/office/drawing/2014/main" id="{C0EFB87C-1C6B-8FE2-114A-500B1E48FE0E}"/>
              </a:ext>
            </a:extLst>
          </p:cNvPr>
          <p:cNvSpPr>
            <a:spLocks noGrp="1"/>
          </p:cNvSpPr>
          <p:nvPr>
            <p:ph type="sldNum" sz="quarter" idx="12"/>
          </p:nvPr>
        </p:nvSpPr>
        <p:spPr/>
        <p:txBody>
          <a:bodyPr/>
          <a:lstStyle/>
          <a:p>
            <a:fld id="{B016F8AB-BCEA-4347-8BA6-BE776009BC89}" type="slidenum">
              <a:rPr lang="en-GB" smtClean="0"/>
              <a:t>13</a:t>
            </a:fld>
            <a:endParaRPr lang="en-GB"/>
          </a:p>
        </p:txBody>
      </p:sp>
      <p:sp>
        <p:nvSpPr>
          <p:cNvPr id="10" name="Content Placeholder 9">
            <a:extLst>
              <a:ext uri="{FF2B5EF4-FFF2-40B4-BE49-F238E27FC236}">
                <a16:creationId xmlns:a16="http://schemas.microsoft.com/office/drawing/2014/main" id="{E04B70C7-FBF5-1FB5-AC47-0C03C4A7D9A3}"/>
              </a:ext>
            </a:extLst>
          </p:cNvPr>
          <p:cNvSpPr>
            <a:spLocks noGrp="1"/>
          </p:cNvSpPr>
          <p:nvPr>
            <p:ph idx="1"/>
          </p:nvPr>
        </p:nvSpPr>
        <p:spPr>
          <a:xfrm>
            <a:off x="609441" y="980728"/>
            <a:ext cx="10969943" cy="5115271"/>
          </a:xfrm>
        </p:spPr>
        <p:txBody>
          <a:bodyPr/>
          <a:lstStyle/>
          <a:p>
            <a:pPr>
              <a:buFont typeface="Wingdings" panose="05000000000000000000" pitchFamily="2" charset="2"/>
              <a:buChar char="Ø"/>
            </a:pPr>
            <a:r>
              <a:rPr lang="en-US" dirty="0">
                <a:latin typeface="Calibri" panose="020F0502020204030204" pitchFamily="34" charset="0"/>
                <a:cs typeface="Calibri" panose="020F0502020204030204" pitchFamily="34" charset="0"/>
              </a:rPr>
              <a:t>Using this automation, we could perform the patching of any windows server whether it’s workgroup or domain joined.</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This has been tested in our lab and could perform installation of patches parallelly at once.</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User will simply login to Jenkins portal from the jump server in the browser. (Microsoft Edge, Google Chrome etc.)</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After that, they will trigger the playbook listed on dashboard. </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Through SSH, it will go to Ansible server and run the playbooks as the background task.</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Once, the job is successfully triggered. It will SSH to all the windows hosts as per the inventory and start executing the defined playbook as per the patch availability on the systems. </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Patches could be pulled from any of the sources like WSUS, SCCM or directly from Microsoft update center.</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Lastly, the script execution is completed, it will save the logs and share the results and patching status logs output as described on the next slide.</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317003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a:extLst>
              <a:ext uri="{FF2B5EF4-FFF2-40B4-BE49-F238E27FC236}">
                <a16:creationId xmlns:a16="http://schemas.microsoft.com/office/drawing/2014/main" id="{341341CA-08FE-889D-F4B3-5804B51A15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4304" y="523875"/>
            <a:ext cx="11543391" cy="56562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7B2C8BB-E4C7-C2D1-D854-E220E5D79C46}"/>
              </a:ext>
            </a:extLst>
          </p:cNvPr>
          <p:cNvSpPr>
            <a:spLocks noGrp="1"/>
          </p:cNvSpPr>
          <p:nvPr>
            <p:ph type="ftr" sz="quarter" idx="11"/>
          </p:nvPr>
        </p:nvSpPr>
        <p:spPr/>
        <p:txBody>
          <a:bodyPr/>
          <a:lstStyle/>
          <a:p>
            <a:pPr>
              <a:spcAft>
                <a:spcPts val="600"/>
              </a:spcAft>
            </a:pPr>
            <a:r>
              <a:rPr lang="en-US"/>
              <a:t>HPE Confidential </a:t>
            </a:r>
          </a:p>
        </p:txBody>
      </p:sp>
      <p:sp>
        <p:nvSpPr>
          <p:cNvPr id="5" name="Slide Number Placeholder 4" hidden="1">
            <a:extLst>
              <a:ext uri="{FF2B5EF4-FFF2-40B4-BE49-F238E27FC236}">
                <a16:creationId xmlns:a16="http://schemas.microsoft.com/office/drawing/2014/main" id="{2BF360B0-10B0-CEB1-A6B8-FEF8507EA01C}"/>
              </a:ext>
            </a:extLst>
          </p:cNvPr>
          <p:cNvSpPr>
            <a:spLocks noGrp="1"/>
          </p:cNvSpPr>
          <p:nvPr>
            <p:ph type="sldNum" sz="quarter" idx="12"/>
          </p:nvPr>
        </p:nvSpPr>
        <p:spPr/>
        <p:txBody>
          <a:bodyPr/>
          <a:lstStyle/>
          <a:p>
            <a:pPr>
              <a:spcAft>
                <a:spcPts val="600"/>
              </a:spcAft>
            </a:pPr>
            <a:fld id="{B016F8AB-BCEA-4347-8BA6-BE776009BC89}" type="slidenum">
              <a:rPr lang="en-GB" smtClean="0"/>
              <a:pPr>
                <a:spcAft>
                  <a:spcPts val="600"/>
                </a:spcAft>
              </a:pPr>
              <a:t>14</a:t>
            </a:fld>
            <a:endParaRPr lang="en-GB"/>
          </a:p>
        </p:txBody>
      </p:sp>
    </p:spTree>
    <p:extLst>
      <p:ext uri="{BB962C8B-B14F-4D97-AF65-F5344CB8AC3E}">
        <p14:creationId xmlns:p14="http://schemas.microsoft.com/office/powerpoint/2010/main" val="82584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4941168"/>
            <a:ext cx="9141619" cy="803920"/>
          </a:xfrm>
        </p:spPr>
        <p:txBody>
          <a:bodyPr anchor="b">
            <a:normAutofit fontScale="90000"/>
          </a:bodyPr>
          <a:lstStyle/>
          <a:p>
            <a:r>
              <a:rPr lang="en-US" dirty="0"/>
              <a:t>Thank you</a:t>
            </a:r>
          </a:p>
        </p:txBody>
      </p:sp>
      <p:sp>
        <p:nvSpPr>
          <p:cNvPr id="10" name="Text Placeholder 2">
            <a:extLst>
              <a:ext uri="{FF2B5EF4-FFF2-40B4-BE49-F238E27FC236}">
                <a16:creationId xmlns:a16="http://schemas.microsoft.com/office/drawing/2014/main" id="{0E464178-6A78-091C-D12A-22B99D5D40DE}"/>
              </a:ext>
            </a:extLst>
          </p:cNvPr>
          <p:cNvSpPr>
            <a:spLocks noGrp="1"/>
          </p:cNvSpPr>
          <p:nvPr>
            <p:ph type="body" sz="quarter" idx="13"/>
          </p:nvPr>
        </p:nvSpPr>
        <p:spPr>
          <a:xfrm>
            <a:off x="479376" y="2729893"/>
            <a:ext cx="9141619" cy="1080107"/>
          </a:xfrm>
        </p:spPr>
        <p:txBody>
          <a:bodyPr/>
          <a:lstStyle/>
          <a:p>
            <a:r>
              <a:rPr lang="en-US" dirty="0"/>
              <a:t>Time for Quick Demo…..!!!!</a:t>
            </a:r>
          </a:p>
        </p:txBody>
      </p:sp>
      <p:sp>
        <p:nvSpPr>
          <p:cNvPr id="5" name="Footer Placeholder 4"/>
          <p:cNvSpPr>
            <a:spLocks noGrp="1"/>
          </p:cNvSpPr>
          <p:nvPr>
            <p:ph type="ftr" sz="quarter" idx="16"/>
          </p:nvPr>
        </p:nvSpPr>
        <p:spPr>
          <a:xfrm>
            <a:off x="6934200" y="6426104"/>
            <a:ext cx="4025198" cy="210312"/>
          </a:xfrm>
        </p:spPr>
        <p:txBody>
          <a:bodyPr wrap="none" anchor="b">
            <a:normAutofit/>
          </a:bodyPr>
          <a:lstStyle/>
          <a:p>
            <a:pPr>
              <a:spcAft>
                <a:spcPts val="600"/>
              </a:spcAft>
            </a:pPr>
            <a:r>
              <a:rPr lang="en-US"/>
              <a:t>HPE Confidential </a:t>
            </a:r>
          </a:p>
        </p:txBody>
      </p:sp>
      <p:sp>
        <p:nvSpPr>
          <p:cNvPr id="4" name="Slide Number Placeholder 3"/>
          <p:cNvSpPr>
            <a:spLocks noGrp="1"/>
          </p:cNvSpPr>
          <p:nvPr>
            <p:ph type="sldNum" sz="quarter" idx="17"/>
          </p:nvPr>
        </p:nvSpPr>
        <p:spPr>
          <a:xfrm>
            <a:off x="11049000" y="6430868"/>
            <a:ext cx="533399" cy="232147"/>
          </a:xfrm>
        </p:spPr>
        <p:txBody>
          <a:bodyPr wrap="none" anchor="b">
            <a:normAutofit/>
          </a:bodyPr>
          <a:lstStyle/>
          <a:p>
            <a:pPr>
              <a:lnSpc>
                <a:spcPct val="90000"/>
              </a:lnSpc>
              <a:spcAft>
                <a:spcPts val="600"/>
              </a:spcAft>
            </a:pPr>
            <a:fld id="{B016F8AB-BCEA-4347-8BA6-BE776009BC89}"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365486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6316-4F16-41D7-A69A-60DF88C18FD7}"/>
              </a:ext>
            </a:extLst>
          </p:cNvPr>
          <p:cNvSpPr>
            <a:spLocks noGrp="1"/>
          </p:cNvSpPr>
          <p:nvPr>
            <p:ph type="title"/>
          </p:nvPr>
        </p:nvSpPr>
        <p:spPr/>
        <p:txBody>
          <a:bodyPr vert="horz" lIns="0" tIns="0" rIns="0" bIns="0" rtlCol="0" anchor="t" anchorCtr="0">
            <a:normAutofit/>
          </a:bodyPr>
          <a:lstStyle/>
          <a:p>
            <a:r>
              <a:rPr lang="en-GB" u="sng" dirty="0"/>
              <a:t>Agenda</a:t>
            </a:r>
          </a:p>
        </p:txBody>
      </p:sp>
      <p:sp>
        <p:nvSpPr>
          <p:cNvPr id="3" name="Footer Placeholder 2">
            <a:extLst>
              <a:ext uri="{FF2B5EF4-FFF2-40B4-BE49-F238E27FC236}">
                <a16:creationId xmlns:a16="http://schemas.microsoft.com/office/drawing/2014/main" id="{04ECC148-924D-4E0A-8BD1-5CF32C679861}"/>
              </a:ext>
            </a:extLst>
          </p:cNvPr>
          <p:cNvSpPr>
            <a:spLocks noGrp="1"/>
          </p:cNvSpPr>
          <p:nvPr>
            <p:ph type="ftr" sz="quarter" idx="11"/>
          </p:nvPr>
        </p:nvSpPr>
        <p:spPr/>
        <p:txBody>
          <a:bodyPr vert="horz" wrap="none" lIns="0" tIns="0" rIns="0" bIns="0" rtlCol="0" anchor="b" anchorCtr="0">
            <a:normAutofit/>
          </a:bodyPr>
          <a:lstStyle/>
          <a:p>
            <a:pPr>
              <a:spcAft>
                <a:spcPts val="600"/>
              </a:spcAft>
            </a:pPr>
            <a:r>
              <a:rPr lang="en-US"/>
              <a:t>HPE Confidential </a:t>
            </a:r>
          </a:p>
        </p:txBody>
      </p:sp>
      <p:sp>
        <p:nvSpPr>
          <p:cNvPr id="4" name="Slide Number Placeholder 3">
            <a:extLst>
              <a:ext uri="{FF2B5EF4-FFF2-40B4-BE49-F238E27FC236}">
                <a16:creationId xmlns:a16="http://schemas.microsoft.com/office/drawing/2014/main" id="{E2164E97-C3E0-464C-9834-FB36AB89918A}"/>
              </a:ext>
            </a:extLst>
          </p:cNvPr>
          <p:cNvSpPr>
            <a:spLocks noGrp="1"/>
          </p:cNvSpPr>
          <p:nvPr>
            <p:ph type="sldNum" sz="quarter" idx="12"/>
          </p:nvPr>
        </p:nvSpPr>
        <p:spPr/>
        <p:txBody>
          <a:bodyPr vert="horz" wrap="none" lIns="0" tIns="0" rIns="0" bIns="0" rtlCol="0" anchor="b" anchorCtr="0">
            <a:normAutofit/>
          </a:bodyPr>
          <a:lstStyle/>
          <a:p>
            <a:pPr>
              <a:lnSpc>
                <a:spcPct val="90000"/>
              </a:lnSpc>
              <a:spcAft>
                <a:spcPts val="600"/>
              </a:spcAft>
            </a:pPr>
            <a:fld id="{B016F8AB-BCEA-4347-8BA6-BE776009BC89}" type="slidenum">
              <a:rPr lang="en-US" kern="1200"/>
              <a:pPr>
                <a:lnSpc>
                  <a:spcPct val="90000"/>
                </a:lnSpc>
                <a:spcAft>
                  <a:spcPts val="600"/>
                </a:spcAft>
              </a:pPr>
              <a:t>2</a:t>
            </a:fld>
            <a:endParaRPr lang="en-US" kern="1200"/>
          </a:p>
        </p:txBody>
      </p:sp>
      <p:graphicFrame>
        <p:nvGraphicFramePr>
          <p:cNvPr id="7" name="TextBox 4">
            <a:extLst>
              <a:ext uri="{FF2B5EF4-FFF2-40B4-BE49-F238E27FC236}">
                <a16:creationId xmlns:a16="http://schemas.microsoft.com/office/drawing/2014/main" id="{3E46FC2F-BAB6-CEA4-3B76-320055B9F7B4}"/>
              </a:ext>
            </a:extLst>
          </p:cNvPr>
          <p:cNvGraphicFramePr/>
          <p:nvPr>
            <p:extLst>
              <p:ext uri="{D42A27DB-BD31-4B8C-83A1-F6EECF244321}">
                <p14:modId xmlns:p14="http://schemas.microsoft.com/office/powerpoint/2010/main" val="3484688933"/>
              </p:ext>
            </p:extLst>
          </p:nvPr>
        </p:nvGraphicFramePr>
        <p:xfrm>
          <a:off x="609600" y="1524000"/>
          <a:ext cx="10969784" cy="4571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37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903F0E-8875-4B27-A503-7067A066D143}"/>
              </a:ext>
            </a:extLst>
          </p:cNvPr>
          <p:cNvSpPr>
            <a:spLocks noGrp="1"/>
          </p:cNvSpPr>
          <p:nvPr>
            <p:ph type="ftr" sz="quarter" idx="11"/>
          </p:nvPr>
        </p:nvSpPr>
        <p:spPr/>
        <p:txBody>
          <a:bodyPr/>
          <a:lstStyle/>
          <a:p>
            <a:r>
              <a:rPr lang="en-US"/>
              <a:t>HPE Confidential </a:t>
            </a:r>
            <a:endParaRPr lang="en-US" dirty="0"/>
          </a:p>
        </p:txBody>
      </p:sp>
      <p:sp>
        <p:nvSpPr>
          <p:cNvPr id="2" name="Slide Number Placeholder 1"/>
          <p:cNvSpPr>
            <a:spLocks noGrp="1"/>
          </p:cNvSpPr>
          <p:nvPr>
            <p:ph type="sldNum" sz="quarter" idx="12"/>
          </p:nvPr>
        </p:nvSpPr>
        <p:spPr/>
        <p:txBody>
          <a:bodyPr/>
          <a:lstStyle/>
          <a:p>
            <a:fld id="{B016F8AB-BCEA-4347-8BA6-BE776009BC89}" type="slidenum">
              <a:rPr lang="en-US" smtClean="0"/>
              <a:t>3</a:t>
            </a:fld>
            <a:endParaRPr lang="en-US"/>
          </a:p>
        </p:txBody>
      </p:sp>
      <p:sp>
        <p:nvSpPr>
          <p:cNvPr id="5" name="Title 3">
            <a:extLst>
              <a:ext uri="{FF2B5EF4-FFF2-40B4-BE49-F238E27FC236}">
                <a16:creationId xmlns:a16="http://schemas.microsoft.com/office/drawing/2014/main" id="{B5A2A960-4C20-4085-A7E8-B4B7706429D0}"/>
              </a:ext>
            </a:extLst>
          </p:cNvPr>
          <p:cNvSpPr txBox="1">
            <a:spLocks/>
          </p:cNvSpPr>
          <p:nvPr/>
        </p:nvSpPr>
        <p:spPr>
          <a:xfrm>
            <a:off x="679896" y="591695"/>
            <a:ext cx="9629803" cy="680535"/>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r>
              <a:rPr lang="en-GB" u="sng" dirty="0"/>
              <a:t>What is Ansible?</a:t>
            </a:r>
            <a:endParaRPr lang="en-US" u="sng" dirty="0"/>
          </a:p>
        </p:txBody>
      </p:sp>
      <p:sp>
        <p:nvSpPr>
          <p:cNvPr id="6" name="Rectangle 5">
            <a:extLst>
              <a:ext uri="{FF2B5EF4-FFF2-40B4-BE49-F238E27FC236}">
                <a16:creationId xmlns:a16="http://schemas.microsoft.com/office/drawing/2014/main" id="{41A01741-81D1-4107-A8FD-7FD77059DC54}"/>
              </a:ext>
            </a:extLst>
          </p:cNvPr>
          <p:cNvSpPr/>
          <p:nvPr/>
        </p:nvSpPr>
        <p:spPr>
          <a:xfrm>
            <a:off x="536027" y="1628800"/>
            <a:ext cx="5559973" cy="3518912"/>
          </a:xfrm>
          <a:prstGeom prst="rect">
            <a:avLst/>
          </a:prstGeom>
        </p:spPr>
        <p:txBody>
          <a:bodyPr wrap="square">
            <a:spAutoFit/>
          </a:bodyPr>
          <a:lstStyle/>
          <a:p>
            <a:r>
              <a:rPr lang="en-US" sz="2000" b="0" i="0" kern="1200" dirty="0">
                <a:solidFill>
                  <a:schemeClr val="tx1"/>
                </a:solidFill>
                <a:effectLst/>
                <a:latin typeface="Amasis MT Pro" panose="020B0604020202020204" pitchFamily="18" charset="0"/>
                <a:ea typeface="+mn-ea"/>
                <a:cs typeface="Aldhabi" panose="020B0604020202020204" pitchFamily="2" charset="-78"/>
              </a:rPr>
              <a:t>Ansible is an agentless automation tool that you install on a single host (referred to as the control node). </a:t>
            </a:r>
          </a:p>
          <a:p>
            <a:endParaRPr lang="en-US" sz="2000" b="0" i="0" kern="1200" dirty="0">
              <a:solidFill>
                <a:schemeClr val="tx1"/>
              </a:solidFill>
              <a:effectLst/>
              <a:latin typeface="Amasis MT Pro" panose="020B0604020202020204" pitchFamily="18" charset="0"/>
              <a:ea typeface="+mn-ea"/>
              <a:cs typeface="Aldhabi" panose="020B0604020202020204" pitchFamily="2" charset="-78"/>
            </a:endParaRPr>
          </a:p>
          <a:p>
            <a:r>
              <a:rPr lang="en-US" sz="2000" b="0" i="0" kern="1200" dirty="0">
                <a:solidFill>
                  <a:schemeClr val="tx1"/>
                </a:solidFill>
                <a:effectLst/>
                <a:latin typeface="Amasis MT Pro" panose="020B0604020202020204" pitchFamily="18" charset="0"/>
                <a:ea typeface="+mn-ea"/>
                <a:cs typeface="Aldhabi" panose="020B0604020202020204" pitchFamily="2" charset="-78"/>
              </a:rPr>
              <a:t>From the control node, Ansible can manage an entire fleet of machines and other devices (referred to as managed nodes) remotely with SSH, PowerShell remoting, and numerous other transports, all from a simple command-line interface with no databases or daemons required.</a:t>
            </a:r>
          </a:p>
          <a:p>
            <a:pPr>
              <a:spcBef>
                <a:spcPts val="800"/>
              </a:spcBef>
            </a:pPr>
            <a:endParaRPr lang="en-US" sz="1600" dirty="0"/>
          </a:p>
        </p:txBody>
      </p:sp>
      <p:pic>
        <p:nvPicPr>
          <p:cNvPr id="8" name="Picture 2" descr="What Is Ansible | Configuration Management With Ansible ...">
            <a:extLst>
              <a:ext uri="{FF2B5EF4-FFF2-40B4-BE49-F238E27FC236}">
                <a16:creationId xmlns:a16="http://schemas.microsoft.com/office/drawing/2014/main" id="{EEEEDB7A-9CBF-C86D-450F-5B6E27B90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016" y="1412776"/>
            <a:ext cx="5673081" cy="460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1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CB2078A-29B2-4E4D-4D22-5C5696D2815E}"/>
              </a:ext>
            </a:extLst>
          </p:cNvPr>
          <p:cNvSpPr>
            <a:spLocks noGrp="1"/>
          </p:cNvSpPr>
          <p:nvPr>
            <p:ph type="title"/>
          </p:nvPr>
        </p:nvSpPr>
        <p:spPr/>
        <p:txBody>
          <a:bodyPr/>
          <a:lstStyle/>
          <a:p>
            <a:r>
              <a:rPr lang="en-GB" u="sng" dirty="0"/>
              <a:t>Advantages of Ansible</a:t>
            </a:r>
          </a:p>
        </p:txBody>
      </p:sp>
      <p:sp>
        <p:nvSpPr>
          <p:cNvPr id="3" name="Footer Placeholder 2">
            <a:extLst>
              <a:ext uri="{FF2B5EF4-FFF2-40B4-BE49-F238E27FC236}">
                <a16:creationId xmlns:a16="http://schemas.microsoft.com/office/drawing/2014/main" id="{C353BD26-3055-CFBB-8988-0B4F665AC3CF}"/>
              </a:ext>
            </a:extLst>
          </p:cNvPr>
          <p:cNvSpPr>
            <a:spLocks noGrp="1"/>
          </p:cNvSpPr>
          <p:nvPr>
            <p:ph type="ftr" sz="quarter" idx="11"/>
          </p:nvPr>
        </p:nvSpPr>
        <p:spPr/>
        <p:txBody>
          <a:bodyPr/>
          <a:lstStyle/>
          <a:p>
            <a:r>
              <a:rPr lang="en-US"/>
              <a:t>HPE Confidential </a:t>
            </a:r>
          </a:p>
        </p:txBody>
      </p:sp>
      <p:sp>
        <p:nvSpPr>
          <p:cNvPr id="4" name="Slide Number Placeholder 3">
            <a:extLst>
              <a:ext uri="{FF2B5EF4-FFF2-40B4-BE49-F238E27FC236}">
                <a16:creationId xmlns:a16="http://schemas.microsoft.com/office/drawing/2014/main" id="{7984EE02-E662-654D-B34B-92F11D3E13BB}"/>
              </a:ext>
            </a:extLst>
          </p:cNvPr>
          <p:cNvSpPr>
            <a:spLocks noGrp="1"/>
          </p:cNvSpPr>
          <p:nvPr>
            <p:ph type="sldNum" sz="quarter" idx="12"/>
          </p:nvPr>
        </p:nvSpPr>
        <p:spPr/>
        <p:txBody>
          <a:bodyPr/>
          <a:lstStyle/>
          <a:p>
            <a:fld id="{B016F8AB-BCEA-4347-8BA6-BE776009BC89}" type="slidenum">
              <a:rPr lang="en-GB" smtClean="0"/>
              <a:t>4</a:t>
            </a:fld>
            <a:endParaRPr lang="en-GB"/>
          </a:p>
        </p:txBody>
      </p:sp>
      <p:grpSp>
        <p:nvGrpSpPr>
          <p:cNvPr id="34" name="Group 33">
            <a:extLst>
              <a:ext uri="{FF2B5EF4-FFF2-40B4-BE49-F238E27FC236}">
                <a16:creationId xmlns:a16="http://schemas.microsoft.com/office/drawing/2014/main" id="{D77D5B90-5452-1492-127D-624F18AEA4A0}"/>
              </a:ext>
            </a:extLst>
          </p:cNvPr>
          <p:cNvGrpSpPr/>
          <p:nvPr/>
        </p:nvGrpSpPr>
        <p:grpSpPr>
          <a:xfrm>
            <a:off x="609441" y="1484784"/>
            <a:ext cx="11112626" cy="4361656"/>
            <a:chOff x="311966" y="1371600"/>
            <a:chExt cx="11634984" cy="4649688"/>
          </a:xfrm>
        </p:grpSpPr>
        <p:grpSp>
          <p:nvGrpSpPr>
            <p:cNvPr id="29" name="Group 28">
              <a:extLst>
                <a:ext uri="{FF2B5EF4-FFF2-40B4-BE49-F238E27FC236}">
                  <a16:creationId xmlns:a16="http://schemas.microsoft.com/office/drawing/2014/main" id="{032EA82F-3B28-AFDF-0E2F-6C1DB310FABC}"/>
                </a:ext>
              </a:extLst>
            </p:cNvPr>
            <p:cNvGrpSpPr/>
            <p:nvPr/>
          </p:nvGrpSpPr>
          <p:grpSpPr>
            <a:xfrm>
              <a:off x="335360" y="1371600"/>
              <a:ext cx="11521279" cy="4649688"/>
              <a:chOff x="1528399" y="1191850"/>
              <a:chExt cx="6087201" cy="4255540"/>
            </a:xfrm>
          </p:grpSpPr>
          <p:sp>
            <p:nvSpPr>
              <p:cNvPr id="2" name="Google Shape;348;p26">
                <a:extLst>
                  <a:ext uri="{FF2B5EF4-FFF2-40B4-BE49-F238E27FC236}">
                    <a16:creationId xmlns:a16="http://schemas.microsoft.com/office/drawing/2014/main" id="{ED912CE0-2652-B82A-D72A-3463A3014AAC}"/>
                  </a:ext>
                </a:extLst>
              </p:cNvPr>
              <p:cNvSpPr/>
              <p:nvPr/>
            </p:nvSpPr>
            <p:spPr>
              <a:xfrm rot="-5400000">
                <a:off x="3737000" y="-1015974"/>
                <a:ext cx="803100" cy="5220300"/>
              </a:xfrm>
              <a:prstGeom prst="round2SameRect">
                <a:avLst>
                  <a:gd name="adj1" fmla="val 50000"/>
                  <a:gd name="adj2" fmla="val 0"/>
                </a:avLst>
              </a:prstGeom>
              <a:gradFill>
                <a:gsLst>
                  <a:gs pos="0">
                    <a:schemeClr val="accent1"/>
                  </a:gs>
                  <a:gs pos="100000">
                    <a:srgbClr val="2A625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 name="Google Shape;350;p26">
                <a:extLst>
                  <a:ext uri="{FF2B5EF4-FFF2-40B4-BE49-F238E27FC236}">
                    <a16:creationId xmlns:a16="http://schemas.microsoft.com/office/drawing/2014/main" id="{4200EA61-98EE-E1B2-146C-FD8B649D4B65}"/>
                  </a:ext>
                </a:extLst>
              </p:cNvPr>
              <p:cNvSpPr txBox="1"/>
              <p:nvPr/>
            </p:nvSpPr>
            <p:spPr>
              <a:xfrm>
                <a:off x="1528399" y="1345301"/>
                <a:ext cx="5220300" cy="462307"/>
              </a:xfrm>
              <a:prstGeom prst="rect">
                <a:avLst/>
              </a:prstGeom>
              <a:noFill/>
              <a:ln>
                <a:noFill/>
              </a:ln>
            </p:spPr>
            <p:txBody>
              <a:bodyPr spcFirstLastPara="1" wrap="square" lIns="91425" tIns="91425" rIns="91425" bIns="91425" anchor="ctr" anchorCtr="0">
                <a:noAutofit/>
              </a:bodyPr>
              <a:lstStyle/>
              <a:p>
                <a:pPr algn="r"/>
                <a:r>
                  <a:rPr lang="en-US" sz="1400" b="0" i="0" baseline="0" dirty="0">
                    <a:solidFill>
                      <a:schemeClr val="bg1"/>
                    </a:solidFill>
                    <a:latin typeface="Arial" panose="020B0604020202020204" pitchFamily="34" charset="0"/>
                    <a:cs typeface="Arial" panose="020B0604020202020204" pitchFamily="34" charset="0"/>
                  </a:rPr>
                  <a:t>Ansible is associated in nursing ASCII text file tool.</a:t>
                </a:r>
              </a:p>
              <a:p>
                <a:pPr algn="r"/>
                <a:r>
                  <a:rPr lang="en-US" sz="1400" b="0" i="0" baseline="0" dirty="0">
                    <a:solidFill>
                      <a:schemeClr val="bg1"/>
                    </a:solidFill>
                    <a:latin typeface="Arial" panose="020B0604020202020204" pitchFamily="34" charset="0"/>
                    <a:cs typeface="Arial" panose="020B0604020202020204" pitchFamily="34" charset="0"/>
                  </a:rPr>
                  <a:t>Very Straight forward to line up and use: No Special writing skills are necessary to use Ansible's playbooks.</a:t>
                </a:r>
                <a:endParaRPr lang="en-GB" sz="1400" b="0" i="0" baseline="0" dirty="0">
                  <a:solidFill>
                    <a:schemeClr val="bg1"/>
                  </a:solidFill>
                  <a:latin typeface="Arial" panose="020B0604020202020204" pitchFamily="34" charset="0"/>
                  <a:cs typeface="Arial" panose="020B0604020202020204" pitchFamily="34" charset="0"/>
                </a:endParaRPr>
              </a:p>
            </p:txBody>
          </p:sp>
          <p:sp>
            <p:nvSpPr>
              <p:cNvPr id="7" name="Google Shape;351;p26">
                <a:extLst>
                  <a:ext uri="{FF2B5EF4-FFF2-40B4-BE49-F238E27FC236}">
                    <a16:creationId xmlns:a16="http://schemas.microsoft.com/office/drawing/2014/main" id="{35086653-4B9B-ABED-1C3C-D25746A59C31}"/>
                  </a:ext>
                </a:extLst>
              </p:cNvPr>
              <p:cNvSpPr/>
              <p:nvPr/>
            </p:nvSpPr>
            <p:spPr>
              <a:xfrm>
                <a:off x="6810919" y="1191850"/>
                <a:ext cx="804600" cy="804600"/>
              </a:xfrm>
              <a:prstGeom prst="rect">
                <a:avLst/>
              </a:prstGeom>
              <a:gradFill>
                <a:gsLst>
                  <a:gs pos="0">
                    <a:schemeClr val="accent1"/>
                  </a:gs>
                  <a:gs pos="100000">
                    <a:srgbClr val="2A6256"/>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N" sz="2000" dirty="0">
                    <a:solidFill>
                      <a:srgbClr val="FFFFFF"/>
                    </a:solidFill>
                    <a:latin typeface="Fira Sans Extra Condensed Medium"/>
                    <a:ea typeface="Fira Sans Extra Condensed Medium"/>
                    <a:cs typeface="Fira Sans Extra Condensed Medium"/>
                    <a:sym typeface="Fira Sans Extra Condensed Medium"/>
                  </a:rPr>
                  <a:t>Free</a:t>
                </a:r>
              </a:p>
            </p:txBody>
          </p:sp>
          <p:sp>
            <p:nvSpPr>
              <p:cNvPr id="8" name="Google Shape;352;p26">
                <a:extLst>
                  <a:ext uri="{FF2B5EF4-FFF2-40B4-BE49-F238E27FC236}">
                    <a16:creationId xmlns:a16="http://schemas.microsoft.com/office/drawing/2014/main" id="{A6DA37FB-18C1-9054-9EA9-F7E9C2224C13}"/>
                  </a:ext>
                </a:extLst>
              </p:cNvPr>
              <p:cNvSpPr/>
              <p:nvPr/>
            </p:nvSpPr>
            <p:spPr>
              <a:xfrm rot="5400000" flipH="1">
                <a:off x="4603900" y="-149227"/>
                <a:ext cx="803100" cy="5220300"/>
              </a:xfrm>
              <a:prstGeom prst="round2SameRect">
                <a:avLst>
                  <a:gd name="adj1" fmla="val 50000"/>
                  <a:gd name="adj2" fmla="val 0"/>
                </a:avLst>
              </a:prstGeom>
              <a:gradFill>
                <a:gsLst>
                  <a:gs pos="0">
                    <a:srgbClr val="C0D58C"/>
                  </a:gs>
                  <a:gs pos="100000">
                    <a:srgbClr val="829B4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2" name="Google Shape;355;p26">
                <a:extLst>
                  <a:ext uri="{FF2B5EF4-FFF2-40B4-BE49-F238E27FC236}">
                    <a16:creationId xmlns:a16="http://schemas.microsoft.com/office/drawing/2014/main" id="{D5A38F43-A2D4-B0E6-A002-E219915FDF20}"/>
                  </a:ext>
                </a:extLst>
              </p:cNvPr>
              <p:cNvSpPr/>
              <p:nvPr/>
            </p:nvSpPr>
            <p:spPr>
              <a:xfrm flipH="1">
                <a:off x="1528481" y="2058597"/>
                <a:ext cx="804600" cy="804600"/>
              </a:xfrm>
              <a:prstGeom prst="rect">
                <a:avLst/>
              </a:prstGeom>
              <a:gradFill>
                <a:gsLst>
                  <a:gs pos="0">
                    <a:srgbClr val="C0D58C"/>
                  </a:gs>
                  <a:gs pos="100000">
                    <a:srgbClr val="829B44"/>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N" sz="2000" dirty="0">
                    <a:solidFill>
                      <a:srgbClr val="FFFFFF"/>
                    </a:solidFill>
                    <a:latin typeface="Fira Sans Extra Condensed Medium"/>
                    <a:ea typeface="Fira Sans Extra Condensed Medium"/>
                    <a:cs typeface="Fira Sans Extra Condensed Medium"/>
                    <a:sym typeface="Fira Sans Extra Condensed Medium"/>
                  </a:rPr>
                  <a:t>Powerful</a:t>
                </a:r>
              </a:p>
            </p:txBody>
          </p:sp>
          <p:sp>
            <p:nvSpPr>
              <p:cNvPr id="13" name="Google Shape;356;p26">
                <a:extLst>
                  <a:ext uri="{FF2B5EF4-FFF2-40B4-BE49-F238E27FC236}">
                    <a16:creationId xmlns:a16="http://schemas.microsoft.com/office/drawing/2014/main" id="{43570A74-20BD-F071-7D7C-5920486C0C50}"/>
                  </a:ext>
                </a:extLst>
              </p:cNvPr>
              <p:cNvSpPr/>
              <p:nvPr/>
            </p:nvSpPr>
            <p:spPr>
              <a:xfrm rot="-5400000">
                <a:off x="3737000" y="711547"/>
                <a:ext cx="803100" cy="5220300"/>
              </a:xfrm>
              <a:prstGeom prst="round2SameRect">
                <a:avLst>
                  <a:gd name="adj1" fmla="val 50000"/>
                  <a:gd name="adj2" fmla="val 0"/>
                </a:avLst>
              </a:prstGeom>
              <a:gradFill>
                <a:gsLst>
                  <a:gs pos="0">
                    <a:srgbClr val="C5C7E8"/>
                  </a:gs>
                  <a:gs pos="100000">
                    <a:srgbClr val="6D72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6" name="Google Shape;359;p26">
                <a:extLst>
                  <a:ext uri="{FF2B5EF4-FFF2-40B4-BE49-F238E27FC236}">
                    <a16:creationId xmlns:a16="http://schemas.microsoft.com/office/drawing/2014/main" id="{1CD89CC9-85A4-414E-BECD-2405215F1DBC}"/>
                  </a:ext>
                </a:extLst>
              </p:cNvPr>
              <p:cNvSpPr/>
              <p:nvPr/>
            </p:nvSpPr>
            <p:spPr>
              <a:xfrm>
                <a:off x="6810919" y="2919372"/>
                <a:ext cx="804600" cy="804600"/>
              </a:xfrm>
              <a:prstGeom prst="rect">
                <a:avLst/>
              </a:prstGeom>
              <a:gradFill>
                <a:gsLst>
                  <a:gs pos="0">
                    <a:srgbClr val="C5C7E8"/>
                  </a:gs>
                  <a:gs pos="100000">
                    <a:srgbClr val="6D72BE"/>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N" sz="2000" dirty="0">
                    <a:solidFill>
                      <a:srgbClr val="FFFFFF"/>
                    </a:solidFill>
                    <a:latin typeface="Fira Sans Extra Condensed Medium"/>
                    <a:ea typeface="Fira Sans Extra Condensed Medium"/>
                    <a:cs typeface="Fira Sans Extra Condensed Medium"/>
                    <a:sym typeface="Fira Sans Extra Condensed Medium"/>
                  </a:rPr>
                  <a:t>Flexible</a:t>
                </a:r>
              </a:p>
            </p:txBody>
          </p:sp>
          <p:sp>
            <p:nvSpPr>
              <p:cNvPr id="17" name="Google Shape;360;p26">
                <a:extLst>
                  <a:ext uri="{FF2B5EF4-FFF2-40B4-BE49-F238E27FC236}">
                    <a16:creationId xmlns:a16="http://schemas.microsoft.com/office/drawing/2014/main" id="{2E9CD4C1-B836-41FA-D287-8523EF895CFE}"/>
                  </a:ext>
                </a:extLst>
              </p:cNvPr>
              <p:cNvSpPr/>
              <p:nvPr/>
            </p:nvSpPr>
            <p:spPr>
              <a:xfrm rot="5400000" flipH="1">
                <a:off x="4603900" y="1569016"/>
                <a:ext cx="803100" cy="5220300"/>
              </a:xfrm>
              <a:prstGeom prst="round2SameRect">
                <a:avLst>
                  <a:gd name="adj1" fmla="val 50000"/>
                  <a:gd name="adj2" fmla="val 0"/>
                </a:avLst>
              </a:prstGeom>
              <a:gradFill>
                <a:gsLst>
                  <a:gs pos="0">
                    <a:srgbClr val="957EBA"/>
                  </a:gs>
                  <a:gs pos="100000">
                    <a:srgbClr val="56467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0" name="Google Shape;363;p26">
                <a:extLst>
                  <a:ext uri="{FF2B5EF4-FFF2-40B4-BE49-F238E27FC236}">
                    <a16:creationId xmlns:a16="http://schemas.microsoft.com/office/drawing/2014/main" id="{4D30E4BA-3F96-AD62-B688-BAA0EDCF5E1C}"/>
                  </a:ext>
                </a:extLst>
              </p:cNvPr>
              <p:cNvSpPr/>
              <p:nvPr/>
            </p:nvSpPr>
            <p:spPr>
              <a:xfrm flipH="1">
                <a:off x="1528481" y="3776841"/>
                <a:ext cx="804600" cy="804600"/>
              </a:xfrm>
              <a:prstGeom prst="rect">
                <a:avLst/>
              </a:prstGeom>
              <a:gradFill>
                <a:gsLst>
                  <a:gs pos="0">
                    <a:srgbClr val="957EBA"/>
                  </a:gs>
                  <a:gs pos="100000">
                    <a:srgbClr val="564670"/>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N" sz="2000" dirty="0">
                    <a:solidFill>
                      <a:srgbClr val="FFFFFF"/>
                    </a:solidFill>
                    <a:latin typeface="Fira Sans Extra Condensed Medium"/>
                    <a:ea typeface="Fira Sans Extra Condensed Medium"/>
                    <a:cs typeface="Fira Sans Extra Condensed Medium"/>
                    <a:sym typeface="Fira Sans Extra Condensed Medium"/>
                  </a:rPr>
                  <a:t>Agentless</a:t>
                </a:r>
              </a:p>
            </p:txBody>
          </p:sp>
          <p:sp>
            <p:nvSpPr>
              <p:cNvPr id="25" name="Google Shape;348;p26">
                <a:extLst>
                  <a:ext uri="{FF2B5EF4-FFF2-40B4-BE49-F238E27FC236}">
                    <a16:creationId xmlns:a16="http://schemas.microsoft.com/office/drawing/2014/main" id="{8636A809-19BE-900E-400B-46DB39897F92}"/>
                  </a:ext>
                </a:extLst>
              </p:cNvPr>
              <p:cNvSpPr/>
              <p:nvPr/>
            </p:nvSpPr>
            <p:spPr>
              <a:xfrm rot="-5400000">
                <a:off x="3736999" y="2434966"/>
                <a:ext cx="803100" cy="5220300"/>
              </a:xfrm>
              <a:prstGeom prst="round2SameRect">
                <a:avLst>
                  <a:gd name="adj1" fmla="val 50000"/>
                  <a:gd name="adj2" fmla="val 0"/>
                </a:avLst>
              </a:prstGeom>
              <a:gradFill>
                <a:gsLst>
                  <a:gs pos="0">
                    <a:schemeClr val="accent1"/>
                  </a:gs>
                  <a:gs pos="100000">
                    <a:srgbClr val="2A625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8" name="Google Shape;351;p26">
                <a:extLst>
                  <a:ext uri="{FF2B5EF4-FFF2-40B4-BE49-F238E27FC236}">
                    <a16:creationId xmlns:a16="http://schemas.microsoft.com/office/drawing/2014/main" id="{5637837A-3F6C-A535-A9EB-9C1C5F4BF0FD}"/>
                  </a:ext>
                </a:extLst>
              </p:cNvPr>
              <p:cNvSpPr/>
              <p:nvPr/>
            </p:nvSpPr>
            <p:spPr>
              <a:xfrm>
                <a:off x="6810918" y="4642790"/>
                <a:ext cx="804600" cy="804600"/>
              </a:xfrm>
              <a:prstGeom prst="rect">
                <a:avLst/>
              </a:prstGeom>
              <a:gradFill>
                <a:gsLst>
                  <a:gs pos="0">
                    <a:schemeClr val="accent1"/>
                  </a:gs>
                  <a:gs pos="100000">
                    <a:srgbClr val="2A6256"/>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N" sz="2000" dirty="0">
                    <a:solidFill>
                      <a:srgbClr val="FFFFFF"/>
                    </a:solidFill>
                    <a:latin typeface="Fira Sans Extra Condensed Medium"/>
                    <a:ea typeface="Fira Sans Extra Condensed Medium"/>
                    <a:cs typeface="Fira Sans Extra Condensed Medium"/>
                    <a:sym typeface="Fira Sans Extra Condensed Medium"/>
                  </a:rPr>
                  <a:t>Efficient</a:t>
                </a:r>
              </a:p>
            </p:txBody>
          </p:sp>
        </p:grpSp>
        <p:sp>
          <p:nvSpPr>
            <p:cNvPr id="30" name="Google Shape;350;p26">
              <a:extLst>
                <a:ext uri="{FF2B5EF4-FFF2-40B4-BE49-F238E27FC236}">
                  <a16:creationId xmlns:a16="http://schemas.microsoft.com/office/drawing/2014/main" id="{774C3C45-5D4F-604C-6277-12A8B1B65007}"/>
                </a:ext>
              </a:extLst>
            </p:cNvPr>
            <p:cNvSpPr txBox="1"/>
            <p:nvPr/>
          </p:nvSpPr>
          <p:spPr>
            <a:xfrm>
              <a:off x="2066459" y="2525015"/>
              <a:ext cx="9880491" cy="505126"/>
            </a:xfrm>
            <a:prstGeom prst="rect">
              <a:avLst/>
            </a:prstGeom>
            <a:noFill/>
            <a:ln>
              <a:noFill/>
            </a:ln>
          </p:spPr>
          <p:txBody>
            <a:bodyPr spcFirstLastPara="1" wrap="square" lIns="91425" tIns="91425" rIns="91425" bIns="91425" anchor="ctr" anchorCtr="0">
              <a:noAutofit/>
            </a:bodyPr>
            <a:lstStyle/>
            <a:p>
              <a:r>
                <a:rPr lang="en-US" sz="1400" b="0" i="0" baseline="0" dirty="0">
                  <a:solidFill>
                    <a:schemeClr val="bg1"/>
                  </a:solidFill>
                  <a:latin typeface="Arial" panose="020B0604020202020204" pitchFamily="34" charset="0"/>
                  <a:cs typeface="Arial" panose="020B0604020202020204" pitchFamily="34" charset="0"/>
                </a:rPr>
                <a:t>Ansible enables us to model even extremely complicated IT workflows.</a:t>
              </a:r>
            </a:p>
          </p:txBody>
        </p:sp>
        <p:sp>
          <p:nvSpPr>
            <p:cNvPr id="31" name="Google Shape;350;p26">
              <a:extLst>
                <a:ext uri="{FF2B5EF4-FFF2-40B4-BE49-F238E27FC236}">
                  <a16:creationId xmlns:a16="http://schemas.microsoft.com/office/drawing/2014/main" id="{2AFB2BFC-972B-95C8-15BC-819979B21573}"/>
                </a:ext>
              </a:extLst>
            </p:cNvPr>
            <p:cNvSpPr txBox="1"/>
            <p:nvPr/>
          </p:nvSpPr>
          <p:spPr>
            <a:xfrm>
              <a:off x="1975318" y="4389422"/>
              <a:ext cx="9880491" cy="505126"/>
            </a:xfrm>
            <a:prstGeom prst="rect">
              <a:avLst/>
            </a:prstGeom>
            <a:noFill/>
            <a:ln>
              <a:noFill/>
            </a:ln>
          </p:spPr>
          <p:txBody>
            <a:bodyPr spcFirstLastPara="1" wrap="square" lIns="91425" tIns="91425" rIns="91425" bIns="91425" anchor="ctr" anchorCtr="0">
              <a:noAutofit/>
            </a:bodyPr>
            <a:lstStyle/>
            <a:p>
              <a:r>
                <a:rPr lang="en-US" sz="1400" b="0" i="0" baseline="0" dirty="0">
                  <a:solidFill>
                    <a:schemeClr val="bg1"/>
                  </a:solidFill>
                  <a:latin typeface="Arial" panose="020B0604020202020204" pitchFamily="34" charset="0"/>
                  <a:cs typeface="Arial" panose="020B0604020202020204" pitchFamily="34" charset="0"/>
                </a:rPr>
                <a:t>We don’t have to be compelled to install the other compute codes or firewall ports on the shopper system we wish to alter.</a:t>
              </a:r>
            </a:p>
          </p:txBody>
        </p:sp>
        <p:sp>
          <p:nvSpPr>
            <p:cNvPr id="32" name="Google Shape;350;p26">
              <a:extLst>
                <a:ext uri="{FF2B5EF4-FFF2-40B4-BE49-F238E27FC236}">
                  <a16:creationId xmlns:a16="http://schemas.microsoft.com/office/drawing/2014/main" id="{22207C9E-D805-AA15-ED7C-05D58106C314}"/>
                </a:ext>
              </a:extLst>
            </p:cNvPr>
            <p:cNvSpPr txBox="1"/>
            <p:nvPr/>
          </p:nvSpPr>
          <p:spPr>
            <a:xfrm>
              <a:off x="319673" y="3453209"/>
              <a:ext cx="9880491" cy="505126"/>
            </a:xfrm>
            <a:prstGeom prst="rect">
              <a:avLst/>
            </a:prstGeom>
            <a:noFill/>
            <a:ln>
              <a:noFill/>
            </a:ln>
          </p:spPr>
          <p:txBody>
            <a:bodyPr spcFirstLastPara="1" wrap="square" lIns="91425" tIns="91425" rIns="91425" bIns="91425" anchor="ctr" anchorCtr="0">
              <a:noAutofit/>
            </a:bodyPr>
            <a:lstStyle/>
            <a:p>
              <a:pPr algn="r"/>
              <a:r>
                <a:rPr lang="en-US" sz="1400" b="0" i="0" baseline="0" dirty="0">
                  <a:solidFill>
                    <a:schemeClr val="bg1"/>
                  </a:solidFill>
                  <a:latin typeface="Arial" panose="020B0604020202020204" pitchFamily="34" charset="0"/>
                  <a:cs typeface="Arial" panose="020B0604020202020204" pitchFamily="34" charset="0"/>
                </a:rPr>
                <a:t>We can orchestrate the whole application setting in spite of wherever it’s deployed.</a:t>
              </a:r>
            </a:p>
          </p:txBody>
        </p:sp>
        <p:sp>
          <p:nvSpPr>
            <p:cNvPr id="33" name="Google Shape;350;p26">
              <a:extLst>
                <a:ext uri="{FF2B5EF4-FFF2-40B4-BE49-F238E27FC236}">
                  <a16:creationId xmlns:a16="http://schemas.microsoft.com/office/drawing/2014/main" id="{94E1F345-FA6B-C653-188F-2C67E38C953B}"/>
                </a:ext>
              </a:extLst>
            </p:cNvPr>
            <p:cNvSpPr txBox="1"/>
            <p:nvPr/>
          </p:nvSpPr>
          <p:spPr>
            <a:xfrm>
              <a:off x="311966" y="5327763"/>
              <a:ext cx="9880491" cy="505126"/>
            </a:xfrm>
            <a:prstGeom prst="rect">
              <a:avLst/>
            </a:prstGeom>
            <a:noFill/>
            <a:ln>
              <a:noFill/>
            </a:ln>
          </p:spPr>
          <p:txBody>
            <a:bodyPr spcFirstLastPara="1" wrap="square" lIns="91425" tIns="91425" rIns="91425" bIns="91425" anchor="ctr" anchorCtr="0">
              <a:noAutofit/>
            </a:bodyPr>
            <a:lstStyle/>
            <a:p>
              <a:pPr algn="r"/>
              <a:r>
                <a:rPr lang="en-US" sz="1400" b="0" i="0" baseline="0" dirty="0">
                  <a:solidFill>
                    <a:schemeClr val="bg1"/>
                  </a:solidFill>
                  <a:latin typeface="Arial" panose="020B0604020202020204" pitchFamily="34" charset="0"/>
                  <a:cs typeface="Arial" panose="020B0604020202020204" pitchFamily="34" charset="0"/>
                </a:rPr>
                <a:t>Being agentless makes Ansible efficient as we don’t have to worry about non-reporting client troubleshooting.</a:t>
              </a:r>
            </a:p>
          </p:txBody>
        </p:sp>
      </p:grpSp>
    </p:spTree>
    <p:extLst>
      <p:ext uri="{BB962C8B-B14F-4D97-AF65-F5344CB8AC3E}">
        <p14:creationId xmlns:p14="http://schemas.microsoft.com/office/powerpoint/2010/main" val="243270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903F0E-8875-4B27-A503-7067A066D143}"/>
              </a:ext>
            </a:extLst>
          </p:cNvPr>
          <p:cNvSpPr>
            <a:spLocks noGrp="1"/>
          </p:cNvSpPr>
          <p:nvPr>
            <p:ph type="ftr" sz="quarter" idx="11"/>
          </p:nvPr>
        </p:nvSpPr>
        <p:spPr/>
        <p:txBody>
          <a:bodyPr/>
          <a:lstStyle/>
          <a:p>
            <a:r>
              <a:rPr lang="en-US"/>
              <a:t>HPE Confidential </a:t>
            </a:r>
            <a:endParaRPr lang="en-US" dirty="0"/>
          </a:p>
        </p:txBody>
      </p:sp>
      <p:sp>
        <p:nvSpPr>
          <p:cNvPr id="2" name="Slide Number Placeholder 1"/>
          <p:cNvSpPr>
            <a:spLocks noGrp="1"/>
          </p:cNvSpPr>
          <p:nvPr>
            <p:ph type="sldNum" sz="quarter" idx="12"/>
          </p:nvPr>
        </p:nvSpPr>
        <p:spPr/>
        <p:txBody>
          <a:bodyPr/>
          <a:lstStyle/>
          <a:p>
            <a:fld id="{B016F8AB-BCEA-4347-8BA6-BE776009BC89}" type="slidenum">
              <a:rPr lang="en-US" smtClean="0"/>
              <a:t>5</a:t>
            </a:fld>
            <a:endParaRPr lang="en-US"/>
          </a:p>
        </p:txBody>
      </p:sp>
      <p:sp>
        <p:nvSpPr>
          <p:cNvPr id="5" name="Title 3">
            <a:extLst>
              <a:ext uri="{FF2B5EF4-FFF2-40B4-BE49-F238E27FC236}">
                <a16:creationId xmlns:a16="http://schemas.microsoft.com/office/drawing/2014/main" id="{B5A2A960-4C20-4085-A7E8-B4B7706429D0}"/>
              </a:ext>
            </a:extLst>
          </p:cNvPr>
          <p:cNvSpPr txBox="1">
            <a:spLocks/>
          </p:cNvSpPr>
          <p:nvPr/>
        </p:nvSpPr>
        <p:spPr>
          <a:xfrm>
            <a:off x="551385" y="591695"/>
            <a:ext cx="5760640" cy="389033"/>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r>
              <a:rPr lang="en-US" u="sng" dirty="0"/>
              <a:t>Ansible Features and Capabilities</a:t>
            </a:r>
          </a:p>
        </p:txBody>
      </p:sp>
      <p:pic>
        <p:nvPicPr>
          <p:cNvPr id="18" name="Picture 17">
            <a:extLst>
              <a:ext uri="{FF2B5EF4-FFF2-40B4-BE49-F238E27FC236}">
                <a16:creationId xmlns:a16="http://schemas.microsoft.com/office/drawing/2014/main" id="{8F9676FA-0E54-ECF6-6F08-CF2ACFB3B055}"/>
              </a:ext>
            </a:extLst>
          </p:cNvPr>
          <p:cNvPicPr>
            <a:picLocks noChangeAspect="1"/>
          </p:cNvPicPr>
          <p:nvPr/>
        </p:nvPicPr>
        <p:blipFill>
          <a:blip r:embed="rId2"/>
          <a:stretch>
            <a:fillRect/>
          </a:stretch>
        </p:blipFill>
        <p:spPr>
          <a:xfrm>
            <a:off x="407368" y="1058850"/>
            <a:ext cx="11377264" cy="5134820"/>
          </a:xfrm>
          <a:prstGeom prst="rect">
            <a:avLst/>
          </a:prstGeom>
        </p:spPr>
      </p:pic>
    </p:spTree>
    <p:extLst>
      <p:ext uri="{BB962C8B-B14F-4D97-AF65-F5344CB8AC3E}">
        <p14:creationId xmlns:p14="http://schemas.microsoft.com/office/powerpoint/2010/main" val="88102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903F0E-8875-4B27-A503-7067A066D143}"/>
              </a:ext>
            </a:extLst>
          </p:cNvPr>
          <p:cNvSpPr>
            <a:spLocks noGrp="1"/>
          </p:cNvSpPr>
          <p:nvPr>
            <p:ph type="ftr" sz="quarter" idx="11"/>
          </p:nvPr>
        </p:nvSpPr>
        <p:spPr/>
        <p:txBody>
          <a:bodyPr/>
          <a:lstStyle/>
          <a:p>
            <a:r>
              <a:rPr lang="en-US"/>
              <a:t>HPE Confidential </a:t>
            </a:r>
            <a:endParaRPr lang="en-US" dirty="0"/>
          </a:p>
        </p:txBody>
      </p:sp>
      <p:sp>
        <p:nvSpPr>
          <p:cNvPr id="2" name="Slide Number Placeholder 1"/>
          <p:cNvSpPr>
            <a:spLocks noGrp="1"/>
          </p:cNvSpPr>
          <p:nvPr>
            <p:ph type="sldNum" sz="quarter" idx="12"/>
          </p:nvPr>
        </p:nvSpPr>
        <p:spPr/>
        <p:txBody>
          <a:bodyPr/>
          <a:lstStyle/>
          <a:p>
            <a:fld id="{B016F8AB-BCEA-4347-8BA6-BE776009BC89}" type="slidenum">
              <a:rPr lang="en-US" smtClean="0"/>
              <a:t>6</a:t>
            </a:fld>
            <a:endParaRPr lang="en-US"/>
          </a:p>
        </p:txBody>
      </p:sp>
      <p:sp>
        <p:nvSpPr>
          <p:cNvPr id="5" name="Title 3">
            <a:extLst>
              <a:ext uri="{FF2B5EF4-FFF2-40B4-BE49-F238E27FC236}">
                <a16:creationId xmlns:a16="http://schemas.microsoft.com/office/drawing/2014/main" id="{B5A2A960-4C20-4085-A7E8-B4B7706429D0}"/>
              </a:ext>
            </a:extLst>
          </p:cNvPr>
          <p:cNvSpPr txBox="1">
            <a:spLocks/>
          </p:cNvSpPr>
          <p:nvPr/>
        </p:nvSpPr>
        <p:spPr>
          <a:xfrm>
            <a:off x="679896" y="591695"/>
            <a:ext cx="9629803" cy="680535"/>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r>
              <a:rPr lang="en-GB" u="sng" dirty="0"/>
              <a:t>Ansible Architecture</a:t>
            </a:r>
            <a:endParaRPr lang="en-US" u="sng" dirty="0"/>
          </a:p>
        </p:txBody>
      </p:sp>
      <p:pic>
        <p:nvPicPr>
          <p:cNvPr id="4" name="Picture 2" descr="What Is Ansible | Configuration Management With Ansible ...">
            <a:extLst>
              <a:ext uri="{FF2B5EF4-FFF2-40B4-BE49-F238E27FC236}">
                <a16:creationId xmlns:a16="http://schemas.microsoft.com/office/drawing/2014/main" id="{C4CDD513-7E64-F03A-7908-3E9EB65EBBF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4000"/>
                    </a14:imgEffect>
                  </a14:imgLayer>
                </a14:imgProps>
              </a:ext>
              <a:ext uri="{28A0092B-C50C-407E-A947-70E740481C1C}">
                <a14:useLocalDpi xmlns:a14="http://schemas.microsoft.com/office/drawing/2010/main" val="0"/>
              </a:ext>
            </a:extLst>
          </a:blip>
          <a:srcRect t="7206"/>
          <a:stretch/>
        </p:blipFill>
        <p:spPr bwMode="auto">
          <a:xfrm>
            <a:off x="2073099" y="1412776"/>
            <a:ext cx="8045802" cy="4360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72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1FAE-A973-D6B4-07EC-D81FD7BF5CC2}"/>
              </a:ext>
            </a:extLst>
          </p:cNvPr>
          <p:cNvSpPr>
            <a:spLocks noGrp="1"/>
          </p:cNvSpPr>
          <p:nvPr>
            <p:ph type="title"/>
          </p:nvPr>
        </p:nvSpPr>
        <p:spPr>
          <a:xfrm>
            <a:off x="612456" y="501379"/>
            <a:ext cx="10969943" cy="533500"/>
          </a:xfrm>
        </p:spPr>
        <p:txBody>
          <a:bodyPr/>
          <a:lstStyle/>
          <a:p>
            <a:r>
              <a:rPr lang="en-US" dirty="0"/>
              <a:t>				AWX Vs Ansible Tower</a:t>
            </a:r>
            <a:endParaRPr lang="en-GB" dirty="0"/>
          </a:p>
        </p:txBody>
      </p:sp>
      <p:sp>
        <p:nvSpPr>
          <p:cNvPr id="3" name="Footer Placeholder 2">
            <a:extLst>
              <a:ext uri="{FF2B5EF4-FFF2-40B4-BE49-F238E27FC236}">
                <a16:creationId xmlns:a16="http://schemas.microsoft.com/office/drawing/2014/main" id="{4FB4A66D-849A-4D68-1FFD-1EE5E420E8C5}"/>
              </a:ext>
            </a:extLst>
          </p:cNvPr>
          <p:cNvSpPr>
            <a:spLocks noGrp="1"/>
          </p:cNvSpPr>
          <p:nvPr>
            <p:ph type="ftr" sz="quarter" idx="11"/>
          </p:nvPr>
        </p:nvSpPr>
        <p:spPr/>
        <p:txBody>
          <a:bodyPr/>
          <a:lstStyle/>
          <a:p>
            <a:r>
              <a:rPr lang="en-US"/>
              <a:t>HPE Confidential </a:t>
            </a:r>
          </a:p>
        </p:txBody>
      </p:sp>
      <p:sp>
        <p:nvSpPr>
          <p:cNvPr id="4" name="Slide Number Placeholder 3">
            <a:extLst>
              <a:ext uri="{FF2B5EF4-FFF2-40B4-BE49-F238E27FC236}">
                <a16:creationId xmlns:a16="http://schemas.microsoft.com/office/drawing/2014/main" id="{44EFE0F6-9678-1E4B-CB4C-EA5BD3E93876}"/>
              </a:ext>
            </a:extLst>
          </p:cNvPr>
          <p:cNvSpPr>
            <a:spLocks noGrp="1"/>
          </p:cNvSpPr>
          <p:nvPr>
            <p:ph type="sldNum" sz="quarter" idx="12"/>
          </p:nvPr>
        </p:nvSpPr>
        <p:spPr/>
        <p:txBody>
          <a:bodyPr/>
          <a:lstStyle/>
          <a:p>
            <a:fld id="{B016F8AB-BCEA-4347-8BA6-BE776009BC89}" type="slidenum">
              <a:rPr lang="en-GB" smtClean="0"/>
              <a:t>7</a:t>
            </a:fld>
            <a:endParaRPr lang="en-GB"/>
          </a:p>
        </p:txBody>
      </p:sp>
      <p:graphicFrame>
        <p:nvGraphicFramePr>
          <p:cNvPr id="221" name="Google Shape;862;p33">
            <a:extLst>
              <a:ext uri="{FF2B5EF4-FFF2-40B4-BE49-F238E27FC236}">
                <a16:creationId xmlns:a16="http://schemas.microsoft.com/office/drawing/2014/main" id="{55C4DD60-6197-9A04-859D-6B9C7C39F5D7}"/>
              </a:ext>
            </a:extLst>
          </p:cNvPr>
          <p:cNvGraphicFramePr/>
          <p:nvPr/>
        </p:nvGraphicFramePr>
        <p:xfrm>
          <a:off x="407367" y="936125"/>
          <a:ext cx="11377265" cy="5455830"/>
        </p:xfrm>
        <a:graphic>
          <a:graphicData uri="http://schemas.openxmlformats.org/drawingml/2006/table">
            <a:tbl>
              <a:tblPr>
                <a:noFill/>
              </a:tblPr>
              <a:tblGrid>
                <a:gridCol w="2275453">
                  <a:extLst>
                    <a:ext uri="{9D8B030D-6E8A-4147-A177-3AD203B41FA5}">
                      <a16:colId xmlns:a16="http://schemas.microsoft.com/office/drawing/2014/main" val="20000"/>
                    </a:ext>
                  </a:extLst>
                </a:gridCol>
                <a:gridCol w="2275453">
                  <a:extLst>
                    <a:ext uri="{9D8B030D-6E8A-4147-A177-3AD203B41FA5}">
                      <a16:colId xmlns:a16="http://schemas.microsoft.com/office/drawing/2014/main" val="20001"/>
                    </a:ext>
                  </a:extLst>
                </a:gridCol>
                <a:gridCol w="2275453">
                  <a:extLst>
                    <a:ext uri="{9D8B030D-6E8A-4147-A177-3AD203B41FA5}">
                      <a16:colId xmlns:a16="http://schemas.microsoft.com/office/drawing/2014/main" val="20002"/>
                    </a:ext>
                  </a:extLst>
                </a:gridCol>
                <a:gridCol w="2275453">
                  <a:extLst>
                    <a:ext uri="{9D8B030D-6E8A-4147-A177-3AD203B41FA5}">
                      <a16:colId xmlns:a16="http://schemas.microsoft.com/office/drawing/2014/main" val="20003"/>
                    </a:ext>
                  </a:extLst>
                </a:gridCol>
                <a:gridCol w="2275453">
                  <a:extLst>
                    <a:ext uri="{9D8B030D-6E8A-4147-A177-3AD203B41FA5}">
                      <a16:colId xmlns:a16="http://schemas.microsoft.com/office/drawing/2014/main" val="20004"/>
                    </a:ext>
                  </a:extLst>
                </a:gridCol>
              </a:tblGrid>
              <a:tr h="68179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2D3847">
                        <a:alpha val="5647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Stability</a:t>
                      </a: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2D3847"/>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Security</a:t>
                      </a: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2D3847">
                        <a:alpha val="5647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Access to Red Hat expertise</a:t>
                      </a: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2D3847"/>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Upgrades</a:t>
                      </a: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2D3847">
                        <a:alpha val="56470"/>
                      </a:srgbClr>
                    </a:solidFill>
                  </a:tcPr>
                </a:tc>
                <a:extLst>
                  <a:ext uri="{0D108BD9-81ED-4DB2-BD59-A6C34878D82A}">
                    <a16:rowId xmlns:a16="http://schemas.microsoft.com/office/drawing/2014/main" val="10000"/>
                  </a:ext>
                </a:extLst>
              </a:tr>
              <a:tr h="188918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AWX</a:t>
                      </a: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456AB5"/>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l" rtl="0">
                        <a:spcBef>
                          <a:spcPts val="0"/>
                        </a:spcBef>
                        <a:spcAft>
                          <a:spcPts val="0"/>
                        </a:spcAft>
                        <a:buNone/>
                      </a:pPr>
                      <a:r>
                        <a:rPr lang="en-US" sz="1100" b="0" dirty="0">
                          <a:solidFill>
                            <a:schemeClr val="tx1"/>
                          </a:solidFill>
                          <a:latin typeface="+mj-lt"/>
                          <a:ea typeface="Fira Sans Extra Condensed"/>
                          <a:cs typeface="Fira Sans Extra Condensed"/>
                          <a:sym typeface="Fira Sans Extra Condensed"/>
                        </a:rPr>
                        <a:t>AWX is a development branch. Frequent changes are introduced and can be released with only minimal testing. This can limit adoption across an enterprise.</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456AB5">
                        <a:alpha val="4392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l" rtl="0">
                        <a:spcBef>
                          <a:spcPts val="0"/>
                        </a:spcBef>
                        <a:spcAft>
                          <a:spcPts val="0"/>
                        </a:spcAft>
                        <a:buNone/>
                      </a:pPr>
                      <a:r>
                        <a:rPr lang="en-US" sz="1100" b="0" dirty="0">
                          <a:solidFill>
                            <a:schemeClr val="bg1"/>
                          </a:solidFill>
                          <a:latin typeface="Fira Sans Extra Condensed"/>
                          <a:ea typeface="Fira Sans Extra Condensed"/>
                          <a:cs typeface="Fira Sans Extra Condensed"/>
                          <a:sym typeface="Fira Sans Extra Condensed"/>
                        </a:rPr>
                        <a:t>AWX code has not gone through full quality engineering (QE) testing and does not include signed or security- hardened images. To protect against risk, most security professionals expect a signed image and will not sanction unsigned images for enterprise use. AWX does not provide security fixes for prior releases. Any security fixes are only applied to the development stream.</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456AB5">
                        <a:alpha val="5647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l" rtl="0">
                        <a:spcBef>
                          <a:spcPts val="0"/>
                        </a:spcBef>
                        <a:spcAft>
                          <a:spcPts val="0"/>
                        </a:spcAft>
                        <a:buNone/>
                      </a:pPr>
                      <a:r>
                        <a:rPr lang="en-US" sz="1100" b="0" dirty="0">
                          <a:solidFill>
                            <a:schemeClr val="lt1"/>
                          </a:solidFill>
                          <a:latin typeface="+mj-lt"/>
                          <a:ea typeface="Fira Sans Extra Condensed"/>
                          <a:cs typeface="Fira Sans Extra Condensed"/>
                          <a:sym typeface="Fira Sans Extra Condensed"/>
                        </a:rPr>
                        <a:t>Users do not have access to Red Hat’s world-class support. In addition, there are no training or consulting services available from Red Hat on AWX.</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456AB5">
                        <a:alpha val="4392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l" rtl="0">
                        <a:spcBef>
                          <a:spcPts val="0"/>
                        </a:spcBef>
                        <a:spcAft>
                          <a:spcPts val="0"/>
                        </a:spcAft>
                        <a:buNone/>
                      </a:pPr>
                      <a:r>
                        <a:rPr lang="en-US" sz="1100" b="0" kern="1200" dirty="0">
                          <a:solidFill>
                            <a:schemeClr val="bg1"/>
                          </a:solidFill>
                          <a:latin typeface="Fira Sans Extra Condensed"/>
                          <a:ea typeface="Fira Sans Extra Condensed"/>
                          <a:cs typeface="Fira Sans Extra Condensed"/>
                          <a:sym typeface="Fira Sans Extra Condensed"/>
                        </a:rPr>
                        <a:t>AWX contains only minimal support for upgrades between versions and is not tested for upgrades across multiple versions. Users may have to rebuild and reconfigure every time. This includes credentials, Lightweight Directory Access Protocol (LDAP) authentication, data extraction, etc.</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456AB5">
                        <a:alpha val="56470"/>
                      </a:srgbClr>
                    </a:solidFill>
                  </a:tcPr>
                </a:tc>
                <a:extLst>
                  <a:ext uri="{0D108BD9-81ED-4DB2-BD59-A6C34878D82A}">
                    <a16:rowId xmlns:a16="http://schemas.microsoft.com/office/drawing/2014/main" val="10001"/>
                  </a:ext>
                </a:extLst>
              </a:tr>
              <a:tr h="251418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Red Hat Ansible Tower</a:t>
                      </a: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2FABBE"/>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l" rtl="0">
                        <a:spcBef>
                          <a:spcPts val="0"/>
                        </a:spcBef>
                        <a:spcAft>
                          <a:spcPts val="0"/>
                        </a:spcAft>
                        <a:buNone/>
                      </a:pPr>
                      <a:r>
                        <a:rPr lang="en-US" sz="1100" dirty="0">
                          <a:solidFill>
                            <a:schemeClr val="dk1"/>
                          </a:solidFill>
                          <a:latin typeface="Roboto"/>
                          <a:ea typeface="Roboto"/>
                          <a:cs typeface="Roboto"/>
                          <a:sym typeface="Roboto"/>
                        </a:rPr>
                        <a:t>Customers can count on receiving the latest product versions with the stability and security they have come to expect from Red Hat.</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2FABBE">
                        <a:alpha val="12549"/>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l" rtl="0">
                        <a:spcBef>
                          <a:spcPts val="0"/>
                        </a:spcBef>
                        <a:spcAft>
                          <a:spcPts val="0"/>
                        </a:spcAft>
                        <a:buNone/>
                      </a:pPr>
                      <a:r>
                        <a:rPr lang="en-US" sz="1100" dirty="0">
                          <a:solidFill>
                            <a:schemeClr val="dk1"/>
                          </a:solidFill>
                          <a:latin typeface="Roboto"/>
                          <a:ea typeface="Roboto"/>
                          <a:cs typeface="Roboto"/>
                          <a:sym typeface="Roboto"/>
                        </a:rPr>
                        <a:t>Customers can rely on security patches and bug fixes being delivered for the entire life of the product.</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2FABBE">
                        <a:alpha val="25099"/>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l" rtl="0">
                        <a:spcBef>
                          <a:spcPts val="0"/>
                        </a:spcBef>
                        <a:spcAft>
                          <a:spcPts val="0"/>
                        </a:spcAft>
                        <a:buNone/>
                      </a:pPr>
                      <a:r>
                        <a:rPr lang="en-US" sz="1100" dirty="0">
                          <a:solidFill>
                            <a:schemeClr val="dk1"/>
                          </a:solidFill>
                          <a:latin typeface="Roboto"/>
                          <a:ea typeface="Roboto"/>
                          <a:cs typeface="Roboto"/>
                          <a:sym typeface="Roboto"/>
                        </a:rPr>
                        <a:t>Customers have access to information and support services that span the entire application infrastructure, life cycle, and architecture. Red Hat has helped customers implement some of the largest and most complex Ansible Tower deployments, sharing that knowledge to the benefit of Ansible Tower customers. Ansible Tower customers also may choose to use expert Red Hat resources for training, consulting, and building their automation practice.</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2FABBE">
                        <a:alpha val="12549"/>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l" rtl="0">
                        <a:spcBef>
                          <a:spcPts val="0"/>
                        </a:spcBef>
                        <a:spcAft>
                          <a:spcPts val="0"/>
                        </a:spcAft>
                        <a:buNone/>
                      </a:pPr>
                      <a:r>
                        <a:rPr lang="en-US" sz="1100" dirty="0">
                          <a:solidFill>
                            <a:schemeClr val="dk1"/>
                          </a:solidFill>
                          <a:latin typeface="Roboto"/>
                          <a:ea typeface="Roboto"/>
                          <a:cs typeface="Roboto"/>
                          <a:sym typeface="Roboto"/>
                        </a:rPr>
                        <a:t>Because of clear and manageable upgrade paths and product life cycles, customers are not caught off guard with mandatory updates.</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lnTlToBr w="12700" cmpd="sng">
                      <a:noFill/>
                      <a:prstDash val="solid"/>
                    </a:lnTlToBr>
                    <a:lnBlToTr w="12700" cmpd="sng">
                      <a:noFill/>
                      <a:prstDash val="solid"/>
                    </a:lnBlToTr>
                    <a:solidFill>
                      <a:srgbClr val="2FABBE">
                        <a:alpha val="25099"/>
                      </a:srgbClr>
                    </a:solidFill>
                  </a:tcPr>
                </a:tc>
                <a:extLst>
                  <a:ext uri="{0D108BD9-81ED-4DB2-BD59-A6C34878D82A}">
                    <a16:rowId xmlns:a16="http://schemas.microsoft.com/office/drawing/2014/main" val="10002"/>
                  </a:ext>
                </a:extLst>
              </a:tr>
            </a:tbl>
          </a:graphicData>
        </a:graphic>
      </p:graphicFrame>
      <p:grpSp>
        <p:nvGrpSpPr>
          <p:cNvPr id="222" name="Google Shape;863;p33">
            <a:extLst>
              <a:ext uri="{FF2B5EF4-FFF2-40B4-BE49-F238E27FC236}">
                <a16:creationId xmlns:a16="http://schemas.microsoft.com/office/drawing/2014/main" id="{22ECD348-1D86-CFC8-D8C8-36C0B3476D26}"/>
              </a:ext>
            </a:extLst>
          </p:cNvPr>
          <p:cNvGrpSpPr/>
          <p:nvPr/>
        </p:nvGrpSpPr>
        <p:grpSpPr>
          <a:xfrm>
            <a:off x="1376742" y="1133151"/>
            <a:ext cx="371198" cy="309604"/>
            <a:chOff x="3192227" y="3217946"/>
            <a:chExt cx="370808" cy="366906"/>
          </a:xfrm>
        </p:grpSpPr>
        <p:sp>
          <p:nvSpPr>
            <p:cNvPr id="223" name="Google Shape;864;p33">
              <a:extLst>
                <a:ext uri="{FF2B5EF4-FFF2-40B4-BE49-F238E27FC236}">
                  <a16:creationId xmlns:a16="http://schemas.microsoft.com/office/drawing/2014/main" id="{200C6EB9-CBEC-23C7-D491-8FB54B52022B}"/>
                </a:ext>
              </a:extLst>
            </p:cNvPr>
            <p:cNvSpPr/>
            <p:nvPr/>
          </p:nvSpPr>
          <p:spPr>
            <a:xfrm>
              <a:off x="3448124" y="3378575"/>
              <a:ext cx="102694" cy="35863"/>
            </a:xfrm>
            <a:custGeom>
              <a:avLst/>
              <a:gdLst/>
              <a:ahLst/>
              <a:cxnLst/>
              <a:rect l="l" t="t" r="r" b="b"/>
              <a:pathLst>
                <a:path w="3001" h="1048" extrusionOk="0">
                  <a:moveTo>
                    <a:pt x="333" y="0"/>
                  </a:moveTo>
                  <a:cubicBezTo>
                    <a:pt x="143" y="0"/>
                    <a:pt x="0" y="143"/>
                    <a:pt x="0" y="310"/>
                  </a:cubicBezTo>
                  <a:lnTo>
                    <a:pt x="0" y="1048"/>
                  </a:lnTo>
                  <a:lnTo>
                    <a:pt x="2977" y="1048"/>
                  </a:lnTo>
                  <a:lnTo>
                    <a:pt x="2977" y="310"/>
                  </a:lnTo>
                  <a:cubicBezTo>
                    <a:pt x="3001" y="143"/>
                    <a:pt x="2858" y="0"/>
                    <a:pt x="2667" y="0"/>
                  </a:cubicBezTo>
                  <a:close/>
                </a:path>
              </a:pathLst>
            </a:custGeom>
            <a:solidFill>
              <a:srgbClr val="2D38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224" name="Google Shape;865;p33">
              <a:extLst>
                <a:ext uri="{FF2B5EF4-FFF2-40B4-BE49-F238E27FC236}">
                  <a16:creationId xmlns:a16="http://schemas.microsoft.com/office/drawing/2014/main" id="{372BFC43-7D9E-50F1-81F0-34E1AC80D64B}"/>
                </a:ext>
              </a:extLst>
            </p:cNvPr>
            <p:cNvSpPr/>
            <p:nvPr/>
          </p:nvSpPr>
          <p:spPr>
            <a:xfrm>
              <a:off x="3448124" y="3548887"/>
              <a:ext cx="102660" cy="35965"/>
            </a:xfrm>
            <a:custGeom>
              <a:avLst/>
              <a:gdLst/>
              <a:ahLst/>
              <a:cxnLst/>
              <a:rect l="l" t="t" r="r" b="b"/>
              <a:pathLst>
                <a:path w="3000" h="1051" extrusionOk="0">
                  <a:moveTo>
                    <a:pt x="0" y="0"/>
                  </a:moveTo>
                  <a:lnTo>
                    <a:pt x="0" y="739"/>
                  </a:lnTo>
                  <a:cubicBezTo>
                    <a:pt x="0" y="905"/>
                    <a:pt x="143" y="1048"/>
                    <a:pt x="310" y="1048"/>
                  </a:cubicBezTo>
                  <a:lnTo>
                    <a:pt x="2667" y="1048"/>
                  </a:lnTo>
                  <a:cubicBezTo>
                    <a:pt x="2678" y="1050"/>
                    <a:pt x="2689" y="1050"/>
                    <a:pt x="2699" y="1050"/>
                  </a:cubicBezTo>
                  <a:cubicBezTo>
                    <a:pt x="2855" y="1050"/>
                    <a:pt x="2999" y="894"/>
                    <a:pt x="2977" y="739"/>
                  </a:cubicBezTo>
                  <a:lnTo>
                    <a:pt x="2977" y="0"/>
                  </a:lnTo>
                  <a:close/>
                </a:path>
              </a:pathLst>
            </a:custGeom>
            <a:solidFill>
              <a:srgbClr val="2D38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225" name="Google Shape;866;p33">
              <a:extLst>
                <a:ext uri="{FF2B5EF4-FFF2-40B4-BE49-F238E27FC236}">
                  <a16:creationId xmlns:a16="http://schemas.microsoft.com/office/drawing/2014/main" id="{F0CBB9A7-E569-4AA7-0F5E-F2E40C1864EA}"/>
                </a:ext>
              </a:extLst>
            </p:cNvPr>
            <p:cNvSpPr/>
            <p:nvPr/>
          </p:nvSpPr>
          <p:spPr>
            <a:xfrm>
              <a:off x="3448124" y="3491843"/>
              <a:ext cx="101873" cy="35897"/>
            </a:xfrm>
            <a:custGeom>
              <a:avLst/>
              <a:gdLst/>
              <a:ahLst/>
              <a:cxnLst/>
              <a:rect l="l" t="t" r="r" b="b"/>
              <a:pathLst>
                <a:path w="2977" h="1049" extrusionOk="0">
                  <a:moveTo>
                    <a:pt x="0" y="0"/>
                  </a:moveTo>
                  <a:lnTo>
                    <a:pt x="0" y="1048"/>
                  </a:lnTo>
                  <a:lnTo>
                    <a:pt x="2977" y="1048"/>
                  </a:lnTo>
                  <a:lnTo>
                    <a:pt x="2977" y="0"/>
                  </a:lnTo>
                  <a:close/>
                </a:path>
              </a:pathLst>
            </a:custGeom>
            <a:solidFill>
              <a:srgbClr val="2D38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226" name="Google Shape;867;p33">
              <a:extLst>
                <a:ext uri="{FF2B5EF4-FFF2-40B4-BE49-F238E27FC236}">
                  <a16:creationId xmlns:a16="http://schemas.microsoft.com/office/drawing/2014/main" id="{3B1E316A-7FC1-E5BB-6AE2-CE19385621CD}"/>
                </a:ext>
              </a:extLst>
            </p:cNvPr>
            <p:cNvSpPr/>
            <p:nvPr/>
          </p:nvSpPr>
          <p:spPr>
            <a:xfrm>
              <a:off x="3448124" y="3435619"/>
              <a:ext cx="101873" cy="35075"/>
            </a:xfrm>
            <a:custGeom>
              <a:avLst/>
              <a:gdLst/>
              <a:ahLst/>
              <a:cxnLst/>
              <a:rect l="l" t="t" r="r" b="b"/>
              <a:pathLst>
                <a:path w="2977" h="1025" extrusionOk="0">
                  <a:moveTo>
                    <a:pt x="0" y="0"/>
                  </a:moveTo>
                  <a:lnTo>
                    <a:pt x="0" y="1024"/>
                  </a:lnTo>
                  <a:lnTo>
                    <a:pt x="2977" y="1024"/>
                  </a:lnTo>
                  <a:lnTo>
                    <a:pt x="2977" y="0"/>
                  </a:lnTo>
                  <a:close/>
                </a:path>
              </a:pathLst>
            </a:custGeom>
            <a:solidFill>
              <a:srgbClr val="2D38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227" name="Google Shape;868;p33">
              <a:extLst>
                <a:ext uri="{FF2B5EF4-FFF2-40B4-BE49-F238E27FC236}">
                  <a16:creationId xmlns:a16="http://schemas.microsoft.com/office/drawing/2014/main" id="{8601CA70-BB13-EECF-BD7D-606E86BDB249}"/>
                </a:ext>
              </a:extLst>
            </p:cNvPr>
            <p:cNvSpPr/>
            <p:nvPr/>
          </p:nvSpPr>
          <p:spPr>
            <a:xfrm>
              <a:off x="3321784" y="3435517"/>
              <a:ext cx="101907" cy="35178"/>
            </a:xfrm>
            <a:custGeom>
              <a:avLst/>
              <a:gdLst/>
              <a:ahLst/>
              <a:cxnLst/>
              <a:rect l="l" t="t" r="r" b="b"/>
              <a:pathLst>
                <a:path w="2978" h="1028" extrusionOk="0">
                  <a:moveTo>
                    <a:pt x="278" y="1"/>
                  </a:moveTo>
                  <a:cubicBezTo>
                    <a:pt x="126" y="1"/>
                    <a:pt x="1" y="157"/>
                    <a:pt x="1" y="313"/>
                  </a:cubicBezTo>
                  <a:lnTo>
                    <a:pt x="1" y="1027"/>
                  </a:lnTo>
                  <a:lnTo>
                    <a:pt x="2978" y="1027"/>
                  </a:lnTo>
                  <a:lnTo>
                    <a:pt x="2978" y="313"/>
                  </a:lnTo>
                  <a:cubicBezTo>
                    <a:pt x="2978" y="157"/>
                    <a:pt x="2853" y="1"/>
                    <a:pt x="2700" y="1"/>
                  </a:cubicBezTo>
                  <a:cubicBezTo>
                    <a:pt x="2689" y="1"/>
                    <a:pt x="2679" y="2"/>
                    <a:pt x="2668" y="3"/>
                  </a:cubicBezTo>
                  <a:lnTo>
                    <a:pt x="310" y="3"/>
                  </a:lnTo>
                  <a:cubicBezTo>
                    <a:pt x="300" y="2"/>
                    <a:pt x="289" y="1"/>
                    <a:pt x="278" y="1"/>
                  </a:cubicBezTo>
                  <a:close/>
                </a:path>
              </a:pathLst>
            </a:custGeom>
            <a:solidFill>
              <a:srgbClr val="2D38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228" name="Google Shape;869;p33">
              <a:extLst>
                <a:ext uri="{FF2B5EF4-FFF2-40B4-BE49-F238E27FC236}">
                  <a16:creationId xmlns:a16="http://schemas.microsoft.com/office/drawing/2014/main" id="{16E22FE0-EA92-9620-EC07-905827360BA3}"/>
                </a:ext>
              </a:extLst>
            </p:cNvPr>
            <p:cNvSpPr/>
            <p:nvPr/>
          </p:nvSpPr>
          <p:spPr>
            <a:xfrm>
              <a:off x="3194657" y="3491843"/>
              <a:ext cx="102728" cy="35897"/>
            </a:xfrm>
            <a:custGeom>
              <a:avLst/>
              <a:gdLst/>
              <a:ahLst/>
              <a:cxnLst/>
              <a:rect l="l" t="t" r="r" b="b"/>
              <a:pathLst>
                <a:path w="3002" h="1049" extrusionOk="0">
                  <a:moveTo>
                    <a:pt x="334" y="0"/>
                  </a:moveTo>
                  <a:cubicBezTo>
                    <a:pt x="144" y="0"/>
                    <a:pt x="1" y="143"/>
                    <a:pt x="25" y="334"/>
                  </a:cubicBezTo>
                  <a:lnTo>
                    <a:pt x="25" y="1048"/>
                  </a:lnTo>
                  <a:lnTo>
                    <a:pt x="3001" y="1048"/>
                  </a:lnTo>
                  <a:lnTo>
                    <a:pt x="3001" y="334"/>
                  </a:lnTo>
                  <a:cubicBezTo>
                    <a:pt x="2978" y="167"/>
                    <a:pt x="2858" y="24"/>
                    <a:pt x="2692" y="24"/>
                  </a:cubicBezTo>
                  <a:lnTo>
                    <a:pt x="334" y="24"/>
                  </a:lnTo>
                  <a:lnTo>
                    <a:pt x="334" y="0"/>
                  </a:lnTo>
                  <a:close/>
                </a:path>
              </a:pathLst>
            </a:custGeom>
            <a:solidFill>
              <a:srgbClr val="2D38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229" name="Google Shape;870;p33">
              <a:extLst>
                <a:ext uri="{FF2B5EF4-FFF2-40B4-BE49-F238E27FC236}">
                  <a16:creationId xmlns:a16="http://schemas.microsoft.com/office/drawing/2014/main" id="{2FAC6D7F-4D3B-8057-7B6F-E32433B54535}"/>
                </a:ext>
              </a:extLst>
            </p:cNvPr>
            <p:cNvSpPr/>
            <p:nvPr/>
          </p:nvSpPr>
          <p:spPr>
            <a:xfrm>
              <a:off x="3321031" y="3548887"/>
              <a:ext cx="102660" cy="35965"/>
            </a:xfrm>
            <a:custGeom>
              <a:avLst/>
              <a:gdLst/>
              <a:ahLst/>
              <a:cxnLst/>
              <a:rect l="l" t="t" r="r" b="b"/>
              <a:pathLst>
                <a:path w="3000" h="1051" extrusionOk="0">
                  <a:moveTo>
                    <a:pt x="23" y="0"/>
                  </a:moveTo>
                  <a:lnTo>
                    <a:pt x="23" y="739"/>
                  </a:lnTo>
                  <a:cubicBezTo>
                    <a:pt x="0" y="894"/>
                    <a:pt x="124" y="1050"/>
                    <a:pt x="296" y="1050"/>
                  </a:cubicBezTo>
                  <a:cubicBezTo>
                    <a:pt x="308" y="1050"/>
                    <a:pt x="320" y="1050"/>
                    <a:pt x="332" y="1048"/>
                  </a:cubicBezTo>
                  <a:lnTo>
                    <a:pt x="2690" y="1048"/>
                  </a:lnTo>
                  <a:cubicBezTo>
                    <a:pt x="2701" y="1050"/>
                    <a:pt x="2711" y="1050"/>
                    <a:pt x="2722" y="1050"/>
                  </a:cubicBezTo>
                  <a:cubicBezTo>
                    <a:pt x="2875" y="1050"/>
                    <a:pt x="3000" y="894"/>
                    <a:pt x="3000" y="739"/>
                  </a:cubicBezTo>
                  <a:lnTo>
                    <a:pt x="3000" y="0"/>
                  </a:lnTo>
                  <a:close/>
                </a:path>
              </a:pathLst>
            </a:custGeom>
            <a:solidFill>
              <a:srgbClr val="2D38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230" name="Google Shape;871;p33">
              <a:extLst>
                <a:ext uri="{FF2B5EF4-FFF2-40B4-BE49-F238E27FC236}">
                  <a16:creationId xmlns:a16="http://schemas.microsoft.com/office/drawing/2014/main" id="{F5082CA7-B191-71BE-4B32-BD41E34E68BA}"/>
                </a:ext>
              </a:extLst>
            </p:cNvPr>
            <p:cNvSpPr/>
            <p:nvPr/>
          </p:nvSpPr>
          <p:spPr>
            <a:xfrm>
              <a:off x="3194657" y="3548887"/>
              <a:ext cx="102728" cy="35897"/>
            </a:xfrm>
            <a:custGeom>
              <a:avLst/>
              <a:gdLst/>
              <a:ahLst/>
              <a:cxnLst/>
              <a:rect l="l" t="t" r="r" b="b"/>
              <a:pathLst>
                <a:path w="3002" h="1049" extrusionOk="0">
                  <a:moveTo>
                    <a:pt x="25" y="0"/>
                  </a:moveTo>
                  <a:lnTo>
                    <a:pt x="25" y="739"/>
                  </a:lnTo>
                  <a:cubicBezTo>
                    <a:pt x="1" y="905"/>
                    <a:pt x="167" y="1048"/>
                    <a:pt x="334" y="1048"/>
                  </a:cubicBezTo>
                  <a:lnTo>
                    <a:pt x="2692" y="1048"/>
                  </a:lnTo>
                  <a:cubicBezTo>
                    <a:pt x="2858" y="1024"/>
                    <a:pt x="2978" y="905"/>
                    <a:pt x="3001" y="739"/>
                  </a:cubicBezTo>
                  <a:lnTo>
                    <a:pt x="3001" y="0"/>
                  </a:lnTo>
                  <a:close/>
                </a:path>
              </a:pathLst>
            </a:custGeom>
            <a:solidFill>
              <a:srgbClr val="2D38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231" name="Google Shape;872;p33">
              <a:extLst>
                <a:ext uri="{FF2B5EF4-FFF2-40B4-BE49-F238E27FC236}">
                  <a16:creationId xmlns:a16="http://schemas.microsoft.com/office/drawing/2014/main" id="{E7B709ED-CD5A-FA0D-2AB0-3B3C99C1AD15}"/>
                </a:ext>
              </a:extLst>
            </p:cNvPr>
            <p:cNvSpPr/>
            <p:nvPr/>
          </p:nvSpPr>
          <p:spPr>
            <a:xfrm>
              <a:off x="3321784" y="3491843"/>
              <a:ext cx="101907" cy="35897"/>
            </a:xfrm>
            <a:custGeom>
              <a:avLst/>
              <a:gdLst/>
              <a:ahLst/>
              <a:cxnLst/>
              <a:rect l="l" t="t" r="r" b="b"/>
              <a:pathLst>
                <a:path w="2978" h="1049" extrusionOk="0">
                  <a:moveTo>
                    <a:pt x="1" y="0"/>
                  </a:moveTo>
                  <a:lnTo>
                    <a:pt x="1" y="1048"/>
                  </a:lnTo>
                  <a:lnTo>
                    <a:pt x="2978" y="1048"/>
                  </a:lnTo>
                  <a:lnTo>
                    <a:pt x="2978" y="0"/>
                  </a:lnTo>
                  <a:close/>
                </a:path>
              </a:pathLst>
            </a:custGeom>
            <a:solidFill>
              <a:srgbClr val="2D38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232" name="Google Shape;873;p33">
              <a:extLst>
                <a:ext uri="{FF2B5EF4-FFF2-40B4-BE49-F238E27FC236}">
                  <a16:creationId xmlns:a16="http://schemas.microsoft.com/office/drawing/2014/main" id="{C1906DD9-697D-C1D6-1897-650FF56BB15B}"/>
                </a:ext>
              </a:extLst>
            </p:cNvPr>
            <p:cNvSpPr/>
            <p:nvPr/>
          </p:nvSpPr>
          <p:spPr>
            <a:xfrm>
              <a:off x="3192227" y="3217946"/>
              <a:ext cx="370808" cy="215243"/>
            </a:xfrm>
            <a:custGeom>
              <a:avLst/>
              <a:gdLst/>
              <a:ahLst/>
              <a:cxnLst/>
              <a:rect l="l" t="t" r="r" b="b"/>
              <a:pathLst>
                <a:path w="10836" h="6290" extrusionOk="0">
                  <a:moveTo>
                    <a:pt x="10539" y="0"/>
                  </a:moveTo>
                  <a:cubicBezTo>
                    <a:pt x="10527" y="0"/>
                    <a:pt x="10515" y="1"/>
                    <a:pt x="10502" y="3"/>
                  </a:cubicBezTo>
                  <a:lnTo>
                    <a:pt x="8478" y="3"/>
                  </a:lnTo>
                  <a:cubicBezTo>
                    <a:pt x="8464" y="1"/>
                    <a:pt x="8449" y="0"/>
                    <a:pt x="8436" y="0"/>
                  </a:cubicBezTo>
                  <a:cubicBezTo>
                    <a:pt x="8040" y="0"/>
                    <a:pt x="8040" y="624"/>
                    <a:pt x="8436" y="624"/>
                  </a:cubicBezTo>
                  <a:cubicBezTo>
                    <a:pt x="8449" y="624"/>
                    <a:pt x="8464" y="623"/>
                    <a:pt x="8478" y="622"/>
                  </a:cubicBezTo>
                  <a:lnTo>
                    <a:pt x="9788" y="622"/>
                  </a:lnTo>
                  <a:lnTo>
                    <a:pt x="7049" y="3599"/>
                  </a:lnTo>
                  <a:lnTo>
                    <a:pt x="3525" y="2646"/>
                  </a:lnTo>
                  <a:cubicBezTo>
                    <a:pt x="3492" y="2633"/>
                    <a:pt x="3460" y="2627"/>
                    <a:pt x="3430" y="2627"/>
                  </a:cubicBezTo>
                  <a:cubicBezTo>
                    <a:pt x="3353" y="2627"/>
                    <a:pt x="3284" y="2666"/>
                    <a:pt x="3215" y="2718"/>
                  </a:cubicBezTo>
                  <a:lnTo>
                    <a:pt x="191" y="5742"/>
                  </a:lnTo>
                  <a:cubicBezTo>
                    <a:pt x="0" y="5932"/>
                    <a:pt x="143" y="6266"/>
                    <a:pt x="429" y="6290"/>
                  </a:cubicBezTo>
                  <a:cubicBezTo>
                    <a:pt x="500" y="6290"/>
                    <a:pt x="572" y="6242"/>
                    <a:pt x="643" y="6194"/>
                  </a:cubicBezTo>
                  <a:lnTo>
                    <a:pt x="3549" y="3289"/>
                  </a:lnTo>
                  <a:lnTo>
                    <a:pt x="7073" y="4242"/>
                  </a:lnTo>
                  <a:cubicBezTo>
                    <a:pt x="7100" y="4255"/>
                    <a:pt x="7128" y="4261"/>
                    <a:pt x="7157" y="4261"/>
                  </a:cubicBezTo>
                  <a:cubicBezTo>
                    <a:pt x="7233" y="4261"/>
                    <a:pt x="7314" y="4222"/>
                    <a:pt x="7383" y="4170"/>
                  </a:cubicBezTo>
                  <a:lnTo>
                    <a:pt x="10193" y="1098"/>
                  </a:lnTo>
                  <a:lnTo>
                    <a:pt x="10193" y="2313"/>
                  </a:lnTo>
                  <a:cubicBezTo>
                    <a:pt x="10169" y="2551"/>
                    <a:pt x="10336" y="2670"/>
                    <a:pt x="10502" y="2670"/>
                  </a:cubicBezTo>
                  <a:cubicBezTo>
                    <a:pt x="10669" y="2670"/>
                    <a:pt x="10836" y="2551"/>
                    <a:pt x="10812" y="2313"/>
                  </a:cubicBezTo>
                  <a:lnTo>
                    <a:pt x="10812" y="312"/>
                  </a:lnTo>
                  <a:cubicBezTo>
                    <a:pt x="10834" y="136"/>
                    <a:pt x="10693" y="0"/>
                    <a:pt x="10539" y="0"/>
                  </a:cubicBezTo>
                  <a:close/>
                </a:path>
              </a:pathLst>
            </a:custGeom>
            <a:solidFill>
              <a:srgbClr val="2D38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spTree>
    <p:extLst>
      <p:ext uri="{BB962C8B-B14F-4D97-AF65-F5344CB8AC3E}">
        <p14:creationId xmlns:p14="http://schemas.microsoft.com/office/powerpoint/2010/main" val="198509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DF7448F5-73C7-9C03-9890-B1DD25357098}"/>
              </a:ext>
            </a:extLst>
          </p:cNvPr>
          <p:cNvSpPr>
            <a:spLocks noGrp="1"/>
          </p:cNvSpPr>
          <p:nvPr>
            <p:ph type="title"/>
          </p:nvPr>
        </p:nvSpPr>
        <p:spPr>
          <a:xfrm>
            <a:off x="609441" y="519236"/>
            <a:ext cx="10969943" cy="852364"/>
          </a:xfrm>
        </p:spPr>
        <p:txBody>
          <a:bodyPr anchor="t">
            <a:normAutofit/>
          </a:bodyPr>
          <a:lstStyle/>
          <a:p>
            <a:pPr lvl="0"/>
            <a:r>
              <a:rPr lang="en-GB" dirty="0"/>
              <a:t>Ansible Pre-requisites</a:t>
            </a:r>
            <a:endParaRPr lang="en-US" dirty="0"/>
          </a:p>
        </p:txBody>
      </p:sp>
      <p:sp>
        <p:nvSpPr>
          <p:cNvPr id="13" name="Content Placeholder 2">
            <a:extLst>
              <a:ext uri="{FF2B5EF4-FFF2-40B4-BE49-F238E27FC236}">
                <a16:creationId xmlns:a16="http://schemas.microsoft.com/office/drawing/2014/main" id="{D8BAAD4A-6E6B-3C3E-AC0C-E0D942AE599D}"/>
              </a:ext>
            </a:extLst>
          </p:cNvPr>
          <p:cNvSpPr>
            <a:spLocks noGrp="1"/>
          </p:cNvSpPr>
          <p:nvPr>
            <p:ph idx="1"/>
          </p:nvPr>
        </p:nvSpPr>
        <p:spPr>
          <a:xfrm>
            <a:off x="609600" y="1524000"/>
            <a:ext cx="10969784" cy="4571999"/>
          </a:xfrm>
        </p:spPr>
        <p:txBody>
          <a:bodyPr/>
          <a:lstStyle/>
          <a:p>
            <a:pPr marL="0" indent="0">
              <a:buNone/>
            </a:pPr>
            <a:r>
              <a:rPr lang="en-US" b="1" u="none" strike="noStrike" dirty="0">
                <a:solidFill>
                  <a:srgbClr val="404040"/>
                </a:solidFill>
                <a:effectLst/>
                <a:latin typeface="Roboto Slab" panose="020B0604020202020204" pitchFamily="2" charset="0"/>
                <a:hlinkClick r:id="rId2"/>
              </a:rPr>
              <a:t>Ansible node requirements</a:t>
            </a:r>
            <a:endParaRPr lang="en-US" b="1" dirty="0">
              <a:effectLst/>
              <a:latin typeface="Roboto Slab" panose="020B0604020202020204" pitchFamily="2" charset="0"/>
            </a:endParaRPr>
          </a:p>
          <a:p>
            <a:pPr>
              <a:buFont typeface="Wingdings" panose="05000000000000000000" pitchFamily="2" charset="2"/>
              <a:buChar char="Ø"/>
            </a:pPr>
            <a:r>
              <a:rPr lang="en-US" dirty="0">
                <a:effectLst/>
              </a:rPr>
              <a:t>Ansible node (the machine that runs Ansible), we can use nearly any UNIX-like machine with Python 3.9 or    newer installed. This includes Red Hat, Debian, Ubuntu, macOS, BSDs, and Windows under a </a:t>
            </a:r>
            <a:r>
              <a:rPr lang="en-US" u="none" strike="noStrike" dirty="0">
                <a:solidFill>
                  <a:srgbClr val="2980B9"/>
                </a:solidFill>
                <a:effectLst/>
                <a:hlinkClick r:id="rId3"/>
              </a:rPr>
              <a:t>Windows     Subsystem for Linux (WSL) distribution</a:t>
            </a:r>
            <a:r>
              <a:rPr lang="en-US" dirty="0">
                <a:effectLst/>
              </a:rPr>
              <a:t>. Windows without WSL is not natively supported as a control node;</a:t>
            </a:r>
          </a:p>
          <a:p>
            <a:pPr>
              <a:buFont typeface="Wingdings" panose="05000000000000000000" pitchFamily="2" charset="2"/>
              <a:buChar char="Ø"/>
            </a:pPr>
            <a:r>
              <a:rPr lang="en-US" dirty="0"/>
              <a:t>A user with password less authentication enabled across all the manage nodes.</a:t>
            </a:r>
          </a:p>
          <a:p>
            <a:pPr>
              <a:buFont typeface="Wingdings" panose="05000000000000000000" pitchFamily="2" charset="2"/>
              <a:buChar char="Ø"/>
            </a:pPr>
            <a:r>
              <a:rPr lang="en-US" dirty="0">
                <a:effectLst/>
              </a:rPr>
              <a:t>A user should have privileges to run the required commands on managed node.</a:t>
            </a:r>
          </a:p>
          <a:p>
            <a:pPr marL="0" indent="0">
              <a:buNone/>
            </a:pPr>
            <a:endParaRPr lang="en-US" b="1" u="none" strike="noStrike" dirty="0">
              <a:solidFill>
                <a:srgbClr val="404040"/>
              </a:solidFill>
              <a:effectLst/>
              <a:latin typeface="Roboto Slab" panose="020B0604020202020204" pitchFamily="2" charset="0"/>
              <a:hlinkClick r:id="rId4"/>
            </a:endParaRPr>
          </a:p>
          <a:p>
            <a:pPr marL="0" indent="0">
              <a:buNone/>
            </a:pPr>
            <a:r>
              <a:rPr lang="en-US" b="1" u="none" strike="noStrike" dirty="0">
                <a:solidFill>
                  <a:srgbClr val="404040"/>
                </a:solidFill>
                <a:effectLst/>
                <a:latin typeface="Roboto Slab" panose="020B0604020202020204" pitchFamily="2" charset="0"/>
                <a:hlinkClick r:id="rId4"/>
              </a:rPr>
              <a:t>Managed node requirements</a:t>
            </a:r>
            <a:endParaRPr lang="en-US" b="1" dirty="0">
              <a:effectLst/>
              <a:latin typeface="Roboto Slab" panose="020B0604020202020204" pitchFamily="2" charset="0"/>
            </a:endParaRPr>
          </a:p>
          <a:p>
            <a:pPr>
              <a:buFont typeface="Wingdings" panose="05000000000000000000" pitchFamily="2" charset="2"/>
              <a:buChar char="Ø"/>
            </a:pPr>
            <a:r>
              <a:rPr lang="en-US" dirty="0">
                <a:effectLst/>
              </a:rPr>
              <a:t>The </a:t>
            </a:r>
            <a:r>
              <a:rPr lang="en-US" i="1" dirty="0">
                <a:effectLst/>
              </a:rPr>
              <a:t>managed</a:t>
            </a:r>
            <a:r>
              <a:rPr lang="en-US" dirty="0">
                <a:effectLst/>
              </a:rPr>
              <a:t> node (the machine that Ansible is managing) does not require Ansible to be installed. </a:t>
            </a:r>
          </a:p>
          <a:p>
            <a:pPr>
              <a:buFont typeface="Wingdings" panose="05000000000000000000" pitchFamily="2" charset="2"/>
              <a:buChar char="Ø"/>
            </a:pPr>
            <a:r>
              <a:rPr lang="en-US" dirty="0">
                <a:effectLst/>
              </a:rPr>
              <a:t>The managed node also needs a user account that can SSH to the node with an interactive POSIX shell.</a:t>
            </a:r>
          </a:p>
          <a:p>
            <a:endParaRPr lang="en-US" dirty="0"/>
          </a:p>
        </p:txBody>
      </p:sp>
      <p:sp>
        <p:nvSpPr>
          <p:cNvPr id="3" name="Footer Placeholder 2">
            <a:extLst>
              <a:ext uri="{FF2B5EF4-FFF2-40B4-BE49-F238E27FC236}">
                <a16:creationId xmlns:a16="http://schemas.microsoft.com/office/drawing/2014/main" id="{17903F0E-8875-4B27-A503-7067A066D143}"/>
              </a:ext>
            </a:extLst>
          </p:cNvPr>
          <p:cNvSpPr>
            <a:spLocks noGrp="1"/>
          </p:cNvSpPr>
          <p:nvPr>
            <p:ph type="ftr" sz="quarter" idx="11"/>
          </p:nvPr>
        </p:nvSpPr>
        <p:spPr>
          <a:xfrm>
            <a:off x="6934200" y="6426104"/>
            <a:ext cx="4025198" cy="210312"/>
          </a:xfrm>
        </p:spPr>
        <p:txBody>
          <a:bodyPr wrap="none" anchor="b">
            <a:normAutofit/>
          </a:bodyPr>
          <a:lstStyle/>
          <a:p>
            <a:pPr>
              <a:spcAft>
                <a:spcPts val="600"/>
              </a:spcAft>
            </a:pPr>
            <a:r>
              <a:rPr lang="en-US"/>
              <a:t>HPE Confidential </a:t>
            </a:r>
          </a:p>
        </p:txBody>
      </p:sp>
      <p:sp>
        <p:nvSpPr>
          <p:cNvPr id="2" name="Slide Number Placeholder 1"/>
          <p:cNvSpPr>
            <a:spLocks noGrp="1"/>
          </p:cNvSpPr>
          <p:nvPr>
            <p:ph type="sldNum" sz="quarter" idx="12"/>
          </p:nvPr>
        </p:nvSpPr>
        <p:spPr>
          <a:xfrm>
            <a:off x="11049000" y="6430868"/>
            <a:ext cx="533399" cy="232147"/>
          </a:xfrm>
        </p:spPr>
        <p:txBody>
          <a:bodyPr wrap="none" anchor="b">
            <a:normAutofit/>
          </a:bodyPr>
          <a:lstStyle/>
          <a:p>
            <a:pPr>
              <a:lnSpc>
                <a:spcPct val="90000"/>
              </a:lnSpc>
              <a:spcAft>
                <a:spcPts val="600"/>
              </a:spcAft>
            </a:pPr>
            <a:fld id="{B016F8AB-BCEA-4347-8BA6-BE776009BC89}"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91306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583A-30C8-204D-E026-378C08CB8A92}"/>
              </a:ext>
            </a:extLst>
          </p:cNvPr>
          <p:cNvSpPr>
            <a:spLocks noGrp="1"/>
          </p:cNvSpPr>
          <p:nvPr>
            <p:ph type="title"/>
          </p:nvPr>
        </p:nvSpPr>
        <p:spPr/>
        <p:txBody>
          <a:bodyPr/>
          <a:lstStyle/>
          <a:p>
            <a:r>
              <a:rPr lang="en-US" dirty="0"/>
              <a:t>Ansible Installation </a:t>
            </a:r>
            <a:endParaRPr lang="en-GB" dirty="0"/>
          </a:p>
        </p:txBody>
      </p:sp>
      <p:sp>
        <p:nvSpPr>
          <p:cNvPr id="3" name="Text Placeholder 2">
            <a:extLst>
              <a:ext uri="{FF2B5EF4-FFF2-40B4-BE49-F238E27FC236}">
                <a16:creationId xmlns:a16="http://schemas.microsoft.com/office/drawing/2014/main" id="{AF0D0F93-2F27-00DC-456F-398EACDDCC18}"/>
              </a:ext>
            </a:extLst>
          </p:cNvPr>
          <p:cNvSpPr>
            <a:spLocks noGrp="1"/>
          </p:cNvSpPr>
          <p:nvPr>
            <p:ph type="body" sz="quarter" idx="13"/>
          </p:nvPr>
        </p:nvSpPr>
        <p:spPr>
          <a:xfrm>
            <a:off x="609441" y="1412776"/>
            <a:ext cx="11127910" cy="3456384"/>
          </a:xfrm>
        </p:spPr>
        <p:txBody>
          <a:bodyPr/>
          <a:lstStyle/>
          <a:p>
            <a:pPr marL="342900" indent="-342900">
              <a:buFont typeface="Wingdings" panose="05000000000000000000" pitchFamily="2" charset="2"/>
              <a:buChar char="Ø"/>
            </a:pPr>
            <a:r>
              <a:rPr lang="en-US" dirty="0"/>
              <a:t>Update ansible node with the latest patches.</a:t>
            </a:r>
          </a:p>
          <a:p>
            <a:pPr lvl="5"/>
            <a:r>
              <a:rPr lang="en-GB" dirty="0"/>
              <a:t>	</a:t>
            </a:r>
            <a:r>
              <a:rPr lang="en-GB" sz="2000" dirty="0"/>
              <a:t># </a:t>
            </a:r>
            <a:r>
              <a:rPr lang="en-GB" sz="2000" b="1" dirty="0" err="1"/>
              <a:t>sudo</a:t>
            </a:r>
            <a:r>
              <a:rPr lang="en-GB" sz="2000" b="1" dirty="0"/>
              <a:t> yum update -y</a:t>
            </a:r>
          </a:p>
          <a:p>
            <a:pPr marL="342900" lvl="5" indent="-342900">
              <a:buFont typeface="Wingdings" panose="05000000000000000000" pitchFamily="2" charset="2"/>
              <a:buChar char="Ø"/>
            </a:pPr>
            <a:r>
              <a:rPr lang="en-US" dirty="0"/>
              <a:t>Check python version installed on the server and validate if it meets the requirement. (</a:t>
            </a:r>
            <a:r>
              <a:rPr lang="en-US" dirty="0">
                <a:hlinkClick r:id="rId2"/>
              </a:rPr>
              <a:t>Installing Ansible — Ansible Documentation</a:t>
            </a:r>
            <a:r>
              <a:rPr lang="en-US" dirty="0"/>
              <a:t>)</a:t>
            </a:r>
          </a:p>
          <a:p>
            <a:pPr lvl="5"/>
            <a:r>
              <a:rPr lang="en-US" dirty="0"/>
              <a:t> 	</a:t>
            </a:r>
            <a:r>
              <a:rPr lang="en-US" sz="2000" dirty="0"/>
              <a:t># </a:t>
            </a:r>
            <a:r>
              <a:rPr lang="en-US" sz="2000" b="1" dirty="0" err="1"/>
              <a:t>sudo</a:t>
            </a:r>
            <a:r>
              <a:rPr lang="en-US" sz="2000" b="1" dirty="0"/>
              <a:t> </a:t>
            </a:r>
            <a:r>
              <a:rPr lang="en-GB" sz="2000" b="1" dirty="0"/>
              <a:t>rpm -</a:t>
            </a:r>
            <a:r>
              <a:rPr lang="en-GB" sz="2000" b="1" dirty="0" err="1"/>
              <a:t>qa</a:t>
            </a:r>
            <a:r>
              <a:rPr lang="en-GB" sz="2000" b="1" dirty="0"/>
              <a:t> | grep python</a:t>
            </a:r>
          </a:p>
          <a:p>
            <a:pPr marL="342900" lvl="5" indent="-342900">
              <a:buFont typeface="Wingdings" panose="05000000000000000000" pitchFamily="2" charset="2"/>
              <a:buChar char="Ø"/>
            </a:pPr>
            <a:r>
              <a:rPr lang="en-US" dirty="0"/>
              <a:t>Install python of required version</a:t>
            </a:r>
            <a:r>
              <a:rPr lang="en-GB" b="1" dirty="0"/>
              <a:t>.</a:t>
            </a:r>
          </a:p>
          <a:p>
            <a:pPr lvl="5"/>
            <a:r>
              <a:rPr lang="de-DE" dirty="0"/>
              <a:t>	# </a:t>
            </a:r>
            <a:r>
              <a:rPr lang="de-DE" sz="2000" b="1" dirty="0"/>
              <a:t>sudo yum install python&lt;version_name&gt;</a:t>
            </a:r>
          </a:p>
          <a:p>
            <a:pPr marL="342900" lvl="5" indent="-342900">
              <a:buFont typeface="Wingdings" panose="05000000000000000000" pitchFamily="2" charset="2"/>
              <a:buChar char="Ø"/>
            </a:pPr>
            <a:r>
              <a:rPr lang="en-US" dirty="0"/>
              <a:t>Install Ansible using below command</a:t>
            </a:r>
            <a:r>
              <a:rPr lang="de-DE" b="1" dirty="0"/>
              <a:t>.</a:t>
            </a:r>
          </a:p>
          <a:p>
            <a:pPr lvl="5"/>
            <a:r>
              <a:rPr lang="de-DE" b="1" dirty="0"/>
              <a:t>	</a:t>
            </a:r>
            <a:r>
              <a:rPr lang="de-DE" dirty="0"/>
              <a:t>#</a:t>
            </a:r>
            <a:r>
              <a:rPr lang="de-DE" b="1" dirty="0"/>
              <a:t> </a:t>
            </a:r>
            <a:r>
              <a:rPr lang="de-DE" sz="2000" b="1" dirty="0"/>
              <a:t>sudo yum install ansible -y</a:t>
            </a:r>
            <a:endParaRPr lang="en-GB" sz="2000" b="1" dirty="0"/>
          </a:p>
        </p:txBody>
      </p:sp>
      <p:sp>
        <p:nvSpPr>
          <p:cNvPr id="4" name="Footer Placeholder 3">
            <a:extLst>
              <a:ext uri="{FF2B5EF4-FFF2-40B4-BE49-F238E27FC236}">
                <a16:creationId xmlns:a16="http://schemas.microsoft.com/office/drawing/2014/main" id="{6B4EB9B1-FA37-1193-B527-72B518AE6038}"/>
              </a:ext>
            </a:extLst>
          </p:cNvPr>
          <p:cNvSpPr>
            <a:spLocks noGrp="1"/>
          </p:cNvSpPr>
          <p:nvPr>
            <p:ph type="ftr" sz="quarter" idx="11"/>
          </p:nvPr>
        </p:nvSpPr>
        <p:spPr/>
        <p:txBody>
          <a:bodyPr/>
          <a:lstStyle/>
          <a:p>
            <a:r>
              <a:rPr lang="en-US"/>
              <a:t>HPE Confidential </a:t>
            </a:r>
          </a:p>
        </p:txBody>
      </p:sp>
      <p:sp>
        <p:nvSpPr>
          <p:cNvPr id="5" name="Slide Number Placeholder 4">
            <a:extLst>
              <a:ext uri="{FF2B5EF4-FFF2-40B4-BE49-F238E27FC236}">
                <a16:creationId xmlns:a16="http://schemas.microsoft.com/office/drawing/2014/main" id="{BE75AE26-AFAB-9229-D097-6B24D2BA0FF2}"/>
              </a:ext>
            </a:extLst>
          </p:cNvPr>
          <p:cNvSpPr>
            <a:spLocks noGrp="1"/>
          </p:cNvSpPr>
          <p:nvPr>
            <p:ph type="sldNum" sz="quarter" idx="12"/>
          </p:nvPr>
        </p:nvSpPr>
        <p:spPr/>
        <p:txBody>
          <a:bodyPr/>
          <a:lstStyle/>
          <a:p>
            <a:fld id="{B016F8AB-BCEA-4347-8BA6-BE776009BC89}" type="slidenum">
              <a:rPr lang="en-GB" smtClean="0"/>
              <a:t>9</a:t>
            </a:fld>
            <a:endParaRPr lang="en-GB"/>
          </a:p>
        </p:txBody>
      </p:sp>
    </p:spTree>
    <p:extLst>
      <p:ext uri="{BB962C8B-B14F-4D97-AF65-F5344CB8AC3E}">
        <p14:creationId xmlns:p14="http://schemas.microsoft.com/office/powerpoint/2010/main" val="6756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emplate/>
  <TotalTime>6306</TotalTime>
  <Words>1364</Words>
  <Application>Microsoft Office PowerPoint</Application>
  <PresentationFormat>Widescreen</PresentationFormat>
  <Paragraphs>120</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Amasis MT Pro</vt:lpstr>
      <vt:lpstr>Arial</vt:lpstr>
      <vt:lpstr>Calibri</vt:lpstr>
      <vt:lpstr>Fira Sans Extra Condensed</vt:lpstr>
      <vt:lpstr>Fira Sans Extra Condensed Medium</vt:lpstr>
      <vt:lpstr>Roboto</vt:lpstr>
      <vt:lpstr>Roboto Slab</vt:lpstr>
      <vt:lpstr>Wingdings</vt:lpstr>
      <vt:lpstr>HPE_Standard_Arial_16x9_v5</vt:lpstr>
      <vt:lpstr>Patching Automation with Ansible</vt:lpstr>
      <vt:lpstr>Agenda</vt:lpstr>
      <vt:lpstr>PowerPoint Presentation</vt:lpstr>
      <vt:lpstr>Advantages of Ansible</vt:lpstr>
      <vt:lpstr>PowerPoint Presentation</vt:lpstr>
      <vt:lpstr>PowerPoint Presentation</vt:lpstr>
      <vt:lpstr>    AWX Vs Ansible Tower</vt:lpstr>
      <vt:lpstr>Ansible Pre-requisites</vt:lpstr>
      <vt:lpstr>Ansible Installation </vt:lpstr>
      <vt:lpstr>Why Open SSH?</vt:lpstr>
      <vt:lpstr>PowerPoint Presentation</vt:lpstr>
      <vt:lpstr>PowerPoint Presentation</vt:lpstr>
      <vt:lpstr>Use case Walkthrough</vt:lpstr>
      <vt:lpstr>PowerPoint Presentation</vt:lpstr>
      <vt:lpstr>Thank you</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HPE Standard 16:9 Powerpoint template</dc:title>
  <dc:creator>Sreevathsan, Sampath Kumar</dc:creator>
  <cp:lastModifiedBy>Grewal, Sarvjeet</cp:lastModifiedBy>
  <cp:revision>51</cp:revision>
  <dcterms:created xsi:type="dcterms:W3CDTF">2018-10-04T08:55:42Z</dcterms:created>
  <dcterms:modified xsi:type="dcterms:W3CDTF">2023-02-20T11:45:52Z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