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5641-10A5-4B18-9D12-B9B5321CCE27}"/>
              </a:ext>
            </a:extLst>
          </p:cNvPr>
          <p:cNvSpPr>
            <a:spLocks noGrp="1"/>
          </p:cNvSpPr>
          <p:nvPr>
            <p:ph type="ctrTitle"/>
          </p:nvPr>
        </p:nvSpPr>
        <p:spPr/>
        <p:txBody>
          <a:bodyPr/>
          <a:lstStyle/>
          <a:p>
            <a:r>
              <a:rPr lang="en-US" dirty="0"/>
              <a:t>GIT </a:t>
            </a:r>
          </a:p>
        </p:txBody>
      </p:sp>
      <p:sp>
        <p:nvSpPr>
          <p:cNvPr id="3" name="Subtitle 2">
            <a:extLst>
              <a:ext uri="{FF2B5EF4-FFF2-40B4-BE49-F238E27FC236}">
                <a16:creationId xmlns:a16="http://schemas.microsoft.com/office/drawing/2014/main" id="{C776F0B6-70B0-4262-9524-8C2FC708DD70}"/>
              </a:ext>
            </a:extLst>
          </p:cNvPr>
          <p:cNvSpPr>
            <a:spLocks noGrp="1"/>
          </p:cNvSpPr>
          <p:nvPr>
            <p:ph type="subTitle" idx="1"/>
          </p:nvPr>
        </p:nvSpPr>
        <p:spPr/>
        <p:txBody>
          <a:bodyPr/>
          <a:lstStyle/>
          <a:p>
            <a:r>
              <a:rPr lang="en-US" dirty="0"/>
              <a:t>By Gautam Narayanan</a:t>
            </a:r>
          </a:p>
          <a:p>
            <a:endParaRPr lang="en-US" dirty="0"/>
          </a:p>
        </p:txBody>
      </p:sp>
    </p:spTree>
    <p:extLst>
      <p:ext uri="{BB962C8B-B14F-4D97-AF65-F5344CB8AC3E}">
        <p14:creationId xmlns:p14="http://schemas.microsoft.com/office/powerpoint/2010/main" val="222813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2E3A-A6F5-4393-A68A-A3D64224FA0E}"/>
              </a:ext>
            </a:extLst>
          </p:cNvPr>
          <p:cNvSpPr>
            <a:spLocks noGrp="1"/>
          </p:cNvSpPr>
          <p:nvPr>
            <p:ph type="title"/>
          </p:nvPr>
        </p:nvSpPr>
        <p:spPr/>
        <p:txBody>
          <a:bodyPr/>
          <a:lstStyle/>
          <a:p>
            <a:r>
              <a:rPr lang="en-US" dirty="0"/>
              <a:t>Git commit(cont..)</a:t>
            </a:r>
          </a:p>
        </p:txBody>
      </p:sp>
      <p:sp>
        <p:nvSpPr>
          <p:cNvPr id="3" name="Content Placeholder 2">
            <a:extLst>
              <a:ext uri="{FF2B5EF4-FFF2-40B4-BE49-F238E27FC236}">
                <a16:creationId xmlns:a16="http://schemas.microsoft.com/office/drawing/2014/main" id="{E1392203-2BE8-4396-947B-73D38BE5C280}"/>
              </a:ext>
            </a:extLst>
          </p:cNvPr>
          <p:cNvSpPr>
            <a:spLocks noGrp="1"/>
          </p:cNvSpPr>
          <p:nvPr>
            <p:ph idx="1"/>
          </p:nvPr>
        </p:nvSpPr>
        <p:spPr/>
        <p:txBody>
          <a:bodyPr/>
          <a:lstStyle/>
          <a:p>
            <a:r>
              <a:rPr lang="en-IN" dirty="0"/>
              <a:t>The changes in files present in the staging area will be incorporated into the snapshot.</a:t>
            </a:r>
          </a:p>
          <a:p>
            <a:r>
              <a:rPr lang="en-IN" dirty="0"/>
              <a:t>Along with each commit, we usually add a message which tells us what change has been in a particular commit.</a:t>
            </a:r>
          </a:p>
          <a:p>
            <a:r>
              <a:rPr lang="en-IN" dirty="0"/>
              <a:t>Therefore, the form of a commit command in git is 'git commit -m 'Message'.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347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5572-F441-423B-9CFD-ADD2F0928A46}"/>
              </a:ext>
            </a:extLst>
          </p:cNvPr>
          <p:cNvSpPr>
            <a:spLocks noGrp="1"/>
          </p:cNvSpPr>
          <p:nvPr>
            <p:ph type="title"/>
          </p:nvPr>
        </p:nvSpPr>
        <p:spPr/>
        <p:txBody>
          <a:bodyPr/>
          <a:lstStyle/>
          <a:p>
            <a:r>
              <a:rPr lang="en-US" dirty="0"/>
              <a:t>Git reset</a:t>
            </a:r>
          </a:p>
        </p:txBody>
      </p:sp>
      <p:sp>
        <p:nvSpPr>
          <p:cNvPr id="3" name="Content Placeholder 2">
            <a:extLst>
              <a:ext uri="{FF2B5EF4-FFF2-40B4-BE49-F238E27FC236}">
                <a16:creationId xmlns:a16="http://schemas.microsoft.com/office/drawing/2014/main" id="{FF8AFA7B-19F1-4FF6-95B1-FFB8A7560309}"/>
              </a:ext>
            </a:extLst>
          </p:cNvPr>
          <p:cNvSpPr>
            <a:spLocks noGrp="1"/>
          </p:cNvSpPr>
          <p:nvPr>
            <p:ph idx="1"/>
          </p:nvPr>
        </p:nvSpPr>
        <p:spPr/>
        <p:txBody>
          <a:bodyPr/>
          <a:lstStyle/>
          <a:p>
            <a:r>
              <a:rPr lang="en-IN" dirty="0"/>
              <a:t>Now you have made some changes to a file and have staged this file. But suddenly you realize the files is not ready to be </a:t>
            </a:r>
            <a:r>
              <a:rPr lang="en-IN" dirty="0" err="1"/>
              <a:t>commited</a:t>
            </a:r>
            <a:r>
              <a:rPr lang="en-IN" dirty="0"/>
              <a:t> yet, but the file has already been staged. </a:t>
            </a:r>
          </a:p>
          <a:p>
            <a:r>
              <a:rPr lang="en-IN" dirty="0"/>
              <a:t>In this case , we use the git reset command. </a:t>
            </a:r>
          </a:p>
          <a:p>
            <a:r>
              <a:rPr lang="en-IN" dirty="0"/>
              <a:t>This command is used to </a:t>
            </a:r>
            <a:r>
              <a:rPr lang="en-IN" dirty="0" err="1"/>
              <a:t>unstage</a:t>
            </a:r>
            <a:r>
              <a:rPr lang="en-IN" dirty="0"/>
              <a:t> files which are already staged.</a:t>
            </a:r>
          </a:p>
          <a:p>
            <a:r>
              <a:rPr lang="en-IN" dirty="0"/>
              <a:t>This command is of the form 'git reset &lt;filename&gt;'.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3843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6814-7DA1-4774-9AA2-E645DA5A0E1F}"/>
              </a:ext>
            </a:extLst>
          </p:cNvPr>
          <p:cNvSpPr>
            <a:spLocks noGrp="1"/>
          </p:cNvSpPr>
          <p:nvPr>
            <p:ph type="title"/>
          </p:nvPr>
        </p:nvSpPr>
        <p:spPr/>
        <p:txBody>
          <a:bodyPr/>
          <a:lstStyle/>
          <a:p>
            <a:r>
              <a:rPr lang="en-US" dirty="0"/>
              <a:t>Git diff</a:t>
            </a:r>
          </a:p>
        </p:txBody>
      </p:sp>
      <p:sp>
        <p:nvSpPr>
          <p:cNvPr id="3" name="Content Placeholder 2">
            <a:extLst>
              <a:ext uri="{FF2B5EF4-FFF2-40B4-BE49-F238E27FC236}">
                <a16:creationId xmlns:a16="http://schemas.microsoft.com/office/drawing/2014/main" id="{AF00D8AD-33DA-4BFD-B269-4070C0F4AA1B}"/>
              </a:ext>
            </a:extLst>
          </p:cNvPr>
          <p:cNvSpPr>
            <a:spLocks noGrp="1"/>
          </p:cNvSpPr>
          <p:nvPr>
            <p:ph idx="1"/>
          </p:nvPr>
        </p:nvSpPr>
        <p:spPr/>
        <p:txBody>
          <a:bodyPr/>
          <a:lstStyle/>
          <a:p>
            <a:r>
              <a:rPr lang="en-IN" dirty="0"/>
              <a:t>Before </a:t>
            </a:r>
            <a:r>
              <a:rPr lang="en-IN" dirty="0" err="1"/>
              <a:t>commiting</a:t>
            </a:r>
            <a:r>
              <a:rPr lang="en-IN" dirty="0"/>
              <a:t> , it is good to know what changes we have to the files. To accomplish this, the 'git diff' command is used. </a:t>
            </a:r>
          </a:p>
          <a:p>
            <a:r>
              <a:rPr lang="en-IN" dirty="0"/>
              <a:t>When we use the git diff command , we can see the changes made from the version of the files present in the previous commit. </a:t>
            </a:r>
          </a:p>
          <a:p>
            <a:r>
              <a:rPr lang="en-IN" dirty="0"/>
              <a:t>'git diff' : It tells us the changes made in the files which are </a:t>
            </a:r>
            <a:r>
              <a:rPr lang="en-IN" dirty="0" err="1"/>
              <a:t>unstaged</a:t>
            </a:r>
            <a:r>
              <a:rPr lang="en-IN" dirty="0"/>
              <a:t>.</a:t>
            </a:r>
            <a:endParaRPr lang="en-US" dirty="0"/>
          </a:p>
          <a:p>
            <a:r>
              <a:rPr lang="en-IN" dirty="0"/>
              <a:t>'git diff --staged': It tells us the changes made in the files which have been staged.</a:t>
            </a:r>
            <a:endParaRPr lang="en-US" dirty="0"/>
          </a:p>
          <a:p>
            <a:r>
              <a:rPr lang="en-IN" dirty="0"/>
              <a:t>'git diff HEAD': It tells us the changes made in all the files when compared with the last commit.</a:t>
            </a:r>
            <a:endParaRPr lang="en-US" dirty="0"/>
          </a:p>
          <a:p>
            <a:r>
              <a:rPr lang="en-IN" dirty="0"/>
              <a:t>The HEAD is a pointer that holds your position within all your different commits. By default HEAD points to your most recent commit.</a:t>
            </a:r>
            <a:endParaRPr lang="en-US" dirty="0"/>
          </a:p>
          <a:p>
            <a:endParaRPr lang="en-US" dirty="0"/>
          </a:p>
        </p:txBody>
      </p:sp>
    </p:spTree>
    <p:extLst>
      <p:ext uri="{BB962C8B-B14F-4D97-AF65-F5344CB8AC3E}">
        <p14:creationId xmlns:p14="http://schemas.microsoft.com/office/powerpoint/2010/main" val="224717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AADE-193F-4409-9FBE-AD7DE0ECB30B}"/>
              </a:ext>
            </a:extLst>
          </p:cNvPr>
          <p:cNvSpPr>
            <a:spLocks noGrp="1"/>
          </p:cNvSpPr>
          <p:nvPr>
            <p:ph type="title"/>
          </p:nvPr>
        </p:nvSpPr>
        <p:spPr/>
        <p:txBody>
          <a:bodyPr/>
          <a:lstStyle/>
          <a:p>
            <a:r>
              <a:rPr lang="en-US" dirty="0"/>
              <a:t>Git log</a:t>
            </a:r>
          </a:p>
        </p:txBody>
      </p:sp>
      <p:sp>
        <p:nvSpPr>
          <p:cNvPr id="3" name="Content Placeholder 2">
            <a:extLst>
              <a:ext uri="{FF2B5EF4-FFF2-40B4-BE49-F238E27FC236}">
                <a16:creationId xmlns:a16="http://schemas.microsoft.com/office/drawing/2014/main" id="{51F7DC3F-3517-446F-ACBC-AFC7F49C1388}"/>
              </a:ext>
            </a:extLst>
          </p:cNvPr>
          <p:cNvSpPr>
            <a:spLocks noGrp="1"/>
          </p:cNvSpPr>
          <p:nvPr>
            <p:ph idx="1"/>
          </p:nvPr>
        </p:nvSpPr>
        <p:spPr/>
        <p:txBody>
          <a:bodyPr/>
          <a:lstStyle/>
          <a:p>
            <a:r>
              <a:rPr lang="en-IN" dirty="0"/>
              <a:t>At any point if we want to see the history of your repository(list commits made), we use the git log command.</a:t>
            </a:r>
          </a:p>
          <a:p>
            <a:r>
              <a:rPr lang="en-IN" dirty="0"/>
              <a:t>When we use the command, we can see the author of the commit, the date on which the commit was made and the message that was saved along each commit.</a:t>
            </a:r>
          </a:p>
          <a:p>
            <a:r>
              <a:rPr lang="en-IN" dirty="0"/>
              <a:t>We can use 'git log --summary' to see more information about each commit.</a:t>
            </a:r>
            <a:endParaRPr lang="en-US" dirty="0"/>
          </a:p>
          <a:p>
            <a:endParaRPr lang="en-US" dirty="0"/>
          </a:p>
        </p:txBody>
      </p:sp>
    </p:spTree>
    <p:extLst>
      <p:ext uri="{BB962C8B-B14F-4D97-AF65-F5344CB8AC3E}">
        <p14:creationId xmlns:p14="http://schemas.microsoft.com/office/powerpoint/2010/main" val="15730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9FC4-9F58-4BF7-8FA9-60151BCA90C6}"/>
              </a:ext>
            </a:extLst>
          </p:cNvPr>
          <p:cNvSpPr>
            <a:spLocks noGrp="1"/>
          </p:cNvSpPr>
          <p:nvPr>
            <p:ph type="title"/>
          </p:nvPr>
        </p:nvSpPr>
        <p:spPr/>
        <p:txBody>
          <a:bodyPr/>
          <a:lstStyle/>
          <a:p>
            <a:r>
              <a:rPr lang="en-US" dirty="0"/>
              <a:t>Remote Repositories</a:t>
            </a:r>
          </a:p>
        </p:txBody>
      </p:sp>
      <p:sp>
        <p:nvSpPr>
          <p:cNvPr id="3" name="Content Placeholder 2">
            <a:extLst>
              <a:ext uri="{FF2B5EF4-FFF2-40B4-BE49-F238E27FC236}">
                <a16:creationId xmlns:a16="http://schemas.microsoft.com/office/drawing/2014/main" id="{F19253E3-9B23-414A-B3A5-F4B7E3A9FE91}"/>
              </a:ext>
            </a:extLst>
          </p:cNvPr>
          <p:cNvSpPr>
            <a:spLocks noGrp="1"/>
          </p:cNvSpPr>
          <p:nvPr>
            <p:ph idx="1"/>
          </p:nvPr>
        </p:nvSpPr>
        <p:spPr/>
        <p:txBody>
          <a:bodyPr/>
          <a:lstStyle/>
          <a:p>
            <a:r>
              <a:rPr lang="en-IN" dirty="0"/>
              <a:t>Remote repositories are versions of your project that are hosted on the </a:t>
            </a:r>
            <a:r>
              <a:rPr lang="en-IN" dirty="0" err="1"/>
              <a:t>Internert</a:t>
            </a:r>
            <a:r>
              <a:rPr lang="en-IN" dirty="0"/>
              <a:t> or network somewhere.</a:t>
            </a:r>
          </a:p>
          <a:p>
            <a:r>
              <a:rPr lang="en-IN" dirty="0"/>
              <a:t>Collaborating with others involves managing these remote repositories and pushing and pulling data to and from them when you need to share work. </a:t>
            </a:r>
          </a:p>
          <a:p>
            <a:r>
              <a:rPr lang="en-IN" dirty="0"/>
              <a:t>Managing remote repositories includes knowing how to add remote repositories, remove remotes that are no longer valid, manage various remote branches and define them as being tracked or not, and more.</a:t>
            </a:r>
            <a:endParaRPr lang="en-US" dirty="0"/>
          </a:p>
        </p:txBody>
      </p:sp>
    </p:spTree>
    <p:extLst>
      <p:ext uri="{BB962C8B-B14F-4D97-AF65-F5344CB8AC3E}">
        <p14:creationId xmlns:p14="http://schemas.microsoft.com/office/powerpoint/2010/main" val="227094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0377-04C7-43B8-95B5-86E21F38669B}"/>
              </a:ext>
            </a:extLst>
          </p:cNvPr>
          <p:cNvSpPr>
            <a:spLocks noGrp="1"/>
          </p:cNvSpPr>
          <p:nvPr>
            <p:ph type="title"/>
          </p:nvPr>
        </p:nvSpPr>
        <p:spPr/>
        <p:txBody>
          <a:bodyPr/>
          <a:lstStyle/>
          <a:p>
            <a:r>
              <a:rPr lang="en-US" dirty="0"/>
              <a:t>Git remote add</a:t>
            </a:r>
          </a:p>
        </p:txBody>
      </p:sp>
      <p:sp>
        <p:nvSpPr>
          <p:cNvPr id="3" name="Content Placeholder 2">
            <a:extLst>
              <a:ext uri="{FF2B5EF4-FFF2-40B4-BE49-F238E27FC236}">
                <a16:creationId xmlns:a16="http://schemas.microsoft.com/office/drawing/2014/main" id="{097A4C94-E6A3-4DC7-A991-AE7969452CCA}"/>
              </a:ext>
            </a:extLst>
          </p:cNvPr>
          <p:cNvSpPr>
            <a:spLocks noGrp="1"/>
          </p:cNvSpPr>
          <p:nvPr>
            <p:ph idx="1"/>
          </p:nvPr>
        </p:nvSpPr>
        <p:spPr/>
        <p:txBody>
          <a:bodyPr/>
          <a:lstStyle/>
          <a:p>
            <a:r>
              <a:rPr lang="en-IN" dirty="0"/>
              <a:t>Before we push into a remote repo , we must create a remote repo somewhere say on </a:t>
            </a:r>
            <a:r>
              <a:rPr lang="en-IN" dirty="0" err="1"/>
              <a:t>Github</a:t>
            </a:r>
            <a:r>
              <a:rPr lang="en-IN" dirty="0"/>
              <a:t>.</a:t>
            </a:r>
          </a:p>
          <a:p>
            <a:r>
              <a:rPr lang="en-IN" dirty="0"/>
              <a:t>Once we have created a remote repository, we now have to connect the remote repo with our local repo so that we can push to and pull from the remote repo. </a:t>
            </a:r>
          </a:p>
          <a:p>
            <a:r>
              <a:rPr lang="en-IN" dirty="0"/>
              <a:t>To do this, we use the git remote add </a:t>
            </a:r>
            <a:r>
              <a:rPr lang="en-IN" dirty="0" err="1"/>
              <a:t>command.This</a:t>
            </a:r>
            <a:r>
              <a:rPr lang="en-IN" dirty="0"/>
              <a:t> command is of the form 'git remote add &lt;</a:t>
            </a:r>
            <a:r>
              <a:rPr lang="en-IN" dirty="0" err="1"/>
              <a:t>remote_name</a:t>
            </a:r>
            <a:r>
              <a:rPr lang="en-IN" dirty="0"/>
              <a:t>&gt; &lt;</a:t>
            </a:r>
            <a:r>
              <a:rPr lang="en-IN" dirty="0" err="1"/>
              <a:t>url</a:t>
            </a:r>
            <a:r>
              <a:rPr lang="en-IN" dirty="0"/>
              <a:t>&gt;’.</a:t>
            </a:r>
          </a:p>
          <a:p>
            <a:r>
              <a:rPr lang="en-IN" dirty="0"/>
              <a:t>We can give any remote name, but it is typical to name your main remote as origin.</a:t>
            </a:r>
          </a:p>
          <a:p>
            <a:pPr marL="0" indent="0">
              <a:buNone/>
            </a:pPr>
            <a:r>
              <a:rPr lang="en-IN" dirty="0"/>
              <a:t> </a:t>
            </a:r>
            <a:endParaRPr lang="en-US" dirty="0"/>
          </a:p>
        </p:txBody>
      </p:sp>
    </p:spTree>
    <p:extLst>
      <p:ext uri="{BB962C8B-B14F-4D97-AF65-F5344CB8AC3E}">
        <p14:creationId xmlns:p14="http://schemas.microsoft.com/office/powerpoint/2010/main" val="159339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62DD-8B51-4502-BF27-462E0EC15EDD}"/>
              </a:ext>
            </a:extLst>
          </p:cNvPr>
          <p:cNvSpPr>
            <a:spLocks noGrp="1"/>
          </p:cNvSpPr>
          <p:nvPr>
            <p:ph type="title"/>
          </p:nvPr>
        </p:nvSpPr>
        <p:spPr/>
        <p:txBody>
          <a:bodyPr/>
          <a:lstStyle/>
          <a:p>
            <a:r>
              <a:rPr lang="en-US" dirty="0"/>
              <a:t>Git push</a:t>
            </a:r>
          </a:p>
        </p:txBody>
      </p:sp>
      <p:sp>
        <p:nvSpPr>
          <p:cNvPr id="3" name="Content Placeholder 2">
            <a:extLst>
              <a:ext uri="{FF2B5EF4-FFF2-40B4-BE49-F238E27FC236}">
                <a16:creationId xmlns:a16="http://schemas.microsoft.com/office/drawing/2014/main" id="{3F4BE62F-0167-4B3C-BDE2-35CB206C7959}"/>
              </a:ext>
            </a:extLst>
          </p:cNvPr>
          <p:cNvSpPr>
            <a:spLocks noGrp="1"/>
          </p:cNvSpPr>
          <p:nvPr>
            <p:ph idx="1"/>
          </p:nvPr>
        </p:nvSpPr>
        <p:spPr/>
        <p:txBody>
          <a:bodyPr/>
          <a:lstStyle/>
          <a:p>
            <a:r>
              <a:rPr lang="en-IN" dirty="0"/>
              <a:t>The git push command is used to push the contents of your local repository into the remote repository present on </a:t>
            </a:r>
            <a:r>
              <a:rPr lang="en-IN" dirty="0" err="1"/>
              <a:t>Github</a:t>
            </a:r>
            <a:r>
              <a:rPr lang="en-IN" dirty="0"/>
              <a:t>.</a:t>
            </a:r>
          </a:p>
          <a:p>
            <a:r>
              <a:rPr lang="en-IN" dirty="0"/>
              <a:t>We need to specify which remote we are pushing into and also need to specify which branch in the remote repository.</a:t>
            </a:r>
          </a:p>
          <a:p>
            <a:r>
              <a:rPr lang="en-IN" dirty="0"/>
              <a:t>This command is of the form 'git push -u &lt;</a:t>
            </a:r>
            <a:r>
              <a:rPr lang="en-IN" dirty="0" err="1"/>
              <a:t>remote_name</a:t>
            </a:r>
            <a:r>
              <a:rPr lang="en-IN" dirty="0"/>
              <a:t>&gt; &lt;</a:t>
            </a:r>
            <a:r>
              <a:rPr lang="en-IN" dirty="0" err="1"/>
              <a:t>branch_name</a:t>
            </a:r>
            <a:r>
              <a:rPr lang="en-IN" dirty="0"/>
              <a:t>&gt;’. </a:t>
            </a:r>
          </a:p>
          <a:p>
            <a:r>
              <a:rPr lang="en-IN" dirty="0"/>
              <a:t>The -u option of the push command tells git to remember the </a:t>
            </a:r>
            <a:r>
              <a:rPr lang="en-IN" dirty="0" err="1"/>
              <a:t>paramters</a:t>
            </a:r>
            <a:r>
              <a:rPr lang="en-IN" dirty="0"/>
              <a:t>, so that next time we can simply run git push and git will know what to do.</a:t>
            </a:r>
            <a:endParaRPr lang="en-US" dirty="0"/>
          </a:p>
          <a:p>
            <a:pPr marL="0" indent="0">
              <a:buNone/>
            </a:pPr>
            <a:r>
              <a:rPr lang="en-IN" dirty="0"/>
              <a:t> </a:t>
            </a:r>
            <a:endParaRPr lang="en-US" dirty="0"/>
          </a:p>
        </p:txBody>
      </p:sp>
    </p:spTree>
    <p:extLst>
      <p:ext uri="{BB962C8B-B14F-4D97-AF65-F5344CB8AC3E}">
        <p14:creationId xmlns:p14="http://schemas.microsoft.com/office/powerpoint/2010/main" val="2565694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36D5-443C-429F-9089-73338B860010}"/>
              </a:ext>
            </a:extLst>
          </p:cNvPr>
          <p:cNvSpPr>
            <a:spLocks noGrp="1"/>
          </p:cNvSpPr>
          <p:nvPr>
            <p:ph type="title"/>
          </p:nvPr>
        </p:nvSpPr>
        <p:spPr/>
        <p:txBody>
          <a:bodyPr/>
          <a:lstStyle/>
          <a:p>
            <a:r>
              <a:rPr lang="en-US" dirty="0"/>
              <a:t>Git pull</a:t>
            </a:r>
          </a:p>
        </p:txBody>
      </p:sp>
      <p:sp>
        <p:nvSpPr>
          <p:cNvPr id="3" name="Content Placeholder 2">
            <a:extLst>
              <a:ext uri="{FF2B5EF4-FFF2-40B4-BE49-F238E27FC236}">
                <a16:creationId xmlns:a16="http://schemas.microsoft.com/office/drawing/2014/main" id="{93306214-3298-4896-861E-7499BCEE95F5}"/>
              </a:ext>
            </a:extLst>
          </p:cNvPr>
          <p:cNvSpPr>
            <a:spLocks noGrp="1"/>
          </p:cNvSpPr>
          <p:nvPr>
            <p:ph idx="1"/>
          </p:nvPr>
        </p:nvSpPr>
        <p:spPr/>
        <p:txBody>
          <a:bodyPr/>
          <a:lstStyle/>
          <a:p>
            <a:r>
              <a:rPr lang="en-IN" dirty="0"/>
              <a:t>Suppose that you are working with many people on a project and you have a remote repo on </a:t>
            </a:r>
            <a:r>
              <a:rPr lang="en-IN" dirty="0" err="1"/>
              <a:t>Github</a:t>
            </a:r>
            <a:r>
              <a:rPr lang="en-IN" dirty="0"/>
              <a:t>. </a:t>
            </a:r>
          </a:p>
          <a:p>
            <a:r>
              <a:rPr lang="en-IN" dirty="0"/>
              <a:t>After a period of time , if we want to see the changes made by others we can use the git pull command to pull files from the remote repo to our local one. </a:t>
            </a:r>
          </a:p>
          <a:p>
            <a:r>
              <a:rPr lang="en-IN" dirty="0"/>
              <a:t>When we use git pull, it merges our current local repo with the files obtained from the remote repo. </a:t>
            </a:r>
          </a:p>
          <a:p>
            <a:r>
              <a:rPr lang="en-IN" dirty="0"/>
              <a:t>Just as in the case of git push, we need to specify the name of the remote and the branch from which we are pulling. </a:t>
            </a:r>
          </a:p>
          <a:p>
            <a:r>
              <a:rPr lang="en-IN" dirty="0"/>
              <a:t>The git pull command will be of the form 'git pull &lt;</a:t>
            </a:r>
            <a:r>
              <a:rPr lang="en-IN" dirty="0" err="1"/>
              <a:t>remote_name</a:t>
            </a:r>
            <a:r>
              <a:rPr lang="en-IN" dirty="0"/>
              <a:t>&gt; &lt;</a:t>
            </a:r>
            <a:r>
              <a:rPr lang="en-IN" dirty="0" err="1"/>
              <a:t>branch_name</a:t>
            </a:r>
            <a:r>
              <a:rPr lang="en-IN" dirty="0"/>
              <a:t>&gt;'.</a:t>
            </a:r>
            <a:endParaRPr lang="en-US" dirty="0"/>
          </a:p>
          <a:p>
            <a:endParaRPr lang="en-US" dirty="0"/>
          </a:p>
        </p:txBody>
      </p:sp>
    </p:spTree>
    <p:extLst>
      <p:ext uri="{BB962C8B-B14F-4D97-AF65-F5344CB8AC3E}">
        <p14:creationId xmlns:p14="http://schemas.microsoft.com/office/powerpoint/2010/main" val="150120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A0A1-9B3A-4266-A955-8E69B6152A40}"/>
              </a:ext>
            </a:extLst>
          </p:cNvPr>
          <p:cNvSpPr>
            <a:spLocks noGrp="1"/>
          </p:cNvSpPr>
          <p:nvPr>
            <p:ph type="title"/>
          </p:nvPr>
        </p:nvSpPr>
        <p:spPr/>
        <p:txBody>
          <a:bodyPr/>
          <a:lstStyle/>
          <a:p>
            <a:r>
              <a:rPr lang="en-US" dirty="0"/>
              <a:t>Git </a:t>
            </a:r>
            <a:r>
              <a:rPr lang="en-US" dirty="0" err="1"/>
              <a:t>rm</a:t>
            </a:r>
            <a:endParaRPr lang="en-US" dirty="0"/>
          </a:p>
        </p:txBody>
      </p:sp>
      <p:sp>
        <p:nvSpPr>
          <p:cNvPr id="3" name="Content Placeholder 2">
            <a:extLst>
              <a:ext uri="{FF2B5EF4-FFF2-40B4-BE49-F238E27FC236}">
                <a16:creationId xmlns:a16="http://schemas.microsoft.com/office/drawing/2014/main" id="{0A567B04-044F-404E-871A-BB732B5640C8}"/>
              </a:ext>
            </a:extLst>
          </p:cNvPr>
          <p:cNvSpPr>
            <a:spLocks noGrp="1"/>
          </p:cNvSpPr>
          <p:nvPr>
            <p:ph idx="1"/>
          </p:nvPr>
        </p:nvSpPr>
        <p:spPr/>
        <p:txBody>
          <a:bodyPr/>
          <a:lstStyle/>
          <a:p>
            <a:r>
              <a:rPr lang="en-IN" dirty="0"/>
              <a:t>The git </a:t>
            </a:r>
            <a:r>
              <a:rPr lang="en-IN" dirty="0" err="1"/>
              <a:t>rm</a:t>
            </a:r>
            <a:r>
              <a:rPr lang="en-IN" dirty="0"/>
              <a:t> command is used to remove files from the repo. Along with removal from the repo, this command also stages the removal of the files.</a:t>
            </a:r>
          </a:p>
          <a:p>
            <a:r>
              <a:rPr lang="en-IN" dirty="0"/>
              <a:t>That is, when we use the git status command, we can see the deleted files in the staging area. </a:t>
            </a:r>
          </a:p>
          <a:p>
            <a:r>
              <a:rPr lang="en-IN" dirty="0"/>
              <a:t>Now if we commit, these files will be removed in the snapshot of the repository.</a:t>
            </a:r>
            <a:endParaRPr lang="en-US" dirty="0"/>
          </a:p>
          <a:p>
            <a:r>
              <a:rPr lang="en-IN" dirty="0"/>
              <a:t>If we want to delete an entire folder of files, we use the command 'git </a:t>
            </a:r>
            <a:r>
              <a:rPr lang="en-IN" dirty="0" err="1"/>
              <a:t>rm</a:t>
            </a:r>
            <a:r>
              <a:rPr lang="en-IN" dirty="0"/>
              <a:t> -r &lt;</a:t>
            </a:r>
            <a:r>
              <a:rPr lang="en-IN" dirty="0" err="1"/>
              <a:t>folder_name</a:t>
            </a:r>
            <a:r>
              <a:rPr lang="en-IN" dirty="0"/>
              <a:t>&gt;'.</a:t>
            </a:r>
            <a:endParaRPr lang="en-US" dirty="0"/>
          </a:p>
          <a:p>
            <a:endParaRPr lang="en-US" dirty="0"/>
          </a:p>
        </p:txBody>
      </p:sp>
    </p:spTree>
    <p:extLst>
      <p:ext uri="{BB962C8B-B14F-4D97-AF65-F5344CB8AC3E}">
        <p14:creationId xmlns:p14="http://schemas.microsoft.com/office/powerpoint/2010/main" val="361005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42D2-EF87-4BA4-A344-BDA5A1539601}"/>
              </a:ext>
            </a:extLst>
          </p:cNvPr>
          <p:cNvSpPr>
            <a:spLocks noGrp="1"/>
          </p:cNvSpPr>
          <p:nvPr>
            <p:ph type="title"/>
          </p:nvPr>
        </p:nvSpPr>
        <p:spPr/>
        <p:txBody>
          <a:bodyPr/>
          <a:lstStyle/>
          <a:p>
            <a:r>
              <a:rPr lang="en-US" dirty="0"/>
              <a:t>Git branch</a:t>
            </a:r>
          </a:p>
        </p:txBody>
      </p:sp>
      <p:sp>
        <p:nvSpPr>
          <p:cNvPr id="3" name="Content Placeholder 2">
            <a:extLst>
              <a:ext uri="{FF2B5EF4-FFF2-40B4-BE49-F238E27FC236}">
                <a16:creationId xmlns:a16="http://schemas.microsoft.com/office/drawing/2014/main" id="{9826FE6E-259B-4918-80BB-65E8AB8D5D4E}"/>
              </a:ext>
            </a:extLst>
          </p:cNvPr>
          <p:cNvSpPr>
            <a:spLocks noGrp="1"/>
          </p:cNvSpPr>
          <p:nvPr>
            <p:ph idx="1"/>
          </p:nvPr>
        </p:nvSpPr>
        <p:spPr/>
        <p:txBody>
          <a:bodyPr/>
          <a:lstStyle/>
          <a:p>
            <a:r>
              <a:rPr lang="en-IN" dirty="0"/>
              <a:t>Branches are what naturally happens when you want to work on multiple features at the same time. </a:t>
            </a:r>
          </a:p>
          <a:p>
            <a:r>
              <a:rPr lang="en-IN" dirty="0"/>
              <a:t>In git when we create a branch , a copy of the repository in the current state is created. We can work on this branch and make changes to it without affecting the main branch. </a:t>
            </a:r>
          </a:p>
          <a:p>
            <a:r>
              <a:rPr lang="en-IN" dirty="0"/>
              <a:t>We use branches when we must work on multiple features at the same time.</a:t>
            </a:r>
          </a:p>
          <a:p>
            <a:r>
              <a:rPr lang="en-IN" dirty="0"/>
              <a:t>A separate branch can be created for each feature. Now, in git to create a branch we use the command 'git branch &lt;</a:t>
            </a:r>
            <a:r>
              <a:rPr lang="en-IN" dirty="0" err="1"/>
              <a:t>branch_name</a:t>
            </a:r>
            <a:r>
              <a:rPr lang="en-IN" dirty="0"/>
              <a:t>&gt;’. </a:t>
            </a:r>
          </a:p>
          <a:p>
            <a:r>
              <a:rPr lang="en-IN" dirty="0"/>
              <a:t>This creates a copy of the current state of the current branch we are on. Once we finish working on a branch, we can merge the branch with the main branch.</a:t>
            </a:r>
            <a:endParaRPr lang="en-US" dirty="0"/>
          </a:p>
          <a:p>
            <a:endParaRPr lang="en-US" dirty="0"/>
          </a:p>
        </p:txBody>
      </p:sp>
    </p:spTree>
    <p:extLst>
      <p:ext uri="{BB962C8B-B14F-4D97-AF65-F5344CB8AC3E}">
        <p14:creationId xmlns:p14="http://schemas.microsoft.com/office/powerpoint/2010/main" val="152286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70C9-517A-4D35-A741-694E878CFC68}"/>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29F3A3EA-4AC1-4EF9-8248-9C3ACC14EF9D}"/>
              </a:ext>
            </a:extLst>
          </p:cNvPr>
          <p:cNvSpPr>
            <a:spLocks noGrp="1"/>
          </p:cNvSpPr>
          <p:nvPr>
            <p:ph idx="1"/>
          </p:nvPr>
        </p:nvSpPr>
        <p:spPr/>
        <p:txBody>
          <a:bodyPr/>
          <a:lstStyle/>
          <a:p>
            <a:r>
              <a:rPr lang="en-IN" dirty="0"/>
              <a:t>Version control is a system that records changes to a file or set of files over time so that you can recall specific versions later.</a:t>
            </a:r>
          </a:p>
          <a:p>
            <a:r>
              <a:rPr lang="en-IN" dirty="0"/>
              <a:t>If you are a graphic or web designer and want to keep every version of an image or layout (which you would most certainly want to), a Version Control System (VCS) is a very wise thing to use. It allows you to revert selected files back to a previous state, revert the entire project back to a previous state, compare changes over time, see who last modified something that might be causing a problem, who introduced an issue and when, and more. </a:t>
            </a:r>
          </a:p>
          <a:p>
            <a:r>
              <a:rPr lang="en-IN" dirty="0"/>
              <a:t>Using a VCS also generally means that if you screw things up or lose files, you can easily recover.</a:t>
            </a:r>
            <a:endParaRPr lang="en-US" dirty="0"/>
          </a:p>
        </p:txBody>
      </p:sp>
    </p:spTree>
    <p:extLst>
      <p:ext uri="{BB962C8B-B14F-4D97-AF65-F5344CB8AC3E}">
        <p14:creationId xmlns:p14="http://schemas.microsoft.com/office/powerpoint/2010/main" val="35135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7837-B396-47D4-9AE2-2DAC65CC2391}"/>
              </a:ext>
            </a:extLst>
          </p:cNvPr>
          <p:cNvSpPr>
            <a:spLocks noGrp="1"/>
          </p:cNvSpPr>
          <p:nvPr>
            <p:ph type="title"/>
          </p:nvPr>
        </p:nvSpPr>
        <p:spPr/>
        <p:txBody>
          <a:bodyPr/>
          <a:lstStyle/>
          <a:p>
            <a:r>
              <a:rPr lang="en-US" dirty="0"/>
              <a:t>Git checkout</a:t>
            </a:r>
          </a:p>
        </p:txBody>
      </p:sp>
      <p:sp>
        <p:nvSpPr>
          <p:cNvPr id="3" name="Content Placeholder 2">
            <a:extLst>
              <a:ext uri="{FF2B5EF4-FFF2-40B4-BE49-F238E27FC236}">
                <a16:creationId xmlns:a16="http://schemas.microsoft.com/office/drawing/2014/main" id="{8A5C2614-2A3D-40A4-A630-19D6FB5398C6}"/>
              </a:ext>
            </a:extLst>
          </p:cNvPr>
          <p:cNvSpPr>
            <a:spLocks noGrp="1"/>
          </p:cNvSpPr>
          <p:nvPr>
            <p:ph idx="1"/>
          </p:nvPr>
        </p:nvSpPr>
        <p:spPr/>
        <p:txBody>
          <a:bodyPr/>
          <a:lstStyle/>
          <a:p>
            <a:r>
              <a:rPr lang="en-IN" dirty="0"/>
              <a:t>This command is used to generally to switch from one branch to another.</a:t>
            </a:r>
          </a:p>
          <a:p>
            <a:r>
              <a:rPr lang="en-IN" dirty="0"/>
              <a:t>For example, consider that we are initially on the branch 'master'. Now we create a branch named 'test'. In order to work on the branch , we have to switch branches. This is accomplished by the command 'git checkout test'.</a:t>
            </a:r>
            <a:endParaRPr lang="en-US" dirty="0"/>
          </a:p>
          <a:p>
            <a:r>
              <a:rPr lang="en-IN" dirty="0"/>
              <a:t>Another use of the git checkout is to undo changes made to files and revert them back to the state they were during the last commit.</a:t>
            </a:r>
          </a:p>
          <a:p>
            <a:r>
              <a:rPr lang="en-IN" dirty="0"/>
              <a:t>For example, if we have a file named target, and we want to revert this file back to the way it was during the previous commit we use the statement 'git checkout -- target'. This will undo all the changes made to the file target since the last commit.</a:t>
            </a:r>
            <a:endParaRPr lang="en-US" dirty="0"/>
          </a:p>
          <a:p>
            <a:endParaRPr lang="en-US" dirty="0"/>
          </a:p>
        </p:txBody>
      </p:sp>
    </p:spTree>
    <p:extLst>
      <p:ext uri="{BB962C8B-B14F-4D97-AF65-F5344CB8AC3E}">
        <p14:creationId xmlns:p14="http://schemas.microsoft.com/office/powerpoint/2010/main" val="63820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1212-3D46-4D01-889A-4C161FC0A562}"/>
              </a:ext>
            </a:extLst>
          </p:cNvPr>
          <p:cNvSpPr>
            <a:spLocks noGrp="1"/>
          </p:cNvSpPr>
          <p:nvPr>
            <p:ph type="title"/>
          </p:nvPr>
        </p:nvSpPr>
        <p:spPr/>
        <p:txBody>
          <a:bodyPr/>
          <a:lstStyle/>
          <a:p>
            <a:r>
              <a:rPr lang="en-US" dirty="0"/>
              <a:t>Git merge</a:t>
            </a:r>
          </a:p>
        </p:txBody>
      </p:sp>
      <p:sp>
        <p:nvSpPr>
          <p:cNvPr id="3" name="Content Placeholder 2">
            <a:extLst>
              <a:ext uri="{FF2B5EF4-FFF2-40B4-BE49-F238E27FC236}">
                <a16:creationId xmlns:a16="http://schemas.microsoft.com/office/drawing/2014/main" id="{2968AC03-702C-4045-8A3E-2122E5BFB9DA}"/>
              </a:ext>
            </a:extLst>
          </p:cNvPr>
          <p:cNvSpPr>
            <a:spLocks noGrp="1"/>
          </p:cNvSpPr>
          <p:nvPr>
            <p:ph idx="1"/>
          </p:nvPr>
        </p:nvSpPr>
        <p:spPr/>
        <p:txBody>
          <a:bodyPr/>
          <a:lstStyle/>
          <a:p>
            <a:r>
              <a:rPr lang="en-IN" dirty="0"/>
              <a:t>Once we have finished working on a feature which is on a separate branch, we would like to add this feature to our main branch.</a:t>
            </a:r>
          </a:p>
          <a:p>
            <a:r>
              <a:rPr lang="en-IN" dirty="0"/>
              <a:t>To do this, we must merge out feature branch with our main branch. </a:t>
            </a:r>
          </a:p>
          <a:p>
            <a:r>
              <a:rPr lang="en-IN" dirty="0"/>
              <a:t>To do this, we use the 'git merge &lt;</a:t>
            </a:r>
            <a:r>
              <a:rPr lang="en-IN" dirty="0" err="1"/>
              <a:t>branch_name</a:t>
            </a:r>
            <a:r>
              <a:rPr lang="en-IN" dirty="0"/>
              <a:t>&gt;' command. </a:t>
            </a:r>
          </a:p>
          <a:p>
            <a:r>
              <a:rPr lang="en-IN" dirty="0"/>
              <a:t>This command will merge the branch specified by branch name with the branch you are currently on.</a:t>
            </a:r>
            <a:endParaRPr lang="en-US" dirty="0"/>
          </a:p>
          <a:p>
            <a:endParaRPr lang="en-US" dirty="0"/>
          </a:p>
        </p:txBody>
      </p:sp>
    </p:spTree>
    <p:extLst>
      <p:ext uri="{BB962C8B-B14F-4D97-AF65-F5344CB8AC3E}">
        <p14:creationId xmlns:p14="http://schemas.microsoft.com/office/powerpoint/2010/main" val="197094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F869-9ADA-4292-A281-C5397A16A035}"/>
              </a:ext>
            </a:extLst>
          </p:cNvPr>
          <p:cNvSpPr>
            <a:spLocks noGrp="1"/>
          </p:cNvSpPr>
          <p:nvPr>
            <p:ph type="title"/>
          </p:nvPr>
        </p:nvSpPr>
        <p:spPr/>
        <p:txBody>
          <a:bodyPr/>
          <a:lstStyle/>
          <a:p>
            <a:r>
              <a:rPr lang="en-US" dirty="0"/>
              <a:t>Introduction to Git</a:t>
            </a:r>
          </a:p>
        </p:txBody>
      </p:sp>
      <p:sp>
        <p:nvSpPr>
          <p:cNvPr id="3" name="Content Placeholder 2">
            <a:extLst>
              <a:ext uri="{FF2B5EF4-FFF2-40B4-BE49-F238E27FC236}">
                <a16:creationId xmlns:a16="http://schemas.microsoft.com/office/drawing/2014/main" id="{F1F3874E-4F95-469E-96AB-E2BAD663D3C2}"/>
              </a:ext>
            </a:extLst>
          </p:cNvPr>
          <p:cNvSpPr>
            <a:spLocks noGrp="1"/>
          </p:cNvSpPr>
          <p:nvPr>
            <p:ph idx="1"/>
          </p:nvPr>
        </p:nvSpPr>
        <p:spPr/>
        <p:txBody>
          <a:bodyPr/>
          <a:lstStyle/>
          <a:p>
            <a:r>
              <a:rPr lang="en-IN" dirty="0"/>
              <a:t>Git is a version control system for tracking changes in computer files and coordinating work on those files among multiple people. </a:t>
            </a:r>
          </a:p>
          <a:p>
            <a:r>
              <a:rPr lang="en-IN" dirty="0"/>
              <a:t>It is primarily used for source code management in software development, but it can be used to keep track of changes in any set of files. </a:t>
            </a:r>
          </a:p>
          <a:p>
            <a:r>
              <a:rPr lang="en-IN" dirty="0"/>
              <a:t>As a distributed revision control system it is aimed at speed, data integrity, and support for distributed, non-linear workflows.</a:t>
            </a:r>
          </a:p>
          <a:p>
            <a:r>
              <a:rPr lang="en-IN" dirty="0"/>
              <a:t>Every Git directory on every computer is a full-fledged repository with complete history and full version tracking abilities, independent of network access or a central server.</a:t>
            </a:r>
          </a:p>
          <a:p>
            <a:r>
              <a:rPr lang="en-IN" dirty="0"/>
              <a:t>Git was created by Linus Torvalds in 2005 for development of the Linux kernel.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3287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D1E7-46BD-4122-AB24-9E80CD9BA8F9}"/>
              </a:ext>
            </a:extLst>
          </p:cNvPr>
          <p:cNvSpPr>
            <a:spLocks noGrp="1"/>
          </p:cNvSpPr>
          <p:nvPr>
            <p:ph type="title"/>
          </p:nvPr>
        </p:nvSpPr>
        <p:spPr/>
        <p:txBody>
          <a:bodyPr/>
          <a:lstStyle/>
          <a:p>
            <a:r>
              <a:rPr lang="en-US" dirty="0"/>
              <a:t>Git Commands	</a:t>
            </a:r>
          </a:p>
        </p:txBody>
      </p:sp>
      <p:sp>
        <p:nvSpPr>
          <p:cNvPr id="3" name="Content Placeholder 2">
            <a:extLst>
              <a:ext uri="{FF2B5EF4-FFF2-40B4-BE49-F238E27FC236}">
                <a16:creationId xmlns:a16="http://schemas.microsoft.com/office/drawing/2014/main" id="{9A9592D2-F99D-4327-8133-B1271FFDD3FB}"/>
              </a:ext>
            </a:extLst>
          </p:cNvPr>
          <p:cNvSpPr>
            <a:spLocks noGrp="1"/>
          </p:cNvSpPr>
          <p:nvPr>
            <p:ph idx="1"/>
          </p:nvPr>
        </p:nvSpPr>
        <p:spPr/>
        <p:txBody>
          <a:bodyPr/>
          <a:lstStyle/>
          <a:p>
            <a:r>
              <a:rPr lang="en-US" dirty="0"/>
              <a:t>git </a:t>
            </a:r>
            <a:r>
              <a:rPr lang="en-US" dirty="0" err="1"/>
              <a:t>init</a:t>
            </a:r>
            <a:endParaRPr lang="en-US" dirty="0"/>
          </a:p>
          <a:p>
            <a:r>
              <a:rPr lang="en-US" dirty="0"/>
              <a:t>git status</a:t>
            </a:r>
          </a:p>
          <a:p>
            <a:r>
              <a:rPr lang="en-US" dirty="0"/>
              <a:t>git add</a:t>
            </a:r>
          </a:p>
          <a:p>
            <a:r>
              <a:rPr lang="en-US" dirty="0"/>
              <a:t>git commit</a:t>
            </a:r>
          </a:p>
          <a:p>
            <a:r>
              <a:rPr lang="en-US" dirty="0"/>
              <a:t>git log</a:t>
            </a:r>
          </a:p>
          <a:p>
            <a:r>
              <a:rPr lang="en-US" dirty="0"/>
              <a:t>git remote add</a:t>
            </a:r>
          </a:p>
          <a:p>
            <a:r>
              <a:rPr lang="en-US" dirty="0"/>
              <a:t>git pull</a:t>
            </a:r>
          </a:p>
          <a:p>
            <a:r>
              <a:rPr lang="en-US" dirty="0"/>
              <a:t>git push</a:t>
            </a:r>
          </a:p>
          <a:p>
            <a:r>
              <a:rPr lang="en-US" dirty="0"/>
              <a:t>git reset</a:t>
            </a:r>
          </a:p>
        </p:txBody>
      </p:sp>
    </p:spTree>
    <p:extLst>
      <p:ext uri="{BB962C8B-B14F-4D97-AF65-F5344CB8AC3E}">
        <p14:creationId xmlns:p14="http://schemas.microsoft.com/office/powerpoint/2010/main" val="180900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A655-B5B7-4665-B03B-64904F0A9D5E}"/>
              </a:ext>
            </a:extLst>
          </p:cNvPr>
          <p:cNvSpPr>
            <a:spLocks noGrp="1"/>
          </p:cNvSpPr>
          <p:nvPr>
            <p:ph type="title"/>
          </p:nvPr>
        </p:nvSpPr>
        <p:spPr/>
        <p:txBody>
          <a:bodyPr/>
          <a:lstStyle/>
          <a:p>
            <a:r>
              <a:rPr lang="en-US" dirty="0"/>
              <a:t>Git Commands(cont..)</a:t>
            </a:r>
          </a:p>
        </p:txBody>
      </p:sp>
      <p:sp>
        <p:nvSpPr>
          <p:cNvPr id="3" name="Content Placeholder 2">
            <a:extLst>
              <a:ext uri="{FF2B5EF4-FFF2-40B4-BE49-F238E27FC236}">
                <a16:creationId xmlns:a16="http://schemas.microsoft.com/office/drawing/2014/main" id="{4FFF23FD-8237-4608-96D3-443300F8DA8D}"/>
              </a:ext>
            </a:extLst>
          </p:cNvPr>
          <p:cNvSpPr>
            <a:spLocks noGrp="1"/>
          </p:cNvSpPr>
          <p:nvPr>
            <p:ph idx="1"/>
          </p:nvPr>
        </p:nvSpPr>
        <p:spPr/>
        <p:txBody>
          <a:bodyPr/>
          <a:lstStyle/>
          <a:p>
            <a:r>
              <a:rPr lang="en-US" dirty="0"/>
              <a:t>git </a:t>
            </a:r>
            <a:r>
              <a:rPr lang="en-US" dirty="0" err="1"/>
              <a:t>rm</a:t>
            </a:r>
            <a:endParaRPr lang="en-US" dirty="0"/>
          </a:p>
          <a:p>
            <a:r>
              <a:rPr lang="en-US" dirty="0"/>
              <a:t>git branch</a:t>
            </a:r>
          </a:p>
          <a:p>
            <a:r>
              <a:rPr lang="en-US" dirty="0"/>
              <a:t>git checkout</a:t>
            </a:r>
          </a:p>
          <a:p>
            <a:r>
              <a:rPr lang="en-US" dirty="0"/>
              <a:t>git stash</a:t>
            </a:r>
          </a:p>
          <a:p>
            <a:r>
              <a:rPr lang="en-US" dirty="0"/>
              <a:t>git merge</a:t>
            </a:r>
          </a:p>
          <a:p>
            <a:endParaRPr lang="en-US" dirty="0"/>
          </a:p>
        </p:txBody>
      </p:sp>
    </p:spTree>
    <p:extLst>
      <p:ext uri="{BB962C8B-B14F-4D97-AF65-F5344CB8AC3E}">
        <p14:creationId xmlns:p14="http://schemas.microsoft.com/office/powerpoint/2010/main" val="231231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9147-0B62-4B68-9D7A-23622B178C82}"/>
              </a:ext>
            </a:extLst>
          </p:cNvPr>
          <p:cNvSpPr>
            <a:spLocks noGrp="1"/>
          </p:cNvSpPr>
          <p:nvPr>
            <p:ph type="title"/>
          </p:nvPr>
        </p:nvSpPr>
        <p:spPr/>
        <p:txBody>
          <a:bodyPr/>
          <a:lstStyle/>
          <a:p>
            <a:r>
              <a:rPr lang="en-US" dirty="0"/>
              <a:t>Git </a:t>
            </a:r>
            <a:r>
              <a:rPr lang="en-US" dirty="0" err="1"/>
              <a:t>init</a:t>
            </a:r>
            <a:endParaRPr lang="en-US" dirty="0"/>
          </a:p>
        </p:txBody>
      </p:sp>
      <p:sp>
        <p:nvSpPr>
          <p:cNvPr id="3" name="Content Placeholder 2">
            <a:extLst>
              <a:ext uri="{FF2B5EF4-FFF2-40B4-BE49-F238E27FC236}">
                <a16:creationId xmlns:a16="http://schemas.microsoft.com/office/drawing/2014/main" id="{6FC8CB01-F419-4D27-8A39-01EAD4676B6B}"/>
              </a:ext>
            </a:extLst>
          </p:cNvPr>
          <p:cNvSpPr>
            <a:spLocks noGrp="1"/>
          </p:cNvSpPr>
          <p:nvPr>
            <p:ph idx="1"/>
          </p:nvPr>
        </p:nvSpPr>
        <p:spPr/>
        <p:txBody>
          <a:bodyPr/>
          <a:lstStyle/>
          <a:p>
            <a:r>
              <a:rPr lang="en-IN" dirty="0"/>
              <a:t>This command initializes the current directory as a git repository. </a:t>
            </a:r>
          </a:p>
          <a:p>
            <a:r>
              <a:rPr lang="en-IN" dirty="0"/>
              <a:t>A repository is a directory where you can version control your files. </a:t>
            </a:r>
          </a:p>
          <a:p>
            <a:r>
              <a:rPr lang="en-IN" dirty="0"/>
              <a:t>When we do git </a:t>
            </a:r>
            <a:r>
              <a:rPr lang="en-IN" dirty="0" err="1"/>
              <a:t>init</a:t>
            </a:r>
            <a:r>
              <a:rPr lang="en-IN" dirty="0"/>
              <a:t>, git adds a hidden directory in our working directory called .git .</a:t>
            </a:r>
            <a:endParaRPr lang="en-US" dirty="0"/>
          </a:p>
          <a:p>
            <a:endParaRPr lang="en-US" dirty="0"/>
          </a:p>
          <a:p>
            <a:endParaRPr lang="en-US" dirty="0"/>
          </a:p>
        </p:txBody>
      </p:sp>
    </p:spTree>
    <p:extLst>
      <p:ext uri="{BB962C8B-B14F-4D97-AF65-F5344CB8AC3E}">
        <p14:creationId xmlns:p14="http://schemas.microsoft.com/office/powerpoint/2010/main" val="302328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4811-1108-4FAC-B13B-F59A8E0A96D4}"/>
              </a:ext>
            </a:extLst>
          </p:cNvPr>
          <p:cNvSpPr>
            <a:spLocks noGrp="1"/>
          </p:cNvSpPr>
          <p:nvPr>
            <p:ph type="title"/>
          </p:nvPr>
        </p:nvSpPr>
        <p:spPr/>
        <p:txBody>
          <a:bodyPr/>
          <a:lstStyle/>
          <a:p>
            <a:r>
              <a:rPr lang="en-US" dirty="0"/>
              <a:t>Git add</a:t>
            </a:r>
          </a:p>
        </p:txBody>
      </p:sp>
      <p:sp>
        <p:nvSpPr>
          <p:cNvPr id="3" name="Content Placeholder 2">
            <a:extLst>
              <a:ext uri="{FF2B5EF4-FFF2-40B4-BE49-F238E27FC236}">
                <a16:creationId xmlns:a16="http://schemas.microsoft.com/office/drawing/2014/main" id="{CB8FA1E3-3DE9-4228-B541-1DA7B3E895C9}"/>
              </a:ext>
            </a:extLst>
          </p:cNvPr>
          <p:cNvSpPr>
            <a:spLocks noGrp="1"/>
          </p:cNvSpPr>
          <p:nvPr>
            <p:ph idx="1"/>
          </p:nvPr>
        </p:nvSpPr>
        <p:spPr/>
        <p:txBody>
          <a:bodyPr/>
          <a:lstStyle/>
          <a:p>
            <a:r>
              <a:rPr lang="en-IN" dirty="0"/>
              <a:t>The next thing we must do after initializing our working directory as a repository is to start tracking the files in the repository.</a:t>
            </a:r>
          </a:p>
          <a:p>
            <a:r>
              <a:rPr lang="en-IN" dirty="0"/>
              <a:t>In order to start version controlling our files, we must explicitly tell our repo to keep track of the files using git add.</a:t>
            </a:r>
          </a:p>
          <a:p>
            <a:r>
              <a:rPr lang="en-IN" dirty="0"/>
              <a:t>Once we use a git add command on a file, git now keeps track of the file and notifies us when the file has been modified.</a:t>
            </a:r>
          </a:p>
          <a:p>
            <a:r>
              <a:rPr lang="en-IN" dirty="0"/>
              <a:t>Now if this particular file is modified, then now we have to save this change. To do this, first we use the 'git add &lt;filename&gt;' command.</a:t>
            </a:r>
          </a:p>
          <a:p>
            <a:r>
              <a:rPr lang="en-IN" dirty="0"/>
              <a:t>This commands adds the particular file to the staging area. The staging area refers to files which are ready to be </a:t>
            </a:r>
            <a:r>
              <a:rPr lang="en-IN" dirty="0" err="1"/>
              <a:t>commited</a:t>
            </a:r>
            <a:r>
              <a:rPr lang="en-IN" dirty="0"/>
              <a:t>.</a:t>
            </a:r>
            <a:endParaRPr lang="en-US" dirty="0"/>
          </a:p>
        </p:txBody>
      </p:sp>
    </p:spTree>
    <p:extLst>
      <p:ext uri="{BB962C8B-B14F-4D97-AF65-F5344CB8AC3E}">
        <p14:creationId xmlns:p14="http://schemas.microsoft.com/office/powerpoint/2010/main" val="35433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1A5E-53B9-44AC-BD9E-9F22ED91A47B}"/>
              </a:ext>
            </a:extLst>
          </p:cNvPr>
          <p:cNvSpPr>
            <a:spLocks noGrp="1"/>
          </p:cNvSpPr>
          <p:nvPr>
            <p:ph type="title"/>
          </p:nvPr>
        </p:nvSpPr>
        <p:spPr/>
        <p:txBody>
          <a:bodyPr/>
          <a:lstStyle/>
          <a:p>
            <a:r>
              <a:rPr lang="en-US" dirty="0"/>
              <a:t>Git status</a:t>
            </a:r>
          </a:p>
        </p:txBody>
      </p:sp>
      <p:sp>
        <p:nvSpPr>
          <p:cNvPr id="3" name="Content Placeholder 2">
            <a:extLst>
              <a:ext uri="{FF2B5EF4-FFF2-40B4-BE49-F238E27FC236}">
                <a16:creationId xmlns:a16="http://schemas.microsoft.com/office/drawing/2014/main" id="{11C3A82E-6293-4598-9F76-2483E4A7DAA4}"/>
              </a:ext>
            </a:extLst>
          </p:cNvPr>
          <p:cNvSpPr>
            <a:spLocks noGrp="1"/>
          </p:cNvSpPr>
          <p:nvPr>
            <p:ph idx="1"/>
          </p:nvPr>
        </p:nvSpPr>
        <p:spPr/>
        <p:txBody>
          <a:bodyPr/>
          <a:lstStyle/>
          <a:p>
            <a:r>
              <a:rPr lang="en-IN" dirty="0"/>
              <a:t>Whenever we are working in a repository, it is always good practice to check the status of files in the repo. </a:t>
            </a:r>
          </a:p>
          <a:p>
            <a:r>
              <a:rPr lang="en-IN" dirty="0"/>
              <a:t>Status refers to whether if the files in the repository are being tracked by git or not, whether the files have been modified or not, whether the files have been staged or not etc. </a:t>
            </a:r>
          </a:p>
          <a:p>
            <a:r>
              <a:rPr lang="en-IN" dirty="0"/>
              <a:t>For this purpose we use the git status command.</a:t>
            </a:r>
            <a:endParaRPr lang="en-US" dirty="0"/>
          </a:p>
          <a:p>
            <a:pPr marL="0" indent="0">
              <a:buNone/>
            </a:pPr>
            <a:endParaRPr lang="en-US" dirty="0"/>
          </a:p>
        </p:txBody>
      </p:sp>
    </p:spTree>
    <p:extLst>
      <p:ext uri="{BB962C8B-B14F-4D97-AF65-F5344CB8AC3E}">
        <p14:creationId xmlns:p14="http://schemas.microsoft.com/office/powerpoint/2010/main" val="206650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A7A1-3C0C-4012-806D-D7857DF0C1D0}"/>
              </a:ext>
            </a:extLst>
          </p:cNvPr>
          <p:cNvSpPr>
            <a:spLocks noGrp="1"/>
          </p:cNvSpPr>
          <p:nvPr>
            <p:ph type="title"/>
          </p:nvPr>
        </p:nvSpPr>
        <p:spPr/>
        <p:txBody>
          <a:bodyPr/>
          <a:lstStyle/>
          <a:p>
            <a:r>
              <a:rPr lang="en-US" dirty="0"/>
              <a:t>Git commit</a:t>
            </a:r>
          </a:p>
        </p:txBody>
      </p:sp>
      <p:sp>
        <p:nvSpPr>
          <p:cNvPr id="3" name="Content Placeholder 2">
            <a:extLst>
              <a:ext uri="{FF2B5EF4-FFF2-40B4-BE49-F238E27FC236}">
                <a16:creationId xmlns:a16="http://schemas.microsoft.com/office/drawing/2014/main" id="{E3232FA4-E8ED-48EB-96D1-EA181146E161}"/>
              </a:ext>
            </a:extLst>
          </p:cNvPr>
          <p:cNvSpPr>
            <a:spLocks noGrp="1"/>
          </p:cNvSpPr>
          <p:nvPr>
            <p:ph idx="1"/>
          </p:nvPr>
        </p:nvSpPr>
        <p:spPr/>
        <p:txBody>
          <a:bodyPr/>
          <a:lstStyle/>
          <a:p>
            <a:r>
              <a:rPr lang="en-IN" dirty="0"/>
              <a:t>Now once you have made all the required changes to your files, you would want to save this version of the repository with the changes made to the particular files in the repository. </a:t>
            </a:r>
          </a:p>
          <a:p>
            <a:r>
              <a:rPr lang="en-IN" dirty="0"/>
              <a:t>This is accomplished using the 'git commit' command.</a:t>
            </a:r>
          </a:p>
          <a:p>
            <a:r>
              <a:rPr lang="en-IN" dirty="0"/>
              <a:t>Each time you use the git commit command, git takes a snapshot of your repository at that point. Each snapshot will be stored so that you can revert back to any of the older versions of the repository if you want.</a:t>
            </a:r>
          </a:p>
          <a:p>
            <a:r>
              <a:rPr lang="en-IN" dirty="0"/>
              <a:t>The snapshot taken will only contain the files that are being tracked by git. So, if you haven't added some files using the 'git add ' command, that file will not be present in the snapshot taken when the 'git commit' command is used.</a:t>
            </a:r>
            <a:endParaRPr lang="en-US" dirty="0"/>
          </a:p>
          <a:p>
            <a:endParaRPr lang="en-US" dirty="0"/>
          </a:p>
        </p:txBody>
      </p:sp>
    </p:spTree>
    <p:extLst>
      <p:ext uri="{BB962C8B-B14F-4D97-AF65-F5344CB8AC3E}">
        <p14:creationId xmlns:p14="http://schemas.microsoft.com/office/powerpoint/2010/main" val="11977370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1899</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GIT </vt:lpstr>
      <vt:lpstr>What is Version Control</vt:lpstr>
      <vt:lpstr>Introduction to Git</vt:lpstr>
      <vt:lpstr>Git Commands </vt:lpstr>
      <vt:lpstr>Git Commands(cont..)</vt:lpstr>
      <vt:lpstr>Git init</vt:lpstr>
      <vt:lpstr>Git add</vt:lpstr>
      <vt:lpstr>Git status</vt:lpstr>
      <vt:lpstr>Git commit</vt:lpstr>
      <vt:lpstr>Git commit(cont..)</vt:lpstr>
      <vt:lpstr>Git reset</vt:lpstr>
      <vt:lpstr>Git diff</vt:lpstr>
      <vt:lpstr>Git log</vt:lpstr>
      <vt:lpstr>Remote Repositories</vt:lpstr>
      <vt:lpstr>Git remote add</vt:lpstr>
      <vt:lpstr>Git push</vt:lpstr>
      <vt:lpstr>Git pull</vt:lpstr>
      <vt:lpstr>Git rm</vt:lpstr>
      <vt:lpstr>Git branch</vt:lpstr>
      <vt:lpstr>Git checkout</vt:lpstr>
      <vt:lpstr>Git merge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Gautam Narayanan</dc:creator>
  <cp:lastModifiedBy>Gautam Narayanan</cp:lastModifiedBy>
  <cp:revision>27</cp:revision>
  <dcterms:created xsi:type="dcterms:W3CDTF">2017-12-09T11:03:01Z</dcterms:created>
  <dcterms:modified xsi:type="dcterms:W3CDTF">2017-12-10T08:46:36Z</dcterms:modified>
</cp:coreProperties>
</file>