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05" r:id="rId3"/>
    <p:sldId id="306" r:id="rId4"/>
    <p:sldId id="307" r:id="rId5"/>
    <p:sldId id="308" r:id="rId6"/>
    <p:sldId id="309" r:id="rId7"/>
    <p:sldId id="310" r:id="rId8"/>
    <p:sldId id="312" r:id="rId9"/>
    <p:sldId id="313" r:id="rId10"/>
    <p:sldId id="314" r:id="rId11"/>
    <p:sldId id="318" r:id="rId12"/>
    <p:sldId id="315" r:id="rId13"/>
    <p:sldId id="316" r:id="rId14"/>
    <p:sldId id="317" r:id="rId15"/>
    <p:sldId id="304" r:id="rId16"/>
  </p:sldIdLst>
  <p:sldSz cx="12192000" cy="7524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p:scale>
          <a:sx n="57" d="100"/>
          <a:sy n="57" d="100"/>
        </p:scale>
        <p:origin x="11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588559"/>
            <a:ext cx="8825658" cy="3653290"/>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5241848"/>
            <a:ext cx="8825658" cy="945169"/>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185930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9" y="5267312"/>
            <a:ext cx="8825657" cy="6218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752475"/>
            <a:ext cx="8825658" cy="399462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889148"/>
            <a:ext cx="8825656" cy="541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7B3BE-0AE5-4A95-B2C8-413A4B563527}"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138322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1588559"/>
            <a:ext cx="8825659" cy="2173817"/>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7" y="4013200"/>
            <a:ext cx="8825659" cy="2591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31203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4" y="1588558"/>
            <a:ext cx="7999315" cy="2549258"/>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3" y="4137817"/>
            <a:ext cx="7279649" cy="375441"/>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7" y="4773638"/>
            <a:ext cx="8825659" cy="1839383"/>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
        <p:nvSpPr>
          <p:cNvPr id="12" name="TextBox 11"/>
          <p:cNvSpPr txBox="1"/>
          <p:nvPr/>
        </p:nvSpPr>
        <p:spPr>
          <a:xfrm>
            <a:off x="898295" y="1065681"/>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867905"/>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49763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427943"/>
            <a:ext cx="8825660" cy="1813906"/>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7" y="5241849"/>
            <a:ext cx="8825659" cy="94405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1237425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2173818"/>
            <a:ext cx="2946866"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926293"/>
            <a:ext cx="2927350" cy="393830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2" y="2173818"/>
            <a:ext cx="2936241"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926293"/>
            <a:ext cx="2946794" cy="393830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3" y="2173818"/>
            <a:ext cx="2932113"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3" y="2926293"/>
            <a:ext cx="2932113" cy="393830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341035"/>
            <a:ext cx="0" cy="434763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341033"/>
            <a:ext cx="0" cy="435255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2868534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664236"/>
            <a:ext cx="2940050"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424643"/>
            <a:ext cx="2940050" cy="16721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5296524"/>
            <a:ext cx="2940050" cy="72327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8" y="4664236"/>
            <a:ext cx="2930525"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7" y="2424643"/>
            <a:ext cx="2930525" cy="16721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5296523"/>
            <a:ext cx="2934406" cy="72327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3" y="4664236"/>
            <a:ext cx="2932113"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2" y="2424643"/>
            <a:ext cx="2932113" cy="16721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8" y="5296520"/>
            <a:ext cx="2935997" cy="72327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341035"/>
            <a:ext cx="0" cy="434763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341033"/>
            <a:ext cx="0" cy="4352551"/>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339641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4067735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5" y="472040"/>
            <a:ext cx="1752601" cy="639255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6" y="973691"/>
            <a:ext cx="7423149" cy="5890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301093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114215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9" y="3139959"/>
            <a:ext cx="8825657" cy="210189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241849"/>
            <a:ext cx="8825658" cy="94405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296998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260909"/>
            <a:ext cx="4396339" cy="460368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255990"/>
            <a:ext cx="4396341" cy="460860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C7B3BE-0AE5-4A95-B2C8-413A4B563527}"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4087898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2090209"/>
            <a:ext cx="4396338"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759075"/>
            <a:ext cx="4396339" cy="41055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2090209"/>
            <a:ext cx="4396339" cy="632287"/>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759075"/>
            <a:ext cx="4396339" cy="41055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7B3BE-0AE5-4A95-B2C8-413A4B563527}"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344233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411611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231181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588560"/>
            <a:ext cx="3401064" cy="158855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9" y="1588559"/>
            <a:ext cx="5195997" cy="50165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6" y="3433517"/>
            <a:ext cx="3401063" cy="31771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C7B3BE-0AE5-4A95-B2C8-413A4B563527}" type="datetimeFigureOut">
              <a:rPr lang="en-IN" smtClean="0"/>
              <a:t>09-04-2023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181036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2034461"/>
            <a:ext cx="5092906" cy="1727914"/>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254125"/>
            <a:ext cx="3200400" cy="5016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7" y="4013201"/>
            <a:ext cx="5084979" cy="150495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7B3BE-0AE5-4A95-B2C8-413A4B563527}"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2BAC0B-22BF-4CCE-9A48-777FB791A6CD}" type="slidenum">
              <a:rPr lang="en-IN" smtClean="0"/>
              <a:t>‹#›</a:t>
            </a:fld>
            <a:endParaRPr lang="en-IN"/>
          </a:p>
        </p:txBody>
      </p:sp>
    </p:spTree>
    <p:extLst>
      <p:ext uri="{BB962C8B-B14F-4D97-AF65-F5344CB8AC3E}">
        <p14:creationId xmlns:p14="http://schemas.microsoft.com/office/powerpoint/2010/main" val="345108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929238"/>
            <a:ext cx="4037012" cy="4595512"/>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173548"/>
            <a:ext cx="1522412" cy="2595428"/>
          </a:xfrm>
          <a:prstGeom prst="rect">
            <a:avLst/>
          </a:prstGeom>
        </p:spPr>
      </p:pic>
      <p:sp>
        <p:nvSpPr>
          <p:cNvPr id="16" name="Oval 15"/>
          <p:cNvSpPr/>
          <p:nvPr/>
        </p:nvSpPr>
        <p:spPr>
          <a:xfrm>
            <a:off x="8609012" y="1839384"/>
            <a:ext cx="2819400" cy="3093508"/>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5" y="2"/>
            <a:ext cx="1603387" cy="125237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688668"/>
            <a:ext cx="993734" cy="836083"/>
          </a:xfrm>
          <a:prstGeom prst="rect">
            <a:avLst/>
          </a:prstGeom>
        </p:spPr>
      </p:pic>
      <p:sp>
        <p:nvSpPr>
          <p:cNvPr id="14" name="Rectangle 13"/>
          <p:cNvSpPr/>
          <p:nvPr/>
        </p:nvSpPr>
        <p:spPr>
          <a:xfrm>
            <a:off x="10437812" y="1"/>
            <a:ext cx="685800" cy="125412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4" y="496733"/>
            <a:ext cx="9404723" cy="153669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5" y="2252509"/>
            <a:ext cx="8946541" cy="46033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07487" y="1979615"/>
            <a:ext cx="1086907"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C7B3BE-0AE5-4A95-B2C8-413A4B563527}" type="datetimeFigureOut">
              <a:rPr lang="en-IN" smtClean="0"/>
              <a:t>09-04-2023</a:t>
            </a:fld>
            <a:endParaRPr lang="en-IN"/>
          </a:p>
        </p:txBody>
      </p:sp>
      <p:sp>
        <p:nvSpPr>
          <p:cNvPr id="5" name="Footer Placeholder 4"/>
          <p:cNvSpPr>
            <a:spLocks noGrp="1"/>
          </p:cNvSpPr>
          <p:nvPr>
            <p:ph type="ftr" sz="quarter" idx="3"/>
          </p:nvPr>
        </p:nvSpPr>
        <p:spPr>
          <a:xfrm rot="5400000">
            <a:off x="8763947" y="3553686"/>
            <a:ext cx="4235053"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3" y="324482"/>
            <a:ext cx="838199" cy="842323"/>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2BAC0B-22BF-4CCE-9A48-777FB791A6CD}" type="slidenum">
              <a:rPr lang="en-IN" smtClean="0"/>
              <a:t>‹#›</a:t>
            </a:fld>
            <a:endParaRPr lang="en-IN"/>
          </a:p>
        </p:txBody>
      </p:sp>
    </p:spTree>
    <p:extLst>
      <p:ext uri="{BB962C8B-B14F-4D97-AF65-F5344CB8AC3E}">
        <p14:creationId xmlns:p14="http://schemas.microsoft.com/office/powerpoint/2010/main" val="425811806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D28BD4-81B1-D922-7899-3FFC0D542E85}"/>
              </a:ext>
            </a:extLst>
          </p:cNvPr>
          <p:cNvSpPr>
            <a:spLocks noGrp="1"/>
          </p:cNvSpPr>
          <p:nvPr>
            <p:ph type="subTitle" idx="1"/>
          </p:nvPr>
        </p:nvSpPr>
        <p:spPr>
          <a:xfrm>
            <a:off x="852940" y="208626"/>
            <a:ext cx="9683708" cy="1586166"/>
          </a:xfrm>
        </p:spPr>
        <p:txBody>
          <a:bodyPr>
            <a:normAutofit fontScale="85000" lnSpcReduction="20000"/>
          </a:bodyPr>
          <a:lstStyle/>
          <a:p>
            <a:pPr algn="ctr"/>
            <a:r>
              <a:rPr lang="en-IN" sz="8010" dirty="0">
                <a:latin typeface="Bahnschrift" panose="020B0502040204020203" pitchFamily="34" charset="0"/>
              </a:rPr>
              <a:t>Project Report</a:t>
            </a:r>
          </a:p>
          <a:p>
            <a:pPr algn="r"/>
            <a:r>
              <a:rPr lang="en-IN" sz="3950" dirty="0">
                <a:latin typeface="Bahnschrift" panose="020B0502040204020203" pitchFamily="34" charset="0"/>
              </a:rPr>
              <a:t>	</a:t>
            </a:r>
          </a:p>
        </p:txBody>
      </p:sp>
      <p:sp>
        <p:nvSpPr>
          <p:cNvPr id="5" name="Rectangle 4">
            <a:extLst>
              <a:ext uri="{FF2B5EF4-FFF2-40B4-BE49-F238E27FC236}">
                <a16:creationId xmlns:a16="http://schemas.microsoft.com/office/drawing/2014/main" id="{29093D48-24BC-5CB2-B5DD-A19EF052F7F5}"/>
              </a:ext>
            </a:extLst>
          </p:cNvPr>
          <p:cNvSpPr/>
          <p:nvPr/>
        </p:nvSpPr>
        <p:spPr>
          <a:xfrm>
            <a:off x="4524163" y="3522698"/>
            <a:ext cx="5228308" cy="22072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sz="1975" dirty="0"/>
          </a:p>
        </p:txBody>
      </p:sp>
      <p:sp>
        <p:nvSpPr>
          <p:cNvPr id="8" name="Rectangle 7">
            <a:extLst>
              <a:ext uri="{FF2B5EF4-FFF2-40B4-BE49-F238E27FC236}">
                <a16:creationId xmlns:a16="http://schemas.microsoft.com/office/drawing/2014/main" id="{DD4F145E-4322-2B29-9AEC-2544552D183A}"/>
              </a:ext>
            </a:extLst>
          </p:cNvPr>
          <p:cNvSpPr/>
          <p:nvPr/>
        </p:nvSpPr>
        <p:spPr>
          <a:xfrm>
            <a:off x="4947779" y="1683315"/>
            <a:ext cx="7301794" cy="510568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1" algn="ctr">
              <a:lnSpc>
                <a:spcPct val="150000"/>
              </a:lnSpc>
            </a:pPr>
            <a:r>
              <a:rPr lang="en-IN" sz="3200" dirty="0">
                <a:latin typeface="Bahnschrift Condensed" panose="020B0502040204020203" pitchFamily="34" charset="0"/>
              </a:rPr>
              <a:t>For </a:t>
            </a:r>
          </a:p>
          <a:p>
            <a:pPr algn="ctr">
              <a:lnSpc>
                <a:spcPct val="150000"/>
              </a:lnSpc>
            </a:pPr>
            <a:r>
              <a:rPr lang="en-IN" sz="3200" dirty="0">
                <a:latin typeface="Bahnschrift Condensed" panose="020B0502040204020203" pitchFamily="34" charset="0"/>
              </a:rPr>
              <a:t>Social Serving food delivery System</a:t>
            </a:r>
          </a:p>
          <a:p>
            <a:pPr algn="ctr">
              <a:lnSpc>
                <a:spcPct val="150000"/>
              </a:lnSpc>
            </a:pPr>
            <a:r>
              <a:rPr lang="en-IN" sz="3200" dirty="0">
                <a:latin typeface="Bahnschrift Condensed" panose="020B0502040204020203" pitchFamily="34" charset="0"/>
              </a:rPr>
              <a:t>By </a:t>
            </a:r>
          </a:p>
          <a:p>
            <a:pPr algn="ctr">
              <a:lnSpc>
                <a:spcPct val="150000"/>
              </a:lnSpc>
            </a:pPr>
            <a:r>
              <a:rPr lang="en-IN" sz="3200" dirty="0">
                <a:solidFill>
                  <a:schemeClr val="tx1">
                    <a:lumMod val="65000"/>
                  </a:schemeClr>
                </a:solidFill>
                <a:latin typeface="Bahnschrift Condensed" panose="020B0502040204020203" pitchFamily="34" charset="0"/>
              </a:rPr>
              <a:t>Gautam Kumar(21CS30020)</a:t>
            </a:r>
          </a:p>
          <a:p>
            <a:pPr algn="ctr">
              <a:lnSpc>
                <a:spcPct val="150000"/>
              </a:lnSpc>
            </a:pPr>
            <a:r>
              <a:rPr lang="en-IN" sz="3200" dirty="0">
                <a:solidFill>
                  <a:schemeClr val="tx1">
                    <a:lumMod val="65000"/>
                  </a:schemeClr>
                </a:solidFill>
                <a:latin typeface="Bahnschrift Condensed" panose="020B0502040204020203" pitchFamily="34" charset="0"/>
              </a:rPr>
              <a:t>Ajay Kumar </a:t>
            </a:r>
            <a:r>
              <a:rPr lang="en-IN" sz="3200" dirty="0" err="1">
                <a:solidFill>
                  <a:schemeClr val="tx1">
                    <a:lumMod val="65000"/>
                  </a:schemeClr>
                </a:solidFill>
                <a:latin typeface="Bahnschrift Condensed" panose="020B0502040204020203" pitchFamily="34" charset="0"/>
              </a:rPr>
              <a:t>Dhakar</a:t>
            </a:r>
            <a:r>
              <a:rPr lang="en-IN" sz="3200" dirty="0">
                <a:solidFill>
                  <a:schemeClr val="tx1">
                    <a:lumMod val="65000"/>
                  </a:schemeClr>
                </a:solidFill>
                <a:latin typeface="Bahnschrift Condensed" panose="020B0502040204020203" pitchFamily="34" charset="0"/>
              </a:rPr>
              <a:t>(21CS30002)</a:t>
            </a:r>
          </a:p>
          <a:p>
            <a:pPr algn="ctr">
              <a:lnSpc>
                <a:spcPct val="150000"/>
              </a:lnSpc>
            </a:pPr>
            <a:r>
              <a:rPr lang="en-IN" sz="3200" dirty="0">
                <a:solidFill>
                  <a:schemeClr val="tx1">
                    <a:lumMod val="65000"/>
                  </a:schemeClr>
                </a:solidFill>
                <a:latin typeface="Bahnschrift Condensed" panose="020B0502040204020203" pitchFamily="34" charset="0"/>
              </a:rPr>
              <a:t>Sakshi Agrawal(21CS30045)</a:t>
            </a:r>
            <a:endParaRPr lang="en-IN" sz="1975" dirty="0"/>
          </a:p>
          <a:p>
            <a:pPr algn="ctr">
              <a:lnSpc>
                <a:spcPct val="150000"/>
              </a:lnSpc>
            </a:pPr>
            <a:r>
              <a:rPr lang="en-IN" sz="2400" dirty="0">
                <a:solidFill>
                  <a:schemeClr val="accent2">
                    <a:lumMod val="75000"/>
                  </a:schemeClr>
                </a:solidFill>
              </a:rPr>
              <a:t>&lt;MALWARE&gt;</a:t>
            </a:r>
          </a:p>
        </p:txBody>
      </p:sp>
      <p:sp>
        <p:nvSpPr>
          <p:cNvPr id="2" name="TextBox 1">
            <a:extLst>
              <a:ext uri="{FF2B5EF4-FFF2-40B4-BE49-F238E27FC236}">
                <a16:creationId xmlns:a16="http://schemas.microsoft.com/office/drawing/2014/main" id="{6596211C-3944-DFAA-BA27-46E1C840008D}"/>
              </a:ext>
            </a:extLst>
          </p:cNvPr>
          <p:cNvSpPr txBox="1"/>
          <p:nvPr/>
        </p:nvSpPr>
        <p:spPr>
          <a:xfrm>
            <a:off x="345688" y="524107"/>
            <a:ext cx="401444"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5791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64A0F-D0FD-68A4-0A39-DD3FF3DBC2B9}"/>
              </a:ext>
            </a:extLst>
          </p:cNvPr>
          <p:cNvSpPr txBox="1"/>
          <p:nvPr/>
        </p:nvSpPr>
        <p:spPr>
          <a:xfrm>
            <a:off x="691376" y="345688"/>
            <a:ext cx="6590370" cy="461665"/>
          </a:xfrm>
          <a:prstGeom prst="rect">
            <a:avLst/>
          </a:prstGeom>
          <a:noFill/>
        </p:spPr>
        <p:txBody>
          <a:bodyPr wrap="square" rtlCol="0">
            <a:spAutoFit/>
          </a:bodyPr>
          <a:lstStyle/>
          <a:p>
            <a:r>
              <a:rPr lang="en-US" sz="2400" dirty="0">
                <a:solidFill>
                  <a:schemeClr val="tx1">
                    <a:lumMod val="50000"/>
                  </a:schemeClr>
                </a:solidFill>
                <a:latin typeface="Bahnschrift" panose="020B0502040204020203" pitchFamily="34" charset="0"/>
              </a:rPr>
              <a:t>Challenging Use Cases</a:t>
            </a:r>
            <a:endParaRPr lang="en-IN" sz="2400" dirty="0">
              <a:solidFill>
                <a:schemeClr val="tx1">
                  <a:lumMod val="50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D307DA7E-0227-0C27-E049-8A9B18344F7C}"/>
              </a:ext>
            </a:extLst>
          </p:cNvPr>
          <p:cNvSpPr txBox="1"/>
          <p:nvPr/>
        </p:nvSpPr>
        <p:spPr>
          <a:xfrm>
            <a:off x="1639228" y="925551"/>
            <a:ext cx="7872761" cy="1323439"/>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Goal: Food Ordering</a:t>
            </a:r>
          </a:p>
          <a:p>
            <a:endParaRPr lang="en-US" sz="2000" dirty="0">
              <a:solidFill>
                <a:schemeClr val="tx1">
                  <a:lumMod val="65000"/>
                </a:schemeClr>
              </a:solidFill>
              <a:latin typeface="Bahnschrift" panose="020B0502040204020203" pitchFamily="34" charset="0"/>
            </a:endParaRPr>
          </a:p>
          <a:p>
            <a:endParaRPr lang="en-US" sz="2000" dirty="0">
              <a:solidFill>
                <a:schemeClr val="tx1">
                  <a:lumMod val="65000"/>
                </a:schemeClr>
              </a:solidFill>
              <a:latin typeface="Bahnschrift" panose="020B0502040204020203" pitchFamily="34" charset="0"/>
            </a:endParaRPr>
          </a:p>
          <a:p>
            <a:endParaRPr lang="en-IN" sz="2000" dirty="0">
              <a:solidFill>
                <a:schemeClr val="tx1">
                  <a:lumMod val="6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E3EAADA0-6C9C-B38E-50B8-0A5508065A3D}"/>
              </a:ext>
            </a:extLst>
          </p:cNvPr>
          <p:cNvSpPr txBox="1"/>
          <p:nvPr/>
        </p:nvSpPr>
        <p:spPr>
          <a:xfrm>
            <a:off x="2442117" y="1438747"/>
            <a:ext cx="6088566" cy="5437514"/>
          </a:xfrm>
          <a:prstGeom prst="rect">
            <a:avLst/>
          </a:prstGeom>
          <a:noFill/>
        </p:spPr>
        <p:txBody>
          <a:bodyPr wrap="square" rtlCol="0">
            <a:spAutoFit/>
          </a:bodyPr>
          <a:lstStyle/>
          <a:p>
            <a:pPr>
              <a:lnSpc>
                <a:spcPct val="150000"/>
              </a:lnSpc>
            </a:pPr>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Customer</a:t>
            </a:r>
          </a:p>
          <a:p>
            <a:pPr>
              <a:lnSpc>
                <a:spcPct val="150000"/>
              </a:lnSpc>
            </a:pPr>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lvl="1">
              <a:lnSpc>
                <a:spcPct val="150000"/>
              </a:lnSpc>
            </a:pPr>
            <a:r>
              <a:rPr lang="en-US" dirty="0">
                <a:latin typeface="Bahnschrift" panose="020B0502040204020203" pitchFamily="34" charset="0"/>
              </a:rPr>
              <a:t>Login(Customer)</a:t>
            </a:r>
          </a:p>
          <a:p>
            <a:pPr lvl="1">
              <a:lnSpc>
                <a:spcPct val="150000"/>
              </a:lnSpc>
            </a:pPr>
            <a:r>
              <a:rPr lang="en-US" dirty="0">
                <a:latin typeface="Bahnschrift" panose="020B0502040204020203" pitchFamily="34" charset="0"/>
              </a:rPr>
              <a:t>	Authentication</a:t>
            </a:r>
          </a:p>
          <a:p>
            <a:pPr lvl="1">
              <a:lnSpc>
                <a:spcPct val="150000"/>
              </a:lnSpc>
            </a:pPr>
            <a:r>
              <a:rPr lang="en-US" dirty="0">
                <a:latin typeface="Bahnschrift" panose="020B0502040204020203" pitchFamily="34" charset="0"/>
              </a:rPr>
              <a:t>		Choose Restaurant and view menu</a:t>
            </a:r>
          </a:p>
          <a:p>
            <a:pPr lvl="1">
              <a:lnSpc>
                <a:spcPct val="150000"/>
              </a:lnSpc>
            </a:pPr>
            <a:r>
              <a:rPr lang="en-US" dirty="0">
                <a:latin typeface="Bahnschrift" panose="020B0502040204020203" pitchFamily="34" charset="0"/>
              </a:rPr>
              <a:t>			Choose food and add to cart</a:t>
            </a:r>
          </a:p>
          <a:p>
            <a:pPr lvl="1">
              <a:lnSpc>
                <a:spcPct val="150000"/>
              </a:lnSpc>
            </a:pPr>
            <a:r>
              <a:rPr lang="en-US" dirty="0">
                <a:latin typeface="Bahnschrift" panose="020B0502040204020203" pitchFamily="34" charset="0"/>
              </a:rPr>
              <a:t>				Donate to NGO</a:t>
            </a:r>
          </a:p>
          <a:p>
            <a:pPr lvl="1">
              <a:lnSpc>
                <a:spcPct val="150000"/>
              </a:lnSpc>
            </a:pPr>
            <a:r>
              <a:rPr lang="en-US" dirty="0">
                <a:latin typeface="Bahnschrift" panose="020B0502040204020203" pitchFamily="34" charset="0"/>
              </a:rPr>
              <a:t>					Payment online</a:t>
            </a:r>
          </a:p>
          <a:p>
            <a:pPr lvl="1">
              <a:lnSpc>
                <a:spcPct val="150000"/>
              </a:lnSpc>
            </a:pPr>
            <a:r>
              <a:rPr lang="en-US" dirty="0">
                <a:latin typeface="Bahnschrift" panose="020B0502040204020203" pitchFamily="34" charset="0"/>
              </a:rPr>
              <a:t>				Sefl pickup</a:t>
            </a:r>
          </a:p>
          <a:p>
            <a:pPr lvl="1">
              <a:lnSpc>
                <a:spcPct val="150000"/>
              </a:lnSpc>
            </a:pPr>
            <a:r>
              <a:rPr lang="en-US" dirty="0">
                <a:latin typeface="Bahnschrift" panose="020B0502040204020203" pitchFamily="34" charset="0"/>
              </a:rPr>
              <a:t>				Payment online</a:t>
            </a:r>
          </a:p>
          <a:p>
            <a:pPr lvl="1">
              <a:lnSpc>
                <a:spcPct val="150000"/>
              </a:lnSpc>
            </a:pPr>
            <a:r>
              <a:rPr lang="en-US" dirty="0">
                <a:latin typeface="Bahnschrift" panose="020B0502040204020203" pitchFamily="34" charset="0"/>
              </a:rPr>
              <a:t>				Payment offline</a:t>
            </a:r>
          </a:p>
          <a:p>
            <a:pPr lvl="1">
              <a:lnSpc>
                <a:spcPct val="150000"/>
              </a:lnSpc>
            </a:pPr>
            <a:endParaRPr lang="en-US" dirty="0">
              <a:latin typeface="Bahnschrift" panose="020B0502040204020203" pitchFamily="34" charset="0"/>
            </a:endParaRPr>
          </a:p>
          <a:p>
            <a:pPr>
              <a:lnSpc>
                <a:spcPct val="150000"/>
              </a:lnSpc>
            </a:pPr>
            <a:endParaRPr lang="en-US" dirty="0">
              <a:latin typeface="Bahnschrift" panose="020B0502040204020203" pitchFamily="34" charset="0"/>
            </a:endParaRPr>
          </a:p>
        </p:txBody>
      </p:sp>
      <p:sp>
        <p:nvSpPr>
          <p:cNvPr id="5" name="TextBox 4">
            <a:extLst>
              <a:ext uri="{FF2B5EF4-FFF2-40B4-BE49-F238E27FC236}">
                <a16:creationId xmlns:a16="http://schemas.microsoft.com/office/drawing/2014/main" id="{2E97B45F-94E3-FC37-6E1B-0BBA3040857F}"/>
              </a:ext>
            </a:extLst>
          </p:cNvPr>
          <p:cNvSpPr txBox="1"/>
          <p:nvPr/>
        </p:nvSpPr>
        <p:spPr>
          <a:xfrm>
            <a:off x="189571" y="524107"/>
            <a:ext cx="557561"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362248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2864A-F628-20C5-66EF-B79D498B3176}"/>
              </a:ext>
            </a:extLst>
          </p:cNvPr>
          <p:cNvSpPr txBox="1"/>
          <p:nvPr/>
        </p:nvSpPr>
        <p:spPr>
          <a:xfrm>
            <a:off x="2578719" y="232423"/>
            <a:ext cx="6094140" cy="3360022"/>
          </a:xfrm>
          <a:prstGeom prst="rect">
            <a:avLst/>
          </a:prstGeom>
          <a:noFill/>
        </p:spPr>
        <p:txBody>
          <a:bodyPr wrap="square">
            <a:spAutoFit/>
          </a:bodyPr>
          <a:lstStyle/>
          <a:p>
            <a:pPr>
              <a:lnSpc>
                <a:spcPct val="150000"/>
              </a:lnSpc>
            </a:pPr>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NGO</a:t>
            </a:r>
          </a:p>
          <a:p>
            <a:pPr>
              <a:lnSpc>
                <a:spcPct val="150000"/>
              </a:lnSpc>
            </a:pPr>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lvl="1">
              <a:lnSpc>
                <a:spcPct val="150000"/>
              </a:lnSpc>
            </a:pPr>
            <a:r>
              <a:rPr lang="en-US" dirty="0">
                <a:latin typeface="Bahnschrift" panose="020B0502040204020203" pitchFamily="34" charset="0"/>
              </a:rPr>
              <a:t>Login(NGO)</a:t>
            </a:r>
          </a:p>
          <a:p>
            <a:pPr lvl="1">
              <a:lnSpc>
                <a:spcPct val="150000"/>
              </a:lnSpc>
            </a:pPr>
            <a:r>
              <a:rPr lang="en-US" dirty="0">
                <a:latin typeface="Bahnschrift" panose="020B0502040204020203" pitchFamily="34" charset="0"/>
              </a:rPr>
              <a:t>	Authentication</a:t>
            </a:r>
          </a:p>
          <a:p>
            <a:pPr lvl="1">
              <a:lnSpc>
                <a:spcPct val="150000"/>
              </a:lnSpc>
            </a:pPr>
            <a:r>
              <a:rPr lang="en-US" dirty="0">
                <a:latin typeface="Bahnschrift" panose="020B0502040204020203" pitchFamily="34" charset="0"/>
              </a:rPr>
              <a:t>		Choose Restaurant and view menu</a:t>
            </a:r>
          </a:p>
          <a:p>
            <a:pPr lvl="1">
              <a:lnSpc>
                <a:spcPct val="150000"/>
              </a:lnSpc>
            </a:pPr>
            <a:r>
              <a:rPr lang="en-US" dirty="0">
                <a:latin typeface="Bahnschrift" panose="020B0502040204020203" pitchFamily="34" charset="0"/>
              </a:rPr>
              <a:t>			Choose food and add to cart</a:t>
            </a:r>
          </a:p>
          <a:p>
            <a:pPr lvl="1">
              <a:lnSpc>
                <a:spcPct val="150000"/>
              </a:lnSpc>
            </a:pPr>
            <a:r>
              <a:rPr lang="en-US" dirty="0">
                <a:latin typeface="Bahnschrift" panose="020B0502040204020203" pitchFamily="34" charset="0"/>
              </a:rPr>
              <a:t>				Payment online</a:t>
            </a:r>
          </a:p>
          <a:p>
            <a:pPr lvl="1">
              <a:lnSpc>
                <a:spcPct val="150000"/>
              </a:lnSpc>
            </a:pPr>
            <a:r>
              <a:rPr lang="en-US" dirty="0">
                <a:latin typeface="Bahnschrift" panose="020B0502040204020203" pitchFamily="34" charset="0"/>
              </a:rPr>
              <a:t>				Payment offline</a:t>
            </a:r>
          </a:p>
        </p:txBody>
      </p:sp>
      <p:sp>
        <p:nvSpPr>
          <p:cNvPr id="4" name="TextBox 3">
            <a:extLst>
              <a:ext uri="{FF2B5EF4-FFF2-40B4-BE49-F238E27FC236}">
                <a16:creationId xmlns:a16="http://schemas.microsoft.com/office/drawing/2014/main" id="{67146FD9-61BA-2D4E-710E-25963E7CEF2E}"/>
              </a:ext>
            </a:extLst>
          </p:cNvPr>
          <p:cNvSpPr txBox="1"/>
          <p:nvPr/>
        </p:nvSpPr>
        <p:spPr>
          <a:xfrm>
            <a:off x="189571" y="524107"/>
            <a:ext cx="557561"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98901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4DF78F-488C-61C5-1CA4-DEE04A207DDA}"/>
              </a:ext>
            </a:extLst>
          </p:cNvPr>
          <p:cNvSpPr txBox="1"/>
          <p:nvPr/>
        </p:nvSpPr>
        <p:spPr>
          <a:xfrm>
            <a:off x="1494263" y="401444"/>
            <a:ext cx="4326674" cy="400110"/>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Goal: Adding food to the Menu</a:t>
            </a:r>
            <a:endParaRPr lang="en-IN" sz="2000" dirty="0">
              <a:solidFill>
                <a:schemeClr val="tx1">
                  <a:lumMod val="65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AFBA4C7C-4FE9-7481-C930-A3B7CC3198EE}"/>
              </a:ext>
            </a:extLst>
          </p:cNvPr>
          <p:cNvSpPr txBox="1"/>
          <p:nvPr/>
        </p:nvSpPr>
        <p:spPr>
          <a:xfrm>
            <a:off x="2620537" y="941584"/>
            <a:ext cx="6400800" cy="2031325"/>
          </a:xfrm>
          <a:prstGeom prst="rect">
            <a:avLst/>
          </a:prstGeom>
          <a:noFill/>
        </p:spPr>
        <p:txBody>
          <a:bodyPr wrap="square" rtlCol="0">
            <a:spAutoFit/>
          </a:bodyPr>
          <a:lstStyle/>
          <a:p>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Restaurant</a:t>
            </a:r>
          </a:p>
          <a:p>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lvl="1"/>
            <a:r>
              <a:rPr lang="en-US" dirty="0">
                <a:latin typeface="Bahnschrift" panose="020B0502040204020203" pitchFamily="34" charset="0"/>
              </a:rPr>
              <a:t>Login(Restaurant)</a:t>
            </a:r>
          </a:p>
          <a:p>
            <a:pPr lvl="1"/>
            <a:r>
              <a:rPr lang="en-US" dirty="0">
                <a:latin typeface="Bahnschrift" panose="020B0502040204020203" pitchFamily="34" charset="0"/>
              </a:rPr>
              <a:t>	Authentication</a:t>
            </a:r>
          </a:p>
          <a:p>
            <a:pPr lvl="1"/>
            <a:r>
              <a:rPr lang="en-US" dirty="0">
                <a:latin typeface="Bahnschrift" panose="020B0502040204020203" pitchFamily="34" charset="0"/>
              </a:rPr>
              <a:t>		Add food</a:t>
            </a:r>
          </a:p>
          <a:p>
            <a:pPr lvl="1"/>
            <a:r>
              <a:rPr lang="en-US" dirty="0">
                <a:latin typeface="Bahnschrift" panose="020B0502040204020203" pitchFamily="34" charset="0"/>
              </a:rPr>
              <a:t>			Fill the form</a:t>
            </a:r>
          </a:p>
          <a:p>
            <a:pPr lvl="1"/>
            <a:r>
              <a:rPr lang="en-US" dirty="0">
                <a:latin typeface="Bahnschrift" panose="020B0502040204020203" pitchFamily="34" charset="0"/>
              </a:rPr>
              <a:t>				Submit</a:t>
            </a: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56ADB437-E0AC-16BD-02FE-5D78855DEBEF}"/>
              </a:ext>
            </a:extLst>
          </p:cNvPr>
          <p:cNvSpPr txBox="1"/>
          <p:nvPr/>
        </p:nvSpPr>
        <p:spPr>
          <a:xfrm>
            <a:off x="1494263" y="3393043"/>
            <a:ext cx="2854712" cy="369332"/>
          </a:xfrm>
          <a:prstGeom prst="rect">
            <a:avLst/>
          </a:prstGeom>
          <a:noFill/>
        </p:spPr>
        <p:txBody>
          <a:bodyPr wrap="square" rtlCol="0">
            <a:spAutoFit/>
          </a:bodyPr>
          <a:lstStyle/>
          <a:p>
            <a:r>
              <a:rPr lang="en-US" dirty="0">
                <a:solidFill>
                  <a:schemeClr val="tx1">
                    <a:lumMod val="65000"/>
                  </a:schemeClr>
                </a:solidFill>
                <a:latin typeface="Bahnschrift" panose="020B0502040204020203" pitchFamily="34" charset="0"/>
              </a:rPr>
              <a:t>Goal: Time Window</a:t>
            </a:r>
            <a:endParaRPr lang="en-IN" dirty="0">
              <a:solidFill>
                <a:schemeClr val="tx1">
                  <a:lumMod val="65000"/>
                </a:schemeClr>
              </a:solidFill>
              <a:latin typeface="Bahnschrift" panose="020B0502040204020203" pitchFamily="34" charset="0"/>
            </a:endParaRPr>
          </a:p>
        </p:txBody>
      </p:sp>
      <p:sp>
        <p:nvSpPr>
          <p:cNvPr id="5" name="TextBox 4">
            <a:extLst>
              <a:ext uri="{FF2B5EF4-FFF2-40B4-BE49-F238E27FC236}">
                <a16:creationId xmlns:a16="http://schemas.microsoft.com/office/drawing/2014/main" id="{F1B9276D-5FEE-6FAA-F7CA-BD5BA01845F3}"/>
              </a:ext>
            </a:extLst>
          </p:cNvPr>
          <p:cNvSpPr txBox="1"/>
          <p:nvPr/>
        </p:nvSpPr>
        <p:spPr>
          <a:xfrm>
            <a:off x="2222812" y="3762375"/>
            <a:ext cx="5620215" cy="3360022"/>
          </a:xfrm>
          <a:prstGeom prst="rect">
            <a:avLst/>
          </a:prstGeom>
          <a:noFill/>
        </p:spPr>
        <p:txBody>
          <a:bodyPr wrap="square" rtlCol="0">
            <a:spAutoFit/>
          </a:bodyPr>
          <a:lstStyle/>
          <a:p>
            <a:pPr>
              <a:lnSpc>
                <a:spcPct val="150000"/>
              </a:lnSpc>
            </a:pPr>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Admin</a:t>
            </a:r>
          </a:p>
          <a:p>
            <a:pPr>
              <a:lnSpc>
                <a:spcPct val="150000"/>
              </a:lnSpc>
            </a:pPr>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lvl="1">
              <a:lnSpc>
                <a:spcPct val="150000"/>
              </a:lnSpc>
            </a:pPr>
            <a:r>
              <a:rPr lang="en-US" dirty="0">
                <a:latin typeface="Bahnschrift" panose="020B0502040204020203" pitchFamily="34" charset="0"/>
              </a:rPr>
              <a:t>Login(Admin)</a:t>
            </a:r>
          </a:p>
          <a:p>
            <a:pPr lvl="1">
              <a:lnSpc>
                <a:spcPct val="150000"/>
              </a:lnSpc>
            </a:pPr>
            <a:r>
              <a:rPr lang="en-US" dirty="0">
                <a:latin typeface="Bahnschrift" panose="020B0502040204020203" pitchFamily="34" charset="0"/>
              </a:rPr>
              <a:t>	Authentication</a:t>
            </a:r>
          </a:p>
          <a:p>
            <a:pPr lvl="1">
              <a:lnSpc>
                <a:spcPct val="150000"/>
              </a:lnSpc>
            </a:pPr>
            <a:r>
              <a:rPr lang="en-US" dirty="0">
                <a:latin typeface="Bahnschrift" panose="020B0502040204020203" pitchFamily="34" charset="0"/>
              </a:rPr>
              <a:t>		Changing Time window</a:t>
            </a:r>
          </a:p>
          <a:p>
            <a:pPr lvl="1">
              <a:lnSpc>
                <a:spcPct val="150000"/>
              </a:lnSpc>
            </a:pPr>
            <a:r>
              <a:rPr lang="en-US" dirty="0">
                <a:latin typeface="Bahnschrift" panose="020B0502040204020203" pitchFamily="34" charset="0"/>
              </a:rPr>
              <a:t>			Updating time window</a:t>
            </a:r>
          </a:p>
          <a:p>
            <a:pPr lvl="1">
              <a:lnSpc>
                <a:spcPct val="150000"/>
              </a:lnSpc>
            </a:pPr>
            <a:r>
              <a:rPr lang="en-US" dirty="0">
                <a:latin typeface="Bahnschrift" panose="020B0502040204020203" pitchFamily="34" charset="0"/>
              </a:rPr>
              <a:t>				Submit</a:t>
            </a:r>
          </a:p>
          <a:p>
            <a:pPr>
              <a:lnSpc>
                <a:spcPct val="150000"/>
              </a:lnSpc>
            </a:pPr>
            <a:r>
              <a:rPr lang="en-US" dirty="0">
                <a:latin typeface="Bahnschrift" panose="020B0502040204020203" pitchFamily="34" charset="0"/>
              </a:rPr>
              <a:t>		</a:t>
            </a:r>
            <a:endParaRPr lang="en-IN" dirty="0">
              <a:latin typeface="Bahnschrift" panose="020B0502040204020203" pitchFamily="34" charset="0"/>
            </a:endParaRPr>
          </a:p>
        </p:txBody>
      </p:sp>
      <p:sp>
        <p:nvSpPr>
          <p:cNvPr id="6" name="TextBox 5">
            <a:extLst>
              <a:ext uri="{FF2B5EF4-FFF2-40B4-BE49-F238E27FC236}">
                <a16:creationId xmlns:a16="http://schemas.microsoft.com/office/drawing/2014/main" id="{A76E6760-98CE-AF46-C77C-4A7A71DE085A}"/>
              </a:ext>
            </a:extLst>
          </p:cNvPr>
          <p:cNvSpPr txBox="1"/>
          <p:nvPr/>
        </p:nvSpPr>
        <p:spPr>
          <a:xfrm>
            <a:off x="189571" y="524107"/>
            <a:ext cx="557561"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650342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9316A9-4052-DAA9-8C38-93D8A5A52606}"/>
              </a:ext>
            </a:extLst>
          </p:cNvPr>
          <p:cNvSpPr txBox="1"/>
          <p:nvPr/>
        </p:nvSpPr>
        <p:spPr>
          <a:xfrm>
            <a:off x="903248" y="434897"/>
            <a:ext cx="3780263" cy="400110"/>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Goal: Update/View User Details</a:t>
            </a:r>
            <a:endParaRPr lang="en-IN" sz="2000" dirty="0">
              <a:solidFill>
                <a:schemeClr val="tx1">
                  <a:lumMod val="65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33C41470-1B4B-797A-5BD5-FE625E313E1E}"/>
              </a:ext>
            </a:extLst>
          </p:cNvPr>
          <p:cNvSpPr txBox="1"/>
          <p:nvPr/>
        </p:nvSpPr>
        <p:spPr>
          <a:xfrm>
            <a:off x="2062976" y="1070517"/>
            <a:ext cx="7995424" cy="2529026"/>
          </a:xfrm>
          <a:prstGeom prst="rect">
            <a:avLst/>
          </a:prstGeom>
          <a:noFill/>
        </p:spPr>
        <p:txBody>
          <a:bodyPr wrap="square" rtlCol="0">
            <a:spAutoFit/>
          </a:bodyPr>
          <a:lstStyle/>
          <a:p>
            <a:pPr>
              <a:lnSpc>
                <a:spcPct val="150000"/>
              </a:lnSpc>
            </a:pPr>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(Customer, NGOs, Restaurant)</a:t>
            </a:r>
          </a:p>
          <a:p>
            <a:pPr>
              <a:lnSpc>
                <a:spcPct val="150000"/>
              </a:lnSpc>
            </a:pPr>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a:lnSpc>
                <a:spcPct val="150000"/>
              </a:lnSpc>
            </a:pPr>
            <a:r>
              <a:rPr lang="en-US" dirty="0">
                <a:latin typeface="Bahnschrift" panose="020B0502040204020203" pitchFamily="34" charset="0"/>
              </a:rPr>
              <a:t>	Login</a:t>
            </a:r>
          </a:p>
          <a:p>
            <a:pPr>
              <a:lnSpc>
                <a:spcPct val="150000"/>
              </a:lnSpc>
            </a:pPr>
            <a:r>
              <a:rPr lang="en-US" dirty="0">
                <a:latin typeface="Bahnschrift" panose="020B0502040204020203" pitchFamily="34" charset="0"/>
              </a:rPr>
              <a:t>		Authentication</a:t>
            </a:r>
          </a:p>
          <a:p>
            <a:pPr>
              <a:lnSpc>
                <a:spcPct val="150000"/>
              </a:lnSpc>
            </a:pPr>
            <a:r>
              <a:rPr lang="en-US" dirty="0">
                <a:latin typeface="Bahnschrift" panose="020B0502040204020203" pitchFamily="34" charset="0"/>
              </a:rPr>
              <a:t>			User icon(Top Right)</a:t>
            </a:r>
          </a:p>
          <a:p>
            <a:pPr>
              <a:lnSpc>
                <a:spcPct val="150000"/>
              </a:lnSpc>
            </a:pPr>
            <a:r>
              <a:rPr lang="en-US" dirty="0">
                <a:latin typeface="Bahnschrift" panose="020B0502040204020203" pitchFamily="34" charset="0"/>
              </a:rPr>
              <a:t>				Update Location				</a:t>
            </a:r>
            <a:endParaRPr lang="en-IN" dirty="0">
              <a:latin typeface="Bahnschrift" panose="020B0502040204020203" pitchFamily="34" charset="0"/>
            </a:endParaRPr>
          </a:p>
        </p:txBody>
      </p:sp>
      <p:sp>
        <p:nvSpPr>
          <p:cNvPr id="8" name="TextBox 7">
            <a:extLst>
              <a:ext uri="{FF2B5EF4-FFF2-40B4-BE49-F238E27FC236}">
                <a16:creationId xmlns:a16="http://schemas.microsoft.com/office/drawing/2014/main" id="{78F04D47-7D22-EC26-DDE3-28E59F97F9C0}"/>
              </a:ext>
            </a:extLst>
          </p:cNvPr>
          <p:cNvSpPr txBox="1"/>
          <p:nvPr/>
        </p:nvSpPr>
        <p:spPr>
          <a:xfrm>
            <a:off x="903248" y="3953443"/>
            <a:ext cx="2787804" cy="400110"/>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Goal: See All Users</a:t>
            </a:r>
            <a:endParaRPr lang="en-IN" sz="2000" dirty="0">
              <a:solidFill>
                <a:schemeClr val="tx1">
                  <a:lumMod val="65000"/>
                </a:schemeClr>
              </a:solidFill>
              <a:latin typeface="Bahnschrift" panose="020B0502040204020203" pitchFamily="34" charset="0"/>
            </a:endParaRPr>
          </a:p>
        </p:txBody>
      </p:sp>
      <p:sp>
        <p:nvSpPr>
          <p:cNvPr id="9" name="TextBox 8">
            <a:extLst>
              <a:ext uri="{FF2B5EF4-FFF2-40B4-BE49-F238E27FC236}">
                <a16:creationId xmlns:a16="http://schemas.microsoft.com/office/drawing/2014/main" id="{26585F54-337B-9D37-8C9C-2B1572B37005}"/>
              </a:ext>
            </a:extLst>
          </p:cNvPr>
          <p:cNvSpPr txBox="1"/>
          <p:nvPr/>
        </p:nvSpPr>
        <p:spPr>
          <a:xfrm>
            <a:off x="1951464" y="4699908"/>
            <a:ext cx="7359805" cy="2113527"/>
          </a:xfrm>
          <a:prstGeom prst="rect">
            <a:avLst/>
          </a:prstGeom>
          <a:noFill/>
        </p:spPr>
        <p:txBody>
          <a:bodyPr wrap="square" rtlCol="0">
            <a:spAutoFit/>
          </a:bodyPr>
          <a:lstStyle/>
          <a:p>
            <a:pPr>
              <a:lnSpc>
                <a:spcPct val="150000"/>
              </a:lnSpc>
            </a:pPr>
            <a:r>
              <a:rPr lang="en-US" dirty="0">
                <a:solidFill>
                  <a:schemeClr val="tx1">
                    <a:lumMod val="75000"/>
                  </a:schemeClr>
                </a:solidFill>
                <a:latin typeface="Bahnschrift" panose="020B0502040204020203" pitchFamily="34" charset="0"/>
              </a:rPr>
              <a:t>Actor</a:t>
            </a:r>
            <a:r>
              <a:rPr lang="en-US" dirty="0">
                <a:latin typeface="Bahnschrift" panose="020B0502040204020203" pitchFamily="34" charset="0"/>
              </a:rPr>
              <a:t>: Admin</a:t>
            </a:r>
          </a:p>
          <a:p>
            <a:pPr>
              <a:lnSpc>
                <a:spcPct val="150000"/>
              </a:lnSpc>
            </a:pPr>
            <a:r>
              <a:rPr lang="en-US" dirty="0">
                <a:solidFill>
                  <a:schemeClr val="tx1">
                    <a:lumMod val="75000"/>
                  </a:schemeClr>
                </a:solidFill>
                <a:latin typeface="Bahnschrift" panose="020B0502040204020203" pitchFamily="34" charset="0"/>
              </a:rPr>
              <a:t>System</a:t>
            </a:r>
            <a:r>
              <a:rPr lang="en-US" dirty="0">
                <a:latin typeface="Bahnschrift" panose="020B0502040204020203" pitchFamily="34" charset="0"/>
              </a:rPr>
              <a:t>:</a:t>
            </a:r>
          </a:p>
          <a:p>
            <a:pPr>
              <a:lnSpc>
                <a:spcPct val="150000"/>
              </a:lnSpc>
            </a:pPr>
            <a:r>
              <a:rPr lang="en-US" dirty="0">
                <a:latin typeface="Bahnschrift" panose="020B0502040204020203" pitchFamily="34" charset="0"/>
              </a:rPr>
              <a:t>	Login(Authentication)</a:t>
            </a:r>
          </a:p>
          <a:p>
            <a:pPr>
              <a:lnSpc>
                <a:spcPct val="150000"/>
              </a:lnSpc>
            </a:pPr>
            <a:r>
              <a:rPr lang="en-US" dirty="0">
                <a:latin typeface="Bahnschrift" panose="020B0502040204020203" pitchFamily="34" charset="0"/>
              </a:rPr>
              <a:t>		All users</a:t>
            </a:r>
          </a:p>
          <a:p>
            <a:pPr>
              <a:lnSpc>
                <a:spcPct val="150000"/>
              </a:lnSpc>
            </a:pPr>
            <a:endParaRPr lang="en-IN" dirty="0">
              <a:latin typeface="Bahnschrift" panose="020B0502040204020203" pitchFamily="34" charset="0"/>
            </a:endParaRPr>
          </a:p>
        </p:txBody>
      </p:sp>
      <p:sp>
        <p:nvSpPr>
          <p:cNvPr id="10" name="TextBox 9">
            <a:extLst>
              <a:ext uri="{FF2B5EF4-FFF2-40B4-BE49-F238E27FC236}">
                <a16:creationId xmlns:a16="http://schemas.microsoft.com/office/drawing/2014/main" id="{EDEE78C4-CF52-FE5B-957E-F2C4A3D8861D}"/>
              </a:ext>
            </a:extLst>
          </p:cNvPr>
          <p:cNvSpPr txBox="1"/>
          <p:nvPr/>
        </p:nvSpPr>
        <p:spPr>
          <a:xfrm>
            <a:off x="189571" y="524107"/>
            <a:ext cx="557561"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62974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BB9BBD-41F7-F03B-62D1-17A0F1AFC315}"/>
              </a:ext>
            </a:extLst>
          </p:cNvPr>
          <p:cNvSpPr txBox="1"/>
          <p:nvPr/>
        </p:nvSpPr>
        <p:spPr>
          <a:xfrm>
            <a:off x="1505415" y="479502"/>
            <a:ext cx="6200078" cy="400110"/>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Improvement that can be done</a:t>
            </a:r>
            <a:endParaRPr lang="en-IN" sz="2000" dirty="0">
              <a:solidFill>
                <a:schemeClr val="tx1">
                  <a:lumMod val="65000"/>
                </a:schemeClr>
              </a:solidFill>
              <a:latin typeface="Bahnschrift" panose="020B0502040204020203" pitchFamily="34" charset="0"/>
            </a:endParaRPr>
          </a:p>
        </p:txBody>
      </p:sp>
      <p:sp>
        <p:nvSpPr>
          <p:cNvPr id="5" name="TextBox 4">
            <a:extLst>
              <a:ext uri="{FF2B5EF4-FFF2-40B4-BE49-F238E27FC236}">
                <a16:creationId xmlns:a16="http://schemas.microsoft.com/office/drawing/2014/main" id="{68FE799F-5270-153A-C31F-B2B26BA712BB}"/>
              </a:ext>
            </a:extLst>
          </p:cNvPr>
          <p:cNvSpPr txBox="1"/>
          <p:nvPr/>
        </p:nvSpPr>
        <p:spPr>
          <a:xfrm>
            <a:off x="1929160" y="879612"/>
            <a:ext cx="9500839" cy="5909310"/>
          </a:xfrm>
          <a:prstGeom prst="rect">
            <a:avLst/>
          </a:prstGeom>
          <a:noFill/>
        </p:spPr>
        <p:txBody>
          <a:bodyPr wrap="square" rtlCol="0">
            <a:spAutoFit/>
          </a:bodyPr>
          <a:lstStyle/>
          <a:p>
            <a:pPr>
              <a:lnSpc>
                <a:spcPct val="200000"/>
              </a:lnSpc>
            </a:pPr>
            <a:endParaRPr lang="en-US" dirty="0">
              <a:latin typeface="Bahnschrift" panose="020B0502040204020203" pitchFamily="34" charset="0"/>
            </a:endParaRPr>
          </a:p>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To streamline the delivery process, the project could be integrated with existing delivery services like Uber Eats</a:t>
            </a:r>
          </a:p>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The project could be integrated with social media platforms to increase awareness and encourage more people to donate or buy  food.</a:t>
            </a:r>
          </a:p>
          <a:p>
            <a:pPr marL="285750" indent="-285750">
              <a:lnSpc>
                <a:spcPct val="200000"/>
              </a:lnSpc>
              <a:buFont typeface="Arial" panose="020B0604020202020204" pitchFamily="34" charset="0"/>
              <a:buChar char="•"/>
            </a:pPr>
            <a:r>
              <a:rPr lang="en-US" dirty="0">
                <a:latin typeface="Bahnschrift" panose="020B0502040204020203" pitchFamily="34" charset="0"/>
              </a:rPr>
              <a:t>The project can be made more effective if it can have a user review and rating by this way buyer can have  better freedom to choose the best restaurant</a:t>
            </a:r>
          </a:p>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The project could include personalized recommendations for users based on their past orders and preferences. This would increase user engagement and loyalty, as well as drive sales for the restaurants.</a:t>
            </a:r>
          </a:p>
          <a:p>
            <a:pPr marL="285750" indent="-285750">
              <a:buFont typeface="Arial" panose="020B0604020202020204" pitchFamily="34" charset="0"/>
              <a:buChar char="•"/>
            </a:pPr>
            <a:endParaRPr lang="en-IN" dirty="0">
              <a:latin typeface="Bahnschrift" panose="020B0502040204020203" pitchFamily="34" charset="0"/>
            </a:endParaRPr>
          </a:p>
        </p:txBody>
      </p:sp>
      <p:sp>
        <p:nvSpPr>
          <p:cNvPr id="6" name="TextBox 5">
            <a:extLst>
              <a:ext uri="{FF2B5EF4-FFF2-40B4-BE49-F238E27FC236}">
                <a16:creationId xmlns:a16="http://schemas.microsoft.com/office/drawing/2014/main" id="{782B2E37-40F8-75F9-2B0D-B3742DBB1C47}"/>
              </a:ext>
            </a:extLst>
          </p:cNvPr>
          <p:cNvSpPr txBox="1"/>
          <p:nvPr/>
        </p:nvSpPr>
        <p:spPr>
          <a:xfrm>
            <a:off x="189571" y="524107"/>
            <a:ext cx="557561"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375895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80303D-8B87-B8AD-9889-3E6A45F0A43A}"/>
              </a:ext>
            </a:extLst>
          </p:cNvPr>
          <p:cNvSpPr txBox="1"/>
          <p:nvPr/>
        </p:nvSpPr>
        <p:spPr>
          <a:xfrm>
            <a:off x="1416205" y="423746"/>
            <a:ext cx="5977054" cy="523220"/>
          </a:xfrm>
          <a:prstGeom prst="rect">
            <a:avLst/>
          </a:prstGeom>
          <a:noFill/>
        </p:spPr>
        <p:txBody>
          <a:bodyPr wrap="square" rtlCol="0">
            <a:spAutoFit/>
          </a:bodyPr>
          <a:lstStyle/>
          <a:p>
            <a:r>
              <a:rPr lang="en-IN" sz="2800" u="sng" dirty="0">
                <a:solidFill>
                  <a:schemeClr val="bg1"/>
                </a:solidFill>
                <a:latin typeface="Bahnschrift" panose="020B0502040204020203" pitchFamily="34" charset="0"/>
              </a:rPr>
              <a:t>Database Layout</a:t>
            </a:r>
          </a:p>
        </p:txBody>
      </p:sp>
      <p:pic>
        <p:nvPicPr>
          <p:cNvPr id="4" name="Picture 3">
            <a:extLst>
              <a:ext uri="{FF2B5EF4-FFF2-40B4-BE49-F238E27FC236}">
                <a16:creationId xmlns:a16="http://schemas.microsoft.com/office/drawing/2014/main" id="{B44BE113-AE4B-3E48-A020-A19A1B342207}"/>
              </a:ext>
            </a:extLst>
          </p:cNvPr>
          <p:cNvPicPr>
            <a:picLocks noChangeAspect="1"/>
          </p:cNvPicPr>
          <p:nvPr/>
        </p:nvPicPr>
        <p:blipFill>
          <a:blip r:embed="rId2"/>
          <a:stretch>
            <a:fillRect/>
          </a:stretch>
        </p:blipFill>
        <p:spPr>
          <a:xfrm>
            <a:off x="613317" y="1073129"/>
            <a:ext cx="10965366" cy="5903984"/>
          </a:xfrm>
          <a:prstGeom prst="rect">
            <a:avLst/>
          </a:prstGeom>
        </p:spPr>
      </p:pic>
      <p:sp>
        <p:nvSpPr>
          <p:cNvPr id="3" name="TextBox 2">
            <a:extLst>
              <a:ext uri="{FF2B5EF4-FFF2-40B4-BE49-F238E27FC236}">
                <a16:creationId xmlns:a16="http://schemas.microsoft.com/office/drawing/2014/main" id="{EE31DDAC-9760-BC33-8CE0-A4B69172FF1B}"/>
              </a:ext>
            </a:extLst>
          </p:cNvPr>
          <p:cNvSpPr txBox="1"/>
          <p:nvPr/>
        </p:nvSpPr>
        <p:spPr>
          <a:xfrm>
            <a:off x="189571" y="524107"/>
            <a:ext cx="557561"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44439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789B1-820C-679B-9243-80A9BF0AAC14}"/>
              </a:ext>
            </a:extLst>
          </p:cNvPr>
          <p:cNvSpPr txBox="1"/>
          <p:nvPr/>
        </p:nvSpPr>
        <p:spPr>
          <a:xfrm>
            <a:off x="1033347" y="323385"/>
            <a:ext cx="8207298" cy="523220"/>
          </a:xfrm>
          <a:prstGeom prst="rect">
            <a:avLst/>
          </a:prstGeom>
          <a:noFill/>
        </p:spPr>
        <p:txBody>
          <a:bodyPr wrap="square" rtlCol="0">
            <a:spAutoFit/>
          </a:bodyPr>
          <a:lstStyle/>
          <a:p>
            <a:r>
              <a:rPr lang="en-US" sz="2800" dirty="0">
                <a:latin typeface="Bahnschrift" panose="020B0502040204020203" pitchFamily="34" charset="0"/>
              </a:rPr>
              <a:t>Problem Definition</a:t>
            </a:r>
            <a:r>
              <a:rPr lang="en-US" dirty="0"/>
              <a:t> </a:t>
            </a:r>
            <a:endParaRPr lang="en-IN" dirty="0"/>
          </a:p>
        </p:txBody>
      </p:sp>
      <p:sp>
        <p:nvSpPr>
          <p:cNvPr id="3" name="TextBox 2">
            <a:extLst>
              <a:ext uri="{FF2B5EF4-FFF2-40B4-BE49-F238E27FC236}">
                <a16:creationId xmlns:a16="http://schemas.microsoft.com/office/drawing/2014/main" id="{5EA7D274-4D20-3FD4-BE92-E150E5D095EF}"/>
              </a:ext>
            </a:extLst>
          </p:cNvPr>
          <p:cNvSpPr txBox="1"/>
          <p:nvPr/>
        </p:nvSpPr>
        <p:spPr>
          <a:xfrm>
            <a:off x="947855" y="846605"/>
            <a:ext cx="10136458" cy="7571303"/>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65000"/>
                  </a:schemeClr>
                </a:solidFill>
                <a:effectLst/>
                <a:latin typeface="Bahnschrift" panose="020B0502040204020203" pitchFamily="34" charset="0"/>
              </a:rPr>
              <a:t>Inefficient food distribution:	</a:t>
            </a:r>
          </a:p>
          <a:p>
            <a:r>
              <a:rPr lang="en-US" dirty="0">
                <a:solidFill>
                  <a:schemeClr val="tx1">
                    <a:lumMod val="65000"/>
                  </a:schemeClr>
                </a:solidFill>
                <a:latin typeface="Bahnschrift" panose="020B0502040204020203" pitchFamily="34" charset="0"/>
              </a:rPr>
              <a:t>		</a:t>
            </a:r>
            <a:r>
              <a:rPr lang="en-US" b="0" i="0" dirty="0">
                <a:solidFill>
                  <a:schemeClr val="tx1">
                    <a:lumMod val="65000"/>
                  </a:schemeClr>
                </a:solidFill>
                <a:effectLst/>
                <a:latin typeface="Bahnschrift" panose="020B0502040204020203" pitchFamily="34" charset="0"/>
              </a:rPr>
              <a:t>There is currently no efficient system in place to distribute the leftover food from 			restaurants and hotels to those in need, resulting in a significant amount of food being 		wasted every day.</a:t>
            </a:r>
          </a:p>
          <a:p>
            <a:endParaRPr lang="en-US" b="0" i="0" dirty="0">
              <a:solidFill>
                <a:schemeClr val="tx1">
                  <a:lumMod val="65000"/>
                </a:schemeClr>
              </a:solidFill>
              <a:effectLst/>
              <a:latin typeface="Bahnschrift" panose="020B0502040204020203" pitchFamily="34" charset="0"/>
            </a:endParaRPr>
          </a:p>
          <a:p>
            <a:pPr marL="285750" indent="-285750">
              <a:buFont typeface="Arial" panose="020B0604020202020204" pitchFamily="34" charset="0"/>
              <a:buChar char="•"/>
            </a:pPr>
            <a:r>
              <a:rPr lang="en-US" b="0" i="0" dirty="0">
                <a:solidFill>
                  <a:schemeClr val="tx1">
                    <a:lumMod val="65000"/>
                  </a:schemeClr>
                </a:solidFill>
                <a:effectLst/>
                <a:latin typeface="Bahnschrift" panose="020B0502040204020203" pitchFamily="34" charset="0"/>
              </a:rPr>
              <a:t>Lack of access to affordable food: </a:t>
            </a:r>
          </a:p>
          <a:p>
            <a:r>
              <a:rPr lang="en-US" dirty="0">
                <a:solidFill>
                  <a:schemeClr val="tx1">
                    <a:lumMod val="65000"/>
                  </a:schemeClr>
                </a:solidFill>
                <a:latin typeface="Bahnschrift" panose="020B0502040204020203" pitchFamily="34" charset="0"/>
              </a:rPr>
              <a:t>		</a:t>
            </a:r>
            <a:r>
              <a:rPr lang="en-US" b="0" i="0" dirty="0">
                <a:solidFill>
                  <a:schemeClr val="tx1">
                    <a:lumMod val="65000"/>
                  </a:schemeClr>
                </a:solidFill>
                <a:effectLst/>
                <a:latin typeface="Bahnschrift" panose="020B0502040204020203" pitchFamily="34" charset="0"/>
              </a:rPr>
              <a:t>Many people, particularly those from low-income households, do not have access to 			affordable and nutritious food, which can lead to hunger and malnutrition.</a:t>
            </a:r>
          </a:p>
          <a:p>
            <a:endParaRPr lang="en-US" b="0" i="0" dirty="0">
              <a:solidFill>
                <a:schemeClr val="tx1">
                  <a:lumMod val="65000"/>
                </a:schemeClr>
              </a:solidFill>
              <a:effectLst/>
              <a:latin typeface="Bahnschrift" panose="020B0502040204020203" pitchFamily="34" charset="0"/>
            </a:endParaRPr>
          </a:p>
          <a:p>
            <a:pPr marL="285750" indent="-285750">
              <a:buFont typeface="Arial" panose="020B0604020202020204" pitchFamily="34" charset="0"/>
              <a:buChar char="•"/>
            </a:pPr>
            <a:r>
              <a:rPr lang="en-US" b="0" i="0" dirty="0">
                <a:solidFill>
                  <a:schemeClr val="tx1">
                    <a:lumMod val="65000"/>
                  </a:schemeClr>
                </a:solidFill>
                <a:effectLst/>
                <a:latin typeface="Bahnschrift" panose="020B0502040204020203" pitchFamily="34" charset="0"/>
              </a:rPr>
              <a:t>Limited support for non-profit organizations: </a:t>
            </a:r>
          </a:p>
          <a:p>
            <a:pPr lvl="2"/>
            <a:r>
              <a:rPr lang="en-US" b="0" i="0" dirty="0">
                <a:solidFill>
                  <a:schemeClr val="tx1">
                    <a:lumMod val="65000"/>
                  </a:schemeClr>
                </a:solidFill>
                <a:effectLst/>
                <a:latin typeface="Bahnschrift" panose="020B0502040204020203" pitchFamily="34" charset="0"/>
              </a:rPr>
              <a:t>Non-profit organizations that work towards reducing food wastage and hunger often face financial constraints and lack the necessary resources to address the problem effectively.</a:t>
            </a:r>
          </a:p>
          <a:p>
            <a:pPr lvl="2"/>
            <a:endParaRPr lang="en-US" b="0" i="0" dirty="0">
              <a:solidFill>
                <a:schemeClr val="tx1">
                  <a:lumMod val="65000"/>
                </a:schemeClr>
              </a:solidFill>
              <a:effectLst/>
              <a:latin typeface="Bahnschrift" panose="020B0502040204020203" pitchFamily="34" charset="0"/>
            </a:endParaRPr>
          </a:p>
          <a:p>
            <a:pPr marL="285750" indent="-285750">
              <a:buFont typeface="Arial" panose="020B0604020202020204" pitchFamily="34" charset="0"/>
              <a:buChar char="•"/>
            </a:pPr>
            <a:r>
              <a:rPr lang="en-US" b="0" i="0" dirty="0">
                <a:solidFill>
                  <a:schemeClr val="tx1">
                    <a:lumMod val="65000"/>
                  </a:schemeClr>
                </a:solidFill>
                <a:effectLst/>
                <a:latin typeface="Bahnschrift" panose="020B0502040204020203" pitchFamily="34" charset="0"/>
              </a:rPr>
              <a:t>Lack of transparency in food donations: </a:t>
            </a:r>
          </a:p>
          <a:p>
            <a:pPr lvl="2"/>
            <a:r>
              <a:rPr lang="en-US" b="0" i="0" dirty="0">
                <a:solidFill>
                  <a:schemeClr val="tx1">
                    <a:lumMod val="65000"/>
                  </a:schemeClr>
                </a:solidFill>
                <a:effectLst/>
                <a:latin typeface="Bahnschrift" panose="020B0502040204020203" pitchFamily="34" charset="0"/>
              </a:rPr>
              <a:t>Currently, there is no standard system for tracking food donations, which can lead to a lack of transparency and accountability in the distribution process. The proposed system aims to address this issue by providing a centralized platform for tracking food donations.</a:t>
            </a:r>
          </a:p>
          <a:p>
            <a:pPr lvl="2"/>
            <a:endParaRPr lang="en-US" b="0" i="0" dirty="0">
              <a:solidFill>
                <a:schemeClr val="tx1">
                  <a:lumMod val="65000"/>
                </a:schemeClr>
              </a:solidFill>
              <a:effectLst/>
              <a:latin typeface="Bahnschrift" panose="020B0502040204020203" pitchFamily="34" charset="0"/>
            </a:endParaRPr>
          </a:p>
          <a:p>
            <a:pPr marL="285750" indent="-285750">
              <a:buFont typeface="Arial" panose="020B0604020202020204" pitchFamily="34" charset="0"/>
              <a:buChar char="•"/>
            </a:pPr>
            <a:r>
              <a:rPr lang="en-US" b="0" i="0" dirty="0">
                <a:solidFill>
                  <a:schemeClr val="tx1">
                    <a:lumMod val="65000"/>
                  </a:schemeClr>
                </a:solidFill>
                <a:effectLst/>
                <a:latin typeface="Bahnschrift" panose="020B0502040204020203" pitchFamily="34" charset="0"/>
              </a:rPr>
              <a:t>Food insecurity: </a:t>
            </a:r>
          </a:p>
          <a:p>
            <a:r>
              <a:rPr lang="en-US" dirty="0">
                <a:solidFill>
                  <a:schemeClr val="tx1">
                    <a:lumMod val="65000"/>
                  </a:schemeClr>
                </a:solidFill>
                <a:latin typeface="Bahnschrift" panose="020B0502040204020203" pitchFamily="34" charset="0"/>
              </a:rPr>
              <a:t>		</a:t>
            </a:r>
            <a:r>
              <a:rPr lang="en-US" b="0" i="0" dirty="0">
                <a:solidFill>
                  <a:schemeClr val="tx1">
                    <a:lumMod val="65000"/>
                  </a:schemeClr>
                </a:solidFill>
                <a:effectLst/>
                <a:latin typeface="Bahnschrift" panose="020B0502040204020203" pitchFamily="34" charset="0"/>
              </a:rPr>
              <a:t>Many people, particularly those living in poverty, suffer from food insecurity, which is 		defined as the lack of access to sufficient, safe, and nutritious food. The proposed 			system aims to address this issue by providing a platform for accessing affordable food</a:t>
            </a:r>
            <a:r>
              <a:rPr lang="en-US" b="0" i="0" dirty="0">
                <a:solidFill>
                  <a:srgbClr val="D1D5DB"/>
                </a:solidFill>
                <a:effectLst/>
                <a:latin typeface="Bahnschrift" panose="020B0502040204020203" pitchFamily="34" charset="0"/>
              </a:rPr>
              <a:t>, particularly for those who are 		food insecure.</a:t>
            </a:r>
          </a:p>
          <a:p>
            <a:pPr marL="285750" indent="-285750">
              <a:buFont typeface="Arial" panose="020B0604020202020204" pitchFamily="34" charset="0"/>
              <a:buChar char="•"/>
            </a:pPr>
            <a:endParaRPr lang="en-US" b="0" i="0" dirty="0">
              <a:solidFill>
                <a:srgbClr val="D1D5DB"/>
              </a:solidFill>
              <a:effectLst/>
              <a:latin typeface="Söhne"/>
            </a:endParaRPr>
          </a:p>
          <a:p>
            <a:endParaRPr lang="en-IN" dirty="0"/>
          </a:p>
        </p:txBody>
      </p:sp>
      <p:sp>
        <p:nvSpPr>
          <p:cNvPr id="4" name="TextBox 3">
            <a:extLst>
              <a:ext uri="{FF2B5EF4-FFF2-40B4-BE49-F238E27FC236}">
                <a16:creationId xmlns:a16="http://schemas.microsoft.com/office/drawing/2014/main" id="{4FAF6876-A8CA-3458-AACD-46F2AABDCE2E}"/>
              </a:ext>
            </a:extLst>
          </p:cNvPr>
          <p:cNvSpPr txBox="1"/>
          <p:nvPr/>
        </p:nvSpPr>
        <p:spPr>
          <a:xfrm>
            <a:off x="189571" y="147868"/>
            <a:ext cx="401444"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1942007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F735F-FD8C-9BF3-8975-B3FE307568DD}"/>
              </a:ext>
            </a:extLst>
          </p:cNvPr>
          <p:cNvSpPr txBox="1"/>
          <p:nvPr/>
        </p:nvSpPr>
        <p:spPr>
          <a:xfrm>
            <a:off x="602166" y="144966"/>
            <a:ext cx="3891776" cy="523220"/>
          </a:xfrm>
          <a:prstGeom prst="rect">
            <a:avLst/>
          </a:prstGeom>
          <a:noFill/>
        </p:spPr>
        <p:txBody>
          <a:bodyPr wrap="square" rtlCol="0">
            <a:spAutoFit/>
          </a:bodyPr>
          <a:lstStyle/>
          <a:p>
            <a:r>
              <a:rPr lang="en-US" sz="2800" dirty="0">
                <a:latin typeface="Bahnschrift" panose="020B0502040204020203" pitchFamily="34" charset="0"/>
              </a:rPr>
              <a:t>Project Importance</a:t>
            </a:r>
            <a:endParaRPr lang="en-IN" sz="2800" dirty="0">
              <a:latin typeface="Bahnschrift" panose="020B0502040204020203" pitchFamily="34" charset="0"/>
            </a:endParaRPr>
          </a:p>
        </p:txBody>
      </p:sp>
      <p:sp>
        <p:nvSpPr>
          <p:cNvPr id="4" name="TextBox 3">
            <a:extLst>
              <a:ext uri="{FF2B5EF4-FFF2-40B4-BE49-F238E27FC236}">
                <a16:creationId xmlns:a16="http://schemas.microsoft.com/office/drawing/2014/main" id="{0D4D77B3-80C3-E3C3-F7E3-B03C8C30D2CF}"/>
              </a:ext>
            </a:extLst>
          </p:cNvPr>
          <p:cNvSpPr txBox="1"/>
          <p:nvPr/>
        </p:nvSpPr>
        <p:spPr>
          <a:xfrm>
            <a:off x="1393902" y="1204332"/>
            <a:ext cx="9556596" cy="665990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Bahnschrift" panose="020B0502040204020203" pitchFamily="34" charset="0"/>
              </a:rPr>
              <a:t>This project provides a efficient way for the poor people and NGOs to order food at a cheap rate. They can ordered food at discounted rate. NGOs can order food at 40% discount while customer can order food at 20% discount.</a:t>
            </a: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Help the needy: By donating the leftover food to NGOs or selling it at a discounted rate, we can help feed the needy and underprivileged people who may not have access to regular meals</a:t>
            </a: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Encourage responsible food management: The tracking system can encourage restaurants and hotels to become more responsible in their food management practices.</a:t>
            </a:r>
          </a:p>
          <a:p>
            <a:pPr>
              <a:lnSpc>
                <a:spcPct val="200000"/>
              </a:lnSpc>
            </a:pPr>
            <a:r>
              <a:rPr lang="en-US" b="0" i="0" dirty="0">
                <a:solidFill>
                  <a:srgbClr val="D1D5DB"/>
                </a:solidFill>
                <a:effectLst/>
                <a:latin typeface="Bahnschrift" panose="020B0502040204020203" pitchFamily="34" charset="0"/>
              </a:rPr>
              <a:t> </a:t>
            </a:r>
          </a:p>
          <a:p>
            <a:pPr>
              <a:lnSpc>
                <a:spcPct val="200000"/>
              </a:lnSpc>
            </a:pPr>
            <a:r>
              <a:rPr lang="en-US" b="0" i="0" dirty="0">
                <a:solidFill>
                  <a:srgbClr val="D1D5DB"/>
                </a:solidFill>
                <a:effectLst/>
                <a:latin typeface="Bahnschrift" panose="020B0502040204020203" pitchFamily="34" charset="0"/>
              </a:rPr>
              <a:t>Overall, this project has the potential to make a significant positive impact on society by reducing food waste, feeding the needy, promoting sustainability, and encouraging responsible food </a:t>
            </a:r>
            <a:r>
              <a:rPr lang="en-US" b="0" i="0" dirty="0">
                <a:solidFill>
                  <a:srgbClr val="D1D5DB"/>
                </a:solidFill>
                <a:effectLst/>
                <a:latin typeface="Söhne"/>
              </a:rPr>
              <a:t>management.</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99BF40FA-D9EA-31EB-3C7B-96452A2E5EEE}"/>
              </a:ext>
            </a:extLst>
          </p:cNvPr>
          <p:cNvSpPr txBox="1"/>
          <p:nvPr/>
        </p:nvSpPr>
        <p:spPr>
          <a:xfrm>
            <a:off x="0" y="221910"/>
            <a:ext cx="401444"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9001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0F239-5F96-9B68-F48D-8251E7B1FBF4}"/>
              </a:ext>
            </a:extLst>
          </p:cNvPr>
          <p:cNvSpPr txBox="1"/>
          <p:nvPr/>
        </p:nvSpPr>
        <p:spPr>
          <a:xfrm>
            <a:off x="341970" y="245994"/>
            <a:ext cx="4973444" cy="400110"/>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SRS and Design Documents</a:t>
            </a:r>
            <a:endParaRPr lang="en-IN" sz="2000" dirty="0">
              <a:solidFill>
                <a:schemeClr val="tx1">
                  <a:lumMod val="65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A82EF9E5-7014-3F1D-E399-25C44C1B6406}"/>
              </a:ext>
            </a:extLst>
          </p:cNvPr>
          <p:cNvSpPr txBox="1"/>
          <p:nvPr/>
        </p:nvSpPr>
        <p:spPr>
          <a:xfrm>
            <a:off x="1668966" y="646104"/>
            <a:ext cx="8854068" cy="886537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Project scope includes developing an application to reduce food waste and provide food to those in need.</a:t>
            </a: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Features include login for different entities, adding details of food items and orders, payment options, and a donation option.</a:t>
            </a:r>
            <a:endParaRPr lang="en-US" dirty="0">
              <a:solidFill>
                <a:srgbClr val="D1D5DB"/>
              </a:solidFill>
              <a:latin typeface="Bahnschrift" panose="020B0502040204020203" pitchFamily="34" charset="0"/>
            </a:endParaRP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The software is an online-based platform that is compatible with all browsers that support Bootstrap 5, React JS, and MongoDB.</a:t>
            </a: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The user interface includes different functionality for different users, with a home screen and navbar, personal details, a list of available restaurants and food items, and payment options.</a:t>
            </a:r>
            <a:endParaRPr lang="en-US" dirty="0">
              <a:solidFill>
                <a:srgbClr val="D1D5DB"/>
              </a:solidFill>
              <a:latin typeface="Bahnschrift" panose="020B0502040204020203" pitchFamily="34" charset="0"/>
            </a:endParaRP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The software interface includes Bootstrap 5, JS, MongoDB, and Express JS.</a:t>
            </a: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Features include sign up, profiles, login, adding details of food items, ordering food, payment options, donation options, order history, and transaction history.</a:t>
            </a:r>
            <a:endParaRPr lang="en-US" dirty="0">
              <a:solidFill>
                <a:srgbClr val="D1D5DB"/>
              </a:solidFill>
              <a:latin typeface="Bahnschrift" panose="020B0502040204020203" pitchFamily="34" charset="0"/>
            </a:endParaRPr>
          </a:p>
          <a:p>
            <a:pPr marL="285750" indent="-285750">
              <a:lnSpc>
                <a:spcPct val="200000"/>
              </a:lnSpc>
              <a:buFont typeface="Arial" panose="020B0604020202020204" pitchFamily="34" charset="0"/>
              <a:buChar char="•"/>
            </a:pPr>
            <a:r>
              <a:rPr lang="en-US" b="0" i="0" dirty="0">
                <a:solidFill>
                  <a:srgbClr val="D1D5DB"/>
                </a:solidFill>
                <a:effectLst/>
                <a:latin typeface="Bahnschrift" panose="020B0502040204020203" pitchFamily="34" charset="0"/>
              </a:rPr>
              <a:t>Functional requirements include user registration, profile display, and data storage in MongoDB.</a:t>
            </a:r>
          </a:p>
          <a:p>
            <a:pPr>
              <a:lnSpc>
                <a:spcPct val="200000"/>
              </a:lnSpc>
            </a:pPr>
            <a:br>
              <a:rPr lang="en-US" b="0" i="0" dirty="0">
                <a:solidFill>
                  <a:srgbClr val="D1D5DB"/>
                </a:solidFill>
                <a:effectLst/>
                <a:latin typeface="Bahnschrift" panose="020B0502040204020203" pitchFamily="34" charset="0"/>
              </a:rPr>
            </a:br>
            <a:endParaRPr lang="en-IN" dirty="0">
              <a:latin typeface="Bahnschrift" panose="020B0502040204020203" pitchFamily="34" charset="0"/>
            </a:endParaRPr>
          </a:p>
        </p:txBody>
      </p:sp>
      <p:sp>
        <p:nvSpPr>
          <p:cNvPr id="4" name="TextBox 3">
            <a:extLst>
              <a:ext uri="{FF2B5EF4-FFF2-40B4-BE49-F238E27FC236}">
                <a16:creationId xmlns:a16="http://schemas.microsoft.com/office/drawing/2014/main" id="{ECFA565D-C980-2C9E-1873-721C259D7268}"/>
              </a:ext>
            </a:extLst>
          </p:cNvPr>
          <p:cNvSpPr txBox="1"/>
          <p:nvPr/>
        </p:nvSpPr>
        <p:spPr>
          <a:xfrm>
            <a:off x="11318487" y="276772"/>
            <a:ext cx="412595" cy="369332"/>
          </a:xfrm>
          <a:prstGeom prst="rect">
            <a:avLst/>
          </a:prstGeom>
          <a:noFill/>
        </p:spPr>
        <p:txBody>
          <a:bodyPr wrap="square" rtlCol="0">
            <a:spAutoFit/>
          </a:bodyPr>
          <a:lstStyle/>
          <a:p>
            <a:r>
              <a:rPr lang="en-US" dirty="0"/>
              <a:t>1.</a:t>
            </a:r>
            <a:endParaRPr lang="en-IN" dirty="0"/>
          </a:p>
        </p:txBody>
      </p:sp>
      <p:sp>
        <p:nvSpPr>
          <p:cNvPr id="5" name="TextBox 4">
            <a:extLst>
              <a:ext uri="{FF2B5EF4-FFF2-40B4-BE49-F238E27FC236}">
                <a16:creationId xmlns:a16="http://schemas.microsoft.com/office/drawing/2014/main" id="{180F3676-DABC-EE0E-D1D2-7015C807DB63}"/>
              </a:ext>
            </a:extLst>
          </p:cNvPr>
          <p:cNvSpPr txBox="1"/>
          <p:nvPr/>
        </p:nvSpPr>
        <p:spPr>
          <a:xfrm>
            <a:off x="63189" y="245994"/>
            <a:ext cx="557561"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240088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822BD0-BCB5-16C9-2DC7-5959C989E369}"/>
              </a:ext>
            </a:extLst>
          </p:cNvPr>
          <p:cNvSpPr txBox="1"/>
          <p:nvPr/>
        </p:nvSpPr>
        <p:spPr>
          <a:xfrm>
            <a:off x="1103971" y="345688"/>
            <a:ext cx="5241073" cy="523220"/>
          </a:xfrm>
          <a:prstGeom prst="rect">
            <a:avLst/>
          </a:prstGeom>
          <a:noFill/>
        </p:spPr>
        <p:txBody>
          <a:bodyPr wrap="square" rtlCol="0">
            <a:spAutoFit/>
          </a:bodyPr>
          <a:lstStyle/>
          <a:p>
            <a:r>
              <a:rPr lang="en-US" sz="2800" u="sng" dirty="0">
                <a:latin typeface="Bahnschrift" panose="020B0502040204020203" pitchFamily="34" charset="0"/>
              </a:rPr>
              <a:t>Challenges Faced</a:t>
            </a:r>
            <a:endParaRPr lang="en-IN" sz="2800" u="sng" dirty="0">
              <a:latin typeface="Bahnschrift" panose="020B0502040204020203" pitchFamily="34" charset="0"/>
            </a:endParaRPr>
          </a:p>
        </p:txBody>
      </p:sp>
      <p:sp>
        <p:nvSpPr>
          <p:cNvPr id="3" name="TextBox 2">
            <a:extLst>
              <a:ext uri="{FF2B5EF4-FFF2-40B4-BE49-F238E27FC236}">
                <a16:creationId xmlns:a16="http://schemas.microsoft.com/office/drawing/2014/main" id="{902F07E6-7568-6F43-E2D3-60ABBEC285AA}"/>
              </a:ext>
            </a:extLst>
          </p:cNvPr>
          <p:cNvSpPr txBox="1"/>
          <p:nvPr/>
        </p:nvSpPr>
        <p:spPr>
          <a:xfrm>
            <a:off x="1460810" y="1115122"/>
            <a:ext cx="3534936"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65000"/>
                  </a:schemeClr>
                </a:solidFill>
                <a:latin typeface="Bahnschrift" panose="020B0502040204020203" pitchFamily="34" charset="0"/>
              </a:rPr>
              <a:t>Login Authentication</a:t>
            </a:r>
            <a:endParaRPr lang="en-IN" sz="2000" dirty="0">
              <a:solidFill>
                <a:schemeClr val="tx1">
                  <a:lumMod val="6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AD1D4BEC-6B29-AADD-FA88-3F7C9523B192}"/>
              </a:ext>
            </a:extLst>
          </p:cNvPr>
          <p:cNvSpPr txBox="1"/>
          <p:nvPr/>
        </p:nvSpPr>
        <p:spPr>
          <a:xfrm>
            <a:off x="2062976" y="1906859"/>
            <a:ext cx="8809463" cy="2646878"/>
          </a:xfrm>
          <a:prstGeom prst="rect">
            <a:avLst/>
          </a:prstGeom>
          <a:noFill/>
        </p:spPr>
        <p:txBody>
          <a:bodyPr wrap="square" rtlCol="0">
            <a:spAutoFit/>
          </a:bodyPr>
          <a:lstStyle/>
          <a:p>
            <a:pPr marL="285750" indent="-285750">
              <a:buFont typeface="Arial" panose="020B0604020202020204" pitchFamily="34" charset="0"/>
              <a:buChar char="•"/>
            </a:pPr>
            <a:r>
              <a:rPr lang="en-US" sz="2000" b="0" i="0" u="sng" dirty="0">
                <a:solidFill>
                  <a:schemeClr val="tx1">
                    <a:lumMod val="50000"/>
                  </a:schemeClr>
                </a:solidFill>
                <a:effectLst/>
                <a:latin typeface="Bahnschrift" panose="020B0502040204020203" pitchFamily="34" charset="0"/>
              </a:rPr>
              <a:t>Security</a:t>
            </a:r>
            <a:r>
              <a:rPr lang="en-US" sz="2000" b="0" i="0" dirty="0">
                <a:solidFill>
                  <a:srgbClr val="D1D5DB"/>
                </a:solidFill>
                <a:effectLst/>
                <a:latin typeface="Bahnschrift" panose="020B0502040204020203" pitchFamily="34" charset="0"/>
              </a:rPr>
              <a:t>:</a:t>
            </a:r>
            <a:r>
              <a:rPr lang="en-US" b="0" i="0" dirty="0">
                <a:solidFill>
                  <a:srgbClr val="D1D5DB"/>
                </a:solidFill>
                <a:effectLst/>
                <a:latin typeface="Söhne"/>
              </a:rPr>
              <a:t> </a:t>
            </a:r>
            <a:r>
              <a:rPr lang="en-US" b="0" i="0" dirty="0">
                <a:solidFill>
                  <a:srgbClr val="D1D5DB"/>
                </a:solidFill>
                <a:effectLst/>
                <a:latin typeface="Bahnschrift" panose="020B0502040204020203" pitchFamily="34" charset="0"/>
              </a:rPr>
              <a:t>One of the main challenges in developing a login feature is ensuring that user authentication is secure. The system must be designed to prevent unauthorized access and ensure that user data is kept confidential.</a:t>
            </a:r>
          </a:p>
          <a:p>
            <a:pPr marL="285750" indent="-285750">
              <a:buFont typeface="Arial" panose="020B0604020202020204" pitchFamily="34" charset="0"/>
              <a:buChar char="•"/>
            </a:pPr>
            <a:endParaRPr lang="en-US" dirty="0">
              <a:solidFill>
                <a:srgbClr val="D1D5DB"/>
              </a:solidFill>
              <a:latin typeface="Bahnschrift" panose="020B0502040204020203" pitchFamily="34" charset="0"/>
            </a:endParaRPr>
          </a:p>
          <a:p>
            <a:endParaRPr lang="en-US" b="0" i="0" dirty="0">
              <a:solidFill>
                <a:srgbClr val="D1D5DB"/>
              </a:solidFill>
              <a:effectLst/>
              <a:latin typeface="Bahnschrift" panose="020B0502040204020203" pitchFamily="34" charset="0"/>
            </a:endParaRPr>
          </a:p>
          <a:p>
            <a:pPr marL="285750" indent="-285750">
              <a:buFont typeface="Arial" panose="020B0604020202020204" pitchFamily="34" charset="0"/>
              <a:buChar char="•"/>
            </a:pPr>
            <a:r>
              <a:rPr lang="en-US" sz="2000" b="0" i="0" dirty="0">
                <a:solidFill>
                  <a:schemeClr val="tx1">
                    <a:lumMod val="50000"/>
                  </a:schemeClr>
                </a:solidFill>
                <a:effectLst/>
                <a:latin typeface="Bahnschrift" panose="020B0502040204020203" pitchFamily="34" charset="0"/>
              </a:rPr>
              <a:t>Error handling</a:t>
            </a:r>
            <a:r>
              <a:rPr lang="en-US" b="0" i="0" dirty="0">
                <a:solidFill>
                  <a:srgbClr val="D1D5DB"/>
                </a:solidFill>
                <a:effectLst/>
                <a:latin typeface="Bahnschrift" panose="020B0502040204020203" pitchFamily="34" charset="0"/>
              </a:rPr>
              <a:t>: The login system must handle errors and exceptions gracefully, providing users with meaningful feedback in case of login failure.</a:t>
            </a:r>
          </a:p>
          <a:p>
            <a:pPr marL="285750" indent="-285750">
              <a:buFont typeface="Arial" panose="020B0604020202020204" pitchFamily="34" charset="0"/>
              <a:buChar char="•"/>
            </a:pPr>
            <a:endParaRPr lang="en-US" b="0" i="0" dirty="0">
              <a:solidFill>
                <a:srgbClr val="D1D5DB"/>
              </a:solidFill>
              <a:effectLst/>
              <a:latin typeface="Bahnschrift" panose="020B0502040204020203" pitchFamily="34" charset="0"/>
            </a:endParaRP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7A3AE768-DAE7-383A-965A-D3384A2061CA}"/>
              </a:ext>
            </a:extLst>
          </p:cNvPr>
          <p:cNvSpPr txBox="1"/>
          <p:nvPr/>
        </p:nvSpPr>
        <p:spPr>
          <a:xfrm>
            <a:off x="1639228" y="4619291"/>
            <a:ext cx="3111191"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Signup </a:t>
            </a:r>
            <a:endParaRPr lang="en-IN" sz="2000" dirty="0">
              <a:solidFill>
                <a:schemeClr val="tx1">
                  <a:lumMod val="65000"/>
                </a:schemeClr>
              </a:solidFill>
              <a:latin typeface="Bahnschrift" panose="020B0502040204020203" pitchFamily="34" charset="0"/>
            </a:endParaRPr>
          </a:p>
        </p:txBody>
      </p:sp>
      <p:sp>
        <p:nvSpPr>
          <p:cNvPr id="7" name="TextBox 6">
            <a:extLst>
              <a:ext uri="{FF2B5EF4-FFF2-40B4-BE49-F238E27FC236}">
                <a16:creationId xmlns:a16="http://schemas.microsoft.com/office/drawing/2014/main" id="{1F2D8968-7901-9333-21B1-7FE9D424B8CE}"/>
              </a:ext>
            </a:extLst>
          </p:cNvPr>
          <p:cNvSpPr txBox="1"/>
          <p:nvPr/>
        </p:nvSpPr>
        <p:spPr>
          <a:xfrm>
            <a:off x="2062976" y="5253134"/>
            <a:ext cx="8809463" cy="181588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chemeClr val="tx1">
                    <a:lumMod val="65000"/>
                  </a:schemeClr>
                </a:solidFill>
                <a:effectLst/>
                <a:latin typeface="Bahnschrift" panose="020B0502040204020203" pitchFamily="34" charset="0"/>
              </a:rPr>
              <a:t>User validation</a:t>
            </a:r>
            <a:r>
              <a:rPr lang="en-US" b="0" i="0" dirty="0">
                <a:solidFill>
                  <a:srgbClr val="D1D5DB"/>
                </a:solidFill>
                <a:effectLst/>
                <a:latin typeface="Söhne"/>
              </a:rPr>
              <a:t>: </a:t>
            </a:r>
            <a:r>
              <a:rPr lang="en-US" b="0" i="0" dirty="0">
                <a:solidFill>
                  <a:srgbClr val="D1D5DB"/>
                </a:solidFill>
                <a:effectLst/>
                <a:latin typeface="Bahnschrift" panose="020B0502040204020203" pitchFamily="34" charset="0"/>
              </a:rPr>
              <a:t>One of the primary challenges is to ensure that the users entering information are real and have provided valid information(Correct Email).</a:t>
            </a:r>
          </a:p>
          <a:p>
            <a:pPr marL="285750" indent="-285750">
              <a:buFont typeface="Arial" panose="020B0604020202020204" pitchFamily="34" charset="0"/>
              <a:buChar char="•"/>
            </a:pPr>
            <a:endParaRPr lang="en-US" dirty="0">
              <a:solidFill>
                <a:srgbClr val="D1D5DB"/>
              </a:solidFill>
              <a:latin typeface="Bahnschrift" panose="020B0502040204020203" pitchFamily="34" charset="0"/>
            </a:endParaRPr>
          </a:p>
          <a:p>
            <a:endParaRPr lang="en-US" b="0" i="0" dirty="0">
              <a:solidFill>
                <a:srgbClr val="D1D5DB"/>
              </a:solidFill>
              <a:effectLst/>
              <a:latin typeface="Bahnschrift" panose="020B0502040204020203" pitchFamily="34" charset="0"/>
            </a:endParaRPr>
          </a:p>
          <a:p>
            <a:pPr marL="285750" indent="-285750">
              <a:buFont typeface="Arial" panose="020B0604020202020204" pitchFamily="34" charset="0"/>
              <a:buChar char="•"/>
            </a:pPr>
            <a:r>
              <a:rPr lang="en-US" sz="2000" b="0" i="0" dirty="0">
                <a:solidFill>
                  <a:schemeClr val="tx1">
                    <a:lumMod val="65000"/>
                  </a:schemeClr>
                </a:solidFill>
                <a:effectLst/>
                <a:latin typeface="Bahnschrift" panose="020B0502040204020203" pitchFamily="34" charset="0"/>
              </a:rPr>
              <a:t>Security</a:t>
            </a:r>
            <a:r>
              <a:rPr lang="en-US" b="0" i="0" dirty="0">
                <a:solidFill>
                  <a:srgbClr val="D1D5DB"/>
                </a:solidFill>
                <a:effectLst/>
                <a:latin typeface="Söhne"/>
              </a:rPr>
              <a:t>: </a:t>
            </a:r>
            <a:r>
              <a:rPr lang="en-US" b="0" i="0" dirty="0">
                <a:solidFill>
                  <a:srgbClr val="D1D5DB"/>
                </a:solidFill>
                <a:effectLst/>
                <a:latin typeface="Bahnschrift" panose="020B0502040204020203" pitchFamily="34" charset="0"/>
              </a:rPr>
              <a:t>We need to ensure that user passwords are encrypted and stored securely,</a:t>
            </a:r>
            <a:endParaRPr lang="en-IN" dirty="0">
              <a:latin typeface="Bahnschrift" panose="020B0502040204020203" pitchFamily="34" charset="0"/>
            </a:endParaRPr>
          </a:p>
        </p:txBody>
      </p:sp>
      <p:sp>
        <p:nvSpPr>
          <p:cNvPr id="8" name="TextBox 7">
            <a:extLst>
              <a:ext uri="{FF2B5EF4-FFF2-40B4-BE49-F238E27FC236}">
                <a16:creationId xmlns:a16="http://schemas.microsoft.com/office/drawing/2014/main" id="{319AF67D-67D0-1F06-50BB-316E230C50CC}"/>
              </a:ext>
            </a:extLst>
          </p:cNvPr>
          <p:cNvSpPr txBox="1"/>
          <p:nvPr/>
        </p:nvSpPr>
        <p:spPr>
          <a:xfrm>
            <a:off x="345688" y="524106"/>
            <a:ext cx="423746"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227841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AD39AD-987F-D4C2-22FA-D0D095403A04}"/>
              </a:ext>
            </a:extLst>
          </p:cNvPr>
          <p:cNvSpPr txBox="1"/>
          <p:nvPr/>
        </p:nvSpPr>
        <p:spPr>
          <a:xfrm>
            <a:off x="1460810" y="479502"/>
            <a:ext cx="4493941" cy="523220"/>
          </a:xfrm>
          <a:prstGeom prst="rect">
            <a:avLst/>
          </a:prstGeom>
          <a:noFill/>
        </p:spPr>
        <p:txBody>
          <a:bodyPr wrap="square" rtlCol="0">
            <a:spAutoFit/>
          </a:bodyPr>
          <a:lstStyle/>
          <a:p>
            <a:r>
              <a:rPr lang="en-US" sz="2800" dirty="0">
                <a:solidFill>
                  <a:schemeClr val="tx1">
                    <a:lumMod val="50000"/>
                  </a:schemeClr>
                </a:solidFill>
                <a:latin typeface="Bahnschrift" panose="020B0502040204020203" pitchFamily="34" charset="0"/>
              </a:rPr>
              <a:t>Home Page</a:t>
            </a:r>
            <a:endParaRPr lang="en-IN" sz="2800" dirty="0">
              <a:solidFill>
                <a:schemeClr val="tx1">
                  <a:lumMod val="50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408D4F44-A8D6-45C4-3F0D-719FA7EF61AB}"/>
              </a:ext>
            </a:extLst>
          </p:cNvPr>
          <p:cNvSpPr txBox="1"/>
          <p:nvPr/>
        </p:nvSpPr>
        <p:spPr>
          <a:xfrm>
            <a:off x="2308301" y="1449659"/>
            <a:ext cx="8619893"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Navbar</a:t>
            </a:r>
            <a:r>
              <a:rPr lang="en-US" dirty="0">
                <a:latin typeface="Bahnschrift" panose="020B0502040204020203" pitchFamily="34" charset="0"/>
              </a:rPr>
              <a:t>: For different user the layout of navbar is different if the user is not logged in it is different and if it logged in it is different.</a:t>
            </a:r>
          </a:p>
          <a:p>
            <a:endParaRPr lang="en-US" dirty="0">
              <a:latin typeface="Bahnschrift" panose="020B0502040204020203" pitchFamily="34" charset="0"/>
            </a:endParaRPr>
          </a:p>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Responsive Nature: </a:t>
            </a:r>
            <a:r>
              <a:rPr lang="en-US" dirty="0">
                <a:latin typeface="Bahnschrift" panose="020B0502040204020203" pitchFamily="34" charset="0"/>
              </a:rPr>
              <a:t>The Home page is made responsive which was one of the challenging task. We used bootstrap and defined some our class to make it responsive</a:t>
            </a:r>
            <a:endParaRPr lang="en-IN" dirty="0">
              <a:solidFill>
                <a:schemeClr val="tx1">
                  <a:lumMod val="6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04993950-2715-3289-BE99-B208056FAF2F}"/>
              </a:ext>
            </a:extLst>
          </p:cNvPr>
          <p:cNvSpPr txBox="1"/>
          <p:nvPr/>
        </p:nvSpPr>
        <p:spPr>
          <a:xfrm>
            <a:off x="1460810" y="4112954"/>
            <a:ext cx="3546087" cy="461665"/>
          </a:xfrm>
          <a:prstGeom prst="rect">
            <a:avLst/>
          </a:prstGeom>
          <a:noFill/>
        </p:spPr>
        <p:txBody>
          <a:bodyPr wrap="square" rtlCol="0">
            <a:spAutoFit/>
          </a:bodyPr>
          <a:lstStyle/>
          <a:p>
            <a:r>
              <a:rPr lang="en-US" sz="2400" dirty="0">
                <a:solidFill>
                  <a:schemeClr val="tx1">
                    <a:lumMod val="50000"/>
                  </a:schemeClr>
                </a:solidFill>
                <a:latin typeface="Bahnschrift" panose="020B0502040204020203" pitchFamily="34" charset="0"/>
              </a:rPr>
              <a:t>Customer Features</a:t>
            </a:r>
            <a:endParaRPr lang="en-IN" sz="2400" dirty="0">
              <a:solidFill>
                <a:schemeClr val="tx1">
                  <a:lumMod val="50000"/>
                </a:schemeClr>
              </a:solidFill>
              <a:latin typeface="Bahnschrift" panose="020B0502040204020203" pitchFamily="34" charset="0"/>
            </a:endParaRPr>
          </a:p>
        </p:txBody>
      </p:sp>
      <p:sp>
        <p:nvSpPr>
          <p:cNvPr id="6" name="TextBox 5">
            <a:extLst>
              <a:ext uri="{FF2B5EF4-FFF2-40B4-BE49-F238E27FC236}">
                <a16:creationId xmlns:a16="http://schemas.microsoft.com/office/drawing/2014/main" id="{CB3FFDEF-A081-0692-63D3-7CC1391EF076}"/>
              </a:ext>
            </a:extLst>
          </p:cNvPr>
          <p:cNvSpPr txBox="1"/>
          <p:nvPr/>
        </p:nvSpPr>
        <p:spPr>
          <a:xfrm>
            <a:off x="2308301" y="4917688"/>
            <a:ext cx="8619893" cy="24314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Restaurant list: </a:t>
            </a:r>
            <a:r>
              <a:rPr lang="en-US" dirty="0">
                <a:latin typeface="Bahnschrift" panose="020B0502040204020203" pitchFamily="34" charset="0"/>
              </a:rPr>
              <a:t>Customer can see the list of Restaurant which are within 10km from the user location. This is done using </a:t>
            </a:r>
            <a:r>
              <a:rPr lang="en-US" dirty="0" err="1">
                <a:latin typeface="Bahnschrift" panose="020B0502040204020203" pitchFamily="34" charset="0"/>
              </a:rPr>
              <a:t>mapbox</a:t>
            </a:r>
            <a:r>
              <a:rPr lang="en-US" dirty="0">
                <a:latin typeface="Bahnschrift" panose="020B0502040204020203" pitchFamily="34" charset="0"/>
              </a:rPr>
              <a:t> and adding a field geometry in the model</a:t>
            </a:r>
            <a:r>
              <a:rPr lang="en-US" sz="2000" dirty="0">
                <a:latin typeface="Bahnschrift" panose="020B0502040204020203" pitchFamily="34" charset="0"/>
              </a:rPr>
              <a:t>.</a:t>
            </a:r>
          </a:p>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Cart: </a:t>
            </a:r>
            <a:r>
              <a:rPr lang="en-US" dirty="0">
                <a:latin typeface="Bahnschrift" panose="020B0502040204020203" pitchFamily="34" charset="0"/>
              </a:rPr>
              <a:t>User can add food to their cart they update the food in the cart. The challenges which we passed was in Online payment. We aren’t able to get </a:t>
            </a:r>
            <a:r>
              <a:rPr lang="en-US" dirty="0" err="1">
                <a:latin typeface="Bahnschrift" panose="020B0502040204020203" pitchFamily="34" charset="0"/>
              </a:rPr>
              <a:t>razorpay</a:t>
            </a:r>
            <a:r>
              <a:rPr lang="en-US" dirty="0">
                <a:latin typeface="Bahnschrift" panose="020B0502040204020203" pitchFamily="34" charset="0"/>
              </a:rPr>
              <a:t> </a:t>
            </a:r>
            <a:r>
              <a:rPr lang="en-US" dirty="0" err="1">
                <a:latin typeface="Bahnschrift" panose="020B0502040204020203" pitchFamily="34" charset="0"/>
              </a:rPr>
              <a:t>api</a:t>
            </a:r>
            <a:r>
              <a:rPr lang="en-US" dirty="0">
                <a:latin typeface="Bahnschrift" panose="020B0502040204020203" pitchFamily="34" charset="0"/>
              </a:rPr>
              <a:t> because of some issue so we directed the “</a:t>
            </a:r>
            <a:r>
              <a:rPr lang="en-US" dirty="0" err="1">
                <a:latin typeface="Bahnschrift" panose="020B0502040204020203" pitchFamily="34" charset="0"/>
              </a:rPr>
              <a:t>payment:online</a:t>
            </a:r>
            <a:r>
              <a:rPr lang="en-US" dirty="0">
                <a:latin typeface="Bahnschrift" panose="020B0502040204020203" pitchFamily="34" charset="0"/>
              </a:rPr>
              <a:t>” button to offline payment </a:t>
            </a:r>
            <a:endParaRPr lang="en-US" dirty="0">
              <a:solidFill>
                <a:schemeClr val="tx1">
                  <a:lumMod val="65000"/>
                </a:schemeClr>
              </a:solidFill>
              <a:latin typeface="Bahnschrift" panose="020B0502040204020203" pitchFamily="34" charset="0"/>
            </a:endParaRPr>
          </a:p>
          <a:p>
            <a:endParaRPr lang="en-IN" sz="2000" dirty="0">
              <a:solidFill>
                <a:schemeClr val="tx1">
                  <a:lumMod val="65000"/>
                </a:schemeClr>
              </a:solidFill>
              <a:latin typeface="Bahnschrift" panose="020B0502040204020203" pitchFamily="34" charset="0"/>
            </a:endParaRPr>
          </a:p>
        </p:txBody>
      </p:sp>
      <p:sp>
        <p:nvSpPr>
          <p:cNvPr id="8" name="TextBox 7">
            <a:extLst>
              <a:ext uri="{FF2B5EF4-FFF2-40B4-BE49-F238E27FC236}">
                <a16:creationId xmlns:a16="http://schemas.microsoft.com/office/drawing/2014/main" id="{7799B7DF-2F0B-B42B-DA71-E3DAC4F9C513}"/>
              </a:ext>
            </a:extLst>
          </p:cNvPr>
          <p:cNvSpPr txBox="1"/>
          <p:nvPr/>
        </p:nvSpPr>
        <p:spPr>
          <a:xfrm>
            <a:off x="345688" y="524107"/>
            <a:ext cx="401444"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404263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1B3056-132D-EE79-DFBB-467389132415}"/>
              </a:ext>
            </a:extLst>
          </p:cNvPr>
          <p:cNvSpPr txBox="1"/>
          <p:nvPr/>
        </p:nvSpPr>
        <p:spPr>
          <a:xfrm>
            <a:off x="992459" y="501805"/>
            <a:ext cx="3423424" cy="461665"/>
          </a:xfrm>
          <a:prstGeom prst="rect">
            <a:avLst/>
          </a:prstGeom>
          <a:noFill/>
        </p:spPr>
        <p:txBody>
          <a:bodyPr wrap="square" rtlCol="0">
            <a:spAutoFit/>
          </a:bodyPr>
          <a:lstStyle/>
          <a:p>
            <a:r>
              <a:rPr lang="en-US" sz="2400" dirty="0">
                <a:solidFill>
                  <a:schemeClr val="tx1">
                    <a:lumMod val="50000"/>
                  </a:schemeClr>
                </a:solidFill>
                <a:latin typeface="Bahnschrift" panose="020B0502040204020203" pitchFamily="34" charset="0"/>
              </a:rPr>
              <a:t>Restaurant Features</a:t>
            </a:r>
            <a:endParaRPr lang="en-IN" sz="2400" dirty="0">
              <a:solidFill>
                <a:schemeClr val="tx1">
                  <a:lumMod val="50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18598CD-A98B-FC4E-2DEB-55FD628F9480}"/>
              </a:ext>
            </a:extLst>
          </p:cNvPr>
          <p:cNvSpPr txBox="1"/>
          <p:nvPr/>
        </p:nvSpPr>
        <p:spPr>
          <a:xfrm>
            <a:off x="2252546" y="1494263"/>
            <a:ext cx="8318809" cy="95410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Time Window</a:t>
            </a:r>
            <a:r>
              <a:rPr lang="en-US" dirty="0"/>
              <a:t>: </a:t>
            </a:r>
            <a:r>
              <a:rPr lang="en-US" dirty="0">
                <a:latin typeface="Bahnschrift" panose="020B0502040204020203" pitchFamily="34" charset="0"/>
              </a:rPr>
              <a:t>Time window was set so that after that time Restaurant owner can’t add , update food. This is done by creating a model of portal and exporting it.</a:t>
            </a:r>
            <a:endParaRPr lang="en-IN" dirty="0">
              <a:latin typeface="Bahnschrift" panose="020B0502040204020203" pitchFamily="34" charset="0"/>
            </a:endParaRPr>
          </a:p>
        </p:txBody>
      </p:sp>
      <p:sp>
        <p:nvSpPr>
          <p:cNvPr id="5" name="TextBox 4">
            <a:extLst>
              <a:ext uri="{FF2B5EF4-FFF2-40B4-BE49-F238E27FC236}">
                <a16:creationId xmlns:a16="http://schemas.microsoft.com/office/drawing/2014/main" id="{93C1A901-D425-68CF-A8D8-B6DE33F49358}"/>
              </a:ext>
            </a:extLst>
          </p:cNvPr>
          <p:cNvSpPr txBox="1"/>
          <p:nvPr/>
        </p:nvSpPr>
        <p:spPr>
          <a:xfrm>
            <a:off x="992459" y="3345366"/>
            <a:ext cx="2832409" cy="461665"/>
          </a:xfrm>
          <a:prstGeom prst="rect">
            <a:avLst/>
          </a:prstGeom>
          <a:noFill/>
        </p:spPr>
        <p:txBody>
          <a:bodyPr wrap="square" rtlCol="0">
            <a:spAutoFit/>
          </a:bodyPr>
          <a:lstStyle/>
          <a:p>
            <a:r>
              <a:rPr lang="en-US" sz="2400" dirty="0">
                <a:solidFill>
                  <a:schemeClr val="tx1">
                    <a:lumMod val="50000"/>
                  </a:schemeClr>
                </a:solidFill>
                <a:latin typeface="Bahnschrift" panose="020B0502040204020203" pitchFamily="34" charset="0"/>
              </a:rPr>
              <a:t>NGO Features</a:t>
            </a:r>
            <a:endParaRPr lang="en-IN" sz="2400" dirty="0">
              <a:solidFill>
                <a:schemeClr val="tx1">
                  <a:lumMod val="50000"/>
                </a:schemeClr>
              </a:solidFill>
              <a:latin typeface="Bahnschrift" panose="020B0502040204020203" pitchFamily="34" charset="0"/>
            </a:endParaRPr>
          </a:p>
        </p:txBody>
      </p:sp>
      <p:sp>
        <p:nvSpPr>
          <p:cNvPr id="7" name="TextBox 6">
            <a:extLst>
              <a:ext uri="{FF2B5EF4-FFF2-40B4-BE49-F238E27FC236}">
                <a16:creationId xmlns:a16="http://schemas.microsoft.com/office/drawing/2014/main" id="{70758014-7DCE-A096-CC1A-C7C17182E076}"/>
              </a:ext>
            </a:extLst>
          </p:cNvPr>
          <p:cNvSpPr txBox="1"/>
          <p:nvPr/>
        </p:nvSpPr>
        <p:spPr>
          <a:xfrm>
            <a:off x="2252547" y="4047893"/>
            <a:ext cx="8419170" cy="954107"/>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schemeClr>
                </a:solidFill>
                <a:latin typeface="Bahnschrift" panose="020B0502040204020203" pitchFamily="34" charset="0"/>
              </a:rPr>
              <a:t>Online Payment</a:t>
            </a:r>
            <a:r>
              <a:rPr lang="en-US" dirty="0"/>
              <a:t>: </a:t>
            </a:r>
            <a:r>
              <a:rPr lang="en-US" dirty="0">
                <a:latin typeface="Bahnschrift" panose="020B0502040204020203" pitchFamily="34" charset="0"/>
              </a:rPr>
              <a:t>Online payment was not working for cart</a:t>
            </a:r>
          </a:p>
          <a:p>
            <a:endParaRPr lang="en-US" dirty="0">
              <a:latin typeface="Bahnschrift" panose="020B0502040204020203" pitchFamily="34" charset="0"/>
            </a:endParaRPr>
          </a:p>
          <a:p>
            <a:endParaRPr lang="en-IN" dirty="0"/>
          </a:p>
        </p:txBody>
      </p:sp>
      <p:sp>
        <p:nvSpPr>
          <p:cNvPr id="10" name="TextBox 9">
            <a:extLst>
              <a:ext uri="{FF2B5EF4-FFF2-40B4-BE49-F238E27FC236}">
                <a16:creationId xmlns:a16="http://schemas.microsoft.com/office/drawing/2014/main" id="{3926677D-B6F7-5AFD-C4F5-37A53BCD89AC}"/>
              </a:ext>
            </a:extLst>
          </p:cNvPr>
          <p:cNvSpPr txBox="1"/>
          <p:nvPr/>
        </p:nvSpPr>
        <p:spPr>
          <a:xfrm>
            <a:off x="992459" y="5175721"/>
            <a:ext cx="4059045" cy="461665"/>
          </a:xfrm>
          <a:prstGeom prst="rect">
            <a:avLst/>
          </a:prstGeom>
          <a:noFill/>
        </p:spPr>
        <p:txBody>
          <a:bodyPr wrap="square" rtlCol="0">
            <a:spAutoFit/>
          </a:bodyPr>
          <a:lstStyle/>
          <a:p>
            <a:r>
              <a:rPr lang="en-US" sz="2400" dirty="0">
                <a:solidFill>
                  <a:schemeClr val="tx1">
                    <a:lumMod val="50000"/>
                  </a:schemeClr>
                </a:solidFill>
                <a:latin typeface="Bahnschrift" panose="020B0502040204020203" pitchFamily="34" charset="0"/>
              </a:rPr>
              <a:t>Database</a:t>
            </a:r>
            <a:endParaRPr lang="en-IN" sz="2400" dirty="0">
              <a:solidFill>
                <a:schemeClr val="tx1">
                  <a:lumMod val="50000"/>
                </a:schemeClr>
              </a:solidFill>
              <a:latin typeface="Bahnschrift" panose="020B0502040204020203" pitchFamily="34" charset="0"/>
            </a:endParaRPr>
          </a:p>
        </p:txBody>
      </p:sp>
      <p:sp>
        <p:nvSpPr>
          <p:cNvPr id="11" name="TextBox 10">
            <a:extLst>
              <a:ext uri="{FF2B5EF4-FFF2-40B4-BE49-F238E27FC236}">
                <a16:creationId xmlns:a16="http://schemas.microsoft.com/office/drawing/2014/main" id="{92CD5C1C-7984-0722-6C24-BD53C7416366}"/>
              </a:ext>
            </a:extLst>
          </p:cNvPr>
          <p:cNvSpPr txBox="1"/>
          <p:nvPr/>
        </p:nvSpPr>
        <p:spPr>
          <a:xfrm>
            <a:off x="2252546" y="5637386"/>
            <a:ext cx="8831211" cy="1815882"/>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chemeClr val="tx1">
                    <a:lumMod val="65000"/>
                  </a:schemeClr>
                </a:solidFill>
                <a:effectLst/>
                <a:latin typeface="Bahnschrift" panose="020B0502040204020203" pitchFamily="34" charset="0"/>
              </a:rPr>
              <a:t>Data modeling</a:t>
            </a:r>
            <a:r>
              <a:rPr lang="en-US" b="0" i="0" dirty="0">
                <a:solidFill>
                  <a:srgbClr val="D1D5DB"/>
                </a:solidFill>
                <a:effectLst/>
                <a:latin typeface="Söhne"/>
              </a:rPr>
              <a:t>: </a:t>
            </a:r>
            <a:r>
              <a:rPr lang="en-US" b="0" i="0" dirty="0">
                <a:solidFill>
                  <a:srgbClr val="D1D5DB"/>
                </a:solidFill>
                <a:effectLst/>
                <a:latin typeface="Bahnschrift" panose="020B0502040204020203" pitchFamily="34" charset="0"/>
              </a:rPr>
              <a:t>Designing the database schema that accurately represents the data and supports the required functionality.</a:t>
            </a:r>
          </a:p>
          <a:p>
            <a:pPr algn="l"/>
            <a:endParaRPr lang="en-US" b="0" i="0" dirty="0">
              <a:solidFill>
                <a:srgbClr val="D1D5DB"/>
              </a:solidFill>
              <a:effectLst/>
              <a:latin typeface="Bahnschrift" panose="020B0502040204020203" pitchFamily="34" charset="0"/>
            </a:endParaRPr>
          </a:p>
          <a:p>
            <a:pPr marL="285750" indent="-285750">
              <a:buFont typeface="Arial" panose="020B0604020202020204" pitchFamily="34" charset="0"/>
              <a:buChar char="•"/>
            </a:pPr>
            <a:r>
              <a:rPr lang="en-US" sz="2000" b="0" i="0" dirty="0">
                <a:solidFill>
                  <a:schemeClr val="tx1">
                    <a:lumMod val="65000"/>
                  </a:schemeClr>
                </a:solidFill>
                <a:effectLst/>
                <a:latin typeface="Bahnschrift" panose="020B0502040204020203" pitchFamily="34" charset="0"/>
              </a:rPr>
              <a:t>Security</a:t>
            </a:r>
            <a:r>
              <a:rPr lang="en-US" b="0" i="0" dirty="0">
                <a:solidFill>
                  <a:srgbClr val="D1D5DB"/>
                </a:solidFill>
                <a:effectLst/>
                <a:latin typeface="Söhne"/>
              </a:rPr>
              <a:t>: </a:t>
            </a:r>
            <a:r>
              <a:rPr lang="en-US" b="0" i="0" dirty="0">
                <a:solidFill>
                  <a:srgbClr val="D1D5DB"/>
                </a:solidFill>
                <a:effectLst/>
                <a:latin typeface="Bahnschrift" panose="020B0502040204020203" pitchFamily="34" charset="0"/>
              </a:rPr>
              <a:t>ensuring that the database and its contents are protected from unauthorized access, hacking, and other security threats.</a:t>
            </a:r>
          </a:p>
          <a:p>
            <a:pPr marL="285750" indent="-285750" algn="l">
              <a:buFont typeface="Arial" panose="020B0604020202020204" pitchFamily="34" charset="0"/>
              <a:buChar char="•"/>
            </a:pPr>
            <a:endParaRPr lang="en-US" b="0" i="0" dirty="0">
              <a:solidFill>
                <a:srgbClr val="D1D5DB"/>
              </a:solidFill>
              <a:effectLst/>
              <a:latin typeface="Bahnschrift" panose="020B0502040204020203" pitchFamily="34" charset="0"/>
            </a:endParaRPr>
          </a:p>
        </p:txBody>
      </p:sp>
      <p:sp>
        <p:nvSpPr>
          <p:cNvPr id="12" name="TextBox 11">
            <a:extLst>
              <a:ext uri="{FF2B5EF4-FFF2-40B4-BE49-F238E27FC236}">
                <a16:creationId xmlns:a16="http://schemas.microsoft.com/office/drawing/2014/main" id="{57D42C0E-3416-1752-3FD4-6380F954B4CF}"/>
              </a:ext>
            </a:extLst>
          </p:cNvPr>
          <p:cNvSpPr txBox="1"/>
          <p:nvPr/>
        </p:nvSpPr>
        <p:spPr>
          <a:xfrm>
            <a:off x="345688" y="524107"/>
            <a:ext cx="401444"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190650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08583-DBF4-3508-2202-E8BF490715C4}"/>
              </a:ext>
            </a:extLst>
          </p:cNvPr>
          <p:cNvSpPr txBox="1"/>
          <p:nvPr/>
        </p:nvSpPr>
        <p:spPr>
          <a:xfrm>
            <a:off x="345688" y="334537"/>
            <a:ext cx="6556917" cy="461665"/>
          </a:xfrm>
          <a:prstGeom prst="rect">
            <a:avLst/>
          </a:prstGeom>
          <a:noFill/>
        </p:spPr>
        <p:txBody>
          <a:bodyPr wrap="square" rtlCol="0">
            <a:spAutoFit/>
          </a:bodyPr>
          <a:lstStyle/>
          <a:p>
            <a:r>
              <a:rPr lang="en-US" sz="2400" u="sng" dirty="0">
                <a:solidFill>
                  <a:schemeClr val="tx1">
                    <a:lumMod val="50000"/>
                  </a:schemeClr>
                </a:solidFill>
                <a:latin typeface="Bahnschrift" panose="020B0502040204020203" pitchFamily="34" charset="0"/>
              </a:rPr>
              <a:t>Reason of choosing programming language.</a:t>
            </a:r>
            <a:endParaRPr lang="en-IN" sz="2400" u="sng" dirty="0">
              <a:solidFill>
                <a:schemeClr val="tx1">
                  <a:lumMod val="50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018FC0A5-9376-0FA7-2C20-0EEC0CF33799}"/>
              </a:ext>
            </a:extLst>
          </p:cNvPr>
          <p:cNvSpPr txBox="1"/>
          <p:nvPr/>
        </p:nvSpPr>
        <p:spPr>
          <a:xfrm>
            <a:off x="1494264" y="796202"/>
            <a:ext cx="9813073" cy="7417415"/>
          </a:xfrm>
          <a:prstGeom prst="rect">
            <a:avLst/>
          </a:prstGeom>
          <a:noFill/>
        </p:spPr>
        <p:txBody>
          <a:bodyPr wrap="square" rtlCol="0">
            <a:spAutoFit/>
          </a:bodyPr>
          <a:lstStyle/>
          <a:p>
            <a:r>
              <a:rPr lang="en-US" sz="2000" dirty="0">
                <a:solidFill>
                  <a:schemeClr val="tx1">
                    <a:lumMod val="65000"/>
                  </a:schemeClr>
                </a:solidFill>
                <a:latin typeface="Bahnschrift" panose="020B0502040204020203" pitchFamily="34" charset="0"/>
              </a:rPr>
              <a:t>User(Client) Side</a:t>
            </a:r>
          </a:p>
          <a:p>
            <a:endParaRPr lang="en-US" sz="2000" dirty="0">
              <a:solidFill>
                <a:schemeClr val="tx1">
                  <a:lumMod val="65000"/>
                </a:schemeClr>
              </a:solidFill>
              <a:latin typeface="Bahnschrift" panose="020B0502040204020203" pitchFamily="34" charset="0"/>
            </a:endParaRPr>
          </a:p>
          <a:p>
            <a:pPr marL="342900" indent="-342900">
              <a:lnSpc>
                <a:spcPct val="200000"/>
              </a:lnSpc>
              <a:buFont typeface="Arial" panose="020B0604020202020204" pitchFamily="34" charset="0"/>
              <a:buChar char="•"/>
            </a:pPr>
            <a:r>
              <a:rPr lang="en-US" dirty="0">
                <a:latin typeface="Bahnschrift" panose="020B0502040204020203" pitchFamily="34" charset="0"/>
              </a:rPr>
              <a:t>We mostly used </a:t>
            </a:r>
            <a:r>
              <a:rPr lang="en-US" dirty="0" err="1">
                <a:latin typeface="Bahnschrift" panose="020B0502040204020203" pitchFamily="34" charset="0"/>
              </a:rPr>
              <a:t>Javascript</a:t>
            </a:r>
            <a:r>
              <a:rPr lang="en-US" dirty="0">
                <a:latin typeface="Bahnschrift" panose="020B0502040204020203" pitchFamily="34" charset="0"/>
              </a:rPr>
              <a:t> and </a:t>
            </a:r>
            <a:r>
              <a:rPr lang="en-US" dirty="0" err="1">
                <a:latin typeface="Bahnschrift" panose="020B0502040204020203" pitchFamily="34" charset="0"/>
              </a:rPr>
              <a:t>Javascript</a:t>
            </a:r>
            <a:r>
              <a:rPr lang="en-US" dirty="0">
                <a:latin typeface="Bahnschrift" panose="020B0502040204020203" pitchFamily="34" charset="0"/>
              </a:rPr>
              <a:t> </a:t>
            </a:r>
            <a:r>
              <a:rPr lang="en-US" dirty="0" err="1">
                <a:latin typeface="Bahnschrift" panose="020B0502040204020203" pitchFamily="34" charset="0"/>
              </a:rPr>
              <a:t>templete</a:t>
            </a:r>
            <a:r>
              <a:rPr lang="en-US" dirty="0">
                <a:latin typeface="Bahnschrift" panose="020B0502040204020203" pitchFamily="34" charset="0"/>
              </a:rPr>
              <a:t>(</a:t>
            </a:r>
            <a:r>
              <a:rPr lang="en-US" dirty="0" err="1">
                <a:latin typeface="Bahnschrift" panose="020B0502040204020203" pitchFamily="34" charset="0"/>
              </a:rPr>
              <a:t>ejs</a:t>
            </a:r>
            <a:r>
              <a:rPr lang="en-US" dirty="0">
                <a:latin typeface="Bahnschrift" panose="020B0502040204020203" pitchFamily="34" charset="0"/>
              </a:rPr>
              <a:t>) as a programming language</a:t>
            </a:r>
          </a:p>
          <a:p>
            <a:pPr marL="342900" indent="-342900">
              <a:lnSpc>
                <a:spcPct val="200000"/>
              </a:lnSpc>
              <a:buFont typeface="Arial" panose="020B0604020202020204" pitchFamily="34" charset="0"/>
              <a:buChar char="•"/>
            </a:pPr>
            <a:r>
              <a:rPr lang="en-US" dirty="0">
                <a:latin typeface="Bahnschrift" panose="020B0502040204020203" pitchFamily="34" charset="0"/>
              </a:rPr>
              <a:t>We have decided to build a web application and for that reason </a:t>
            </a:r>
            <a:r>
              <a:rPr lang="en-US" dirty="0" err="1">
                <a:latin typeface="Bahnschrift" panose="020B0502040204020203" pitchFamily="34" charset="0"/>
              </a:rPr>
              <a:t>Javascript</a:t>
            </a:r>
            <a:r>
              <a:rPr lang="en-US" dirty="0">
                <a:latin typeface="Bahnschrift" panose="020B0502040204020203" pitchFamily="34" charset="0"/>
              </a:rPr>
              <a:t> is the most popular and Widely used programming language</a:t>
            </a:r>
          </a:p>
          <a:p>
            <a:pPr marL="342900" indent="-342900">
              <a:lnSpc>
                <a:spcPct val="200000"/>
              </a:lnSpc>
              <a:buFont typeface="Arial" panose="020B0604020202020204" pitchFamily="34" charset="0"/>
              <a:buChar char="•"/>
            </a:pPr>
            <a:r>
              <a:rPr lang="en-US" dirty="0">
                <a:latin typeface="Bahnschrift" panose="020B0502040204020203" pitchFamily="34" charset="0"/>
              </a:rPr>
              <a:t>Its Resources are easily available on internet and have a large developer community</a:t>
            </a:r>
          </a:p>
          <a:p>
            <a:pPr marL="342900" indent="-342900">
              <a:lnSpc>
                <a:spcPct val="200000"/>
              </a:lnSpc>
              <a:buFont typeface="Arial" panose="020B0604020202020204" pitchFamily="34" charset="0"/>
              <a:buChar char="•"/>
            </a:pPr>
            <a:r>
              <a:rPr lang="en-US" b="0" i="0" dirty="0">
                <a:effectLst/>
                <a:latin typeface="Bahnschrift" panose="020B0502040204020203" pitchFamily="34" charset="0"/>
              </a:rPr>
              <a:t>JavaScript is designed to be fast and efficient, which is critical for building responsive and scalable web applications.</a:t>
            </a:r>
            <a:r>
              <a:rPr lang="en-US" dirty="0">
                <a:latin typeface="Bahnschrift" panose="020B0502040204020203" pitchFamily="34" charset="0"/>
              </a:rPr>
              <a:t> </a:t>
            </a:r>
          </a:p>
          <a:p>
            <a:pPr marL="342900" indent="-342900">
              <a:lnSpc>
                <a:spcPct val="200000"/>
              </a:lnSpc>
              <a:buFont typeface="Arial" panose="020B0604020202020204" pitchFamily="34" charset="0"/>
              <a:buChar char="•"/>
            </a:pPr>
            <a:r>
              <a:rPr lang="en-US" dirty="0">
                <a:latin typeface="Bahnschrift" panose="020B0502040204020203" pitchFamily="34" charset="0"/>
              </a:rPr>
              <a:t>Some of the features like (Event or </a:t>
            </a:r>
            <a:r>
              <a:rPr lang="en-US" dirty="0" err="1">
                <a:latin typeface="Bahnschrift" panose="020B0502040204020203" pitchFamily="34" charset="0"/>
              </a:rPr>
              <a:t>Onchange</a:t>
            </a:r>
            <a:r>
              <a:rPr lang="en-US" dirty="0">
                <a:latin typeface="Bahnschrift" panose="020B0502040204020203" pitchFamily="34" charset="0"/>
              </a:rPr>
              <a:t>) enables the user to build responsive and scalable web applications</a:t>
            </a:r>
          </a:p>
          <a:p>
            <a:pPr marL="342900" indent="-342900">
              <a:lnSpc>
                <a:spcPct val="200000"/>
              </a:lnSpc>
              <a:buFont typeface="Arial" panose="020B0604020202020204" pitchFamily="34" charset="0"/>
              <a:buChar char="•"/>
            </a:pPr>
            <a:r>
              <a:rPr lang="en-US" b="0" i="0" dirty="0">
                <a:effectLst/>
                <a:latin typeface="Bahnschrift" panose="020B0502040204020203" pitchFamily="34" charset="0"/>
              </a:rPr>
              <a:t>JavaScript has many integration options for third-party services and APIs, allowing us to easily incorporate new features and functionality into their web applications (</a:t>
            </a:r>
            <a:r>
              <a:rPr lang="en-US" dirty="0" err="1">
                <a:latin typeface="Bahnschrift" panose="020B0502040204020203" pitchFamily="34" charset="0"/>
              </a:rPr>
              <a:t>M</a:t>
            </a:r>
            <a:r>
              <a:rPr lang="en-US" b="0" i="0" dirty="0" err="1">
                <a:effectLst/>
                <a:latin typeface="Bahnschrift" panose="020B0502040204020203" pitchFamily="34" charset="0"/>
              </a:rPr>
              <a:t>apbox</a:t>
            </a:r>
            <a:r>
              <a:rPr lang="en-US" b="0" i="0" dirty="0">
                <a:effectLst/>
                <a:latin typeface="Bahnschrift" panose="020B0502040204020203" pitchFamily="34" charset="0"/>
              </a:rPr>
              <a:t>, </a:t>
            </a:r>
            <a:r>
              <a:rPr lang="en-US" b="0" i="0" dirty="0" err="1">
                <a:effectLst/>
                <a:latin typeface="Bahnschrift" panose="020B0502040204020203" pitchFamily="34" charset="0"/>
              </a:rPr>
              <a:t>Razorpay</a:t>
            </a:r>
            <a:r>
              <a:rPr lang="en-US" b="0" i="0" dirty="0">
                <a:effectLst/>
                <a:latin typeface="Bahnschrift" panose="020B0502040204020203" pitchFamily="34" charset="0"/>
              </a:rPr>
              <a:t> etc.).</a:t>
            </a:r>
            <a:endParaRPr lang="en-US" dirty="0">
              <a:latin typeface="Bahnschrift" panose="020B0502040204020203" pitchFamily="34" charset="0"/>
            </a:endParaRPr>
          </a:p>
          <a:p>
            <a:pPr marL="342900" indent="-342900">
              <a:buFont typeface="Arial" panose="020B0604020202020204" pitchFamily="34" charset="0"/>
              <a:buChar char="•"/>
            </a:pPr>
            <a:endParaRPr lang="en-US" sz="2000" dirty="0">
              <a:solidFill>
                <a:schemeClr val="tx1">
                  <a:lumMod val="65000"/>
                </a:schemeClr>
              </a:solidFill>
              <a:latin typeface="Bahnschrift" panose="020B0502040204020203" pitchFamily="34" charset="0"/>
            </a:endParaRPr>
          </a:p>
          <a:p>
            <a:pPr marL="342900" indent="-342900">
              <a:buFont typeface="Arial" panose="020B0604020202020204" pitchFamily="34" charset="0"/>
              <a:buChar char="•"/>
            </a:pPr>
            <a:endParaRPr lang="en-IN" sz="2000" dirty="0">
              <a:solidFill>
                <a:schemeClr val="tx1">
                  <a:lumMod val="6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C5F8729E-6D0B-2661-3C0B-1E75CBA401E2}"/>
              </a:ext>
            </a:extLst>
          </p:cNvPr>
          <p:cNvSpPr txBox="1"/>
          <p:nvPr/>
        </p:nvSpPr>
        <p:spPr>
          <a:xfrm>
            <a:off x="144966" y="380703"/>
            <a:ext cx="401444"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199136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FB903-EADB-396D-8A3A-8ACC2E62A63D}"/>
              </a:ext>
            </a:extLst>
          </p:cNvPr>
          <p:cNvSpPr txBox="1"/>
          <p:nvPr/>
        </p:nvSpPr>
        <p:spPr>
          <a:xfrm>
            <a:off x="1092820" y="1338146"/>
            <a:ext cx="2408663" cy="461665"/>
          </a:xfrm>
          <a:prstGeom prst="rect">
            <a:avLst/>
          </a:prstGeom>
          <a:noFill/>
        </p:spPr>
        <p:txBody>
          <a:bodyPr wrap="square" rtlCol="0">
            <a:spAutoFit/>
          </a:bodyPr>
          <a:lstStyle/>
          <a:p>
            <a:r>
              <a:rPr lang="en-US" sz="2400" u="sng" dirty="0">
                <a:solidFill>
                  <a:schemeClr val="tx1">
                    <a:lumMod val="65000"/>
                  </a:schemeClr>
                </a:solidFill>
                <a:latin typeface="Bahnschrift" panose="020B0502040204020203" pitchFamily="34" charset="0"/>
              </a:rPr>
              <a:t>Server side</a:t>
            </a:r>
            <a:endParaRPr lang="en-IN" sz="2400" u="sng" dirty="0">
              <a:solidFill>
                <a:schemeClr val="tx1">
                  <a:lumMod val="65000"/>
                </a:schemeClr>
              </a:solidFill>
              <a:latin typeface="Bahnschrift" panose="020B0502040204020203" pitchFamily="34" charset="0"/>
            </a:endParaRPr>
          </a:p>
        </p:txBody>
      </p:sp>
      <p:sp>
        <p:nvSpPr>
          <p:cNvPr id="3" name="TextBox 2">
            <a:extLst>
              <a:ext uri="{FF2B5EF4-FFF2-40B4-BE49-F238E27FC236}">
                <a16:creationId xmlns:a16="http://schemas.microsoft.com/office/drawing/2014/main" id="{699F955E-F69E-B90F-FEC4-F03E0C3201CD}"/>
              </a:ext>
            </a:extLst>
          </p:cNvPr>
          <p:cNvSpPr txBox="1"/>
          <p:nvPr/>
        </p:nvSpPr>
        <p:spPr>
          <a:xfrm>
            <a:off x="1996069" y="2185639"/>
            <a:ext cx="8865220" cy="443704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We used </a:t>
            </a:r>
            <a:r>
              <a:rPr lang="en-US" b="0" i="0" dirty="0" err="1">
                <a:effectLst/>
                <a:latin typeface="Bahnschrift" panose="020B0502040204020203" pitchFamily="34" charset="0"/>
              </a:rPr>
              <a:t>Mongodb</a:t>
            </a:r>
            <a:r>
              <a:rPr lang="en-US" b="0" i="0" dirty="0">
                <a:effectLst/>
                <a:latin typeface="Bahnschrift" panose="020B0502040204020203" pitchFamily="34" charset="0"/>
              </a:rPr>
              <a:t> and Express </a:t>
            </a:r>
            <a:r>
              <a:rPr lang="en-US" b="0" i="0" dirty="0" err="1">
                <a:effectLst/>
                <a:latin typeface="Bahnschrift" panose="020B0502040204020203" pitchFamily="34" charset="0"/>
              </a:rPr>
              <a:t>js</a:t>
            </a:r>
            <a:r>
              <a:rPr lang="en-US" b="0" i="0" dirty="0">
                <a:effectLst/>
                <a:latin typeface="Bahnschrift" panose="020B0502040204020203" pitchFamily="34" charset="0"/>
              </a:rPr>
              <a:t> for building server side. </a:t>
            </a:r>
            <a:r>
              <a:rPr lang="en-US" dirty="0">
                <a:latin typeface="Bahnschrift" panose="020B0502040204020203" pitchFamily="34" charset="0"/>
              </a:rPr>
              <a:t>Because </a:t>
            </a:r>
            <a:r>
              <a:rPr lang="en-US" dirty="0" err="1">
                <a:latin typeface="Bahnschrift" panose="020B0502040204020203" pitchFamily="34" charset="0"/>
              </a:rPr>
              <a:t>Mongodb</a:t>
            </a:r>
            <a:r>
              <a:rPr lang="en-US" dirty="0">
                <a:latin typeface="Bahnschrift" panose="020B0502040204020203" pitchFamily="34" charset="0"/>
              </a:rPr>
              <a:t> is commonly used with </a:t>
            </a:r>
            <a:r>
              <a:rPr lang="en-US" b="0" i="0" dirty="0">
                <a:effectLst/>
                <a:latin typeface="Bahnschrift" panose="020B0502040204020203" pitchFamily="34" charset="0"/>
              </a:rPr>
              <a:t>JavaScript-based applications because of its support for JSON-like documents and dynamic schema.</a:t>
            </a:r>
          </a:p>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MongoDB is designed to scale easily and efficiently. It can handle large volumes of data and high traffic loads without compromising on performance</a:t>
            </a:r>
            <a:r>
              <a:rPr lang="en-US" b="0" i="0" dirty="0">
                <a:solidFill>
                  <a:srgbClr val="D1D5DB"/>
                </a:solidFill>
                <a:effectLst/>
                <a:latin typeface="Söhne"/>
              </a:rPr>
              <a:t>.</a:t>
            </a:r>
          </a:p>
          <a:p>
            <a:pPr marL="285750" indent="-285750">
              <a:lnSpc>
                <a:spcPct val="200000"/>
              </a:lnSpc>
              <a:buFont typeface="Arial" panose="020B0604020202020204" pitchFamily="34" charset="0"/>
              <a:buChar char="•"/>
            </a:pPr>
            <a:r>
              <a:rPr lang="en-US" b="0" i="0" dirty="0">
                <a:effectLst/>
                <a:latin typeface="Bahnschrift" panose="020B0502040204020203" pitchFamily="34" charset="0"/>
              </a:rPr>
              <a:t> MongoDB's document-based data model provides high performance for data retrieval</a:t>
            </a:r>
          </a:p>
          <a:p>
            <a:pPr marL="285750" indent="-285750">
              <a:lnSpc>
                <a:spcPct val="200000"/>
              </a:lnSpc>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0B70AC3C-424D-8749-D50E-4D3E2B9479A7}"/>
              </a:ext>
            </a:extLst>
          </p:cNvPr>
          <p:cNvSpPr txBox="1"/>
          <p:nvPr/>
        </p:nvSpPr>
        <p:spPr>
          <a:xfrm>
            <a:off x="345688" y="524107"/>
            <a:ext cx="401444"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3990871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949</TotalTime>
  <Words>1486</Words>
  <Application>Microsoft Office PowerPoint</Application>
  <PresentationFormat>Custom</PresentationFormat>
  <Paragraphs>152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vt:lpstr>
      <vt:lpstr>Bahnschrift Condensed</vt:lpstr>
      <vt:lpstr>Century Gothic</vt:lpstr>
      <vt:lpstr>Söhne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Gautam Kumar</dc:creator>
  <cp:lastModifiedBy>Gautam Kumar</cp:lastModifiedBy>
  <cp:revision>6</cp:revision>
  <dcterms:created xsi:type="dcterms:W3CDTF">2023-04-08T04:50:43Z</dcterms:created>
  <dcterms:modified xsi:type="dcterms:W3CDTF">2023-04-09T10:24:55Z</dcterms:modified>
</cp:coreProperties>
</file>