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79" r:id="rId3"/>
    <p:sldId id="270" r:id="rId4"/>
    <p:sldId id="271" r:id="rId5"/>
    <p:sldId id="272" r:id="rId6"/>
    <p:sldId id="273" r:id="rId7"/>
    <p:sldId id="274" r:id="rId8"/>
    <p:sldId id="275" r:id="rId9"/>
    <p:sldId id="276" r:id="rId10"/>
    <p:sldId id="278"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514CC-5F69-4231-A129-28B3204051A6}" v="21" dt="2024-07-01T18:28:29.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19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17DD5-D0D8-4054-9740-E336D8CF5ED8}"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5001F-D40C-49FF-BE05-7E58A0CE11A4}" type="slidenum">
              <a:rPr lang="en-US" smtClean="0"/>
              <a:t>‹#›</a:t>
            </a:fld>
            <a:endParaRPr lang="en-US"/>
          </a:p>
        </p:txBody>
      </p:sp>
    </p:spTree>
    <p:extLst>
      <p:ext uri="{BB962C8B-B14F-4D97-AF65-F5344CB8AC3E}">
        <p14:creationId xmlns:p14="http://schemas.microsoft.com/office/powerpoint/2010/main" val="155689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Good afternoon, Sir. Today, I am here to present my Power BI project titled "Analysis of Airbnb Data Using Power BI" along with its PowerPoint presentation. </a:t>
            </a:r>
          </a:p>
          <a:p>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1</a:t>
            </a:fld>
            <a:endParaRPr lang="en-US"/>
          </a:p>
        </p:txBody>
      </p:sp>
    </p:spTree>
    <p:extLst>
      <p:ext uri="{BB962C8B-B14F-4D97-AF65-F5344CB8AC3E}">
        <p14:creationId xmlns:p14="http://schemas.microsoft.com/office/powerpoint/2010/main" val="385174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final report of the project </a:t>
            </a:r>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10</a:t>
            </a:fld>
            <a:endParaRPr lang="en-US"/>
          </a:p>
        </p:txBody>
      </p:sp>
    </p:spTree>
    <p:extLst>
      <p:ext uri="{BB962C8B-B14F-4D97-AF65-F5344CB8AC3E}">
        <p14:creationId xmlns:p14="http://schemas.microsoft.com/office/powerpoint/2010/main" val="414896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goals of this project are as follows </a:t>
            </a:r>
            <a:br>
              <a:rPr lang="en-US" dirty="0"/>
            </a:br>
            <a:endParaRPr lang="en-US" dirty="0"/>
          </a:p>
          <a:p>
            <a:pPr>
              <a:buFont typeface="+mj-lt"/>
              <a:buAutoNum type="arabicPeriod"/>
            </a:pPr>
            <a:r>
              <a:rPr lang="en-US" b="1" dirty="0"/>
              <a:t>Assessing District Location Scores:</a:t>
            </a:r>
            <a:r>
              <a:rPr lang="en-US" dirty="0"/>
              <a:t> in which we Identify districts with the lowest scores to understand specific area drawbacks.</a:t>
            </a:r>
          </a:p>
          <a:p>
            <a:pPr>
              <a:buFont typeface="+mj-lt"/>
              <a:buAutoNum type="arabicPeriod"/>
            </a:pPr>
            <a:endParaRPr lang="en-US" dirty="0"/>
          </a:p>
          <a:p>
            <a:pPr>
              <a:buFont typeface="+mj-lt"/>
              <a:buAutoNum type="arabicPeriod"/>
            </a:pPr>
            <a:r>
              <a:rPr lang="en-US" b="1" dirty="0"/>
              <a:t>Examining Host Response Time Impact:</a:t>
            </a:r>
            <a:r>
              <a:rPr lang="en-US" dirty="0"/>
              <a:t> in which we Analyze how host response times affect overall Airbnb ratings for valuable insights.</a:t>
            </a:r>
          </a:p>
          <a:p>
            <a:pPr>
              <a:buFont typeface="+mj-lt"/>
              <a:buAutoNum type="arabicPeriod"/>
            </a:pPr>
            <a:endParaRPr lang="en-US" b="1" dirty="0"/>
          </a:p>
          <a:p>
            <a:pPr>
              <a:buFont typeface="+mj-lt"/>
              <a:buAutoNum type="arabicPeriod"/>
            </a:pPr>
            <a:r>
              <a:rPr lang="en-US" b="1" dirty="0"/>
              <a:t>Visualizing Airbnb Listing Prices: i</a:t>
            </a:r>
            <a:r>
              <a:rPr lang="en-US" dirty="0"/>
              <a:t>n which we  Create visuals of listing prices across cities to highlight trends and variations.</a:t>
            </a:r>
          </a:p>
          <a:p>
            <a:pPr>
              <a:buFont typeface="+mj-lt"/>
              <a:buAutoNum type="arabicPeriod"/>
            </a:pPr>
            <a:endParaRPr lang="en-US" b="1" dirty="0"/>
          </a:p>
          <a:p>
            <a:pPr>
              <a:buFont typeface="+mj-lt"/>
              <a:buAutoNum type="arabicPeriod"/>
            </a:pPr>
            <a:r>
              <a:rPr lang="en-US" b="1" dirty="0"/>
              <a:t>Analyzing Composite Scores:</a:t>
            </a:r>
            <a:r>
              <a:rPr lang="en-US" dirty="0"/>
              <a:t> </a:t>
            </a:r>
            <a:r>
              <a:rPr lang="en-US" b="1" dirty="0"/>
              <a:t>i</a:t>
            </a:r>
            <a:r>
              <a:rPr lang="en-US" dirty="0"/>
              <a:t>n which we  Develop and analyze a composite score from check-in and host communication for districts.</a:t>
            </a:r>
          </a:p>
          <a:p>
            <a:pPr>
              <a:buFont typeface="+mj-lt"/>
              <a:buAutoNum type="arabicPeriod"/>
            </a:pPr>
            <a:endParaRPr lang="en-US" b="1" dirty="0"/>
          </a:p>
          <a:p>
            <a:pPr>
              <a:buFont typeface="+mj-lt"/>
              <a:buAutoNum type="arabicPeriod"/>
            </a:pPr>
            <a:r>
              <a:rPr lang="en-US" b="1" dirty="0"/>
              <a:t>Calculating Listing Age and Host Tenure:</a:t>
            </a:r>
            <a:r>
              <a:rPr lang="en-US" dirty="0"/>
              <a:t> </a:t>
            </a:r>
            <a:r>
              <a:rPr lang="en-US" b="1" dirty="0"/>
              <a:t>i</a:t>
            </a:r>
            <a:r>
              <a:rPr lang="en-US" dirty="0"/>
              <a:t>n which we Determine listing ages and identify hosts with over ten years of experience.</a:t>
            </a:r>
          </a:p>
          <a:p>
            <a:pPr>
              <a:buFont typeface="+mj-lt"/>
              <a:buAutoNum type="arabicPeriod"/>
            </a:pPr>
            <a:endParaRPr lang="en-US" b="1" dirty="0"/>
          </a:p>
          <a:p>
            <a:pPr>
              <a:buFont typeface="+mj-lt"/>
              <a:buAutoNum type="arabicPeriod"/>
            </a:pPr>
            <a:r>
              <a:rPr lang="en-US" b="1" dirty="0"/>
              <a:t>Property Type Price Analysis:</a:t>
            </a:r>
            <a:r>
              <a:rPr lang="en-US" dirty="0"/>
              <a:t> </a:t>
            </a:r>
            <a:r>
              <a:rPr lang="en-US" b="1" dirty="0"/>
              <a:t>i</a:t>
            </a:r>
            <a:r>
              <a:rPr lang="en-US" dirty="0"/>
              <a:t>n which we Create a tree map showing average prices for property types, focusing on highest prices for entire places.</a:t>
            </a:r>
          </a:p>
          <a:p>
            <a:pPr>
              <a:buFont typeface="+mj-lt"/>
              <a:buAutoNum type="arabicPeriod"/>
            </a:pPr>
            <a:endParaRPr lang="en-US" b="1" dirty="0"/>
          </a:p>
          <a:p>
            <a:pPr>
              <a:buFont typeface="+mj-lt"/>
              <a:buAutoNum type="arabicPeriod"/>
            </a:pPr>
            <a:r>
              <a:rPr lang="en-US" b="1" dirty="0"/>
              <a:t>Crafting a Comprehensive City Insights Report:</a:t>
            </a:r>
            <a:r>
              <a:rPr lang="en-US" dirty="0"/>
              <a:t> </a:t>
            </a:r>
            <a:r>
              <a:rPr lang="en-US" b="1" dirty="0"/>
              <a:t>i</a:t>
            </a:r>
            <a:r>
              <a:rPr lang="en-US" dirty="0"/>
              <a:t>n which we Develop a report on listing prices, ratings, and trends, highlighting changes in visitor trends in 2020.</a:t>
            </a:r>
          </a:p>
          <a:p>
            <a:br>
              <a:rPr lang="en-US" b="1" dirty="0"/>
            </a:br>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2</a:t>
            </a:fld>
            <a:endParaRPr lang="en-US"/>
          </a:p>
        </p:txBody>
      </p:sp>
    </p:spTree>
    <p:extLst>
      <p:ext uri="{BB962C8B-B14F-4D97-AF65-F5344CB8AC3E}">
        <p14:creationId xmlns:p14="http://schemas.microsoft.com/office/powerpoint/2010/main" val="412346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slide presents the first goal of the project which is “</a:t>
            </a:r>
            <a:r>
              <a:rPr lang="en-US" sz="18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Assessing District Location Scores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rPr>
              <a:t>Suggestion to remove bad sentiment</a:t>
            </a:r>
            <a:endParaRPr lang="en-US" sz="1800" b="1" dirty="0">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property descriptions, provide comprehensive and honest details about the property and surrounding area, highlighting both positive and negative aspects. Ensure guests have clear and accurate maps and directions, including information on public transportation and nearby amenities. Create neighborhood guides covering local attractions, dining options, safety, and cultural tips. Offer detailed safety information about the neighborhood, including staying safe tips and emergency contact information. Highlight security features such as secure locks, alarm systems, and well-lit entrances.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0" u="sng" kern="100" dirty="0">
                <a:effectLst/>
                <a:latin typeface="Calibri" panose="020F0502020204030204" pitchFamily="34" charset="0"/>
                <a:ea typeface="Calibri" panose="020F0502020204030204" pitchFamily="34" charset="0"/>
                <a:cs typeface="Times New Roman" panose="02020603050405020304" pitchFamily="18" charset="0"/>
              </a:rPr>
              <a:t>The main aim </a:t>
            </a:r>
            <a:r>
              <a:rPr lang="en-US" sz="2800" b="0" u="sng" dirty="0">
                <a:latin typeface="-apple-system"/>
                <a:ea typeface="-apple-system"/>
                <a:cs typeface="-apple-system"/>
              </a:rPr>
              <a:t>is to pinpoint the location in the district with the least favorable location scores.</a:t>
            </a:r>
            <a:br>
              <a:rPr lang="en-US" sz="2800" b="0" u="sng" dirty="0">
                <a:latin typeface="-apple-system"/>
                <a:ea typeface="-apple-system"/>
                <a:cs typeface="-apple-system"/>
              </a:rPr>
            </a:br>
            <a:r>
              <a:rPr lang="en-US" sz="2800" b="0" u="sng" dirty="0">
                <a:latin typeface="-apple-system"/>
              </a:rPr>
              <a:t>Solution - Staten Island</a:t>
            </a:r>
            <a:endParaRPr lang="en-US" sz="1800" b="0" u="sng"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3</a:t>
            </a:fld>
            <a:endParaRPr lang="en-US"/>
          </a:p>
        </p:txBody>
      </p:sp>
    </p:spTree>
    <p:extLst>
      <p:ext uri="{BB962C8B-B14F-4D97-AF65-F5344CB8AC3E}">
        <p14:creationId xmlns:p14="http://schemas.microsoft.com/office/powerpoint/2010/main" val="3340632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second goal of the project which is “</a:t>
            </a:r>
            <a:r>
              <a:rPr lang="en-US" sz="18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Examining Host Response Time Impact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rPr>
              <a:t>Suggestion to reduce the bad sentiment</a:t>
            </a:r>
            <a:endParaRPr lang="en-US" sz="1800" b="1" dirty="0">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manage guest expectations, clearly state the typical response time in listings. Use automated messages to acknowledge inquiries immediately, even if a personal response will come later. Enable mobile notifications to ensure hosts are promptly alerted to new messages. Create response templates for common questions to expedite communication.</a:t>
            </a:r>
          </a:p>
          <a:p>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4</a:t>
            </a:fld>
            <a:endParaRPr lang="en-US"/>
          </a:p>
        </p:txBody>
      </p:sp>
    </p:spTree>
    <p:extLst>
      <p:ext uri="{BB962C8B-B14F-4D97-AF65-F5344CB8AC3E}">
        <p14:creationId xmlns:p14="http://schemas.microsoft.com/office/powerpoint/2010/main" val="1605277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third goal of the project which is “</a:t>
            </a:r>
            <a:r>
              <a:rPr lang="en-US" sz="1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Visualizing Airbnb Listing Prices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r>
              <a:rPr lang="en-US" dirty="0"/>
              <a:t>The chart visualizes Airbnb listing prices across various cities, showing a declining trend from Cape Town which is 50M to Rome which is 3M, </a:t>
            </a:r>
          </a:p>
        </p:txBody>
      </p:sp>
      <p:sp>
        <p:nvSpPr>
          <p:cNvPr id="4" name="Slide Number Placeholder 3"/>
          <p:cNvSpPr>
            <a:spLocks noGrp="1"/>
          </p:cNvSpPr>
          <p:nvPr>
            <p:ph type="sldNum" sz="quarter" idx="5"/>
          </p:nvPr>
        </p:nvSpPr>
        <p:spPr/>
        <p:txBody>
          <a:bodyPr/>
          <a:lstStyle/>
          <a:p>
            <a:fld id="{8CD5001F-D40C-49FF-BE05-7E58A0CE11A4}" type="slidenum">
              <a:rPr lang="en-US" smtClean="0"/>
              <a:t>5</a:t>
            </a:fld>
            <a:endParaRPr lang="en-US"/>
          </a:p>
        </p:txBody>
      </p:sp>
    </p:spTree>
    <p:extLst>
      <p:ext uri="{BB962C8B-B14F-4D97-AF65-F5344CB8AC3E}">
        <p14:creationId xmlns:p14="http://schemas.microsoft.com/office/powerpoint/2010/main" val="126412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fourth goal of the project which is “</a:t>
            </a:r>
            <a:r>
              <a:rPr lang="en-US" sz="18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Analyzing Composite Scores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Suggestions to decrease the bad sentiment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Provide guests with clear, step-by-step check-in instructions and offer flexible check-in options such as self-check-in or lockboxes. Supply a welcome kit with essentials and local information to help guests feel comfortable upon arrival. Ensure hosts respond promptly to inquiries and issues. Encourage hosts to proactively reach out to guests before their stay to confirm details and offer assistance.</a:t>
            </a:r>
          </a:p>
          <a:p>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6</a:t>
            </a:fld>
            <a:endParaRPr lang="en-US"/>
          </a:p>
        </p:txBody>
      </p:sp>
    </p:spTree>
    <p:extLst>
      <p:ext uri="{BB962C8B-B14F-4D97-AF65-F5344CB8AC3E}">
        <p14:creationId xmlns:p14="http://schemas.microsoft.com/office/powerpoint/2010/main" val="2199214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fifth goal of the project which is “</a:t>
            </a:r>
            <a:r>
              <a:rPr lang="en-US" sz="1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Calculating Listing Age and Host Tenure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1200" kern="100" dirty="0">
                <a:effectLst/>
                <a:latin typeface="Calibri" panose="020F0502020204030204" pitchFamily="34" charset="0"/>
                <a:ea typeface="Calibri" panose="020F0502020204030204" pitchFamily="34" charset="0"/>
                <a:cs typeface="Times New Roman" panose="02020603050405020304" pitchFamily="18" charset="0"/>
              </a:rPr>
            </a:br>
            <a:r>
              <a:rPr lang="en-US" dirty="0"/>
              <a:t>The image describes a donut chart titled "Calculating Listing Age and Host Tenure." It details the percentages of hosts based on their years of experience. Here is the summarized information:</a:t>
            </a:r>
          </a:p>
          <a:p>
            <a:pPr>
              <a:buFont typeface="Arial" panose="020B0604020202020204" pitchFamily="34" charset="0"/>
              <a:buChar char="•"/>
            </a:pPr>
            <a:r>
              <a:rPr lang="en-US" dirty="0"/>
              <a:t>42.39% of </a:t>
            </a:r>
            <a:r>
              <a:rPr lang="en-US"/>
              <a:t>hosts have </a:t>
            </a:r>
            <a:r>
              <a:rPr lang="en-US" dirty="0"/>
              <a:t>than 10 years of experience (light blue).</a:t>
            </a:r>
          </a:p>
          <a:p>
            <a:pPr>
              <a:buFont typeface="Arial" panose="020B0604020202020204" pitchFamily="34" charset="0"/>
              <a:buChar char="•"/>
            </a:pPr>
            <a:endParaRPr lang="en-US" dirty="0"/>
          </a:p>
          <a:p>
            <a:pPr>
              <a:buFont typeface="Arial" panose="020B0604020202020204" pitchFamily="34" charset="0"/>
              <a:buChar char="•"/>
            </a:pPr>
            <a:r>
              <a:rPr lang="en-US" dirty="0"/>
              <a:t>28.66% of hosts have 11 years of experience (dark blue).</a:t>
            </a:r>
          </a:p>
          <a:p>
            <a:pPr>
              <a:buFont typeface="Arial" panose="020B0604020202020204" pitchFamily="34" charset="0"/>
              <a:buChar char="•"/>
            </a:pPr>
            <a:endParaRPr lang="en-US" dirty="0"/>
          </a:p>
          <a:p>
            <a:pPr>
              <a:buFont typeface="Arial" panose="020B0604020202020204" pitchFamily="34" charset="0"/>
              <a:buChar char="•"/>
            </a:pPr>
            <a:r>
              <a:rPr lang="en-US" dirty="0"/>
              <a:t>18.09% of hosts have 12 years of experience (orange).</a:t>
            </a:r>
          </a:p>
          <a:p>
            <a:pPr>
              <a:buFont typeface="Arial" panose="020B0604020202020204" pitchFamily="34" charset="0"/>
              <a:buNone/>
            </a:pPr>
            <a:endParaRPr lang="en-US" dirty="0"/>
          </a:p>
          <a:p>
            <a:pPr>
              <a:buFont typeface="Arial" panose="020B0604020202020204" pitchFamily="34" charset="0"/>
              <a:buChar char="•"/>
            </a:pPr>
            <a:r>
              <a:rPr lang="en-US" dirty="0"/>
              <a:t>7.84% of hosts have 13 years of experience (purple).</a:t>
            </a:r>
          </a:p>
          <a:p>
            <a:pPr>
              <a:buFont typeface="Arial" panose="020B0604020202020204" pitchFamily="34" charset="0"/>
              <a:buChar char="•"/>
            </a:pPr>
            <a:endParaRPr lang="en-US" dirty="0"/>
          </a:p>
          <a:p>
            <a:pPr>
              <a:buFont typeface="Arial" panose="020B0604020202020204" pitchFamily="34" charset="0"/>
              <a:buChar char="•"/>
            </a:pPr>
            <a:r>
              <a:rPr lang="en-US" dirty="0"/>
              <a:t>2.42% of hosts have 14 years of experience (pink).</a:t>
            </a:r>
          </a:p>
          <a:p>
            <a:pPr>
              <a:buFont typeface="Arial" panose="020B0604020202020204" pitchFamily="34" charset="0"/>
              <a:buChar char="•"/>
            </a:pPr>
            <a:endParaRPr lang="en-US" dirty="0"/>
          </a:p>
          <a:p>
            <a:pPr>
              <a:buFont typeface="Arial" panose="020B0604020202020204" pitchFamily="34" charset="0"/>
              <a:buChar char="•"/>
            </a:pPr>
            <a:r>
              <a:rPr lang="en-US" dirty="0"/>
              <a:t>0.52% of hosts have 15 years of experience (magenta).</a:t>
            </a:r>
          </a:p>
          <a:p>
            <a:pPr>
              <a:buFont typeface="Arial" panose="020B0604020202020204" pitchFamily="34" charset="0"/>
              <a:buChar char="•"/>
            </a:pPr>
            <a:endParaRPr lang="en-US" dirty="0"/>
          </a:p>
          <a:p>
            <a:pPr>
              <a:buFont typeface="Arial" panose="020B0604020202020204" pitchFamily="34" charset="0"/>
              <a:buChar char="•"/>
            </a:pPr>
            <a:r>
              <a:rPr lang="en-US" dirty="0"/>
              <a:t>0.07% of hosts have 16 years of experience (green).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7</a:t>
            </a:fld>
            <a:endParaRPr lang="en-US"/>
          </a:p>
        </p:txBody>
      </p:sp>
    </p:spTree>
    <p:extLst>
      <p:ext uri="{BB962C8B-B14F-4D97-AF65-F5344CB8AC3E}">
        <p14:creationId xmlns:p14="http://schemas.microsoft.com/office/powerpoint/2010/main" val="298462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sixth goal of the project which is “</a:t>
            </a:r>
            <a:r>
              <a:rPr lang="en-US" sz="5400" dirty="0"/>
              <a:t>Property Type Price Analysis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The "Property Type Price Analysis" bar chart compares prices across various property types. Entire Apartments are the most expensive, followed by Entire Houses and Entire Villas, which are significantly cheaper. Moderately priced options include Private Rooms in Apartments, Entire Condominiums, and Private Rooms in Houses. Mid-range prices are seen for Rooms in Boutique Hotels and Entire Serviced Apartments. The least expensive are Rooms in Hotels and Private Rooms in Bed and Breakfasts. The chart illustrates the wide range of property types and prices, with Entire Apartments at the high end and shared or private rooms at the low end.</a:t>
            </a:r>
            <a:endParaRPr lang="en-US" dirty="0"/>
          </a:p>
        </p:txBody>
      </p:sp>
      <p:sp>
        <p:nvSpPr>
          <p:cNvPr id="4" name="Slide Number Placeholder 3"/>
          <p:cNvSpPr>
            <a:spLocks noGrp="1"/>
          </p:cNvSpPr>
          <p:nvPr>
            <p:ph type="sldNum" sz="quarter" idx="5"/>
          </p:nvPr>
        </p:nvSpPr>
        <p:spPr/>
        <p:txBody>
          <a:bodyPr/>
          <a:lstStyle/>
          <a:p>
            <a:fld id="{8CD5001F-D40C-49FF-BE05-7E58A0CE11A4}" type="slidenum">
              <a:rPr lang="en-US" smtClean="0"/>
              <a:t>8</a:t>
            </a:fld>
            <a:endParaRPr lang="en-US"/>
          </a:p>
        </p:txBody>
      </p:sp>
    </p:spTree>
    <p:extLst>
      <p:ext uri="{BB962C8B-B14F-4D97-AF65-F5344CB8AC3E}">
        <p14:creationId xmlns:p14="http://schemas.microsoft.com/office/powerpoint/2010/main" val="113244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This slide represents the sixth goal of the project which is “</a:t>
            </a:r>
            <a:r>
              <a:rPr lang="en-US" sz="1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Assessing District Location Scores</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a:p>
            <a:r>
              <a:rPr lang="en-US" dirty="0"/>
              <a:t>The chart illustrates the sum of review scores for check-in and listing prices across various cities. Bangkok has the highest price at 46M, followed by Cape Town at 40M and Mexico City at 23M. Rio de Janeiro, Istanbul, and Paris also show significant prices of 20M, 13M, and 7M respectively. Other cities like New York, Sydney, Rome, and Hong Kong have lower prices, ranging from 5M to 0M. The review scores are indicated alongside the prices, suggesting a correlation between high review scores and higher prices in these cities.</a:t>
            </a:r>
          </a:p>
        </p:txBody>
      </p:sp>
      <p:sp>
        <p:nvSpPr>
          <p:cNvPr id="4" name="Slide Number Placeholder 3"/>
          <p:cNvSpPr>
            <a:spLocks noGrp="1"/>
          </p:cNvSpPr>
          <p:nvPr>
            <p:ph type="sldNum" sz="quarter" idx="5"/>
          </p:nvPr>
        </p:nvSpPr>
        <p:spPr/>
        <p:txBody>
          <a:bodyPr/>
          <a:lstStyle/>
          <a:p>
            <a:fld id="{8CD5001F-D40C-49FF-BE05-7E58A0CE11A4}" type="slidenum">
              <a:rPr lang="en-US" smtClean="0"/>
              <a:t>9</a:t>
            </a:fld>
            <a:endParaRPr lang="en-US"/>
          </a:p>
        </p:txBody>
      </p:sp>
    </p:spTree>
    <p:extLst>
      <p:ext uri="{BB962C8B-B14F-4D97-AF65-F5344CB8AC3E}">
        <p14:creationId xmlns:p14="http://schemas.microsoft.com/office/powerpoint/2010/main" val="494626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51414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501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17954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3955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7493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6457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8494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46153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2606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63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7241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29581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7/26/2024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47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396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869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74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7/26/2024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405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7/26/2024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306188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erson touching a transparent screen&#10;&#10;Description automatically generated">
            <a:extLst>
              <a:ext uri="{FF2B5EF4-FFF2-40B4-BE49-F238E27FC236}">
                <a16:creationId xmlns:a16="http://schemas.microsoft.com/office/drawing/2014/main" id="{F3CFD7E8-B668-43FA-59AE-757411A5AB8D}"/>
              </a:ext>
            </a:extLst>
          </p:cNvPr>
          <p:cNvPicPr>
            <a:picLocks noChangeAspect="1"/>
          </p:cNvPicPr>
          <p:nvPr/>
        </p:nvPicPr>
        <p:blipFill rotWithShape="1">
          <a:blip r:embed="rId4">
            <a:alphaModFix amt="35000"/>
          </a:blip>
          <a:srcRect/>
          <a:stretch/>
        </p:blipFill>
        <p:spPr>
          <a:xfrm>
            <a:off x="20" y="10"/>
            <a:ext cx="12191980" cy="6857990"/>
          </a:xfrm>
          <a:prstGeom prst="rect">
            <a:avLst/>
          </a:prstGeom>
        </p:spPr>
      </p:pic>
      <p:sp>
        <p:nvSpPr>
          <p:cNvPr id="2" name="Title"/>
          <p:cNvSpPr>
            <a:spLocks noGrp="1"/>
          </p:cNvSpPr>
          <p:nvPr>
            <p:ph type="ctrTitle"/>
          </p:nvPr>
        </p:nvSpPr>
        <p:spPr>
          <a:xfrm>
            <a:off x="1379986" y="3748881"/>
            <a:ext cx="9440034" cy="1828801"/>
          </a:xfrm>
        </p:spPr>
        <p:txBody>
          <a:bodyPr>
            <a:normAutofit/>
          </a:bodyPr>
          <a:lstStyle/>
          <a:p>
            <a:r>
              <a:rPr lang="en-US" dirty="0"/>
              <a:t>Analysis of Airbnb Data Using Power BI</a:t>
            </a:r>
          </a:p>
        </p:txBody>
      </p:sp>
    </p:spTree>
    <p:extLst>
      <p:ext uri="{BB962C8B-B14F-4D97-AF65-F5344CB8AC3E}">
        <p14:creationId xmlns:p14="http://schemas.microsoft.com/office/powerpoint/2010/main" val="363892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2CA733A-8D25-4E63-8273-CC14052E0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40FF238-CC75-5E9F-8FDD-1EDE803AC4DE}"/>
              </a:ext>
            </a:extLst>
          </p:cNvPr>
          <p:cNvPicPr>
            <a:picLocks noGrp="1" noChangeAspect="1"/>
          </p:cNvPicPr>
          <p:nvPr>
            <p:ph idx="1"/>
          </p:nvPr>
        </p:nvPicPr>
        <p:blipFill rotWithShape="1">
          <a:blip r:embed="rId4"/>
          <a:srcRect r="388"/>
          <a:stretch/>
        </p:blipFill>
        <p:spPr>
          <a:xfrm>
            <a:off x="-1" y="-2"/>
            <a:ext cx="12198915" cy="6857999"/>
          </a:xfrm>
          <a:prstGeom prst="rect">
            <a:avLst/>
          </a:prstGeom>
        </p:spPr>
      </p:pic>
      <p:sp>
        <p:nvSpPr>
          <p:cNvPr id="25" name="Rectangle 24">
            <a:extLst>
              <a:ext uri="{FF2B5EF4-FFF2-40B4-BE49-F238E27FC236}">
                <a16:creationId xmlns:a16="http://schemas.microsoft.com/office/drawing/2014/main" id="{6B28264E-43F8-4339-BE92-AA6B94D40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20681"/>
            <a:ext cx="12188952" cy="2637319"/>
          </a:xfrm>
          <a:prstGeom prst="rect">
            <a:avLst/>
          </a:prstGeom>
          <a:gradFill>
            <a:gsLst>
              <a:gs pos="42000">
                <a:schemeClr val="bg1">
                  <a:alpha val="23000"/>
                </a:schemeClr>
              </a:gs>
              <a:gs pos="0">
                <a:schemeClr val="bg1">
                  <a:alpha val="0"/>
                </a:schemeClr>
              </a:gs>
              <a:gs pos="100000">
                <a:schemeClr val="bg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2CE1F-E55A-6202-4B67-FA5E254A1B3A}"/>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a:t>Final Report</a:t>
            </a:r>
          </a:p>
        </p:txBody>
      </p:sp>
    </p:spTree>
    <p:extLst>
      <p:ext uri="{BB962C8B-B14F-4D97-AF65-F5344CB8AC3E}">
        <p14:creationId xmlns:p14="http://schemas.microsoft.com/office/powerpoint/2010/main" val="442873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BBF2C4-CAA5-73F5-2EA0-1667E54A8D84}"/>
              </a:ext>
            </a:extLst>
          </p:cNvPr>
          <p:cNvSpPr>
            <a:spLocks noGrp="1"/>
          </p:cNvSpPr>
          <p:nvPr>
            <p:ph type="title"/>
          </p:nvPr>
        </p:nvSpPr>
        <p:spPr>
          <a:xfrm>
            <a:off x="5139236" y="1097280"/>
            <a:ext cx="6043875" cy="4626864"/>
          </a:xfrm>
        </p:spPr>
        <p:txBody>
          <a:bodyPr vert="horz" lIns="91440" tIns="45720" rIns="91440" bIns="45720" rtlCol="0" anchor="ctr">
            <a:normAutofit/>
          </a:bodyPr>
          <a:lstStyle/>
          <a:p>
            <a:pPr algn="l"/>
            <a:r>
              <a:rPr lang="en-US" sz="5400" dirty="0"/>
              <a:t>Thank you </a:t>
            </a:r>
            <a:endParaRPr lang="en-US" sz="5400"/>
          </a:p>
        </p:txBody>
      </p:sp>
      <p:cxnSp>
        <p:nvCxnSpPr>
          <p:cNvPr id="12" name="Straight Connector 11">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18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0289504-23B7-D8CB-DC55-58A5EFF1E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1628"/>
            <a:ext cx="12319339" cy="713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33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6" y="419347"/>
            <a:ext cx="10744902" cy="1370605"/>
          </a:xfrm>
        </p:spPr>
        <p:txBody>
          <a:bodyPr vert="horz" lIns="91440" tIns="45720" rIns="91440" bIns="45720" rtlCol="0" anchor="ctr">
            <a:normAutofit/>
          </a:bodyPr>
          <a:lstStyle/>
          <a:p>
            <a:pPr>
              <a:lnSpc>
                <a:spcPct val="90000"/>
              </a:lnSpc>
            </a:pPr>
            <a:r>
              <a:rPr lang="en-US" sz="3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Assessing District Location Scores</a:t>
            </a:r>
          </a:p>
        </p:txBody>
      </p:sp>
      <p:sp>
        <p:nvSpPr>
          <p:cNvPr id="5" name="Title">
            <a:extLst>
              <a:ext uri="{FF2B5EF4-FFF2-40B4-BE49-F238E27FC236}">
                <a16:creationId xmlns:a16="http://schemas.microsoft.com/office/drawing/2014/main" id="{433B4F86-741D-79AB-4434-D37752D34BEB}"/>
              </a:ext>
            </a:extLst>
          </p:cNvPr>
          <p:cNvSpPr txBox="1">
            <a:spLocks/>
          </p:cNvSpPr>
          <p:nvPr/>
        </p:nvSpPr>
        <p:spPr>
          <a:xfrm>
            <a:off x="913796" y="2023035"/>
            <a:ext cx="3839936" cy="3600075"/>
          </a:xfrm>
          <a:prstGeom prst="rect">
            <a:avLst/>
          </a:prstGeom>
        </p:spPr>
        <p:txBody>
          <a:bodyPr vert="horz" lIns="91440" tIns="45720" rIns="91440" bIns="45720" rtlCol="0" anchor="t">
            <a:noAutofit/>
          </a:bodyPr>
          <a:lst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Bef>
                <a:spcPct val="20000"/>
              </a:spcBef>
              <a:spcAft>
                <a:spcPts val="600"/>
              </a:spcAft>
              <a:buClr>
                <a:schemeClr val="tx2"/>
              </a:buClr>
              <a:buSzPct val="70000"/>
            </a:pPr>
            <a:r>
              <a:rPr lang="en-US" sz="1200" b="1" dirty="0" err="1">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rPr>
              <a:t>Sugestion</a:t>
            </a:r>
            <a:r>
              <a:rPr lang="en-US" sz="1200" b="1"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rPr>
              <a:t> to remove bad sentiment</a:t>
            </a:r>
            <a:endParaRPr lang="en-US" sz="1200" b="1" dirty="0">
              <a:latin typeface="+mn-lt"/>
              <a:ea typeface="+mn-ea"/>
              <a:cs typeface="+mn-cs"/>
            </a:endParaRPr>
          </a:p>
          <a:p>
            <a:pPr marL="228600" indent="-228600" algn="l">
              <a:lnSpc>
                <a:spcPct val="90000"/>
              </a:lnSpc>
              <a:spcBef>
                <a:spcPct val="20000"/>
              </a:spcBef>
              <a:spcAft>
                <a:spcPts val="600"/>
              </a:spcAft>
              <a:buClr>
                <a:schemeClr val="tx2"/>
              </a:buClr>
              <a:buSzPct val="70000"/>
              <a:buAutoNum type="arabicPeriod"/>
            </a:pPr>
            <a:r>
              <a:rPr lang="en-US" sz="1200" b="1" dirty="0">
                <a:latin typeface="+mn-lt"/>
                <a:ea typeface="+mn-ea"/>
                <a:cs typeface="+mn-cs"/>
              </a:rPr>
              <a:t>Detailed Descriptions</a:t>
            </a:r>
            <a:r>
              <a:rPr lang="en-US" sz="1200" dirty="0">
                <a:latin typeface="+mn-lt"/>
                <a:ea typeface="+mn-ea"/>
                <a:cs typeface="+mn-cs"/>
              </a:rPr>
              <a:t>: Provide comprehensive and honest descriptions of the properties and the surrounding area. Highlight both positive and negative aspects to manage expectations.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28600" indent="-228600" algn="l">
              <a:lnSpc>
                <a:spcPct val="90000"/>
              </a:lnSpc>
              <a:spcBef>
                <a:spcPct val="20000"/>
              </a:spcBef>
              <a:spcAft>
                <a:spcPts val="600"/>
              </a:spcAft>
              <a:buClr>
                <a:schemeClr val="tx2"/>
              </a:buClr>
              <a:buSzPct val="70000"/>
              <a:buFont typeface="Wingdings 2" charset="2"/>
              <a:buAutoNum type="arabicPeriod"/>
            </a:pPr>
            <a:r>
              <a:rPr lang="en-US" sz="1200" b="1" dirty="0">
                <a:latin typeface="+mn-lt"/>
                <a:ea typeface="+mn-ea"/>
                <a:cs typeface="+mn-cs"/>
              </a:rPr>
              <a:t>Clear Maps and Directions</a:t>
            </a:r>
            <a:r>
              <a:rPr lang="en-US" sz="1200" dirty="0">
                <a:latin typeface="+mn-lt"/>
                <a:ea typeface="+mn-ea"/>
                <a:cs typeface="+mn-cs"/>
              </a:rPr>
              <a:t>: Ensure that guests have access to clear and accurate maps and directions to the property. Include details about public transportation and nearby amenities.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28600" indent="-228600" algn="l">
              <a:lnSpc>
                <a:spcPct val="90000"/>
              </a:lnSpc>
              <a:spcBef>
                <a:spcPct val="20000"/>
              </a:spcBef>
              <a:spcAft>
                <a:spcPts val="600"/>
              </a:spcAft>
              <a:buClr>
                <a:schemeClr val="tx2"/>
              </a:buClr>
              <a:buSzPct val="70000"/>
              <a:buFont typeface="Wingdings 2" charset="2"/>
              <a:buAutoNum type="arabicPeriod"/>
            </a:pPr>
            <a:r>
              <a:rPr lang="en-US" sz="1200" b="1" dirty="0">
                <a:latin typeface="+mn-lt"/>
                <a:ea typeface="+mn-ea"/>
                <a:cs typeface="+mn-cs"/>
              </a:rPr>
              <a:t>Neighborhood Guides</a:t>
            </a:r>
            <a:r>
              <a:rPr lang="en-US" sz="1200" dirty="0">
                <a:latin typeface="+mn-lt"/>
                <a:ea typeface="+mn-ea"/>
                <a:cs typeface="+mn-cs"/>
              </a:rPr>
              <a:t>: Create guides that include information about local attractions, dining options, safety, and cultural tips.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28600" indent="-228600" algn="l">
              <a:lnSpc>
                <a:spcPct val="90000"/>
              </a:lnSpc>
              <a:spcBef>
                <a:spcPct val="20000"/>
              </a:spcBef>
              <a:spcAft>
                <a:spcPts val="600"/>
              </a:spcAft>
              <a:buClr>
                <a:schemeClr val="tx2"/>
              </a:buClr>
              <a:buSzPct val="70000"/>
              <a:buFont typeface="Wingdings 2" charset="2"/>
              <a:buAutoNum type="arabicPeriod"/>
            </a:pPr>
            <a:r>
              <a:rPr lang="en-US" sz="1200" b="1" dirty="0">
                <a:latin typeface="+mn-lt"/>
                <a:ea typeface="+mn-ea"/>
                <a:cs typeface="+mn-cs"/>
              </a:rPr>
              <a:t>Safety Information</a:t>
            </a:r>
            <a:r>
              <a:rPr lang="en-US" sz="1200" dirty="0">
                <a:latin typeface="+mn-lt"/>
                <a:ea typeface="+mn-ea"/>
                <a:cs typeface="+mn-cs"/>
              </a:rPr>
              <a:t>: Provide detailed information about the safety of the neighborhood, including tips for staying safe and emergency contact information.</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28600" indent="-228600" algn="l">
              <a:lnSpc>
                <a:spcPct val="90000"/>
              </a:lnSpc>
              <a:spcBef>
                <a:spcPct val="20000"/>
              </a:spcBef>
              <a:spcAft>
                <a:spcPts val="600"/>
              </a:spcAft>
              <a:buClr>
                <a:schemeClr val="tx2"/>
              </a:buClr>
              <a:buSzPct val="70000"/>
              <a:buFont typeface="Wingdings 2" charset="2"/>
              <a:buAutoNum type="arabicPeriod"/>
            </a:pPr>
            <a:r>
              <a:rPr lang="en-US" sz="1200" b="1" dirty="0">
                <a:latin typeface="+mn-lt"/>
                <a:ea typeface="+mn-ea"/>
                <a:cs typeface="+mn-cs"/>
              </a:rPr>
              <a:t>Security Features</a:t>
            </a:r>
            <a:r>
              <a:rPr lang="en-US" sz="1200" dirty="0">
                <a:latin typeface="+mn-lt"/>
                <a:ea typeface="+mn-ea"/>
                <a:cs typeface="+mn-cs"/>
              </a:rPr>
              <a:t>: Highlight any security features available in the property, such as secure locks, alarm systems, and well-lit entrances.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algn="l">
              <a:lnSpc>
                <a:spcPct val="90000"/>
              </a:lnSpc>
              <a:spcBef>
                <a:spcPct val="20000"/>
              </a:spcBef>
              <a:spcAft>
                <a:spcPts val="600"/>
              </a:spcAft>
              <a:buClr>
                <a:schemeClr val="tx2"/>
              </a:buClr>
              <a:buSzPct val="70000"/>
              <a:buFont typeface="Wingdings 2" charset="2"/>
            </a:pP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85750" indent="-285750" algn="l">
              <a:lnSpc>
                <a:spcPct val="90000"/>
              </a:lnSpc>
              <a:spcBef>
                <a:spcPct val="20000"/>
              </a:spcBef>
              <a:spcAft>
                <a:spcPts val="600"/>
              </a:spcAft>
              <a:buClr>
                <a:schemeClr val="tx2"/>
              </a:buClr>
              <a:buSzPct val="70000"/>
              <a:buFont typeface="Wingdings 2" charset="2"/>
              <a:buAutoNum type="arabicPeriod"/>
            </a:pP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algn="l">
              <a:lnSpc>
                <a:spcPct val="90000"/>
              </a:lnSpc>
              <a:spcBef>
                <a:spcPct val="20000"/>
              </a:spcBef>
              <a:spcAft>
                <a:spcPts val="600"/>
              </a:spcAft>
              <a:buClr>
                <a:schemeClr val="tx2"/>
              </a:buClr>
              <a:buSzPct val="70000"/>
              <a:buFont typeface="Wingdings 2" charset="2"/>
            </a:pP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p:txBody>
      </p:sp>
      <p:pic>
        <p:nvPicPr>
          <p:cNvPr id="4" name="Content Placeholder 3" descr="A screenshot of a graph&#10;&#10;Description automatically generated">
            <a:extLst>
              <a:ext uri="{FF2B5EF4-FFF2-40B4-BE49-F238E27FC236}">
                <a16:creationId xmlns:a16="http://schemas.microsoft.com/office/drawing/2014/main" id="{A5D510D6-C5E9-16E4-B292-8416BFB19103}"/>
              </a:ext>
            </a:extLst>
          </p:cNvPr>
          <p:cNvPicPr>
            <a:picLocks noGrp="1" noChangeAspect="1"/>
          </p:cNvPicPr>
          <p:nvPr>
            <p:ph idx="1"/>
          </p:nvPr>
        </p:nvPicPr>
        <p:blipFill rotWithShape="1">
          <a:blip r:embed="rId4"/>
          <a:srcRect l="1991" t="1140" r="2603" b="2564"/>
          <a:stretch/>
        </p:blipFill>
        <p:spPr>
          <a:xfrm>
            <a:off x="4926554" y="2023153"/>
            <a:ext cx="6633184" cy="3598595"/>
          </a:xfrm>
          <a:prstGeom prst="rect">
            <a:avLst/>
          </a:prstGeom>
        </p:spPr>
      </p:pic>
      <p:sp>
        <p:nvSpPr>
          <p:cNvPr id="6" name="TextBox 5">
            <a:extLst>
              <a:ext uri="{FF2B5EF4-FFF2-40B4-BE49-F238E27FC236}">
                <a16:creationId xmlns:a16="http://schemas.microsoft.com/office/drawing/2014/main" id="{35C19BE8-2F0A-ED19-9FFC-704283074929}"/>
              </a:ext>
            </a:extLst>
          </p:cNvPr>
          <p:cNvSpPr txBox="1"/>
          <p:nvPr/>
        </p:nvSpPr>
        <p:spPr>
          <a:xfrm>
            <a:off x="1242732" y="5917266"/>
            <a:ext cx="10086974"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apple-system"/>
                <a:ea typeface="-apple-system"/>
                <a:cs typeface="-apple-system"/>
              </a:rPr>
              <a:t>The aim is to pinpoint the location in the district with the least favorable location scores.</a:t>
            </a:r>
            <a:br>
              <a:rPr lang="en-US" dirty="0">
                <a:latin typeface="-apple-system"/>
                <a:ea typeface="-apple-system"/>
                <a:cs typeface="-apple-system"/>
              </a:rPr>
            </a:br>
            <a:r>
              <a:rPr lang="en-US" dirty="0">
                <a:latin typeface="-apple-system"/>
              </a:rPr>
              <a:t>Solution - Staten Island</a:t>
            </a:r>
            <a:endParaRPr lang="en-US" dirty="0"/>
          </a:p>
        </p:txBody>
      </p:sp>
    </p:spTree>
    <p:extLst>
      <p:ext uri="{BB962C8B-B14F-4D97-AF65-F5344CB8AC3E}">
        <p14:creationId xmlns:p14="http://schemas.microsoft.com/office/powerpoint/2010/main" val="429305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36208" y="340906"/>
            <a:ext cx="10767314" cy="1370605"/>
          </a:xfrm>
        </p:spPr>
        <p:txBody>
          <a:bodyPr vert="horz" lIns="91440" tIns="45720" rIns="91440" bIns="45720" rtlCol="0" anchor="ctr">
            <a:normAutofit/>
          </a:bodyPr>
          <a:lstStyle/>
          <a:p>
            <a:pPr>
              <a:lnSpc>
                <a:spcPct val="90000"/>
              </a:lnSpc>
            </a:pPr>
            <a:r>
              <a:rPr lang="en-US" sz="3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Examining Host Response Time Impact</a:t>
            </a:r>
            <a:endParaRPr lang="en-US" sz="3200" b="1" kern="1200" dirty="0">
              <a:ln>
                <a:solidFill>
                  <a:srgbClr val="000000">
                    <a:lumMod val="75000"/>
                    <a:lumOff val="25000"/>
                    <a:alpha val="10000"/>
                  </a:srgbClr>
                </a:solidFill>
              </a:ln>
              <a:effectLst>
                <a:outerShdw blurRad="9525" dist="25400" dir="14640000" algn="tl" rotWithShape="0">
                  <a:srgbClr val="000000">
                    <a:alpha val="30000"/>
                  </a:srgbClr>
                </a:outerShdw>
              </a:effectLst>
              <a:latin typeface="+mj-lt"/>
              <a:cs typeface="Trebuchet MS"/>
            </a:endParaRPr>
          </a:p>
        </p:txBody>
      </p:sp>
      <p:sp>
        <p:nvSpPr>
          <p:cNvPr id="5" name="Title">
            <a:extLst>
              <a:ext uri="{FF2B5EF4-FFF2-40B4-BE49-F238E27FC236}">
                <a16:creationId xmlns:a16="http://schemas.microsoft.com/office/drawing/2014/main" id="{347D5ED1-62F9-CEAA-211B-5626A7141706}"/>
              </a:ext>
            </a:extLst>
          </p:cNvPr>
          <p:cNvSpPr txBox="1">
            <a:spLocks/>
          </p:cNvSpPr>
          <p:nvPr/>
        </p:nvSpPr>
        <p:spPr>
          <a:xfrm>
            <a:off x="723296" y="2056653"/>
            <a:ext cx="3358084" cy="3544046"/>
          </a:xfrm>
          <a:prstGeom prst="rect">
            <a:avLst/>
          </a:prstGeom>
        </p:spPr>
        <p:txBody>
          <a:bodyPr vert="horz" lIns="91440" tIns="45720" rIns="91440" bIns="45720" rtlCol="0" anchor="t">
            <a:normAutofit/>
          </a:bodyPr>
          <a:lst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lnSpc>
                <a:spcPct val="90000"/>
              </a:lnSpc>
              <a:spcBef>
                <a:spcPct val="20000"/>
              </a:spcBef>
              <a:spcAft>
                <a:spcPts val="600"/>
              </a:spcAft>
              <a:buClr>
                <a:schemeClr val="tx2"/>
              </a:buClr>
              <a:buSzPct val="70000"/>
            </a:pPr>
            <a:r>
              <a:rPr lang="en-US" sz="1400" b="1"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rPr>
              <a:t>Suggestion to reduce the bad sentiment</a:t>
            </a:r>
            <a:endParaRPr lang="en-US" sz="1400" b="1" dirty="0">
              <a:latin typeface="+mn-lt"/>
              <a:ea typeface="+mn-ea"/>
              <a:cs typeface="+mn-cs"/>
            </a:endParaRPr>
          </a:p>
          <a:p>
            <a:pPr marL="285750" indent="-285750" algn="l">
              <a:lnSpc>
                <a:spcPct val="90000"/>
              </a:lnSpc>
              <a:spcBef>
                <a:spcPct val="20000"/>
              </a:spcBef>
              <a:spcAft>
                <a:spcPts val="600"/>
              </a:spcAft>
              <a:buClr>
                <a:schemeClr val="tx2"/>
              </a:buClr>
              <a:buSzPct val="70000"/>
              <a:buFont typeface="Wingdings 2" charset="2"/>
              <a:buChar char="•"/>
            </a:pPr>
            <a:r>
              <a:rPr lang="en-US" sz="1400" b="1" dirty="0">
                <a:latin typeface="+mn-lt"/>
                <a:ea typeface="+mn-ea"/>
                <a:cs typeface="+mn-cs"/>
              </a:rPr>
              <a:t>Accurate Response Time:</a:t>
            </a:r>
            <a:r>
              <a:rPr lang="en-US" sz="1400" dirty="0">
                <a:latin typeface="+mn-lt"/>
                <a:ea typeface="+mn-ea"/>
                <a:cs typeface="+mn-cs"/>
              </a:rPr>
              <a:t> Clearly state the typical response time in the listing description to manage guest expectations.</a:t>
            </a:r>
            <a:endParaRPr lang="en-US" dirty="0">
              <a:ea typeface="+mn-ea"/>
              <a:cs typeface="+mn-cs"/>
            </a:endParaRPr>
          </a:p>
          <a:p>
            <a:pPr marL="285750" indent="-285750" algn="l">
              <a:lnSpc>
                <a:spcPct val="90000"/>
              </a:lnSpc>
              <a:spcBef>
                <a:spcPct val="20000"/>
              </a:spcBef>
              <a:spcAft>
                <a:spcPts val="600"/>
              </a:spcAft>
              <a:buClr>
                <a:schemeClr val="tx2"/>
              </a:buClr>
              <a:buSzPct val="70000"/>
              <a:buFont typeface="Wingdings 2" charset="2"/>
              <a:buChar char="•"/>
            </a:pPr>
            <a:r>
              <a:rPr lang="en-US" sz="1400" b="1" dirty="0">
                <a:latin typeface="+mn-lt"/>
                <a:ea typeface="+mn-ea"/>
                <a:cs typeface="+mn-cs"/>
              </a:rPr>
              <a:t>Automated Messages:</a:t>
            </a:r>
            <a:r>
              <a:rPr lang="en-US" sz="1400" dirty="0">
                <a:latin typeface="+mn-lt"/>
                <a:ea typeface="+mn-ea"/>
                <a:cs typeface="+mn-cs"/>
              </a:rPr>
              <a:t> Use automated messages to acknowledge guest inquiries immediately, even if a personal response will follow later.</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85750" indent="-285750" algn="l">
              <a:lnSpc>
                <a:spcPct val="90000"/>
              </a:lnSpc>
              <a:spcBef>
                <a:spcPct val="20000"/>
              </a:spcBef>
              <a:spcAft>
                <a:spcPts val="600"/>
              </a:spcAft>
              <a:buClr>
                <a:schemeClr val="tx2"/>
              </a:buClr>
              <a:buSzPct val="70000"/>
              <a:buFont typeface="Wingdings 2" charset="2"/>
              <a:buChar char="•"/>
            </a:pPr>
            <a:r>
              <a:rPr lang="en-US" sz="1400" b="1" dirty="0">
                <a:latin typeface="+mn-lt"/>
                <a:ea typeface="+mn-ea"/>
                <a:cs typeface="+mn-cs"/>
              </a:rPr>
              <a:t>Mobile Notifications:</a:t>
            </a:r>
            <a:r>
              <a:rPr lang="en-US" sz="1400" dirty="0">
                <a:latin typeface="+mn-lt"/>
                <a:ea typeface="+mn-ea"/>
                <a:cs typeface="+mn-cs"/>
              </a:rPr>
              <a:t> Enable mobile notifications to ensure hosts are alerted to new messages promptly.</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marL="285750" indent="-285750" algn="l">
              <a:lnSpc>
                <a:spcPct val="90000"/>
              </a:lnSpc>
              <a:spcBef>
                <a:spcPct val="20000"/>
              </a:spcBef>
              <a:spcAft>
                <a:spcPts val="600"/>
              </a:spcAft>
              <a:buClr>
                <a:schemeClr val="tx2"/>
              </a:buClr>
              <a:buSzPct val="70000"/>
              <a:buFont typeface="Wingdings 2" charset="2"/>
              <a:buChar char="•"/>
            </a:pPr>
            <a:r>
              <a:rPr lang="en-US" sz="1400" b="1" dirty="0">
                <a:latin typeface="+mn-lt"/>
                <a:ea typeface="+mn-ea"/>
                <a:cs typeface="+mn-cs"/>
              </a:rPr>
              <a:t>Response Templates:</a:t>
            </a:r>
            <a:r>
              <a:rPr lang="en-US" sz="1400" dirty="0">
                <a:latin typeface="+mn-lt"/>
                <a:ea typeface="+mn-ea"/>
                <a:cs typeface="+mn-cs"/>
              </a:rPr>
              <a:t> Create response templates for common questions to speed up the communication process.</a:t>
            </a:r>
            <a:endParaRPr lang="en-US" sz="1400" dirty="0">
              <a:ln>
                <a:solidFill>
                  <a:srgbClr val="000000">
                    <a:lumMod val="75000"/>
                    <a:lumOff val="25000"/>
                    <a:alpha val="10000"/>
                  </a:srgbClr>
                </a:solidFill>
              </a:ln>
              <a:effectLst>
                <a:outerShdw blurRad="9525" dist="25400" dir="14640000" algn="tl" rotWithShape="0">
                  <a:srgbClr val="000000">
                    <a:alpha val="30000"/>
                  </a:srgbClr>
                </a:outerShdw>
              </a:effectLst>
              <a:latin typeface="+mn-lt"/>
              <a:ea typeface="+mn-ea"/>
              <a:cs typeface="+mn-cs"/>
            </a:endParaRPr>
          </a:p>
          <a:p>
            <a:pPr algn="l">
              <a:lnSpc>
                <a:spcPct val="90000"/>
              </a:lnSpc>
              <a:spcBef>
                <a:spcPct val="20000"/>
              </a:spcBef>
              <a:spcAft>
                <a:spcPts val="600"/>
              </a:spcAft>
              <a:buClr>
                <a:schemeClr val="tx2"/>
              </a:buClr>
              <a:buSzPct val="70000"/>
              <a:buFont typeface="Wingdings 2" charset="2"/>
            </a:pPr>
            <a:endParaRPr lang="en-US" sz="1400" dirty="0">
              <a:latin typeface="+mn-lt"/>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43D677C5-B5D3-BDF9-5554-E1AA4CB7655C}"/>
              </a:ext>
            </a:extLst>
          </p:cNvPr>
          <p:cNvPicPr>
            <a:picLocks noGrp="1" noChangeAspect="1"/>
          </p:cNvPicPr>
          <p:nvPr>
            <p:ph idx="1"/>
          </p:nvPr>
        </p:nvPicPr>
        <p:blipFill>
          <a:blip r:embed="rId4"/>
          <a:stretch>
            <a:fillRect/>
          </a:stretch>
        </p:blipFill>
        <p:spPr>
          <a:xfrm>
            <a:off x="4960172" y="2056118"/>
            <a:ext cx="6633184" cy="3084429"/>
          </a:xfrm>
          <a:prstGeom prst="rect">
            <a:avLst/>
          </a:prstGeom>
        </p:spPr>
      </p:pic>
    </p:spTree>
    <p:extLst>
      <p:ext uri="{BB962C8B-B14F-4D97-AF65-F5344CB8AC3E}">
        <p14:creationId xmlns:p14="http://schemas.microsoft.com/office/powerpoint/2010/main" val="282563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6" y="341540"/>
            <a:ext cx="10695979" cy="1370605"/>
          </a:xfrm>
        </p:spPr>
        <p:txBody>
          <a:bodyPr vert="horz" lIns="91440" tIns="45720" rIns="91440" bIns="45720" rtlCol="0" anchor="ctr">
            <a:normAutofit/>
          </a:bodyPr>
          <a:lstStyle/>
          <a:p>
            <a:pPr>
              <a:lnSpc>
                <a:spcPct val="90000"/>
              </a:lnSpc>
            </a:pPr>
            <a:r>
              <a:rPr lang="en-US" sz="3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Visualizing Airbnb Listing Prices</a:t>
            </a:r>
            <a:endParaRPr lang="en-US" sz="3200" b="1"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3" name="TextBox 2">
            <a:extLst>
              <a:ext uri="{FF2B5EF4-FFF2-40B4-BE49-F238E27FC236}">
                <a16:creationId xmlns:a16="http://schemas.microsoft.com/office/drawing/2014/main" id="{4D104112-DBB5-E8CD-97EE-6D3520553BF8}"/>
              </a:ext>
            </a:extLst>
          </p:cNvPr>
          <p:cNvSpPr txBox="1"/>
          <p:nvPr/>
        </p:nvSpPr>
        <p:spPr>
          <a:xfrm>
            <a:off x="913796" y="2045870"/>
            <a:ext cx="3358084" cy="393223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ct val="20000"/>
              </a:spcBef>
              <a:spcAft>
                <a:spcPts val="600"/>
              </a:spcAft>
              <a:buClr>
                <a:schemeClr val="tx2"/>
              </a:buClr>
              <a:buSzPct val="70000"/>
              <a:buFont typeface="Wingdings 2" charset="2"/>
            </a:pPr>
            <a:r>
              <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Summary of the graph</a:t>
            </a: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The graph visualizes Airbnb listing prices across various cities, showing a descending trend in total prices:</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*Cape Town*: 50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*Bangkok*: 46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*Mexico City*: 40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*Rio de Janeiro*: 23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*Istanbul*: 20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*Sydney*: 13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*Paris*: 7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*Hong Kong*: 7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*New York*: 5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*Rome*: 3 million</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pP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Overall, there is a sharp decline from Cape Town to Rome.</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p:txBody>
      </p:sp>
      <p:pic>
        <p:nvPicPr>
          <p:cNvPr id="28" name="Content Placeholder 27" descr="A screenshot of a graph&#10;&#10;Description automatically generated">
            <a:extLst>
              <a:ext uri="{FF2B5EF4-FFF2-40B4-BE49-F238E27FC236}">
                <a16:creationId xmlns:a16="http://schemas.microsoft.com/office/drawing/2014/main" id="{1A63606A-1873-6D50-01D6-40A009C25D20}"/>
              </a:ext>
            </a:extLst>
          </p:cNvPr>
          <p:cNvPicPr>
            <a:picLocks noGrp="1" noChangeAspect="1"/>
          </p:cNvPicPr>
          <p:nvPr>
            <p:ph idx="1"/>
          </p:nvPr>
        </p:nvPicPr>
        <p:blipFill>
          <a:blip r:embed="rId4"/>
          <a:stretch>
            <a:fillRect/>
          </a:stretch>
        </p:blipFill>
        <p:spPr>
          <a:xfrm>
            <a:off x="4741067" y="2052935"/>
            <a:ext cx="6877598" cy="4200307"/>
          </a:xfrm>
          <a:prstGeom prst="rect">
            <a:avLst/>
          </a:prstGeom>
        </p:spPr>
      </p:pic>
    </p:spTree>
    <p:extLst>
      <p:ext uri="{BB962C8B-B14F-4D97-AF65-F5344CB8AC3E}">
        <p14:creationId xmlns:p14="http://schemas.microsoft.com/office/powerpoint/2010/main" val="311281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7" y="341540"/>
            <a:ext cx="10470675" cy="1370605"/>
          </a:xfrm>
        </p:spPr>
        <p:txBody>
          <a:bodyPr vert="horz" lIns="91440" tIns="45720" rIns="91440" bIns="45720" rtlCol="0" anchor="ctr">
            <a:normAutofit/>
          </a:bodyPr>
          <a:lstStyle/>
          <a:p>
            <a:pPr>
              <a:lnSpc>
                <a:spcPct val="90000"/>
              </a:lnSpc>
            </a:pPr>
            <a:r>
              <a:rPr lang="en-US" sz="3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Analyzing Composite Scores</a:t>
            </a:r>
            <a:endParaRPr lang="en-US" sz="3200" b="1"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6" name="TextBox 5">
            <a:extLst>
              <a:ext uri="{FF2B5EF4-FFF2-40B4-BE49-F238E27FC236}">
                <a16:creationId xmlns:a16="http://schemas.microsoft.com/office/drawing/2014/main" id="{7FA10AEC-73B8-2271-FD7E-B27FA758A432}"/>
              </a:ext>
            </a:extLst>
          </p:cNvPr>
          <p:cNvSpPr txBox="1"/>
          <p:nvPr/>
        </p:nvSpPr>
        <p:spPr>
          <a:xfrm>
            <a:off x="913796" y="2247153"/>
            <a:ext cx="3358084" cy="354404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defTabSz="457200">
              <a:lnSpc>
                <a:spcPct val="90000"/>
              </a:lnSpc>
              <a:spcBef>
                <a:spcPct val="20000"/>
              </a:spcBef>
              <a:spcAft>
                <a:spcPts val="600"/>
              </a:spcAft>
              <a:buClr>
                <a:schemeClr val="tx2"/>
              </a:buClr>
              <a:buSzPct val="70000"/>
            </a:pPr>
            <a:r>
              <a:rPr lang="en-US" sz="1400" b="1"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rPr>
              <a:t>Suggestion to Decrease the bad sentiment</a:t>
            </a:r>
            <a:endPar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defTabSz="457200">
              <a:lnSpc>
                <a:spcPct val="90000"/>
              </a:lnSpc>
              <a:spcBef>
                <a:spcPct val="20000"/>
              </a:spcBef>
              <a:spcAft>
                <a:spcPts val="600"/>
              </a:spcAft>
              <a:buClr>
                <a:schemeClr val="tx2"/>
              </a:buClr>
              <a:buSzPct val="70000"/>
              <a:buFont typeface="Wingdings 2" charset="2"/>
              <a:buChar char="•"/>
            </a:pP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Clear Instructions:</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Ensure guests receive detailed, step-by-step instructions for the check-in process.</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buChar char="•"/>
            </a:pP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Flexible Check-In Options:</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Offer flexible check-in times and methods (e.g., self-check-in, lockboxes).</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buChar char="•"/>
            </a:pP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Welcome Kits:</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Provide a welcome kit with essentials and local information to make guests feel comfortable upon arrival.</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buChar char="•"/>
            </a:pP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Timely Responses:</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Ensure hosts respond promptly to guest inquiries and issues.</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buChar char="•"/>
            </a:pPr>
            <a:r>
              <a:rPr lang="en-US" sz="14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Proactive Communication:</a:t>
            </a:r>
            <a:r>
              <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Encourage hosts to reach out to guests before their stay to confirm details and offer assistance</a:t>
            </a:r>
            <a:endParaRPr lang="en-US" sz="140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a:p>
            <a:pPr defTabSz="457200">
              <a:lnSpc>
                <a:spcPct val="90000"/>
              </a:lnSpc>
              <a:spcBef>
                <a:spcPct val="20000"/>
              </a:spcBef>
              <a:spcAft>
                <a:spcPts val="600"/>
              </a:spcAft>
              <a:buClr>
                <a:schemeClr val="tx2"/>
              </a:buClr>
              <a:buSzPct val="70000"/>
              <a:buFont typeface="Wingdings 2" charset="2"/>
              <a:buChar char="•"/>
            </a:pPr>
            <a:endParaRPr lang="en-US" sz="1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4" name="Content Placeholder 3" descr="A screenshot of a graph&#10;&#10;Description automatically generated">
            <a:extLst>
              <a:ext uri="{FF2B5EF4-FFF2-40B4-BE49-F238E27FC236}">
                <a16:creationId xmlns:a16="http://schemas.microsoft.com/office/drawing/2014/main" id="{291D3255-C8BB-ACF4-9C03-AB839D958E51}"/>
              </a:ext>
            </a:extLst>
          </p:cNvPr>
          <p:cNvPicPr>
            <a:picLocks noGrp="1" noChangeAspect="1"/>
          </p:cNvPicPr>
          <p:nvPr>
            <p:ph idx="1"/>
          </p:nvPr>
        </p:nvPicPr>
        <p:blipFill rotWithShape="1">
          <a:blip r:embed="rId4"/>
          <a:srcRect l="-675" t="-346" r="891" b="-346"/>
          <a:stretch/>
        </p:blipFill>
        <p:spPr>
          <a:xfrm>
            <a:off x="4987235" y="1926926"/>
            <a:ext cx="6618837" cy="4191133"/>
          </a:xfrm>
          <a:prstGeom prst="rect">
            <a:avLst/>
          </a:prstGeom>
        </p:spPr>
      </p:pic>
      <p:sp>
        <p:nvSpPr>
          <p:cNvPr id="5" name="Title">
            <a:extLst>
              <a:ext uri="{FF2B5EF4-FFF2-40B4-BE49-F238E27FC236}">
                <a16:creationId xmlns:a16="http://schemas.microsoft.com/office/drawing/2014/main" id="{23DF09E5-95EF-2DA9-A5B5-6D0BD56F7923}"/>
              </a:ext>
            </a:extLst>
          </p:cNvPr>
          <p:cNvSpPr txBox="1">
            <a:spLocks/>
          </p:cNvSpPr>
          <p:nvPr/>
        </p:nvSpPr>
        <p:spPr>
          <a:xfrm>
            <a:off x="669134" y="3417556"/>
            <a:ext cx="3382832" cy="1975549"/>
          </a:xfrm>
          <a:prstGeom prst="rect">
            <a:avLst/>
          </a:prstGeom>
          <a:effectLst>
            <a:outerShdw blurRad="25400" dir="17880000">
              <a:srgbClr val="000000">
                <a:alpha val="46000"/>
              </a:srgbClr>
            </a:outerShdw>
          </a:effectLst>
        </p:spPr>
        <p:txBody>
          <a:bodyPr vert="horz" lIns="91440" tIns="45720" rIns="91440" bIns="45720" rtlCol="0" anchor="b">
            <a:normAutofit fontScale="97500"/>
          </a:bodyPr>
          <a:lstStyle>
            <a:lvl1pPr algn="ctr" defTabSz="457200" rtl="0" eaLnBrk="1" latinLnBrk="0" hangingPunct="1">
              <a:lnSpc>
                <a:spcPct val="100000"/>
              </a:lnSpc>
              <a:spcBef>
                <a:spcPct val="0"/>
              </a:spcBef>
              <a:buNone/>
              <a:defRPr sz="4000" i="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endParaRPr lang="en-US" sz="42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Tree>
    <p:extLst>
      <p:ext uri="{BB962C8B-B14F-4D97-AF65-F5344CB8AC3E}">
        <p14:creationId xmlns:p14="http://schemas.microsoft.com/office/powerpoint/2010/main" val="339106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56287" y="341540"/>
            <a:ext cx="10269391" cy="1370605"/>
          </a:xfrm>
        </p:spPr>
        <p:txBody>
          <a:bodyPr vert="horz" lIns="91440" tIns="45720" rIns="91440" bIns="45720" rtlCol="0" anchor="ctr">
            <a:normAutofit/>
          </a:bodyPr>
          <a:lstStyle/>
          <a:p>
            <a:pPr>
              <a:lnSpc>
                <a:spcPct val="90000"/>
              </a:lnSpc>
            </a:pPr>
            <a:r>
              <a:rPr lang="en-US" sz="3200" b="1" kern="1200" dirty="0">
                <a:ln>
                  <a:solidFill>
                    <a:schemeClr val="bg1">
                      <a:lumMod val="75000"/>
                      <a:lumOff val="25000"/>
                      <a:alpha val="10000"/>
                    </a:schemeClr>
                  </a:solidFill>
                </a:ln>
                <a:effectLst>
                  <a:outerShdw blurRad="9525" dist="25400" dir="14640000" algn="tl" rotWithShape="0">
                    <a:schemeClr val="bg1">
                      <a:alpha val="30000"/>
                    </a:schemeClr>
                  </a:outerShdw>
                </a:effectLst>
                <a:latin typeface="+mj-lt"/>
                <a:ea typeface="+mj-ea"/>
                <a:cs typeface="Trebuchet MS"/>
              </a:rPr>
              <a:t>Calculating Listing Age and Host Tenure</a:t>
            </a:r>
            <a:endParaRPr lang="en-US" sz="3200" b="1"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sp>
        <p:nvSpPr>
          <p:cNvPr id="6" name="TextBox 5">
            <a:extLst>
              <a:ext uri="{FF2B5EF4-FFF2-40B4-BE49-F238E27FC236}">
                <a16:creationId xmlns:a16="http://schemas.microsoft.com/office/drawing/2014/main" id="{BC5C6ECF-9A60-1DE9-43D4-6DFC26212CCC}"/>
              </a:ext>
            </a:extLst>
          </p:cNvPr>
          <p:cNvSpPr txBox="1"/>
          <p:nvPr/>
        </p:nvSpPr>
        <p:spPr>
          <a:xfrm>
            <a:off x="90536" y="2118511"/>
            <a:ext cx="4861710" cy="420986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050" dirty="0"/>
              <a:t>The image is a donut chart titled "Calculating Listing Age and Host Tenure." The chart displays percentages representing different years of host tenure, each identified by a unique color. Here are the key details from the chart:</a:t>
            </a:r>
          </a:p>
          <a:p>
            <a:endParaRPr lang="en-US" sz="1050" dirty="0"/>
          </a:p>
          <a:p>
            <a:pPr>
              <a:buFont typeface="Arial" panose="020B0604020202020204" pitchFamily="34" charset="0"/>
              <a:buChar char="•"/>
            </a:pPr>
            <a:r>
              <a:rPr lang="en-US" sz="1050" dirty="0"/>
              <a:t>The largest segment (42.39%) is represented in light blue which shows the number of hosts which than 10 years of experience.</a:t>
            </a:r>
          </a:p>
          <a:p>
            <a:endParaRPr lang="en-US" sz="1050" dirty="0"/>
          </a:p>
          <a:p>
            <a:pPr>
              <a:buFont typeface="Arial" panose="020B0604020202020204" pitchFamily="34" charset="0"/>
              <a:buChar char="•"/>
            </a:pPr>
            <a:r>
              <a:rPr lang="en-US" sz="1050" dirty="0"/>
              <a:t>The next segment (28.66%) is represented in dark blue which shows the number of hosts which have 11 years of experience.</a:t>
            </a:r>
          </a:p>
          <a:p>
            <a:endParaRPr lang="en-US" sz="1050" dirty="0"/>
          </a:p>
          <a:p>
            <a:pPr>
              <a:buFont typeface="Arial" panose="020B0604020202020204" pitchFamily="34" charset="0"/>
              <a:buChar char="•"/>
            </a:pPr>
            <a:r>
              <a:rPr lang="en-US" sz="1050" dirty="0"/>
              <a:t>The next segment 18.09% is represented in  orange which shows the number of hosts which have 12 years of experience.</a:t>
            </a:r>
          </a:p>
          <a:p>
            <a:endParaRPr lang="en-US" sz="1050" dirty="0"/>
          </a:p>
          <a:p>
            <a:pPr>
              <a:buFont typeface="Arial" panose="020B0604020202020204" pitchFamily="34" charset="0"/>
              <a:buChar char="•"/>
            </a:pPr>
            <a:r>
              <a:rPr lang="en-US" sz="1050" dirty="0"/>
              <a:t>The next segment 7.84%  is represented in purple which shows the number of hosts which have 13 years of experience.</a:t>
            </a:r>
          </a:p>
          <a:p>
            <a:pPr>
              <a:buFont typeface="Arial" panose="020B0604020202020204" pitchFamily="34" charset="0"/>
              <a:buChar char="•"/>
            </a:pPr>
            <a:endParaRPr lang="en-US" sz="1050" dirty="0"/>
          </a:p>
          <a:p>
            <a:pPr>
              <a:buFont typeface="Arial" panose="020B0604020202020204" pitchFamily="34" charset="0"/>
              <a:buChar char="•"/>
            </a:pPr>
            <a:r>
              <a:rPr lang="en-US" sz="1050" dirty="0"/>
              <a:t>The next segment 2.42% is represented in pink which shows the number of hosts which have 14 years of experience.</a:t>
            </a:r>
          </a:p>
          <a:p>
            <a:pPr>
              <a:buFont typeface="Arial" panose="020B0604020202020204" pitchFamily="34" charset="0"/>
              <a:buChar char="•"/>
            </a:pPr>
            <a:endParaRPr lang="en-US" sz="1050" dirty="0"/>
          </a:p>
          <a:p>
            <a:pPr>
              <a:buFont typeface="Arial" panose="020B0604020202020204" pitchFamily="34" charset="0"/>
              <a:buChar char="•"/>
            </a:pPr>
            <a:r>
              <a:rPr lang="en-US" sz="1050" dirty="0"/>
              <a:t>The next segment 0.52% is represented in magenta which shows the number of hosts which have 15 years of experience.</a:t>
            </a:r>
          </a:p>
          <a:p>
            <a:pPr>
              <a:buFont typeface="Arial" panose="020B0604020202020204" pitchFamily="34" charset="0"/>
              <a:buChar char="•"/>
            </a:pPr>
            <a:endParaRPr lang="en-US" sz="1050" dirty="0"/>
          </a:p>
          <a:p>
            <a:pPr>
              <a:buFont typeface="Arial" panose="020B0604020202020204" pitchFamily="34" charset="0"/>
              <a:buChar char="•"/>
            </a:pPr>
            <a:r>
              <a:rPr lang="en-US" sz="1050" dirty="0"/>
              <a:t>The last segment 0.07% is represented in green which shows the number of hosts which have 16 years of experience.</a:t>
            </a:r>
          </a:p>
          <a:p>
            <a:pPr>
              <a:buFont typeface="Arial" panose="020B0604020202020204" pitchFamily="34" charset="0"/>
              <a:buChar char="•"/>
            </a:pPr>
            <a:endParaRPr lang="en-US" sz="1050" dirty="0"/>
          </a:p>
          <a:p>
            <a:pPr defTabSz="457200">
              <a:lnSpc>
                <a:spcPct val="90000"/>
              </a:lnSpc>
              <a:spcBef>
                <a:spcPct val="20000"/>
              </a:spcBef>
              <a:spcAft>
                <a:spcPts val="600"/>
              </a:spcAft>
              <a:buClr>
                <a:schemeClr val="tx2"/>
              </a:buClr>
              <a:buSzPct val="70000"/>
              <a:buFont typeface="Wingdings 2" charset="2"/>
              <a:buChar char="•"/>
            </a:pPr>
            <a:endParaRPr lang="en-US" sz="1050" dirty="0">
              <a:ln>
                <a:solidFill>
                  <a:srgbClr val="000000">
                    <a:lumMod val="75000"/>
                    <a:lumOff val="25000"/>
                    <a:alpha val="10000"/>
                  </a:srgbClr>
                </a:solidFill>
              </a:ln>
              <a:solidFill>
                <a:schemeClr val="tx2"/>
              </a:solidFill>
              <a:effectLst>
                <a:outerShdw blurRad="9525" dist="25400" dir="14640000" algn="tl" rotWithShape="0">
                  <a:srgbClr val="000000">
                    <a:alpha val="30000"/>
                  </a:srgbClr>
                </a:outerShdw>
              </a:effectLst>
            </a:endParaRPr>
          </a:p>
        </p:txBody>
      </p:sp>
      <p:pic>
        <p:nvPicPr>
          <p:cNvPr id="4" name="Content Placeholder 3" descr="A screenshot of a computer&#10;&#10;Description automatically generated">
            <a:extLst>
              <a:ext uri="{FF2B5EF4-FFF2-40B4-BE49-F238E27FC236}">
                <a16:creationId xmlns:a16="http://schemas.microsoft.com/office/drawing/2014/main" id="{411BAC25-B52A-4219-1EBB-1BC48596C2D6}"/>
              </a:ext>
            </a:extLst>
          </p:cNvPr>
          <p:cNvPicPr>
            <a:picLocks noGrp="1" noChangeAspect="1"/>
          </p:cNvPicPr>
          <p:nvPr>
            <p:ph idx="1"/>
          </p:nvPr>
        </p:nvPicPr>
        <p:blipFill>
          <a:blip r:embed="rId4"/>
          <a:stretch>
            <a:fillRect/>
          </a:stretch>
        </p:blipFill>
        <p:spPr>
          <a:xfrm>
            <a:off x="5145386" y="2235304"/>
            <a:ext cx="6633184" cy="3200511"/>
          </a:xfrm>
          <a:prstGeom prst="rect">
            <a:avLst/>
          </a:prstGeom>
        </p:spPr>
      </p:pic>
    </p:spTree>
    <p:extLst>
      <p:ext uri="{BB962C8B-B14F-4D97-AF65-F5344CB8AC3E}">
        <p14:creationId xmlns:p14="http://schemas.microsoft.com/office/powerpoint/2010/main" val="3693647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A7F5D76-1FEC-470A-B476-70574A89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13795" y="609600"/>
            <a:ext cx="10353762" cy="1257300"/>
          </a:xfrm>
        </p:spPr>
        <p:txBody>
          <a:bodyPr vert="horz" lIns="91440" tIns="45720" rIns="91440" bIns="45720" rtlCol="0">
            <a:normAutofit/>
          </a:bodyPr>
          <a:lstStyle/>
          <a:p>
            <a:r>
              <a:rPr lang="en-US" dirty="0"/>
              <a:t> Property Type Price Analysis</a:t>
            </a:r>
          </a:p>
        </p:txBody>
      </p:sp>
      <p:sp>
        <p:nvSpPr>
          <p:cNvPr id="23" name="Content Placeholder 22">
            <a:extLst>
              <a:ext uri="{FF2B5EF4-FFF2-40B4-BE49-F238E27FC236}">
                <a16:creationId xmlns:a16="http://schemas.microsoft.com/office/drawing/2014/main" id="{CBF6572B-E8BA-EC66-4FA1-36FAE5EEA101}"/>
              </a:ext>
            </a:extLst>
          </p:cNvPr>
          <p:cNvSpPr>
            <a:spLocks noGrp="1"/>
          </p:cNvSpPr>
          <p:nvPr>
            <p:ph idx="1"/>
          </p:nvPr>
        </p:nvSpPr>
        <p:spPr>
          <a:xfrm>
            <a:off x="913795" y="2132822"/>
            <a:ext cx="5546272" cy="3658378"/>
          </a:xfrm>
        </p:spPr>
        <p:txBody>
          <a:bodyPr vert="horz" lIns="91440" tIns="45720" rIns="91440" bIns="45720" rtlCol="0" anchor="ctr">
            <a:normAutofit/>
          </a:bodyPr>
          <a:lstStyle/>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rPr>
              <a:t>The image shows a bar chart titled "Property Type Price Analysis," which compares the prices of different types of properties. The data indicates the following insights:</a:t>
            </a: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Entire Apartment is the most expensive property type by a significant margin.</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Entire House and Entire Villa are the next most expensive property types, but they are considerably less expensive than Entire Apartments.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Private Rooms in Apartments, Entire Condominiums and Private Rooms in Houses follow, with moderate pricing.</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Rooms in Boutique Hotels and  Entire Serviced Apartments are also in the mid-range price category.</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Rooms in Hotels  and Private Rooms in Bed and Breakfasts have lower prices.</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a:p>
            <a:pPr indent="-305435">
              <a:lnSpc>
                <a:spcPct val="100000"/>
              </a:lnSpc>
            </a:pPr>
            <a:r>
              <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a typeface="+mn-lt"/>
                <a:cs typeface="+mn-lt"/>
              </a:rPr>
              <a:t>The chart highlights a wide range of property types and their associated price points, with Entire Apartments being the most expensive and various types of shared and private rooms being the least expensive.</a:t>
            </a:r>
            <a:endParaRPr lang="en-US" sz="1200" dirty="0">
              <a:ln>
                <a:solidFill>
                  <a:srgbClr val="000000">
                    <a:lumMod val="75000"/>
                    <a:lumOff val="25000"/>
                    <a:alpha val="10000"/>
                  </a:srgbClr>
                </a:solidFill>
              </a:ln>
              <a:effectLst>
                <a:outerShdw blurRad="9525" dist="25400" dir="14640000" algn="tl" rotWithShape="0">
                  <a:srgbClr val="000000">
                    <a:alpha val="30000"/>
                  </a:srgbClr>
                </a:outerShdw>
              </a:effectLst>
            </a:endParaRPr>
          </a:p>
        </p:txBody>
      </p:sp>
      <p:pic>
        <p:nvPicPr>
          <p:cNvPr id="6" name="Content Placeholder 5" descr="A screenshot of a computer&#10;&#10;Description automatically generated">
            <a:extLst>
              <a:ext uri="{FF2B5EF4-FFF2-40B4-BE49-F238E27FC236}">
                <a16:creationId xmlns:a16="http://schemas.microsoft.com/office/drawing/2014/main" id="{D6A64C4C-D3BD-1FF0-4D91-BB7584AD7252}"/>
              </a:ext>
            </a:extLst>
          </p:cNvPr>
          <p:cNvPicPr>
            <a:picLocks noChangeAspect="1"/>
          </p:cNvPicPr>
          <p:nvPr/>
        </p:nvPicPr>
        <p:blipFill>
          <a:blip r:embed="rId4"/>
          <a:stretch>
            <a:fillRect/>
          </a:stretch>
        </p:blipFill>
        <p:spPr>
          <a:xfrm>
            <a:off x="7066560" y="2755623"/>
            <a:ext cx="4065464" cy="2012404"/>
          </a:xfrm>
          <a:prstGeom prst="rect">
            <a:avLst/>
          </a:prstGeom>
        </p:spPr>
      </p:pic>
    </p:spTree>
    <p:extLst>
      <p:ext uri="{BB962C8B-B14F-4D97-AF65-F5344CB8AC3E}">
        <p14:creationId xmlns:p14="http://schemas.microsoft.com/office/powerpoint/2010/main" val="404733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790531" y="2526053"/>
            <a:ext cx="3382638" cy="1370605"/>
          </a:xfrm>
        </p:spPr>
        <p:txBody>
          <a:bodyPr vert="horz" lIns="91440" tIns="45720" rIns="91440" bIns="45720" rtlCol="0">
            <a:normAutofit/>
          </a:bodyPr>
          <a:lstStyle/>
          <a:p>
            <a:pPr algn="l">
              <a:lnSpc>
                <a:spcPct val="90000"/>
              </a:lnSpc>
            </a:pPr>
            <a:r>
              <a:rPr lang="en-US" sz="3000"/>
              <a:t>Comprehensive City Insights Report</a:t>
            </a:r>
          </a:p>
        </p:txBody>
      </p:sp>
      <p:pic>
        <p:nvPicPr>
          <p:cNvPr id="4" name="Content Placeholder 3" descr="A screenshot of a graph&#10;&#10;Description automatically generated">
            <a:extLst>
              <a:ext uri="{FF2B5EF4-FFF2-40B4-BE49-F238E27FC236}">
                <a16:creationId xmlns:a16="http://schemas.microsoft.com/office/drawing/2014/main" id="{A9BDAD29-B108-8ADF-E1A3-7C09C87CC1B5}"/>
              </a:ext>
            </a:extLst>
          </p:cNvPr>
          <p:cNvPicPr>
            <a:picLocks noChangeAspect="1"/>
          </p:cNvPicPr>
          <p:nvPr/>
        </p:nvPicPr>
        <p:blipFill>
          <a:blip r:embed="rId4"/>
          <a:stretch>
            <a:fillRect/>
          </a:stretch>
        </p:blipFill>
        <p:spPr>
          <a:xfrm>
            <a:off x="4164554" y="853971"/>
            <a:ext cx="7619301" cy="4390547"/>
          </a:xfrm>
          <a:prstGeom prst="rect">
            <a:avLst/>
          </a:prstGeom>
        </p:spPr>
      </p:pic>
    </p:spTree>
    <p:extLst>
      <p:ext uri="{BB962C8B-B14F-4D97-AF65-F5344CB8AC3E}">
        <p14:creationId xmlns:p14="http://schemas.microsoft.com/office/powerpoint/2010/main" val="3352280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51A2F"/>
      </a:dk2>
      <a:lt2>
        <a:srgbClr val="F0F3F3"/>
      </a:lt2>
      <a:accent1>
        <a:srgbClr val="C34D6A"/>
      </a:accent1>
      <a:accent2>
        <a:srgbClr val="B13B89"/>
      </a:accent2>
      <a:accent3>
        <a:srgbClr val="BA4DC3"/>
      </a:accent3>
      <a:accent4>
        <a:srgbClr val="773BB1"/>
      </a:accent4>
      <a:accent5>
        <a:srgbClr val="574DC3"/>
      </a:accent5>
      <a:accent6>
        <a:srgbClr val="3B62B1"/>
      </a:accent6>
      <a:hlink>
        <a:srgbClr val="7255C6"/>
      </a:hlink>
      <a:folHlink>
        <a:srgbClr val="7F7F7F"/>
      </a:folHlink>
    </a:clrScheme>
    <a:fontScheme name="Slate">
      <a:majorFont>
        <a:latin typeface="Bookman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1773</Words>
  <Application>Microsoft Office PowerPoint</Application>
  <PresentationFormat>Widescreen</PresentationFormat>
  <Paragraphs>121</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Arial</vt:lpstr>
      <vt:lpstr>Bookman Old Style</vt:lpstr>
      <vt:lpstr>Calibri</vt:lpstr>
      <vt:lpstr>Franklin Gothic Book</vt:lpstr>
      <vt:lpstr>Wingdings 2</vt:lpstr>
      <vt:lpstr>SlateVTI</vt:lpstr>
      <vt:lpstr>Analysis of Airbnb Data Using Power BI</vt:lpstr>
      <vt:lpstr>PowerPoint Presentation</vt:lpstr>
      <vt:lpstr>Assessing District Location Scores</vt:lpstr>
      <vt:lpstr>Examining Host Response Time Impact</vt:lpstr>
      <vt:lpstr>Visualizing Airbnb Listing Prices</vt:lpstr>
      <vt:lpstr>Analyzing Composite Scores</vt:lpstr>
      <vt:lpstr>Calculating Listing Age and Host Tenure</vt:lpstr>
      <vt:lpstr> Property Type Price Analysis</vt:lpstr>
      <vt:lpstr>Comprehensive City Insights Report</vt:lpstr>
      <vt:lpstr>Final Report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Gautam Thareja</cp:lastModifiedBy>
  <cp:revision>302</cp:revision>
  <dcterms:created xsi:type="dcterms:W3CDTF">2024-06-25T11:18:45Z</dcterms:created>
  <dcterms:modified xsi:type="dcterms:W3CDTF">2024-07-26T07:23:09Z</dcterms:modified>
</cp:coreProperties>
</file>