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1FF99-184B-70EE-BA29-4B6EC0E929F1}" v="158" dt="2024-08-18T07:43:27.410"/>
    <p1510:client id="{9FD3131E-56F1-7735-F27A-877C5C0928FA}" v="65" dt="2024-08-18T06:30:33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236D9-C4C4-40E7-9BAF-AE1D3C963A53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7D55203-27C3-43E3-A290-F71E6CA568A1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4A69EA3E-2758-4765-AB37-07E5BC64F165}" type="parTrans" cxnId="{1B06A78B-F007-4219-A8DD-FA9E45DDDE6F}">
      <dgm:prSet/>
      <dgm:spPr/>
      <dgm:t>
        <a:bodyPr/>
        <a:lstStyle/>
        <a:p>
          <a:endParaRPr lang="en-US"/>
        </a:p>
      </dgm:t>
    </dgm:pt>
    <dgm:pt modelId="{30D9D76F-1559-4B63-8EE3-60BC467641EC}" type="sibTrans" cxnId="{1B06A78B-F007-4219-A8DD-FA9E45DDDE6F}">
      <dgm:prSet/>
      <dgm:spPr/>
      <dgm:t>
        <a:bodyPr/>
        <a:lstStyle/>
        <a:p>
          <a:endParaRPr lang="en-US"/>
        </a:p>
      </dgm:t>
    </dgm:pt>
    <dgm:pt modelId="{E5FC9B9E-B607-4A92-BADA-BFC1F9A30100}">
      <dgm:prSet/>
      <dgm:spPr/>
      <dgm:t>
        <a:bodyPr/>
        <a:lstStyle/>
        <a:p>
          <a:pPr rtl="0"/>
          <a:r>
            <a:rPr lang="en-US" dirty="0"/>
            <a:t>Visualize the Yearly Approval Trends of Drugs: Create visualizations to show the trends in drug approvals each year, highlighting any significant patterns or fluctuations in the data.</a:t>
          </a:r>
        </a:p>
      </dgm:t>
    </dgm:pt>
    <dgm:pt modelId="{E62ED3F7-FACF-4B61-B8C4-B4996CF7B469}" type="parTrans" cxnId="{788A433C-46A8-44EF-8CC2-623C91FA4732}">
      <dgm:prSet/>
      <dgm:spPr/>
      <dgm:t>
        <a:bodyPr/>
        <a:lstStyle/>
        <a:p>
          <a:endParaRPr lang="en-US"/>
        </a:p>
      </dgm:t>
    </dgm:pt>
    <dgm:pt modelId="{FB588A4A-4D33-41DA-B63A-0F6F83AC6C2D}" type="sibTrans" cxnId="{788A433C-46A8-44EF-8CC2-623C91FA4732}">
      <dgm:prSet/>
      <dgm:spPr/>
      <dgm:t>
        <a:bodyPr/>
        <a:lstStyle/>
        <a:p>
          <a:endParaRPr lang="en-US"/>
        </a:p>
      </dgm:t>
    </dgm:pt>
    <dgm:pt modelId="{D459AA34-13D5-4E98-9CD1-E97380B94942}">
      <dgm:prSet/>
      <dgm:spPr/>
      <dgm:t>
        <a:bodyPr/>
        <a:lstStyle/>
        <a:p>
          <a:r>
            <a:rPr lang="en-US" dirty="0"/>
            <a:t>Analyze and visualize</a:t>
          </a:r>
        </a:p>
      </dgm:t>
    </dgm:pt>
    <dgm:pt modelId="{71834962-FF7C-4E65-8102-8CF194BCDE70}" type="parTrans" cxnId="{E60074CB-14E8-441D-B61A-CFF6C1734371}">
      <dgm:prSet/>
      <dgm:spPr/>
      <dgm:t>
        <a:bodyPr/>
        <a:lstStyle/>
        <a:p>
          <a:endParaRPr lang="en-US"/>
        </a:p>
      </dgm:t>
    </dgm:pt>
    <dgm:pt modelId="{C83C438F-3316-4243-844B-141875A23466}" type="sibTrans" cxnId="{E60074CB-14E8-441D-B61A-CFF6C1734371}">
      <dgm:prSet/>
      <dgm:spPr/>
      <dgm:t>
        <a:bodyPr/>
        <a:lstStyle/>
        <a:p>
          <a:endParaRPr lang="en-US"/>
        </a:p>
      </dgm:t>
    </dgm:pt>
    <dgm:pt modelId="{CF10DADB-4FA3-4A88-889D-D891CAF09F82}">
      <dgm:prSet/>
      <dgm:spPr/>
      <dgm:t>
        <a:bodyPr/>
        <a:lstStyle/>
        <a:p>
          <a:pPr rtl="0"/>
          <a:r>
            <a:rPr lang="en-US" dirty="0"/>
            <a:t>Explore Approval Trends Over the Years Based on Different </a:t>
          </a:r>
          <a:r>
            <a:rPr lang="en-US" dirty="0">
              <a:latin typeface="Century Schoolbook" panose="02040604050505020304"/>
            </a:rPr>
            <a:t>Sponsors</a:t>
          </a:r>
          <a:r>
            <a:rPr lang="en-US" dirty="0"/>
            <a:t>: Analyze and visualize how drug approval trends have varied over the years based on different sponsors, identifying any notable patterns or changes in approval rates among these sponsors.</a:t>
          </a:r>
        </a:p>
      </dgm:t>
    </dgm:pt>
    <dgm:pt modelId="{3720F616-1635-423C-9F4F-D1FC45261270}" type="parTrans" cxnId="{5255F352-81AB-44AA-AD09-F2D71718088C}">
      <dgm:prSet/>
      <dgm:spPr/>
      <dgm:t>
        <a:bodyPr/>
        <a:lstStyle/>
        <a:p>
          <a:endParaRPr lang="en-US"/>
        </a:p>
      </dgm:t>
    </dgm:pt>
    <dgm:pt modelId="{0C0E75DA-D093-49C3-A68A-D0AE155FE791}" type="sibTrans" cxnId="{5255F352-81AB-44AA-AD09-F2D71718088C}">
      <dgm:prSet/>
      <dgm:spPr/>
      <dgm:t>
        <a:bodyPr/>
        <a:lstStyle/>
        <a:p>
          <a:endParaRPr lang="en-US"/>
        </a:p>
      </dgm:t>
    </dgm:pt>
    <dgm:pt modelId="{DD3A1D15-DE6A-4099-9560-BCE493EFFAC7}">
      <dgm:prSet/>
      <dgm:spPr/>
      <dgm:t>
        <a:bodyPr/>
        <a:lstStyle/>
        <a:p>
          <a:r>
            <a:rPr lang="en-US" dirty="0"/>
            <a:t>Visualize</a:t>
          </a:r>
        </a:p>
      </dgm:t>
    </dgm:pt>
    <dgm:pt modelId="{8A1C4200-6B25-4BD7-944B-43709A15A40E}" type="parTrans" cxnId="{9C1F7FBF-3CF3-40EA-81F1-E447B833DFDC}">
      <dgm:prSet/>
      <dgm:spPr/>
      <dgm:t>
        <a:bodyPr/>
        <a:lstStyle/>
        <a:p>
          <a:endParaRPr lang="en-US"/>
        </a:p>
      </dgm:t>
    </dgm:pt>
    <dgm:pt modelId="{711126A6-1EB5-42E1-9051-21A74BC06F59}" type="sibTrans" cxnId="{9C1F7FBF-3CF3-40EA-81F1-E447B833DFDC}">
      <dgm:prSet/>
      <dgm:spPr/>
      <dgm:t>
        <a:bodyPr/>
        <a:lstStyle/>
        <a:p>
          <a:endParaRPr lang="en-US"/>
        </a:p>
      </dgm:t>
    </dgm:pt>
    <dgm:pt modelId="{9CA3F834-21C7-4806-8BC6-12A58160053F}">
      <dgm:prSet/>
      <dgm:spPr/>
      <dgm:t>
        <a:bodyPr/>
        <a:lstStyle/>
        <a:p>
          <a:pPr rtl="0"/>
          <a:r>
            <a:rPr lang="en-US" dirty="0"/>
            <a:t>Visualize the Segmentation of Products Based on MarketingStatus</a:t>
          </a:r>
          <a:r>
            <a:rPr lang="en-US" dirty="0">
              <a:latin typeface="Century Schoolbook" panose="02040604050505020304"/>
            </a:rPr>
            <a:t>: </a:t>
          </a:r>
          <a:r>
            <a:rPr lang="en-US" dirty="0"/>
            <a:t>Visualize the breakdown of products according to their </a:t>
          </a:r>
          <a:r>
            <a:rPr lang="en-US" dirty="0">
              <a:latin typeface="Century Schoolbook" panose="02040604050505020304"/>
            </a:rPr>
            <a:t>Marketing Status</a:t>
          </a:r>
          <a:r>
            <a:rPr lang="en-US" dirty="0"/>
            <a:t> categories.</a:t>
          </a:r>
        </a:p>
      </dgm:t>
    </dgm:pt>
    <dgm:pt modelId="{4F6E6074-B731-4E37-94E7-810745E7E27F}" type="parTrans" cxnId="{6DAB62E9-81A5-4FF6-B63E-2D2E0A8AC395}">
      <dgm:prSet/>
      <dgm:spPr/>
      <dgm:t>
        <a:bodyPr/>
        <a:lstStyle/>
        <a:p>
          <a:endParaRPr lang="en-US"/>
        </a:p>
      </dgm:t>
    </dgm:pt>
    <dgm:pt modelId="{C38C4625-FC8C-40BC-A38A-C22FADC5D70F}" type="sibTrans" cxnId="{6DAB62E9-81A5-4FF6-B63E-2D2E0A8AC395}">
      <dgm:prSet/>
      <dgm:spPr/>
      <dgm:t>
        <a:bodyPr/>
        <a:lstStyle/>
        <a:p>
          <a:endParaRPr lang="en-US"/>
        </a:p>
      </dgm:t>
    </dgm:pt>
    <dgm:pt modelId="{07D41C45-630A-4795-8DEC-64CCEA9A9BAC}">
      <dgm:prSet/>
      <dgm:spPr/>
      <dgm:t>
        <a:bodyPr/>
        <a:lstStyle/>
        <a:p>
          <a:r>
            <a:rPr lang="en-US" dirty="0"/>
            <a:t>Total</a:t>
          </a:r>
        </a:p>
      </dgm:t>
    </dgm:pt>
    <dgm:pt modelId="{1BFB8C4D-7F59-483C-96FF-E92A988641FA}" type="parTrans" cxnId="{55411855-B9CC-4E36-BDDC-606FD322700D}">
      <dgm:prSet/>
      <dgm:spPr/>
      <dgm:t>
        <a:bodyPr/>
        <a:lstStyle/>
        <a:p>
          <a:endParaRPr lang="en-US"/>
        </a:p>
      </dgm:t>
    </dgm:pt>
    <dgm:pt modelId="{BA391680-0E78-4E23-BFBF-D8BF435A3AE4}" type="sibTrans" cxnId="{55411855-B9CC-4E36-BDDC-606FD322700D}">
      <dgm:prSet/>
      <dgm:spPr/>
      <dgm:t>
        <a:bodyPr/>
        <a:lstStyle/>
        <a:p>
          <a:endParaRPr lang="en-US"/>
        </a:p>
      </dgm:t>
    </dgm:pt>
    <dgm:pt modelId="{1BEBF581-733A-4E3C-9557-5ECD2693186E}">
      <dgm:prSet/>
      <dgm:spPr/>
      <dgm:t>
        <a:bodyPr/>
        <a:lstStyle/>
        <a:p>
          <a:pPr rtl="0"/>
          <a:r>
            <a:rPr lang="en-US" dirty="0"/>
            <a:t>Show the Total Number of Applications for Each MarketingStatus</a:t>
          </a:r>
          <a:r>
            <a:rPr lang="en-US" dirty="0">
              <a:latin typeface="Century Schoolbook" panose="02040604050505020304"/>
            </a:rPr>
            <a:t>: </a:t>
          </a:r>
          <a:r>
            <a:rPr lang="en-US" dirty="0"/>
            <a:t>Display the total number of applications for each </a:t>
          </a:r>
          <a:r>
            <a:rPr lang="en-US" dirty="0">
              <a:latin typeface="Century Schoolbook" panose="02040604050505020304"/>
            </a:rPr>
            <a:t>Marketing Status</a:t>
          </a:r>
          <a:r>
            <a:rPr lang="en-US" dirty="0"/>
            <a:t>, allowing users to filter the data by year and Marketing Status for a more detailed analysis.</a:t>
          </a:r>
        </a:p>
      </dgm:t>
    </dgm:pt>
    <dgm:pt modelId="{75C1EC4F-FBCC-438B-BD3E-FAC93FB1033C}" type="parTrans" cxnId="{8C417B5F-547A-41BC-95D6-7637F2F84848}">
      <dgm:prSet/>
      <dgm:spPr/>
      <dgm:t>
        <a:bodyPr/>
        <a:lstStyle/>
        <a:p>
          <a:endParaRPr lang="en-US"/>
        </a:p>
      </dgm:t>
    </dgm:pt>
    <dgm:pt modelId="{07E4ECCD-E8AB-4DD0-8F35-A23277252A00}" type="sibTrans" cxnId="{8C417B5F-547A-41BC-95D6-7637F2F84848}">
      <dgm:prSet/>
      <dgm:spPr/>
      <dgm:t>
        <a:bodyPr/>
        <a:lstStyle/>
        <a:p>
          <a:endParaRPr lang="en-US"/>
        </a:p>
      </dgm:t>
    </dgm:pt>
    <dgm:pt modelId="{97C43E9B-7457-4454-8D45-6D7631955A0A}">
      <dgm:prSet/>
      <dgm:spPr/>
      <dgm:t>
        <a:bodyPr/>
        <a:lstStyle/>
        <a:p>
          <a:r>
            <a:rPr lang="en-US" dirty="0"/>
            <a:t>Drug</a:t>
          </a:r>
        </a:p>
      </dgm:t>
    </dgm:pt>
    <dgm:pt modelId="{EE0CA896-4984-4129-94CC-4CD680528C50}" type="parTrans" cxnId="{129B353C-EA9E-46A7-A6BA-4A203CDD41C0}">
      <dgm:prSet/>
      <dgm:spPr/>
      <dgm:t>
        <a:bodyPr/>
        <a:lstStyle/>
        <a:p>
          <a:endParaRPr lang="en-US"/>
        </a:p>
      </dgm:t>
    </dgm:pt>
    <dgm:pt modelId="{996DE853-7DF0-4F0F-A736-4DE58B4680A7}" type="sibTrans" cxnId="{129B353C-EA9E-46A7-A6BA-4A203CDD41C0}">
      <dgm:prSet/>
      <dgm:spPr/>
      <dgm:t>
        <a:bodyPr/>
        <a:lstStyle/>
        <a:p>
          <a:endParaRPr lang="en-US"/>
        </a:p>
      </dgm:t>
    </dgm:pt>
    <dgm:pt modelId="{B20A320D-92B9-42EE-96E1-34C4BB85C87E}">
      <dgm:prSet/>
      <dgm:spPr/>
      <dgm:t>
        <a:bodyPr/>
        <a:lstStyle/>
        <a:p>
          <a:pPr rtl="0"/>
          <a:r>
            <a:rPr lang="en-US" dirty="0"/>
            <a:t>Analyze the Grouping of Drugs by Dosage Form:</a:t>
          </a:r>
          <a:r>
            <a:rPr lang="en-US" dirty="0">
              <a:latin typeface="Century Schoolbook" panose="02040604050505020304"/>
            </a:rPr>
            <a:t> </a:t>
          </a:r>
          <a:r>
            <a:rPr lang="en-US" dirty="0"/>
            <a:t>Analyze and visualize the distribution of drug approvals across different dosage forms, identifying which dosage form has been the most successful.</a:t>
          </a:r>
        </a:p>
      </dgm:t>
    </dgm:pt>
    <dgm:pt modelId="{0C1744B3-DE65-46E1-9DCD-85BF096FB17D}" type="parTrans" cxnId="{66411324-397A-40A2-AFE0-B9CDFDD8961F}">
      <dgm:prSet/>
      <dgm:spPr/>
      <dgm:t>
        <a:bodyPr/>
        <a:lstStyle/>
        <a:p>
          <a:endParaRPr lang="en-US"/>
        </a:p>
      </dgm:t>
    </dgm:pt>
    <dgm:pt modelId="{A372CDFC-2A96-4418-9AEF-A2FD847A05A5}" type="sibTrans" cxnId="{66411324-397A-40A2-AFE0-B9CDFDD8961F}">
      <dgm:prSet/>
      <dgm:spPr/>
      <dgm:t>
        <a:bodyPr/>
        <a:lstStyle/>
        <a:p>
          <a:endParaRPr lang="en-US"/>
        </a:p>
      </dgm:t>
    </dgm:pt>
    <dgm:pt modelId="{AD5B0EC8-A619-4BF3-B86C-7DB13E0F35A8}">
      <dgm:prSet/>
      <dgm:spPr/>
      <dgm:t>
        <a:bodyPr/>
        <a:lstStyle/>
        <a:p>
          <a:r>
            <a:rPr lang="en-US" dirty="0"/>
            <a:t>Drug</a:t>
          </a:r>
        </a:p>
      </dgm:t>
    </dgm:pt>
    <dgm:pt modelId="{E7D5F0D2-634B-4442-9AAE-2AFC404E760F}" type="parTrans" cxnId="{D88B1186-6735-467A-A224-E0C207688CD3}">
      <dgm:prSet/>
      <dgm:spPr/>
      <dgm:t>
        <a:bodyPr/>
        <a:lstStyle/>
        <a:p>
          <a:endParaRPr lang="en-US"/>
        </a:p>
      </dgm:t>
    </dgm:pt>
    <dgm:pt modelId="{3ACC23BB-3EDC-4479-A2ED-287B03EC6D81}" type="sibTrans" cxnId="{D88B1186-6735-467A-A224-E0C207688CD3}">
      <dgm:prSet/>
      <dgm:spPr/>
      <dgm:t>
        <a:bodyPr/>
        <a:lstStyle/>
        <a:p>
          <a:endParaRPr lang="en-US"/>
        </a:p>
      </dgm:t>
    </dgm:pt>
    <dgm:pt modelId="{44A9B600-71F2-436D-A5EC-3DB1F8359ABB}">
      <dgm:prSet/>
      <dgm:spPr/>
      <dgm:t>
        <a:bodyPr/>
        <a:lstStyle/>
        <a:p>
          <a:pPr rtl="0"/>
          <a:r>
            <a:rPr lang="en-US" dirty="0"/>
            <a:t>Visualize Drug Approvals Based on Therapeutic Classes: Visualize drug approvals based on therapeutic classes, highlighting the classes with the highest number of approvals.</a:t>
          </a:r>
        </a:p>
      </dgm:t>
    </dgm:pt>
    <dgm:pt modelId="{7AB7C480-B212-4630-B961-B722F31C42B9}" type="parTrans" cxnId="{177735EB-2AB5-4306-A000-6E166B0944A6}">
      <dgm:prSet/>
      <dgm:spPr/>
      <dgm:t>
        <a:bodyPr/>
        <a:lstStyle/>
        <a:p>
          <a:endParaRPr lang="en-US"/>
        </a:p>
      </dgm:t>
    </dgm:pt>
    <dgm:pt modelId="{AAF3B10C-6CD3-4E73-97DA-C39C89774E17}" type="sibTrans" cxnId="{177735EB-2AB5-4306-A000-6E166B0944A6}">
      <dgm:prSet/>
      <dgm:spPr/>
      <dgm:t>
        <a:bodyPr/>
        <a:lstStyle/>
        <a:p>
          <a:endParaRPr lang="en-US"/>
        </a:p>
      </dgm:t>
    </dgm:pt>
    <dgm:pt modelId="{5A66DDAB-AA83-491F-94EC-F1FFE4536A4D}" type="pres">
      <dgm:prSet presAssocID="{7D5236D9-C4C4-40E7-9BAF-AE1D3C963A53}" presName="Name0" presStyleCnt="0">
        <dgm:presLayoutVars>
          <dgm:dir/>
          <dgm:animLvl val="lvl"/>
          <dgm:resizeHandles val="exact"/>
        </dgm:presLayoutVars>
      </dgm:prSet>
      <dgm:spPr/>
    </dgm:pt>
    <dgm:pt modelId="{7DF66336-3A68-45E5-AF1F-F832BD11A41E}" type="pres">
      <dgm:prSet presAssocID="{17D55203-27C3-43E3-A290-F71E6CA568A1}" presName="linNode" presStyleCnt="0"/>
      <dgm:spPr/>
    </dgm:pt>
    <dgm:pt modelId="{D0278AB7-BE4C-47DC-BB79-E161EEE2206E}" type="pres">
      <dgm:prSet presAssocID="{17D55203-27C3-43E3-A290-F71E6CA568A1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EE2A4885-ACE8-4CF5-B547-440F325106F2}" type="pres">
      <dgm:prSet presAssocID="{17D55203-27C3-43E3-A290-F71E6CA568A1}" presName="descendantText" presStyleLbl="alignNode1" presStyleIdx="0" presStyleCnt="6">
        <dgm:presLayoutVars>
          <dgm:bulletEnabled/>
        </dgm:presLayoutVars>
      </dgm:prSet>
      <dgm:spPr/>
    </dgm:pt>
    <dgm:pt modelId="{4B0E09EB-9C27-4746-836F-79234D2D63BE}" type="pres">
      <dgm:prSet presAssocID="{30D9D76F-1559-4B63-8EE3-60BC467641EC}" presName="sp" presStyleCnt="0"/>
      <dgm:spPr/>
    </dgm:pt>
    <dgm:pt modelId="{1CD1E70E-8F65-4F9B-9B10-7F768320850E}" type="pres">
      <dgm:prSet presAssocID="{D459AA34-13D5-4E98-9CD1-E97380B94942}" presName="linNode" presStyleCnt="0"/>
      <dgm:spPr/>
    </dgm:pt>
    <dgm:pt modelId="{EB6CBF57-2990-4771-B5B9-6388F3EA2885}" type="pres">
      <dgm:prSet presAssocID="{D459AA34-13D5-4E98-9CD1-E97380B94942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8B6ABB0C-FE4B-44F6-8189-66FC4606429B}" type="pres">
      <dgm:prSet presAssocID="{D459AA34-13D5-4E98-9CD1-E97380B94942}" presName="descendantText" presStyleLbl="alignNode1" presStyleIdx="1" presStyleCnt="6">
        <dgm:presLayoutVars>
          <dgm:bulletEnabled/>
        </dgm:presLayoutVars>
      </dgm:prSet>
      <dgm:spPr/>
    </dgm:pt>
    <dgm:pt modelId="{1B61F6DF-D582-4747-A3DB-D51DC40F845B}" type="pres">
      <dgm:prSet presAssocID="{C83C438F-3316-4243-844B-141875A23466}" presName="sp" presStyleCnt="0"/>
      <dgm:spPr/>
    </dgm:pt>
    <dgm:pt modelId="{5ACCDC78-4024-42A9-AD66-D232620C097B}" type="pres">
      <dgm:prSet presAssocID="{DD3A1D15-DE6A-4099-9560-BCE493EFFAC7}" presName="linNode" presStyleCnt="0"/>
      <dgm:spPr/>
    </dgm:pt>
    <dgm:pt modelId="{2AAD83D4-CD83-4F3F-877B-F52501D77EC5}" type="pres">
      <dgm:prSet presAssocID="{DD3A1D15-DE6A-4099-9560-BCE493EFFAC7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C551D34A-6DDB-4DE1-B957-EFF87B7F2253}" type="pres">
      <dgm:prSet presAssocID="{DD3A1D15-DE6A-4099-9560-BCE493EFFAC7}" presName="descendantText" presStyleLbl="alignNode1" presStyleIdx="2" presStyleCnt="6">
        <dgm:presLayoutVars>
          <dgm:bulletEnabled/>
        </dgm:presLayoutVars>
      </dgm:prSet>
      <dgm:spPr/>
    </dgm:pt>
    <dgm:pt modelId="{B0D93B84-43D7-47F1-9DFF-70C47929D7EA}" type="pres">
      <dgm:prSet presAssocID="{711126A6-1EB5-42E1-9051-21A74BC06F59}" presName="sp" presStyleCnt="0"/>
      <dgm:spPr/>
    </dgm:pt>
    <dgm:pt modelId="{FB8A2F0F-62F9-4D4F-B033-6D70996AABE5}" type="pres">
      <dgm:prSet presAssocID="{07D41C45-630A-4795-8DEC-64CCEA9A9BAC}" presName="linNode" presStyleCnt="0"/>
      <dgm:spPr/>
    </dgm:pt>
    <dgm:pt modelId="{A18A3721-885F-4BA9-80D0-B5B580D121E2}" type="pres">
      <dgm:prSet presAssocID="{07D41C45-630A-4795-8DEC-64CCEA9A9BAC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9087A710-1A3B-4203-A85C-482679D68509}" type="pres">
      <dgm:prSet presAssocID="{07D41C45-630A-4795-8DEC-64CCEA9A9BAC}" presName="descendantText" presStyleLbl="alignNode1" presStyleIdx="3" presStyleCnt="6">
        <dgm:presLayoutVars>
          <dgm:bulletEnabled/>
        </dgm:presLayoutVars>
      </dgm:prSet>
      <dgm:spPr/>
    </dgm:pt>
    <dgm:pt modelId="{06ACA369-DBF1-4C97-AAF5-7A8C9C650E9B}" type="pres">
      <dgm:prSet presAssocID="{BA391680-0E78-4E23-BFBF-D8BF435A3AE4}" presName="sp" presStyleCnt="0"/>
      <dgm:spPr/>
    </dgm:pt>
    <dgm:pt modelId="{3B52429E-E614-48DE-812D-614F3CDB0DA8}" type="pres">
      <dgm:prSet presAssocID="{97C43E9B-7457-4454-8D45-6D7631955A0A}" presName="linNode" presStyleCnt="0"/>
      <dgm:spPr/>
    </dgm:pt>
    <dgm:pt modelId="{1DA307AF-0E17-4AEF-99E3-EADBEBD136DA}" type="pres">
      <dgm:prSet presAssocID="{97C43E9B-7457-4454-8D45-6D7631955A0A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0A79826B-FF5F-4F0F-A33F-4EA41D520C51}" type="pres">
      <dgm:prSet presAssocID="{97C43E9B-7457-4454-8D45-6D7631955A0A}" presName="descendantText" presStyleLbl="alignNode1" presStyleIdx="4" presStyleCnt="6">
        <dgm:presLayoutVars>
          <dgm:bulletEnabled/>
        </dgm:presLayoutVars>
      </dgm:prSet>
      <dgm:spPr/>
    </dgm:pt>
    <dgm:pt modelId="{DEA35BDB-0B13-4A09-A277-AC299AF1C377}" type="pres">
      <dgm:prSet presAssocID="{996DE853-7DF0-4F0F-A736-4DE58B4680A7}" presName="sp" presStyleCnt="0"/>
      <dgm:spPr/>
    </dgm:pt>
    <dgm:pt modelId="{374AD5C2-3437-4191-8E61-9F1080F773C8}" type="pres">
      <dgm:prSet presAssocID="{AD5B0EC8-A619-4BF3-B86C-7DB13E0F35A8}" presName="linNode" presStyleCnt="0"/>
      <dgm:spPr/>
    </dgm:pt>
    <dgm:pt modelId="{9DD17CCC-55A7-41CC-BF15-CF5DB47E1EB8}" type="pres">
      <dgm:prSet presAssocID="{AD5B0EC8-A619-4BF3-B86C-7DB13E0F35A8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72F0A6A6-B473-4320-9705-736123AED308}" type="pres">
      <dgm:prSet presAssocID="{AD5B0EC8-A619-4BF3-B86C-7DB13E0F35A8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321A0417-AB7A-468E-8BB9-A772B8126976}" type="presOf" srcId="{97C43E9B-7457-4454-8D45-6D7631955A0A}" destId="{1DA307AF-0E17-4AEF-99E3-EADBEBD136DA}" srcOrd="0" destOrd="0" presId="urn:microsoft.com/office/officeart/2016/7/layout/VerticalHollowActionList"/>
    <dgm:cxn modelId="{66411324-397A-40A2-AFE0-B9CDFDD8961F}" srcId="{97C43E9B-7457-4454-8D45-6D7631955A0A}" destId="{B20A320D-92B9-42EE-96E1-34C4BB85C87E}" srcOrd="0" destOrd="0" parTransId="{0C1744B3-DE65-46E1-9DCD-85BF096FB17D}" sibTransId="{A372CDFC-2A96-4418-9AEF-A2FD847A05A5}"/>
    <dgm:cxn modelId="{D7B26A3B-37A1-4DC8-A354-F476EFCAFD7A}" type="presOf" srcId="{1BEBF581-733A-4E3C-9557-5ECD2693186E}" destId="{9087A710-1A3B-4203-A85C-482679D68509}" srcOrd="0" destOrd="0" presId="urn:microsoft.com/office/officeart/2016/7/layout/VerticalHollowActionList"/>
    <dgm:cxn modelId="{129B353C-EA9E-46A7-A6BA-4A203CDD41C0}" srcId="{7D5236D9-C4C4-40E7-9BAF-AE1D3C963A53}" destId="{97C43E9B-7457-4454-8D45-6D7631955A0A}" srcOrd="4" destOrd="0" parTransId="{EE0CA896-4984-4129-94CC-4CD680528C50}" sibTransId="{996DE853-7DF0-4F0F-A736-4DE58B4680A7}"/>
    <dgm:cxn modelId="{788A433C-46A8-44EF-8CC2-623C91FA4732}" srcId="{17D55203-27C3-43E3-A290-F71E6CA568A1}" destId="{E5FC9B9E-B607-4A92-BADA-BFC1F9A30100}" srcOrd="0" destOrd="0" parTransId="{E62ED3F7-FACF-4B61-B8C4-B4996CF7B469}" sibTransId="{FB588A4A-4D33-41DA-B63A-0F6F83AC6C2D}"/>
    <dgm:cxn modelId="{64B9495B-A9D1-45C3-8055-B108403EC5D5}" type="presOf" srcId="{D459AA34-13D5-4E98-9CD1-E97380B94942}" destId="{EB6CBF57-2990-4771-B5B9-6388F3EA2885}" srcOrd="0" destOrd="0" presId="urn:microsoft.com/office/officeart/2016/7/layout/VerticalHollowActionList"/>
    <dgm:cxn modelId="{8C417B5F-547A-41BC-95D6-7637F2F84848}" srcId="{07D41C45-630A-4795-8DEC-64CCEA9A9BAC}" destId="{1BEBF581-733A-4E3C-9557-5ECD2693186E}" srcOrd="0" destOrd="0" parTransId="{75C1EC4F-FBCC-438B-BD3E-FAC93FB1033C}" sibTransId="{07E4ECCD-E8AB-4DD0-8F35-A23277252A00}"/>
    <dgm:cxn modelId="{43274746-E309-4D4C-AB12-FA558DF2AF9F}" type="presOf" srcId="{B20A320D-92B9-42EE-96E1-34C4BB85C87E}" destId="{0A79826B-FF5F-4F0F-A33F-4EA41D520C51}" srcOrd="0" destOrd="0" presId="urn:microsoft.com/office/officeart/2016/7/layout/VerticalHollowActionList"/>
    <dgm:cxn modelId="{1BF6674A-1216-4B85-B0B4-AA0F08A23AA5}" type="presOf" srcId="{07D41C45-630A-4795-8DEC-64CCEA9A9BAC}" destId="{A18A3721-885F-4BA9-80D0-B5B580D121E2}" srcOrd="0" destOrd="0" presId="urn:microsoft.com/office/officeart/2016/7/layout/VerticalHollowActionList"/>
    <dgm:cxn modelId="{5255F352-81AB-44AA-AD09-F2D71718088C}" srcId="{D459AA34-13D5-4E98-9CD1-E97380B94942}" destId="{CF10DADB-4FA3-4A88-889D-D891CAF09F82}" srcOrd="0" destOrd="0" parTransId="{3720F616-1635-423C-9F4F-D1FC45261270}" sibTransId="{0C0E75DA-D093-49C3-A68A-D0AE155FE791}"/>
    <dgm:cxn modelId="{53CC9473-5068-4FEB-AB69-81C23792F877}" type="presOf" srcId="{DD3A1D15-DE6A-4099-9560-BCE493EFFAC7}" destId="{2AAD83D4-CD83-4F3F-877B-F52501D77EC5}" srcOrd="0" destOrd="0" presId="urn:microsoft.com/office/officeart/2016/7/layout/VerticalHollowActionList"/>
    <dgm:cxn modelId="{55411855-B9CC-4E36-BDDC-606FD322700D}" srcId="{7D5236D9-C4C4-40E7-9BAF-AE1D3C963A53}" destId="{07D41C45-630A-4795-8DEC-64CCEA9A9BAC}" srcOrd="3" destOrd="0" parTransId="{1BFB8C4D-7F59-483C-96FF-E92A988641FA}" sibTransId="{BA391680-0E78-4E23-BFBF-D8BF435A3AE4}"/>
    <dgm:cxn modelId="{62F22B56-2732-4539-A2CB-9AF0F2236CED}" type="presOf" srcId="{44A9B600-71F2-436D-A5EC-3DB1F8359ABB}" destId="{72F0A6A6-B473-4320-9705-736123AED308}" srcOrd="0" destOrd="0" presId="urn:microsoft.com/office/officeart/2016/7/layout/VerticalHollowActionList"/>
    <dgm:cxn modelId="{D88B1186-6735-467A-A224-E0C207688CD3}" srcId="{7D5236D9-C4C4-40E7-9BAF-AE1D3C963A53}" destId="{AD5B0EC8-A619-4BF3-B86C-7DB13E0F35A8}" srcOrd="5" destOrd="0" parTransId="{E7D5F0D2-634B-4442-9AAE-2AFC404E760F}" sibTransId="{3ACC23BB-3EDC-4479-A2ED-287B03EC6D81}"/>
    <dgm:cxn modelId="{1B06A78B-F007-4219-A8DD-FA9E45DDDE6F}" srcId="{7D5236D9-C4C4-40E7-9BAF-AE1D3C963A53}" destId="{17D55203-27C3-43E3-A290-F71E6CA568A1}" srcOrd="0" destOrd="0" parTransId="{4A69EA3E-2758-4765-AB37-07E5BC64F165}" sibTransId="{30D9D76F-1559-4B63-8EE3-60BC467641EC}"/>
    <dgm:cxn modelId="{C37EE1A3-F8F6-4AB7-A577-17F27B98CE89}" type="presOf" srcId="{E5FC9B9E-B607-4A92-BADA-BFC1F9A30100}" destId="{EE2A4885-ACE8-4CF5-B547-440F325106F2}" srcOrd="0" destOrd="0" presId="urn:microsoft.com/office/officeart/2016/7/layout/VerticalHollowActionList"/>
    <dgm:cxn modelId="{4D26F0AC-637D-42C6-AA45-87F74CDD528B}" type="presOf" srcId="{7D5236D9-C4C4-40E7-9BAF-AE1D3C963A53}" destId="{5A66DDAB-AA83-491F-94EC-F1FFE4536A4D}" srcOrd="0" destOrd="0" presId="urn:microsoft.com/office/officeart/2016/7/layout/VerticalHollowActionList"/>
    <dgm:cxn modelId="{0B2D0AB6-BFB2-431F-A96E-012166773469}" type="presOf" srcId="{17D55203-27C3-43E3-A290-F71E6CA568A1}" destId="{D0278AB7-BE4C-47DC-BB79-E161EEE2206E}" srcOrd="0" destOrd="0" presId="urn:microsoft.com/office/officeart/2016/7/layout/VerticalHollowActionList"/>
    <dgm:cxn modelId="{9C1F7FBF-3CF3-40EA-81F1-E447B833DFDC}" srcId="{7D5236D9-C4C4-40E7-9BAF-AE1D3C963A53}" destId="{DD3A1D15-DE6A-4099-9560-BCE493EFFAC7}" srcOrd="2" destOrd="0" parTransId="{8A1C4200-6B25-4BD7-944B-43709A15A40E}" sibTransId="{711126A6-1EB5-42E1-9051-21A74BC06F59}"/>
    <dgm:cxn modelId="{50ACB9C6-9DDF-498D-8C95-27BFE1220E9B}" type="presOf" srcId="{9CA3F834-21C7-4806-8BC6-12A58160053F}" destId="{C551D34A-6DDB-4DE1-B957-EFF87B7F2253}" srcOrd="0" destOrd="0" presId="urn:microsoft.com/office/officeart/2016/7/layout/VerticalHollowActionList"/>
    <dgm:cxn modelId="{E60074CB-14E8-441D-B61A-CFF6C1734371}" srcId="{7D5236D9-C4C4-40E7-9BAF-AE1D3C963A53}" destId="{D459AA34-13D5-4E98-9CD1-E97380B94942}" srcOrd="1" destOrd="0" parTransId="{71834962-FF7C-4E65-8102-8CF194BCDE70}" sibTransId="{C83C438F-3316-4243-844B-141875A23466}"/>
    <dgm:cxn modelId="{139AEDE6-7BBE-47E0-864D-84193D727527}" type="presOf" srcId="{CF10DADB-4FA3-4A88-889D-D891CAF09F82}" destId="{8B6ABB0C-FE4B-44F6-8189-66FC4606429B}" srcOrd="0" destOrd="0" presId="urn:microsoft.com/office/officeart/2016/7/layout/VerticalHollowActionList"/>
    <dgm:cxn modelId="{6DAB62E9-81A5-4FF6-B63E-2D2E0A8AC395}" srcId="{DD3A1D15-DE6A-4099-9560-BCE493EFFAC7}" destId="{9CA3F834-21C7-4806-8BC6-12A58160053F}" srcOrd="0" destOrd="0" parTransId="{4F6E6074-B731-4E37-94E7-810745E7E27F}" sibTransId="{C38C4625-FC8C-40BC-A38A-C22FADC5D70F}"/>
    <dgm:cxn modelId="{177735EB-2AB5-4306-A000-6E166B0944A6}" srcId="{AD5B0EC8-A619-4BF3-B86C-7DB13E0F35A8}" destId="{44A9B600-71F2-436D-A5EC-3DB1F8359ABB}" srcOrd="0" destOrd="0" parTransId="{7AB7C480-B212-4630-B961-B722F31C42B9}" sibTransId="{AAF3B10C-6CD3-4E73-97DA-C39C89774E17}"/>
    <dgm:cxn modelId="{8B4FB8FD-C170-4445-9262-810DA48E75E9}" type="presOf" srcId="{AD5B0EC8-A619-4BF3-B86C-7DB13E0F35A8}" destId="{9DD17CCC-55A7-41CC-BF15-CF5DB47E1EB8}" srcOrd="0" destOrd="0" presId="urn:microsoft.com/office/officeart/2016/7/layout/VerticalHollowActionList"/>
    <dgm:cxn modelId="{8C5FF960-5888-44A9-97C4-CFE7C458C896}" type="presParOf" srcId="{5A66DDAB-AA83-491F-94EC-F1FFE4536A4D}" destId="{7DF66336-3A68-45E5-AF1F-F832BD11A41E}" srcOrd="0" destOrd="0" presId="urn:microsoft.com/office/officeart/2016/7/layout/VerticalHollowActionList"/>
    <dgm:cxn modelId="{FCAFF4B8-043F-4057-B85A-063E309FD1AA}" type="presParOf" srcId="{7DF66336-3A68-45E5-AF1F-F832BD11A41E}" destId="{D0278AB7-BE4C-47DC-BB79-E161EEE2206E}" srcOrd="0" destOrd="0" presId="urn:microsoft.com/office/officeart/2016/7/layout/VerticalHollowActionList"/>
    <dgm:cxn modelId="{25388C2A-802A-424E-980E-4A4CB6B0F030}" type="presParOf" srcId="{7DF66336-3A68-45E5-AF1F-F832BD11A41E}" destId="{EE2A4885-ACE8-4CF5-B547-440F325106F2}" srcOrd="1" destOrd="0" presId="urn:microsoft.com/office/officeart/2016/7/layout/VerticalHollowActionList"/>
    <dgm:cxn modelId="{A60C1417-AB37-473F-BEBC-35867AE1A599}" type="presParOf" srcId="{5A66DDAB-AA83-491F-94EC-F1FFE4536A4D}" destId="{4B0E09EB-9C27-4746-836F-79234D2D63BE}" srcOrd="1" destOrd="0" presId="urn:microsoft.com/office/officeart/2016/7/layout/VerticalHollowActionList"/>
    <dgm:cxn modelId="{2D38ADF7-A4AB-4DA9-8A2E-A352FD5EAAD3}" type="presParOf" srcId="{5A66DDAB-AA83-491F-94EC-F1FFE4536A4D}" destId="{1CD1E70E-8F65-4F9B-9B10-7F768320850E}" srcOrd="2" destOrd="0" presId="urn:microsoft.com/office/officeart/2016/7/layout/VerticalHollowActionList"/>
    <dgm:cxn modelId="{493DA221-1AC2-474A-B638-267DBE073A71}" type="presParOf" srcId="{1CD1E70E-8F65-4F9B-9B10-7F768320850E}" destId="{EB6CBF57-2990-4771-B5B9-6388F3EA2885}" srcOrd="0" destOrd="0" presId="urn:microsoft.com/office/officeart/2016/7/layout/VerticalHollowActionList"/>
    <dgm:cxn modelId="{5B772301-610E-4F73-871F-FA139D8A9DE1}" type="presParOf" srcId="{1CD1E70E-8F65-4F9B-9B10-7F768320850E}" destId="{8B6ABB0C-FE4B-44F6-8189-66FC4606429B}" srcOrd="1" destOrd="0" presId="urn:microsoft.com/office/officeart/2016/7/layout/VerticalHollowActionList"/>
    <dgm:cxn modelId="{71B28A26-4BC7-4489-A92F-B8C7D33FAF21}" type="presParOf" srcId="{5A66DDAB-AA83-491F-94EC-F1FFE4536A4D}" destId="{1B61F6DF-D582-4747-A3DB-D51DC40F845B}" srcOrd="3" destOrd="0" presId="urn:microsoft.com/office/officeart/2016/7/layout/VerticalHollowActionList"/>
    <dgm:cxn modelId="{6F59CA31-A198-4BF5-BFA8-60DC93C528BE}" type="presParOf" srcId="{5A66DDAB-AA83-491F-94EC-F1FFE4536A4D}" destId="{5ACCDC78-4024-42A9-AD66-D232620C097B}" srcOrd="4" destOrd="0" presId="urn:microsoft.com/office/officeart/2016/7/layout/VerticalHollowActionList"/>
    <dgm:cxn modelId="{DCDAD070-3189-4D6D-B73E-1E6CD2BAEEA1}" type="presParOf" srcId="{5ACCDC78-4024-42A9-AD66-D232620C097B}" destId="{2AAD83D4-CD83-4F3F-877B-F52501D77EC5}" srcOrd="0" destOrd="0" presId="urn:microsoft.com/office/officeart/2016/7/layout/VerticalHollowActionList"/>
    <dgm:cxn modelId="{E78D1949-11D1-412E-AE38-31FBCC7ACA65}" type="presParOf" srcId="{5ACCDC78-4024-42A9-AD66-D232620C097B}" destId="{C551D34A-6DDB-4DE1-B957-EFF87B7F2253}" srcOrd="1" destOrd="0" presId="urn:microsoft.com/office/officeart/2016/7/layout/VerticalHollowActionList"/>
    <dgm:cxn modelId="{FBD64BCB-79EF-49D0-A877-360F8A35C36C}" type="presParOf" srcId="{5A66DDAB-AA83-491F-94EC-F1FFE4536A4D}" destId="{B0D93B84-43D7-47F1-9DFF-70C47929D7EA}" srcOrd="5" destOrd="0" presId="urn:microsoft.com/office/officeart/2016/7/layout/VerticalHollowActionList"/>
    <dgm:cxn modelId="{73BFF9AE-AA48-40B0-AD33-31A40086C42E}" type="presParOf" srcId="{5A66DDAB-AA83-491F-94EC-F1FFE4536A4D}" destId="{FB8A2F0F-62F9-4D4F-B033-6D70996AABE5}" srcOrd="6" destOrd="0" presId="urn:microsoft.com/office/officeart/2016/7/layout/VerticalHollowActionList"/>
    <dgm:cxn modelId="{1D35A3EA-CFE2-45E8-B6E0-F5EC2A278E05}" type="presParOf" srcId="{FB8A2F0F-62F9-4D4F-B033-6D70996AABE5}" destId="{A18A3721-885F-4BA9-80D0-B5B580D121E2}" srcOrd="0" destOrd="0" presId="urn:microsoft.com/office/officeart/2016/7/layout/VerticalHollowActionList"/>
    <dgm:cxn modelId="{BFA7E3D4-E11B-4CB7-99EE-CE92FAC68207}" type="presParOf" srcId="{FB8A2F0F-62F9-4D4F-B033-6D70996AABE5}" destId="{9087A710-1A3B-4203-A85C-482679D68509}" srcOrd="1" destOrd="0" presId="urn:microsoft.com/office/officeart/2016/7/layout/VerticalHollowActionList"/>
    <dgm:cxn modelId="{6087B732-3CC0-43D3-9B9C-6D3C668CAAD7}" type="presParOf" srcId="{5A66DDAB-AA83-491F-94EC-F1FFE4536A4D}" destId="{06ACA369-DBF1-4C97-AAF5-7A8C9C650E9B}" srcOrd="7" destOrd="0" presId="urn:microsoft.com/office/officeart/2016/7/layout/VerticalHollowActionList"/>
    <dgm:cxn modelId="{1C1A185A-0EBC-43D7-998C-CE7BE95D9531}" type="presParOf" srcId="{5A66DDAB-AA83-491F-94EC-F1FFE4536A4D}" destId="{3B52429E-E614-48DE-812D-614F3CDB0DA8}" srcOrd="8" destOrd="0" presId="urn:microsoft.com/office/officeart/2016/7/layout/VerticalHollowActionList"/>
    <dgm:cxn modelId="{FDF3024E-900F-4B75-961A-8737DF7CF451}" type="presParOf" srcId="{3B52429E-E614-48DE-812D-614F3CDB0DA8}" destId="{1DA307AF-0E17-4AEF-99E3-EADBEBD136DA}" srcOrd="0" destOrd="0" presId="urn:microsoft.com/office/officeart/2016/7/layout/VerticalHollowActionList"/>
    <dgm:cxn modelId="{609E97A7-FDC2-4DEE-8B21-14641BE851A6}" type="presParOf" srcId="{3B52429E-E614-48DE-812D-614F3CDB0DA8}" destId="{0A79826B-FF5F-4F0F-A33F-4EA41D520C51}" srcOrd="1" destOrd="0" presId="urn:microsoft.com/office/officeart/2016/7/layout/VerticalHollowActionList"/>
    <dgm:cxn modelId="{C9C40797-64CD-425C-A656-EF14A31FA312}" type="presParOf" srcId="{5A66DDAB-AA83-491F-94EC-F1FFE4536A4D}" destId="{DEA35BDB-0B13-4A09-A277-AC299AF1C377}" srcOrd="9" destOrd="0" presId="urn:microsoft.com/office/officeart/2016/7/layout/VerticalHollowActionList"/>
    <dgm:cxn modelId="{0DBA377C-4BFA-4DA9-816E-F9118AA0FF1C}" type="presParOf" srcId="{5A66DDAB-AA83-491F-94EC-F1FFE4536A4D}" destId="{374AD5C2-3437-4191-8E61-9F1080F773C8}" srcOrd="10" destOrd="0" presId="urn:microsoft.com/office/officeart/2016/7/layout/VerticalHollowActionList"/>
    <dgm:cxn modelId="{037F572C-B383-4D7D-A1CC-999F29002C82}" type="presParOf" srcId="{374AD5C2-3437-4191-8E61-9F1080F773C8}" destId="{9DD17CCC-55A7-41CC-BF15-CF5DB47E1EB8}" srcOrd="0" destOrd="0" presId="urn:microsoft.com/office/officeart/2016/7/layout/VerticalHollowActionList"/>
    <dgm:cxn modelId="{163BB467-6D9F-4A09-AE98-876E9DFA735B}" type="presParOf" srcId="{374AD5C2-3437-4191-8E61-9F1080F773C8}" destId="{72F0A6A6-B473-4320-9705-736123AED30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A4885-ACE8-4CF5-B547-440F325106F2}">
      <dsp:nvSpPr>
        <dsp:cNvPr id="0" name=""/>
        <dsp:cNvSpPr/>
      </dsp:nvSpPr>
      <dsp:spPr>
        <a:xfrm>
          <a:off x="2063078" y="512"/>
          <a:ext cx="8252313" cy="6667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118" tIns="169352" rIns="160118" bIns="169352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Visualize the Yearly Approval Trends of Drugs: Create visualizations to show the trends in drug approvals each year, highlighting any significant patterns or fluctuations in the data.</a:t>
          </a:r>
        </a:p>
      </dsp:txBody>
      <dsp:txXfrm>
        <a:off x="2063078" y="512"/>
        <a:ext cx="8252313" cy="666738"/>
      </dsp:txXfrm>
    </dsp:sp>
    <dsp:sp modelId="{D0278AB7-BE4C-47DC-BB79-E161EEE2206E}">
      <dsp:nvSpPr>
        <dsp:cNvPr id="0" name=""/>
        <dsp:cNvSpPr/>
      </dsp:nvSpPr>
      <dsp:spPr>
        <a:xfrm>
          <a:off x="0" y="512"/>
          <a:ext cx="2063078" cy="666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71" tIns="65859" rIns="109171" bIns="658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</a:t>
          </a:r>
        </a:p>
      </dsp:txBody>
      <dsp:txXfrm>
        <a:off x="0" y="512"/>
        <a:ext cx="2063078" cy="666738"/>
      </dsp:txXfrm>
    </dsp:sp>
    <dsp:sp modelId="{8B6ABB0C-FE4B-44F6-8189-66FC4606429B}">
      <dsp:nvSpPr>
        <dsp:cNvPr id="0" name=""/>
        <dsp:cNvSpPr/>
      </dsp:nvSpPr>
      <dsp:spPr>
        <a:xfrm>
          <a:off x="2063078" y="707255"/>
          <a:ext cx="8252313" cy="6667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118" tIns="169352" rIns="160118" bIns="169352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Explore Approval Trends Over the Years Based on Different </a:t>
          </a:r>
          <a:r>
            <a:rPr lang="en-US" sz="1100" kern="1200" dirty="0">
              <a:latin typeface="Century Schoolbook" panose="02040604050505020304"/>
            </a:rPr>
            <a:t>Sponsors</a:t>
          </a:r>
          <a:r>
            <a:rPr lang="en-US" sz="1100" kern="1200" dirty="0"/>
            <a:t>: Analyze and visualize how drug approval trends have varied over the years based on different sponsors, identifying any notable patterns or changes in approval rates among these sponsors.</a:t>
          </a:r>
        </a:p>
      </dsp:txBody>
      <dsp:txXfrm>
        <a:off x="2063078" y="707255"/>
        <a:ext cx="8252313" cy="666738"/>
      </dsp:txXfrm>
    </dsp:sp>
    <dsp:sp modelId="{EB6CBF57-2990-4771-B5B9-6388F3EA2885}">
      <dsp:nvSpPr>
        <dsp:cNvPr id="0" name=""/>
        <dsp:cNvSpPr/>
      </dsp:nvSpPr>
      <dsp:spPr>
        <a:xfrm>
          <a:off x="0" y="707255"/>
          <a:ext cx="2063078" cy="666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71" tIns="65859" rIns="109171" bIns="658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Analyze and visualize</a:t>
          </a:r>
        </a:p>
      </dsp:txBody>
      <dsp:txXfrm>
        <a:off x="0" y="707255"/>
        <a:ext cx="2063078" cy="666738"/>
      </dsp:txXfrm>
    </dsp:sp>
    <dsp:sp modelId="{C551D34A-6DDB-4DE1-B957-EFF87B7F2253}">
      <dsp:nvSpPr>
        <dsp:cNvPr id="0" name=""/>
        <dsp:cNvSpPr/>
      </dsp:nvSpPr>
      <dsp:spPr>
        <a:xfrm>
          <a:off x="2063078" y="1413998"/>
          <a:ext cx="8252313" cy="6667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118" tIns="169352" rIns="160118" bIns="169352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Visualize the Segmentation of Products Based on MarketingStatus</a:t>
          </a:r>
          <a:r>
            <a:rPr lang="en-US" sz="1100" kern="1200" dirty="0">
              <a:latin typeface="Century Schoolbook" panose="02040604050505020304"/>
            </a:rPr>
            <a:t>: </a:t>
          </a:r>
          <a:r>
            <a:rPr lang="en-US" sz="1100" kern="1200" dirty="0"/>
            <a:t>Visualize the breakdown of products according to their </a:t>
          </a:r>
          <a:r>
            <a:rPr lang="en-US" sz="1100" kern="1200" dirty="0">
              <a:latin typeface="Century Schoolbook" panose="02040604050505020304"/>
            </a:rPr>
            <a:t>Marketing Status</a:t>
          </a:r>
          <a:r>
            <a:rPr lang="en-US" sz="1100" kern="1200" dirty="0"/>
            <a:t> categories.</a:t>
          </a:r>
        </a:p>
      </dsp:txBody>
      <dsp:txXfrm>
        <a:off x="2063078" y="1413998"/>
        <a:ext cx="8252313" cy="666738"/>
      </dsp:txXfrm>
    </dsp:sp>
    <dsp:sp modelId="{2AAD83D4-CD83-4F3F-877B-F52501D77EC5}">
      <dsp:nvSpPr>
        <dsp:cNvPr id="0" name=""/>
        <dsp:cNvSpPr/>
      </dsp:nvSpPr>
      <dsp:spPr>
        <a:xfrm>
          <a:off x="0" y="1413998"/>
          <a:ext cx="2063078" cy="666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71" tIns="65859" rIns="109171" bIns="658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Visualize</a:t>
          </a:r>
        </a:p>
      </dsp:txBody>
      <dsp:txXfrm>
        <a:off x="0" y="1413998"/>
        <a:ext cx="2063078" cy="666738"/>
      </dsp:txXfrm>
    </dsp:sp>
    <dsp:sp modelId="{9087A710-1A3B-4203-A85C-482679D68509}">
      <dsp:nvSpPr>
        <dsp:cNvPr id="0" name=""/>
        <dsp:cNvSpPr/>
      </dsp:nvSpPr>
      <dsp:spPr>
        <a:xfrm>
          <a:off x="2063078" y="2120741"/>
          <a:ext cx="8252313" cy="6667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118" tIns="169352" rIns="160118" bIns="169352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Show the Total Number of Applications for Each MarketingStatus</a:t>
          </a:r>
          <a:r>
            <a:rPr lang="en-US" sz="1100" kern="1200" dirty="0">
              <a:latin typeface="Century Schoolbook" panose="02040604050505020304"/>
            </a:rPr>
            <a:t>: </a:t>
          </a:r>
          <a:r>
            <a:rPr lang="en-US" sz="1100" kern="1200" dirty="0"/>
            <a:t>Display the total number of applications for each </a:t>
          </a:r>
          <a:r>
            <a:rPr lang="en-US" sz="1100" kern="1200" dirty="0">
              <a:latin typeface="Century Schoolbook" panose="02040604050505020304"/>
            </a:rPr>
            <a:t>Marketing Status</a:t>
          </a:r>
          <a:r>
            <a:rPr lang="en-US" sz="1100" kern="1200" dirty="0"/>
            <a:t>, allowing users to filter the data by year and Marketing Status for a more detailed analysis.</a:t>
          </a:r>
        </a:p>
      </dsp:txBody>
      <dsp:txXfrm>
        <a:off x="2063078" y="2120741"/>
        <a:ext cx="8252313" cy="666738"/>
      </dsp:txXfrm>
    </dsp:sp>
    <dsp:sp modelId="{A18A3721-885F-4BA9-80D0-B5B580D121E2}">
      <dsp:nvSpPr>
        <dsp:cNvPr id="0" name=""/>
        <dsp:cNvSpPr/>
      </dsp:nvSpPr>
      <dsp:spPr>
        <a:xfrm>
          <a:off x="0" y="2120741"/>
          <a:ext cx="2063078" cy="666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71" tIns="65859" rIns="109171" bIns="658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Total</a:t>
          </a:r>
        </a:p>
      </dsp:txBody>
      <dsp:txXfrm>
        <a:off x="0" y="2120741"/>
        <a:ext cx="2063078" cy="666738"/>
      </dsp:txXfrm>
    </dsp:sp>
    <dsp:sp modelId="{0A79826B-FF5F-4F0F-A33F-4EA41D520C51}">
      <dsp:nvSpPr>
        <dsp:cNvPr id="0" name=""/>
        <dsp:cNvSpPr/>
      </dsp:nvSpPr>
      <dsp:spPr>
        <a:xfrm>
          <a:off x="2063078" y="2827483"/>
          <a:ext cx="8252313" cy="6667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118" tIns="169352" rIns="160118" bIns="169352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Analyze the Grouping of Drugs by Dosage Form:</a:t>
          </a:r>
          <a:r>
            <a:rPr lang="en-US" sz="1100" kern="1200" dirty="0">
              <a:latin typeface="Century Schoolbook" panose="02040604050505020304"/>
            </a:rPr>
            <a:t> </a:t>
          </a:r>
          <a:r>
            <a:rPr lang="en-US" sz="1100" kern="1200" dirty="0"/>
            <a:t>Analyze and visualize the distribution of drug approvals across different dosage forms, identifying which dosage form has been the most successful.</a:t>
          </a:r>
        </a:p>
      </dsp:txBody>
      <dsp:txXfrm>
        <a:off x="2063078" y="2827483"/>
        <a:ext cx="8252313" cy="666738"/>
      </dsp:txXfrm>
    </dsp:sp>
    <dsp:sp modelId="{1DA307AF-0E17-4AEF-99E3-EADBEBD136DA}">
      <dsp:nvSpPr>
        <dsp:cNvPr id="0" name=""/>
        <dsp:cNvSpPr/>
      </dsp:nvSpPr>
      <dsp:spPr>
        <a:xfrm>
          <a:off x="0" y="2827483"/>
          <a:ext cx="2063078" cy="666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71" tIns="65859" rIns="109171" bIns="658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Drug</a:t>
          </a:r>
        </a:p>
      </dsp:txBody>
      <dsp:txXfrm>
        <a:off x="0" y="2827483"/>
        <a:ext cx="2063078" cy="666738"/>
      </dsp:txXfrm>
    </dsp:sp>
    <dsp:sp modelId="{72F0A6A6-B473-4320-9705-736123AED308}">
      <dsp:nvSpPr>
        <dsp:cNvPr id="0" name=""/>
        <dsp:cNvSpPr/>
      </dsp:nvSpPr>
      <dsp:spPr>
        <a:xfrm>
          <a:off x="2063078" y="3534226"/>
          <a:ext cx="8252313" cy="6667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118" tIns="169352" rIns="160118" bIns="169352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Visualize Drug Approvals Based on Therapeutic Classes: Visualize drug approvals based on therapeutic classes, highlighting the classes with the highest number of approvals.</a:t>
          </a:r>
        </a:p>
      </dsp:txBody>
      <dsp:txXfrm>
        <a:off x="2063078" y="3534226"/>
        <a:ext cx="8252313" cy="666738"/>
      </dsp:txXfrm>
    </dsp:sp>
    <dsp:sp modelId="{9DD17CCC-55A7-41CC-BF15-CF5DB47E1EB8}">
      <dsp:nvSpPr>
        <dsp:cNvPr id="0" name=""/>
        <dsp:cNvSpPr/>
      </dsp:nvSpPr>
      <dsp:spPr>
        <a:xfrm>
          <a:off x="0" y="3534226"/>
          <a:ext cx="2063078" cy="666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71" tIns="65859" rIns="109171" bIns="658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Drug</a:t>
          </a:r>
        </a:p>
      </dsp:txBody>
      <dsp:txXfrm>
        <a:off x="0" y="3534226"/>
        <a:ext cx="2063078" cy="666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270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2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8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8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7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2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5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1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3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86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13CD4E-FE16-0C63-7195-D37D1EF8C2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872" y="2319238"/>
            <a:ext cx="9418320" cy="2218291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 </a:t>
            </a:r>
            <a:r>
              <a:rPr lang="en-US" dirty="0">
                <a:ea typeface="+mj-lt"/>
                <a:cs typeface="+mj-lt"/>
              </a:rPr>
              <a:t>U.S. Food and Drug Administration (FDA)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D38D3D38-DC58-C7D5-49CC-B04E71018F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7719" r="-2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1FB61-9A58-45B8-9509-3E56D00E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BFB44-5702-4C90-B87C-142B0DF5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196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8D57F-4870-5DC8-CB1B-1D6B3243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</p:spPr>
        <p:txBody>
          <a:bodyPr>
            <a:normAutofit/>
          </a:bodyPr>
          <a:lstStyle/>
          <a:p>
            <a:r>
              <a:rPr lang="en-US" dirty="0"/>
              <a:t>Project goals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C2DA018-51ED-57B0-AD28-E68EF6E53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960092"/>
              </p:ext>
            </p:extLst>
          </p:nvPr>
        </p:nvGraphicFramePr>
        <p:xfrm>
          <a:off x="1262063" y="20130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29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8C9F-C29F-3A2A-EF2D-5DDBB834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67" y="365760"/>
            <a:ext cx="5503200" cy="13255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b="1" dirty="0"/>
              <a:t>Visualize the Yearly Approval Trends of Drugs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n a screen&#10;&#10;Description automatically generated">
            <a:extLst>
              <a:ext uri="{FF2B5EF4-FFF2-40B4-BE49-F238E27FC236}">
                <a16:creationId xmlns:a16="http://schemas.microsoft.com/office/drawing/2014/main" id="{B43F9DBF-14BC-BADC-1B08-EE405B216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0" y="2058352"/>
            <a:ext cx="4790382" cy="2370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16CE7-53C4-122A-C213-7890A3D57F64}"/>
              </a:ext>
            </a:extLst>
          </p:cNvPr>
          <p:cNvSpPr txBox="1"/>
          <p:nvPr/>
        </p:nvSpPr>
        <p:spPr>
          <a:xfrm>
            <a:off x="5459767" y="1828800"/>
            <a:ext cx="5521094" cy="43513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500" b="1" u="sng"/>
              <a:t>Streamline Approval Processes</a:t>
            </a:r>
            <a:r>
              <a:rPr lang="en-US" sz="1500" b="1"/>
              <a:t>:</a:t>
            </a:r>
            <a:r>
              <a:rPr lang="en-US" sz="1500"/>
              <a:t> Simplify and optimize the approval workflow within regulatory bodies to reduce the time taken for drug approvals.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500" b="1" u="sng"/>
              <a:t>Priority Reviews</a:t>
            </a:r>
            <a:r>
              <a:rPr lang="en-US" sz="1500" b="1"/>
              <a:t>:</a:t>
            </a:r>
            <a:r>
              <a:rPr lang="en-US" sz="1500"/>
              <a:t> Introduce or expand programs like priority review vouchers for drugs that address unmet medical needs, which can expedite the approval process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500" b="1" u="sng"/>
              <a:t>Invest in Research &amp; Development</a:t>
            </a:r>
            <a:r>
              <a:rPr lang="en-US" sz="1500" b="1"/>
              <a:t>:</a:t>
            </a:r>
            <a:r>
              <a:rPr lang="en-US" sz="1500"/>
              <a:t> Increase investment in R&amp;D to boost the pipeline of innovative drugs.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500" b="1" u="sng"/>
              <a:t>Collaborative Research</a:t>
            </a:r>
            <a:r>
              <a:rPr lang="en-US" sz="1500" b="1"/>
              <a:t>:</a:t>
            </a:r>
            <a:r>
              <a:rPr lang="en-US" sz="1500"/>
              <a:t> Encourage collaborations between pharmaceutical companies and academic institutions to accelerate the discovery of new drugs.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500" b="1" u="sng"/>
              <a:t>Incentives for Orphan Drugs</a:t>
            </a:r>
            <a:r>
              <a:rPr lang="en-US" sz="1500" b="1"/>
              <a:t>:</a:t>
            </a:r>
            <a:r>
              <a:rPr lang="en-US" sz="1500"/>
              <a:t> Provide additional incentives for the development of orphan drugs, which may have a faster approval pathway due to their impact on rare diseases.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sz="150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9899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A5FC-AA99-9C2B-EA3F-6417E96B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67" y="365760"/>
            <a:ext cx="5748128" cy="1352776"/>
          </a:xfrm>
        </p:spPr>
        <p:txBody>
          <a:bodyPr>
            <a:normAutofit fontScale="90000"/>
          </a:bodyPr>
          <a:lstStyle/>
          <a:p>
            <a:r>
              <a:rPr lang="en-US" sz="3100" b="1">
                <a:latin typeface="Century Schoolbook"/>
                <a:cs typeface="Calibri"/>
              </a:rPr>
              <a:t>Explore Approval Trends Over the Years Based on Different Sponsors</a:t>
            </a:r>
            <a:endParaRPr lang="en-US" sz="3100" b="1">
              <a:latin typeface="Century Schoolbook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14B36-D9BC-E923-AD65-68395881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5" y="2089612"/>
            <a:ext cx="4708740" cy="23443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4CB6-9203-7CAC-7F0C-9618D4A6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67" y="1828800"/>
            <a:ext cx="5521094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100" b="1" u="sng">
                <a:ea typeface="+mn-lt"/>
                <a:cs typeface="+mn-lt"/>
              </a:rPr>
              <a:t>Steady Increase (1960s-1990s):</a:t>
            </a:r>
            <a:endParaRPr lang="en-US" sz="1100" u="sng"/>
          </a:p>
          <a:p>
            <a:r>
              <a:rPr lang="en-US" sz="1100">
                <a:ea typeface="+mn-lt"/>
                <a:cs typeface="+mn-lt"/>
              </a:rPr>
              <a:t>There is a noticeable increase in drug approvals starting around the 1960s, with a significant rise continuing through the 1970s and 1980s.The peak appears to be in the late 1990s or early 2000s, where the number of approvals reaches its highest point.</a:t>
            </a:r>
            <a:endParaRPr lang="en-US" sz="1100"/>
          </a:p>
          <a:p>
            <a:pPr marL="0" indent="0">
              <a:buNone/>
            </a:pPr>
            <a:r>
              <a:rPr lang="en-US" sz="1100" b="1" u="sng">
                <a:ea typeface="+mn-lt"/>
                <a:cs typeface="+mn-lt"/>
              </a:rPr>
              <a:t>Peak Approval Period (1990s):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The highest point in approvals seems to occur around the late 1990s, with a peak at 5.7K approvals in a particular year. This period represents the most active phase in terms of drug approvals.</a:t>
            </a:r>
            <a:endParaRPr lang="en-US" sz="1100"/>
          </a:p>
          <a:p>
            <a:pPr marL="0" indent="0">
              <a:buNone/>
            </a:pPr>
            <a:r>
              <a:rPr lang="en-US" sz="1100" b="1" u="sng">
                <a:ea typeface="+mn-lt"/>
                <a:cs typeface="+mn-lt"/>
              </a:rPr>
              <a:t>Decline Post-Peak (Early 2000s):</a:t>
            </a:r>
            <a:endParaRPr lang="en-US" sz="1100" u="sng"/>
          </a:p>
          <a:p>
            <a:r>
              <a:rPr lang="en-US" sz="1100">
                <a:ea typeface="+mn-lt"/>
                <a:cs typeface="+mn-lt"/>
              </a:rPr>
              <a:t>After reaching the peak, there is a decline in drug approvals starting in the early 2000s.The drop appears significant, indicating potential changes in the regulatory environment, industry focus, or other factors affecting approval rates.</a:t>
            </a:r>
            <a:endParaRPr lang="en-US" sz="1100"/>
          </a:p>
          <a:p>
            <a:pPr marL="0" indent="0">
              <a:buNone/>
            </a:pPr>
            <a:r>
              <a:rPr lang="en-US" sz="1100" b="1" u="sng">
                <a:ea typeface="+mn-lt"/>
                <a:cs typeface="+mn-lt"/>
              </a:rPr>
              <a:t>Recent Trends (2010s):</a:t>
            </a:r>
            <a:endParaRPr lang="en-US" sz="1100" u="sng"/>
          </a:p>
          <a:p>
            <a:r>
              <a:rPr lang="en-US" sz="1100">
                <a:ea typeface="+mn-lt"/>
                <a:cs typeface="+mn-lt"/>
              </a:rPr>
              <a:t>In the most recent years (2010s), there seems to be a recovery with approvals stabilizing but not reaching the peak levels of the 1990s</a:t>
            </a:r>
            <a:endParaRPr lang="en-US" sz="1100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46684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0C55-30CA-E615-17FD-B9494D09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67" y="365760"/>
            <a:ext cx="5503200" cy="13255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entury Schoolbook"/>
                <a:cs typeface="Calibri"/>
              </a:rPr>
              <a:t>Visualize the Segmentation of Products Based on Marketing Status</a:t>
            </a:r>
            <a:endParaRPr lang="en-US" sz="2800" b="1">
              <a:latin typeface="Century Schoolbook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96A1DDB-F6DB-726B-1A72-1A715932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2" y="2042443"/>
            <a:ext cx="4636168" cy="24568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7D18-2DAA-1452-669F-23D76418B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67" y="1828800"/>
            <a:ext cx="5521094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u="sng">
                <a:ea typeface="+mn-lt"/>
                <a:cs typeface="+mn-lt"/>
              </a:rPr>
              <a:t>Analyze Sales Data</a:t>
            </a:r>
            <a:r>
              <a:rPr lang="en-US" sz="1400" b="1">
                <a:ea typeface="+mn-lt"/>
                <a:cs typeface="+mn-lt"/>
              </a:rPr>
              <a:t>:</a:t>
            </a:r>
            <a:r>
              <a:rPr lang="en-US" sz="1400">
                <a:ea typeface="+mn-lt"/>
                <a:cs typeface="+mn-lt"/>
              </a:rPr>
              <a:t> Use data analytics to track sales performance across different Marketing Status categories and adjust strategies accordingly.</a:t>
            </a:r>
            <a:endParaRPr lang="en-US" sz="1400"/>
          </a:p>
          <a:p>
            <a:r>
              <a:rPr lang="en-US" sz="1400" b="1" u="sng">
                <a:ea typeface="+mn-lt"/>
                <a:cs typeface="+mn-lt"/>
              </a:rPr>
              <a:t>Customer Feedback</a:t>
            </a:r>
            <a:r>
              <a:rPr lang="en-US" sz="1400" b="1">
                <a:ea typeface="+mn-lt"/>
                <a:cs typeface="+mn-lt"/>
              </a:rPr>
              <a:t>:</a:t>
            </a:r>
            <a:r>
              <a:rPr lang="en-US" sz="1400">
                <a:ea typeface="+mn-lt"/>
                <a:cs typeface="+mn-lt"/>
              </a:rPr>
              <a:t> Collect and analyze customer feedback to identify preferences and trends that could lead to the development of products in new Marketing Status categories.</a:t>
            </a:r>
            <a:endParaRPr lang="en-US" sz="1400"/>
          </a:p>
          <a:p>
            <a:r>
              <a:rPr lang="en-US" sz="1400" b="1" u="sng">
                <a:ea typeface="+mn-lt"/>
                <a:cs typeface="+mn-lt"/>
              </a:rPr>
              <a:t>Focus on Patient Needs</a:t>
            </a:r>
            <a:r>
              <a:rPr lang="en-US" sz="1400" b="1">
                <a:ea typeface="+mn-lt"/>
                <a:cs typeface="+mn-lt"/>
              </a:rPr>
              <a:t>:</a:t>
            </a:r>
            <a:r>
              <a:rPr lang="en-US" sz="1400">
                <a:ea typeface="+mn-lt"/>
                <a:cs typeface="+mn-lt"/>
              </a:rPr>
              <a:t> Develop products that cater to specific patient groups, which may require different Marketing Status categories.</a:t>
            </a:r>
            <a:endParaRPr lang="en-US" sz="1400"/>
          </a:p>
          <a:p>
            <a:r>
              <a:rPr lang="en-US" sz="1400" b="1" u="sng">
                <a:ea typeface="+mn-lt"/>
                <a:cs typeface="+mn-lt"/>
              </a:rPr>
              <a:t>Patient Advocacy</a:t>
            </a:r>
            <a:r>
              <a:rPr lang="en-US" sz="1400" b="1">
                <a:ea typeface="+mn-lt"/>
                <a:cs typeface="+mn-lt"/>
              </a:rPr>
              <a:t>: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>
                <a:ea typeface="+mn-lt"/>
                <a:cs typeface="+mn-lt"/>
              </a:rPr>
              <a:t>Engage with patient advocacy groups to understand unmet needs and develop products that can fill those gaps, increasing segmentation</a:t>
            </a:r>
            <a:endParaRPr lang="en-US" sz="1400"/>
          </a:p>
          <a:p>
            <a:r>
              <a:rPr lang="en-US" sz="1400" b="1" u="sng">
                <a:ea typeface="+mn-lt"/>
                <a:cs typeface="+mn-lt"/>
              </a:rPr>
              <a:t>Develop New Products</a:t>
            </a:r>
            <a:r>
              <a:rPr lang="en-US" sz="1400" b="1">
                <a:ea typeface="+mn-lt"/>
                <a:cs typeface="+mn-lt"/>
              </a:rPr>
              <a:t>:</a:t>
            </a:r>
            <a:r>
              <a:rPr lang="en-US" sz="1400">
                <a:ea typeface="+mn-lt"/>
                <a:cs typeface="+mn-lt"/>
              </a:rPr>
              <a:t> Encourage the development of new products to increase representation in less common Marketing Status categories.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3904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22A1-D849-A40E-1E24-4FD044BA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838" y="483689"/>
            <a:ext cx="550320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Show the Total Number of Applications for Each Marketing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7A3544-D3FD-33F1-39EA-FBA8BFAA4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93" y="1961293"/>
            <a:ext cx="4935640" cy="2482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4EA451-A0B4-F044-DDEC-15CAA9D44352}"/>
              </a:ext>
            </a:extLst>
          </p:cNvPr>
          <p:cNvSpPr txBox="1"/>
          <p:nvPr/>
        </p:nvSpPr>
        <p:spPr>
          <a:xfrm>
            <a:off x="5459767" y="1964871"/>
            <a:ext cx="5521094" cy="43513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b="1" u="sng" dirty="0"/>
              <a:t>Simplify Regulatory Requirements:</a:t>
            </a:r>
            <a:r>
              <a:rPr lang="en-US" sz="1400" dirty="0"/>
              <a:t> Work closely with regulatory bodies to simplify the application process, making it easier and less time-consuming for companies to submit applications.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b="1" u="sng" dirty="0"/>
              <a:t>Provide Clear Guidelines</a:t>
            </a:r>
            <a:r>
              <a:rPr lang="en-US" sz="1400" b="1" dirty="0"/>
              <a:t>:</a:t>
            </a:r>
            <a:r>
              <a:rPr lang="en-US" sz="1400" dirty="0"/>
              <a:t> Offer clear and comprehensive guidelines on application requirements to reduce errors and rejections, encouraging more submissions.</a:t>
            </a:r>
            <a:endParaRPr lang="en-US" sz="14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b="1" u="sng" dirty="0"/>
              <a:t>Educational Programs:</a:t>
            </a:r>
            <a:r>
              <a:rPr lang="en-US" sz="1400" dirty="0"/>
              <a:t> Develop educational programs and workshops to educate potential applicants on the application process, benefits, and requirements.</a:t>
            </a: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b="1" u="sng" dirty="0"/>
              <a:t>Outreach Campaigns</a:t>
            </a:r>
            <a:r>
              <a:rPr lang="en-US" sz="1400" b="1" dirty="0"/>
              <a:t>:</a:t>
            </a:r>
            <a:r>
              <a:rPr lang="en-US" sz="1400" dirty="0"/>
              <a:t> Launch outreach campaigns targeting pharmaceutical companies, startups, and research institutions to raise awareness about the importance of applying for different Marketing Status categories.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b="1" u="sng" dirty="0"/>
              <a:t>Offer Incentives</a:t>
            </a:r>
            <a:r>
              <a:rPr lang="en-US" sz="1400" b="1" dirty="0"/>
              <a:t>:</a:t>
            </a:r>
            <a:r>
              <a:rPr lang="en-US" sz="1400" dirty="0"/>
              <a:t> Provide financial incentives, such as reduced application fees or tax benefits, to encourage more companies to submit applications.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4890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70DC-6FC7-163A-F643-8D104902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67" y="365760"/>
            <a:ext cx="5503200" cy="1325562"/>
          </a:xfrm>
        </p:spPr>
        <p:txBody>
          <a:bodyPr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Analyze the Grouping of Drugs by Dosage Form</a:t>
            </a:r>
            <a:endParaRPr lang="en-US" sz="3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173DAA-3DA8-3B1F-BB12-23095A18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429302"/>
            <a:ext cx="4019312" cy="20096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7F31-F573-C888-CB6B-1636959E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67" y="1828800"/>
            <a:ext cx="5502509" cy="2622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The bar chart titled "Analyze the Grouping of Drugs by Dosage Form" presents data on the count of drug dosages by action type. The chart indicates two primary action types: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  Approval(AP)</a:t>
            </a:r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This category has the highest count of dosages, reaching approximately </a:t>
            </a:r>
            <a:r>
              <a:rPr lang="en-US" sz="1400" b="1" dirty="0">
                <a:ea typeface="+mn-lt"/>
                <a:cs typeface="+mn-lt"/>
              </a:rPr>
              <a:t>33.3K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   Therapeutic Area</a:t>
            </a:r>
            <a:r>
              <a:rPr lang="en-US" sz="1400" b="1" dirty="0">
                <a:ea typeface="+mn-lt"/>
                <a:cs typeface="+mn-lt"/>
              </a:rPr>
              <a:t>(TA)</a:t>
            </a:r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This category shows a much lower count, approximately </a:t>
            </a:r>
            <a:r>
              <a:rPr lang="en-US" sz="1400" b="1" dirty="0">
                <a:ea typeface="+mn-lt"/>
                <a:cs typeface="+mn-lt"/>
              </a:rPr>
              <a:t>1.2K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 marL="274320" lvl="1" indent="0">
              <a:buNone/>
            </a:pP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C7398-DE94-D98C-3F82-9CB66D4C88A3}"/>
              </a:ext>
            </a:extLst>
          </p:cNvPr>
          <p:cNvSpPr txBox="1"/>
          <p:nvPr/>
        </p:nvSpPr>
        <p:spPr>
          <a:xfrm>
            <a:off x="5463003" y="4358815"/>
            <a:ext cx="5412441" cy="20800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Key Observation: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en-US" sz="1400"/>
              <a:t>The </a:t>
            </a:r>
            <a:r>
              <a:rPr lang="en-US" sz="1400" b="1"/>
              <a:t>AP</a:t>
            </a:r>
            <a:r>
              <a:rPr lang="en-US" sz="1400"/>
              <a:t> action type significantly dominates the count of drug dosages, with </a:t>
            </a:r>
            <a:r>
              <a:rPr lang="en-US" sz="1400" b="1"/>
              <a:t>33.3K</a:t>
            </a:r>
            <a:r>
              <a:rPr lang="en-US" sz="1400"/>
              <a:t> entries, indicating that this is the most common dosage form or action type used.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en-US" sz="1400"/>
              <a:t>In contrast, the </a:t>
            </a:r>
            <a:r>
              <a:rPr lang="en-US" sz="1400" b="1"/>
              <a:t>TA</a:t>
            </a:r>
            <a:r>
              <a:rPr lang="en-US" sz="1400"/>
              <a:t> action type has a comparatively minimal presence with only </a:t>
            </a:r>
            <a:r>
              <a:rPr lang="en-US" sz="1400" b="1"/>
              <a:t>1.2K</a:t>
            </a:r>
            <a:r>
              <a:rPr lang="en-US" sz="1400"/>
              <a:t> entries.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3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51A4-7E9A-C960-E1FA-379081CB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67" y="365760"/>
            <a:ext cx="5503200" cy="1325562"/>
          </a:xfrm>
        </p:spPr>
        <p:txBody>
          <a:bodyPr>
            <a:normAutofit/>
          </a:bodyPr>
          <a:lstStyle/>
          <a:p>
            <a:r>
              <a:rPr lang="en-US" sz="3100">
                <a:ea typeface="+mj-lt"/>
                <a:cs typeface="+mj-lt"/>
              </a:rPr>
              <a:t>Visualize Drug Approvals Based on Therapeutic Classes</a:t>
            </a:r>
            <a:endParaRPr lang="en-US" sz="3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852E01-BF0C-0FCA-4D5F-7CA621D2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449399"/>
            <a:ext cx="4019312" cy="19694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46C0-7825-9298-4C59-DCE4D1A3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67" y="1828800"/>
            <a:ext cx="5521094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u="sng">
                <a:ea typeface="+mn-lt"/>
                <a:cs typeface="+mn-lt"/>
              </a:rPr>
              <a:t>Action Types:</a:t>
            </a:r>
            <a:endParaRPr lang="en-US" sz="1400" u="sng"/>
          </a:p>
          <a:p>
            <a:r>
              <a:rPr lang="en-US" sz="1400">
                <a:ea typeface="+mn-lt"/>
                <a:cs typeface="+mn-lt"/>
              </a:rPr>
              <a:t>AP (10.3K occurrences)</a:t>
            </a:r>
            <a:endParaRPr lang="en-US" sz="1400" dirty="0"/>
          </a:p>
          <a:p>
            <a:r>
              <a:rPr lang="en-US" sz="1400">
                <a:ea typeface="+mn-lt"/>
                <a:cs typeface="+mn-lt"/>
              </a:rPr>
              <a:t>TA (2.6K occurrences)</a:t>
            </a:r>
            <a:endParaRPr lang="en-US" sz="1400" b="1" u="sng"/>
          </a:p>
          <a:p>
            <a:pPr marL="0" indent="0">
              <a:buNone/>
            </a:pPr>
            <a:r>
              <a:rPr lang="en-US" sz="1400" b="1" u="sng" err="1">
                <a:ea typeface="+mn-lt"/>
                <a:cs typeface="+mn-lt"/>
              </a:rPr>
              <a:t>TECodes</a:t>
            </a:r>
            <a:r>
              <a:rPr lang="en-US" sz="1400" b="1" u="sng">
                <a:ea typeface="+mn-lt"/>
                <a:cs typeface="+mn-lt"/>
              </a:rPr>
              <a:t>:</a:t>
            </a:r>
            <a:endParaRPr lang="en-US" sz="1400" b="1" u="sng"/>
          </a:p>
          <a:p>
            <a:r>
              <a:rPr lang="en-US" sz="1400">
                <a:ea typeface="+mn-lt"/>
                <a:cs typeface="+mn-lt"/>
              </a:rPr>
              <a:t>A variety of therapeutic classes (e.g., AA, AB, AB1, AB2, etc.) are color-coded and distributed across the action types.</a:t>
            </a:r>
            <a:endParaRPr lang="en-US" sz="1400" dirty="0"/>
          </a:p>
          <a:p>
            <a:r>
              <a:rPr lang="en-US" sz="1400">
                <a:ea typeface="+mn-lt"/>
                <a:cs typeface="+mn-lt"/>
              </a:rPr>
              <a:t>The distribution indicates that certain TE Codes are more common in the "AP" action type and others in "TA."</a:t>
            </a:r>
            <a:endParaRPr lang="en-US" sz="1400" dirty="0"/>
          </a:p>
          <a:p>
            <a:pPr marL="0" indent="0">
              <a:buNone/>
            </a:pPr>
            <a:r>
              <a:rPr lang="en-US" sz="1400" b="1" u="sng">
                <a:ea typeface="+mn-lt"/>
                <a:cs typeface="+mn-lt"/>
              </a:rPr>
              <a:t>Main Observations</a:t>
            </a:r>
            <a:r>
              <a:rPr lang="en-US" sz="1400" u="sng">
                <a:ea typeface="+mn-lt"/>
                <a:cs typeface="+mn-lt"/>
              </a:rPr>
              <a:t>:</a:t>
            </a:r>
            <a:endParaRPr lang="en-US" sz="1400" u="sng"/>
          </a:p>
          <a:p>
            <a:r>
              <a:rPr lang="en-US" sz="1400">
                <a:ea typeface="+mn-lt"/>
                <a:cs typeface="+mn-lt"/>
              </a:rPr>
              <a:t>The majority of the approvals fall under the "AP" action type, with some contributions from "TA."</a:t>
            </a:r>
            <a:endParaRPr lang="en-US" sz="1400" dirty="0"/>
          </a:p>
          <a:p>
            <a:r>
              <a:rPr lang="en-US" sz="1400">
                <a:ea typeface="+mn-lt"/>
                <a:cs typeface="+mn-lt"/>
              </a:rPr>
              <a:t>The color distribution suggests the presence of multiple TE Codes, with specific TE Codes being more prevalent in certain action types.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49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F8A17-CC65-4B61-2536-17E9C31D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749" y="2580317"/>
            <a:ext cx="2715353" cy="14768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5400"/>
              <a:t>Final report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38BA84-0F3F-612E-57EB-4113B884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7" y="1183493"/>
            <a:ext cx="7285895" cy="42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213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 U.S. Food and Drug Administration (FDA)</vt:lpstr>
      <vt:lpstr>Project goals </vt:lpstr>
      <vt:lpstr>Visualize the Yearly Approval Trends of Drugs</vt:lpstr>
      <vt:lpstr>Explore Approval Trends Over the Years Based on Different Sponsors</vt:lpstr>
      <vt:lpstr>Visualize the Segmentation of Products Based on Marketing Status</vt:lpstr>
      <vt:lpstr>Show the Total Number of Applications for Each Marketing Status</vt:lpstr>
      <vt:lpstr>Analyze the Grouping of Drugs by Dosage Form</vt:lpstr>
      <vt:lpstr>Visualize Drug Approvals Based on Therapeutic Classes</vt:lpstr>
      <vt:lpstr>Final report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200</cp:revision>
  <dcterms:created xsi:type="dcterms:W3CDTF">2024-08-13T10:43:51Z</dcterms:created>
  <dcterms:modified xsi:type="dcterms:W3CDTF">2024-08-18T07:44:39Z</dcterms:modified>
</cp:coreProperties>
</file>