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BB-4949-A60B-06613F3CDA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9BB-4949-A60B-06613F3CDA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9BB-4949-A60B-06613F3CDA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9BB-4949-A60B-06613F3CDA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67.290000000000006</c:v>
                </c:pt>
                <c:pt idx="1">
                  <c:v>32.71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BB-4949-A60B-06613F3CD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416759682812751"/>
          <c:y val="0.88350756747226689"/>
          <c:w val="0.42917284460472743"/>
          <c:h val="8.97304059469297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How much time do you explore the e- retail store before making a purchase decision?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43</c:v>
                </c:pt>
                <c:pt idx="2">
                  <c:v>5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2-4F39-8778-EBE1305331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91</c:v>
                </c:pt>
                <c:pt idx="1">
                  <c:v>28</c:v>
                </c:pt>
                <c:pt idx="2">
                  <c:v>41</c:v>
                </c:pt>
                <c:pt idx="3">
                  <c:v>12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2-4F39-8778-EBE1305331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6002-4F39-8778-EBE130533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5812136"/>
        <c:axId val="415812528"/>
      </c:barChart>
      <c:catAx>
        <c:axId val="415812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2528"/>
        <c:crosses val="autoZero"/>
        <c:auto val="1"/>
        <c:lblAlgn val="ctr"/>
        <c:lblOffset val="100"/>
        <c:noMultiLvlLbl val="0"/>
      </c:catAx>
      <c:valAx>
        <c:axId val="41581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2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How frequently do you abandon your shopping cart?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</c:v>
                </c:pt>
                <c:pt idx="1">
                  <c:v>7</c:v>
                </c:pt>
                <c:pt idx="2">
                  <c:v>20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DD-4B70-8602-6A9F0CFD18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113</c:v>
                </c:pt>
                <c:pt idx="1">
                  <c:v>7</c:v>
                </c:pt>
                <c:pt idx="2">
                  <c:v>28</c:v>
                </c:pt>
                <c:pt idx="3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DD-4B70-8602-6A9F0CFD18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BDD-4B70-8602-6A9F0CFD1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6425408"/>
        <c:axId val="496426976"/>
      </c:barChart>
      <c:catAx>
        <c:axId val="49642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426976"/>
        <c:crosses val="autoZero"/>
        <c:auto val="1"/>
        <c:lblAlgn val="ctr"/>
        <c:lblOffset val="100"/>
        <c:noMultiLvlLbl val="0"/>
      </c:catAx>
      <c:valAx>
        <c:axId val="49642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42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Recommendation is relevent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0A-4D28-94B6-573C407BA3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0A-4D28-94B6-573C407BA3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0A-4D28-94B6-573C407BA3B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0A-4D28-94B6-573C407BA3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43.12</c:v>
                </c:pt>
                <c:pt idx="1">
                  <c:v>34.200000000000003</c:v>
                </c:pt>
                <c:pt idx="2">
                  <c:v>15.99</c:v>
                </c:pt>
                <c:pt idx="3">
                  <c:v>6.69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0A-4D28-94B6-573C407BA3B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The content on the website must be easy to read and understand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Indifferent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164</c:v>
                </c:pt>
                <c:pt idx="1">
                  <c:v>80</c:v>
                </c:pt>
                <c:pt idx="2">
                  <c:v>18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CF-4B33-B987-7ECCE6DAAD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Indifferent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22CF-4B33-B987-7ECCE6DAAD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Indifferent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22CF-4B33-B987-7ECCE6DAA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2342904"/>
        <c:axId val="392343688"/>
        <c:axId val="0"/>
      </c:bar3DChart>
      <c:catAx>
        <c:axId val="392342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43688"/>
        <c:crosses val="autoZero"/>
        <c:auto val="1"/>
        <c:lblAlgn val="ctr"/>
        <c:lblOffset val="100"/>
        <c:noMultiLvlLbl val="0"/>
      </c:catAx>
      <c:valAx>
        <c:axId val="39234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42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User friendly Interface of the website'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white">
                    <a:lumMod val="65000"/>
                    <a:lumOff val="35000"/>
                  </a:prstClr>
                </a:solidFill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B8-41D4-B13D-6B7FB00B96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B8-41D4-B13D-6B7FB00B96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5B8-41D4-B13D-6B7FB00B96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5B8-41D4-B13D-6B7FB00B968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5B8-41D4-B13D-6B7FB00B96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Dis Agree</c:v>
                </c:pt>
                <c:pt idx="4">
                  <c:v>Indifferent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70.260000000000005</c:v>
                </c:pt>
                <c:pt idx="1">
                  <c:v>16.72</c:v>
                </c:pt>
                <c:pt idx="2">
                  <c:v>6.69</c:v>
                </c:pt>
                <c:pt idx="3">
                  <c:v>4.4000000000000004</c:v>
                </c:pt>
                <c:pt idx="4">
                  <c:v>18.5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5B8-41D4-B13D-6B7FB00B968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Convenient Payment methods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Strongly Agree</c:v>
                </c:pt>
                <c:pt idx="1">
                  <c:v>Agree</c:v>
                </c:pt>
                <c:pt idx="2">
                  <c:v>Dis Agree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159</c:v>
                </c:pt>
                <c:pt idx="1">
                  <c:v>80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E1-430F-A691-D14BAA00E5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Strongly Agree</c:v>
                </c:pt>
                <c:pt idx="1">
                  <c:v>Agree</c:v>
                </c:pt>
                <c:pt idx="2">
                  <c:v>Dis Agree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E5E1-430F-A691-D14BAA00E5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Strongly Agree</c:v>
                </c:pt>
                <c:pt idx="1">
                  <c:v>Agree</c:v>
                </c:pt>
                <c:pt idx="2">
                  <c:v>Dis Agree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5E1-430F-A691-D14BAA00E5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896760"/>
        <c:axId val="391898720"/>
      </c:barChart>
      <c:catAx>
        <c:axId val="391896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98720"/>
        <c:crosses val="autoZero"/>
        <c:auto val="1"/>
        <c:lblAlgn val="ctr"/>
        <c:lblOffset val="100"/>
        <c:noMultiLvlLbl val="0"/>
      </c:catAx>
      <c:valAx>
        <c:axId val="39189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96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Company</c:v>
                </c:pt>
              </c:strCache>
            </c:strRef>
          </c:tx>
          <c:dPt>
            <c:idx val="0"/>
            <c:bubble3D val="0"/>
            <c:explosion val="4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560-4170-911C-A11FE0E1CB74}"/>
              </c:ext>
            </c:extLst>
          </c:dPt>
          <c:dPt>
            <c:idx val="1"/>
            <c:bubble3D val="0"/>
            <c:explosion val="5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2560-4170-911C-A11FE0E1CB7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2560-4170-911C-A11FE0E1CB74}"/>
              </c:ext>
            </c:extLst>
          </c:dPt>
          <c:dPt>
            <c:idx val="3"/>
            <c:bubble3D val="0"/>
            <c:explosion val="7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2560-4170-911C-A11FE0E1CB7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2560-4170-911C-A11FE0E1CB74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fld id="{1A61B3C0-BF0A-4495-B74A-229E02AB9EA6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E2B3272E-572B-47C0-BAB9-120EB26E3090}" type="PERCENTAGE">
                      <a:rPr lang="en-US" baseline="0" smtClean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560-4170-911C-A11FE0E1CB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Snapdeal</c:v>
                </c:pt>
                <c:pt idx="3">
                  <c:v>Paytm</c:v>
                </c:pt>
                <c:pt idx="4">
                  <c:v>Myntra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27.79</c:v>
                </c:pt>
                <c:pt idx="1">
                  <c:v>22.83</c:v>
                </c:pt>
                <c:pt idx="2">
                  <c:v>18.8</c:v>
                </c:pt>
                <c:pt idx="3">
                  <c:v>15.5</c:v>
                </c:pt>
                <c:pt idx="4">
                  <c:v>15.08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560-4170-911C-A11FE0E1CB74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Longer time to get logged in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96-4F38-A945-CF9C0D7AAE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596-4F38-A945-CF9C0D7AAEA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596-4F38-A945-CF9C0D7AAEA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596-4F38-A945-CF9C0D7AAEA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596-4F38-A945-CF9C0D7AAE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32.369999999999997</c:v>
                </c:pt>
                <c:pt idx="1">
                  <c:v>24.7</c:v>
                </c:pt>
                <c:pt idx="2">
                  <c:v>8.39</c:v>
                </c:pt>
                <c:pt idx="3">
                  <c:v>18.47</c:v>
                </c:pt>
                <c:pt idx="4">
                  <c:v>16.07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596-4F38-A945-CF9C0D7AAE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Longer time in displaying graphics and photos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67-483C-806B-4A1F7F0005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67-483C-806B-4A1F7F0005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67-483C-806B-4A1F7F0005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E67-483C-806B-4A1F7F00057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E67-483C-806B-4A1F7F0005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30.43</c:v>
                </c:pt>
                <c:pt idx="1">
                  <c:v>22.71</c:v>
                </c:pt>
                <c:pt idx="2">
                  <c:v>17.87</c:v>
                </c:pt>
                <c:pt idx="3">
                  <c:v>6.76</c:v>
                </c:pt>
                <c:pt idx="4">
                  <c:v>22.22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E67-483C-806B-4A1F7F00057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Late declaration of price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68-4031-8E94-F26DF98D69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68-4031-8E94-F26DF98D69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68-4031-8E94-F26DF98D693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E68-4031-8E94-F26DF98D693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E68-4031-8E94-F26DF98D69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22.76</c:v>
                </c:pt>
                <c:pt idx="1">
                  <c:v>17.48</c:v>
                </c:pt>
                <c:pt idx="2">
                  <c:v>30.49</c:v>
                </c:pt>
                <c:pt idx="3">
                  <c:v>29.27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E68-4031-8E94-F26DF98D693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C71-4AB8-AAEC-A6CDCA6BF4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C71-4AB8-AAEC-A6CDCA6BF4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C71-4AB8-AAEC-A6CDCA6BF4D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C71-4AB8-AAEC-A6CDCA6BF4D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C71-4AB8-AAEC-A6CDCA6BF4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31 - 40 Years</c:v>
                </c:pt>
                <c:pt idx="1">
                  <c:v>21 - 30 Years</c:v>
                </c:pt>
                <c:pt idx="2">
                  <c:v>41 - 50 Years</c:v>
                </c:pt>
                <c:pt idx="3">
                  <c:v>Less Than 20 Years</c:v>
                </c:pt>
                <c:pt idx="4">
                  <c:v>51 Years and above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30.11</c:v>
                </c:pt>
                <c:pt idx="1">
                  <c:v>29.37</c:v>
                </c:pt>
                <c:pt idx="2">
                  <c:v>26.02</c:v>
                </c:pt>
                <c:pt idx="3">
                  <c:v>7.43</c:v>
                </c:pt>
                <c:pt idx="4">
                  <c:v>7.06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C71-4AB8-AAEC-A6CDCA6BF4D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Longer page loading time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21-4130-8519-671D92A262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21-4130-8519-671D92A262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21-4130-8519-671D92A262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21-4130-8519-671D92A262B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521-4130-8519-671D92A262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19.21</c:v>
                </c:pt>
                <c:pt idx="1">
                  <c:v>17.23</c:v>
                </c:pt>
                <c:pt idx="2">
                  <c:v>19.21</c:v>
                </c:pt>
                <c:pt idx="3">
                  <c:v>26.55</c:v>
                </c:pt>
                <c:pt idx="4">
                  <c:v>17.8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521-4130-8519-671D92A262B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7C0-4194-B79A-A8F7F80DD3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7C0-4194-B79A-A8F7F80DD3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7C0-4194-B79A-A8F7F80DD3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7C0-4194-B79A-A8F7F80DD3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7C0-4194-B79A-A8F7F80DD3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47</c:v>
                </c:pt>
                <c:pt idx="1">
                  <c:v>27.25</c:v>
                </c:pt>
                <c:pt idx="2">
                  <c:v>16.309999999999999</c:v>
                </c:pt>
                <c:pt idx="3">
                  <c:v>9.44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7C0-4194-B79A-A8F7F80DD3E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58</c:v>
                </c:pt>
                <c:pt idx="1">
                  <c:v>43</c:v>
                </c:pt>
                <c:pt idx="2">
                  <c:v>40</c:v>
                </c:pt>
                <c:pt idx="3">
                  <c:v>37</c:v>
                </c:pt>
                <c:pt idx="4">
                  <c:v>27</c:v>
                </c:pt>
                <c:pt idx="5">
                  <c:v>18</c:v>
                </c:pt>
                <c:pt idx="6">
                  <c:v>18</c:v>
                </c:pt>
                <c:pt idx="7">
                  <c:v>12</c:v>
                </c:pt>
                <c:pt idx="8">
                  <c:v>9</c:v>
                </c:pt>
                <c:pt idx="9">
                  <c:v>5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9A-4466-9DED-FC7AFE5AF1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1-6B9A-4466-9DED-FC7AFE5AF1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2-6B9A-4466-9DED-FC7AFE5AF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9858096"/>
        <c:axId val="429857312"/>
      </c:barChart>
      <c:catAx>
        <c:axId val="42985809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857312"/>
        <c:crosses val="autoZero"/>
        <c:auto val="1"/>
        <c:lblAlgn val="ctr"/>
        <c:lblOffset val="100"/>
        <c:noMultiLvlLbl val="0"/>
      </c:catAx>
      <c:valAx>
        <c:axId val="42985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85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34208166846425958"/>
          <c:y val="0.9209461833154502"/>
          <c:w val="0.1015002542709131"/>
          <c:h val="6.0892634043589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Since how</a:t>
            </a:r>
            <a:r>
              <a:rPr lang="en-US" baseline="0" dirty="0"/>
              <a:t> long you are shopping online?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640748031496062E-2"/>
          <c:y val="0.17596264911647089"/>
          <c:w val="0.92435925196850399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98</c:v>
                </c:pt>
                <c:pt idx="1">
                  <c:v>65</c:v>
                </c:pt>
                <c:pt idx="2">
                  <c:v>47</c:v>
                </c:pt>
                <c:pt idx="3">
                  <c:v>43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BB-4B66-9857-4B01BAD22C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81BB-4B66-9857-4B01BAD22C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3-81BB-4B66-9857-4B01BAD22CC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1410512"/>
        <c:axId val="491410904"/>
      </c:barChart>
      <c:catAx>
        <c:axId val="49141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10904"/>
        <c:crosses val="autoZero"/>
        <c:auto val="1"/>
        <c:lblAlgn val="ctr"/>
        <c:lblOffset val="100"/>
        <c:noMultiLvlLbl val="0"/>
      </c:catAx>
      <c:valAx>
        <c:axId val="4914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1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How many times you have made an online purchase in the past 1 year?</c:v>
                </c:pt>
              </c:strCache>
            </c:strRef>
          </c:tx>
          <c:dPt>
            <c:idx val="0"/>
            <c:bubble3D val="0"/>
            <c:explosion val="4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AA-4297-BACA-2552F78D20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AA-4297-BACA-2552F78D20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AA-4297-BACA-2552F78D20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4AA-4297-BACA-2552F78D20D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4AA-4297-BACA-2552F78D20D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4AA-4297-BACA-2552F78D20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Less than 10 times</c:v>
                </c:pt>
                <c:pt idx="1">
                  <c:v>31-40 times</c:v>
                </c:pt>
                <c:pt idx="2">
                  <c:v>41 times and above</c:v>
                </c:pt>
                <c:pt idx="3">
                  <c:v>11-20 times</c:v>
                </c:pt>
                <c:pt idx="4">
                  <c:v>21-30 times</c:v>
                </c:pt>
                <c:pt idx="5">
                  <c:v>42 times and above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42.38</c:v>
                </c:pt>
                <c:pt idx="1">
                  <c:v>23.42</c:v>
                </c:pt>
                <c:pt idx="2">
                  <c:v>17.47</c:v>
                </c:pt>
                <c:pt idx="3">
                  <c:v>10.78</c:v>
                </c:pt>
                <c:pt idx="4">
                  <c:v>3.72</c:v>
                </c:pt>
                <c:pt idx="5">
                  <c:v>2.23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4AA-4297-BACA-2552F78D20D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>
      <a:softEdge rad="55880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Device Used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WiFi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</c:v>
                </c:pt>
                <c:pt idx="1">
                  <c:v>35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EB-4660-B416-B998F8C140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Mobile Internet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105</c:v>
                </c:pt>
                <c:pt idx="1">
                  <c:v>55</c:v>
                </c:pt>
                <c:pt idx="2">
                  <c:v>25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EB-4660-B416-B998F8C140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Dialup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EB-4660-B416-B998F8C14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792928"/>
        <c:axId val="415787440"/>
      </c:barChart>
      <c:catAx>
        <c:axId val="4157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787440"/>
        <c:crosses val="autoZero"/>
        <c:auto val="1"/>
        <c:lblAlgn val="ctr"/>
        <c:lblOffset val="100"/>
        <c:noMultiLvlLbl val="0"/>
      </c:catAx>
      <c:valAx>
        <c:axId val="41578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79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Browser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481-47DD-8AF5-C93CE38F914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481-47DD-8AF5-C93CE38F914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481-47DD-8AF5-C93CE38F914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481-47DD-8AF5-C93CE38F91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Google Chrome</c:v>
                </c:pt>
                <c:pt idx="1">
                  <c:v>Safari</c:v>
                </c:pt>
                <c:pt idx="2">
                  <c:v>Opera</c:v>
                </c:pt>
                <c:pt idx="3">
                  <c:v>Mozila Firefox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80.3</c:v>
                </c:pt>
                <c:pt idx="1">
                  <c:v>14.87</c:v>
                </c:pt>
                <c:pt idx="2">
                  <c:v>2.97</c:v>
                </c:pt>
                <c:pt idx="3">
                  <c:v>1.86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481-47DD-8AF5-C93CE38F914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First time visit through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230</c:v>
                </c:pt>
                <c:pt idx="1">
                  <c:v>20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78-4ED6-8BF7-0E2545B3E0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BF78-4ED6-8BF7-0E2545B3E0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BF78-4ED6-8BF7-0E2545B3E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815272"/>
        <c:axId val="415815664"/>
      </c:barChart>
      <c:catAx>
        <c:axId val="41581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5664"/>
        <c:crosses val="autoZero"/>
        <c:auto val="1"/>
        <c:lblAlgn val="ctr"/>
        <c:lblOffset val="100"/>
        <c:noMultiLvlLbl val="0"/>
      </c:catAx>
      <c:valAx>
        <c:axId val="41581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5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First Time visit, How?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0E-4F7D-BD37-B77A6322D6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0E-4F7D-BD37-B77A6322D6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0E-4F7D-BD37-B77A6322D6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0E-4F7D-BD37-B77A6322D6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85.5</c:v>
                </c:pt>
                <c:pt idx="1">
                  <c:v>7.43</c:v>
                </c:pt>
                <c:pt idx="2">
                  <c:v>7.06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D0E-4F7D-BD37-B77A6322D60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EF3B052-DB97-4212-9FE3-1AA555A8C258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1122-8F83-4AAB-9930-6C31FE0543F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B052-DB97-4212-9FE3-1AA555A8C258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1122-8F83-4AAB-9930-6C31FE05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7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B052-DB97-4212-9FE3-1AA555A8C258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1122-8F83-4AAB-9930-6C31FE0543F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B052-DB97-4212-9FE3-1AA555A8C258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1122-8F83-4AAB-9930-6C31FE05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8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B052-DB97-4212-9FE3-1AA555A8C258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1122-8F83-4AAB-9930-6C31FE0543F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45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B052-DB97-4212-9FE3-1AA555A8C258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1122-8F83-4AAB-9930-6C31FE05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8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B052-DB97-4212-9FE3-1AA555A8C258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1122-8F83-4AAB-9930-6C31FE05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44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B052-DB97-4212-9FE3-1AA555A8C258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1122-8F83-4AAB-9930-6C31FE05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53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B052-DB97-4212-9FE3-1AA555A8C258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1122-8F83-4AAB-9930-6C31FE05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5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B052-DB97-4212-9FE3-1AA555A8C258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1122-8F83-4AAB-9930-6C31FE05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60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B052-DB97-4212-9FE3-1AA555A8C258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1122-8F83-4AAB-9930-6C31FE0543F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88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23000">
              <a:schemeClr val="accent1">
                <a:lumMod val="45000"/>
                <a:lumOff val="55000"/>
              </a:schemeClr>
            </a:gs>
            <a:gs pos="57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F3B052-DB97-4212-9FE3-1AA555A8C258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971122-8F83-4AAB-9930-6C31FE0543F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49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zyegg.com/blog/how-to-generate-leads/" TargetMode="External"/><Relationship Id="rId2" Type="http://schemas.openxmlformats.org/officeDocument/2006/relationships/hyperlink" Target="https://www.crazyegg.com/blog/customer-acquisi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crazyegg.com/blog/increase-your-conversion-rate/" TargetMode="External"/><Relationship Id="rId4" Type="http://schemas.openxmlformats.org/officeDocument/2006/relationships/hyperlink" Target="https://www.outboundengine.com/blog/customer-retention-marketing-vs-customer-acquisition-marketin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466C-37F8-4F42-9D5D-0106D9710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Customer Retention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F892E-018E-423A-B642-22C26E637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22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27B7-00EA-44A0-8018-142B83EF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Hedonic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EFFC-5C50-4909-B3B8-B5832398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Hedonic shopping value reflects the value received from the multisensory, fantasy and emotive aspects of the shopping experience</a:t>
            </a:r>
          </a:p>
          <a:p>
            <a:endParaRPr lang="en-US" dirty="0"/>
          </a:p>
          <a:p>
            <a:r>
              <a:rPr lang="en-US" dirty="0"/>
              <a:t>Hedonic goods are multisensory and provide for experiential consumption, fun, pleasure, and excitement. It comes with good feeling.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14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82B8B7-1990-438F-B52A-01AED571C2A8}"/>
              </a:ext>
            </a:extLst>
          </p:cNvPr>
          <p:cNvSpPr txBox="1">
            <a:spLocks/>
          </p:cNvSpPr>
          <p:nvPr/>
        </p:nvSpPr>
        <p:spPr>
          <a:xfrm>
            <a:off x="2170111" y="16207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Who is our potential customer?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672E861-A253-4868-A82A-0F244FE71B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627141"/>
              </p:ext>
            </p:extLst>
          </p:nvPr>
        </p:nvGraphicFramePr>
        <p:xfrm>
          <a:off x="1168400" y="1341119"/>
          <a:ext cx="3777049" cy="331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313EB5E-8A26-41E5-BF7E-90B4EC929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913950"/>
              </p:ext>
            </p:extLst>
          </p:nvPr>
        </p:nvGraphicFramePr>
        <p:xfrm>
          <a:off x="4644050" y="1341118"/>
          <a:ext cx="4525319" cy="3312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BBAD7D-5759-40EB-A36F-71C9DEFC6CD3}"/>
              </a:ext>
            </a:extLst>
          </p:cNvPr>
          <p:cNvSpPr txBox="1"/>
          <p:nvPr/>
        </p:nvSpPr>
        <p:spPr>
          <a:xfrm>
            <a:off x="2364259" y="4775628"/>
            <a:ext cx="2279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Females are the</a:t>
            </a:r>
          </a:p>
          <a:p>
            <a:r>
              <a:rPr lang="en-US" dirty="0"/>
              <a:t>Potential customer</a:t>
            </a:r>
          </a:p>
          <a:p>
            <a:r>
              <a:rPr lang="en-US" dirty="0"/>
              <a:t>67.29%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3FB68-232F-413F-9E75-D73AC02A5AE2}"/>
              </a:ext>
            </a:extLst>
          </p:cNvPr>
          <p:cNvSpPr txBox="1"/>
          <p:nvPr/>
        </p:nvSpPr>
        <p:spPr>
          <a:xfrm>
            <a:off x="5445211" y="4858007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 – 50 Years are potential age who covers</a:t>
            </a:r>
          </a:p>
          <a:p>
            <a:r>
              <a:rPr lang="en-US" dirty="0"/>
              <a:t>85% sales</a:t>
            </a:r>
          </a:p>
        </p:txBody>
      </p:sp>
    </p:spTree>
    <p:extLst>
      <p:ext uri="{BB962C8B-B14F-4D97-AF65-F5344CB8AC3E}">
        <p14:creationId xmlns:p14="http://schemas.microsoft.com/office/powerpoint/2010/main" val="207899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A04AB0-1DF8-420A-A018-5A5ABCD973E0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Top 10 Cities for e-commerce</a:t>
            </a:r>
            <a:endParaRPr lang="en-US" dirty="0"/>
          </a:p>
        </p:txBody>
      </p:sp>
      <p:graphicFrame>
        <p:nvGraphicFramePr>
          <p:cNvPr id="5" name="Content Placeholder 22">
            <a:extLst>
              <a:ext uri="{FF2B5EF4-FFF2-40B4-BE49-F238E27FC236}">
                <a16:creationId xmlns:a16="http://schemas.microsoft.com/office/drawing/2014/main" id="{B920581D-895F-450C-B570-C5C03890D0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245466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300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2A3C35-A8FB-4A6B-8F44-2C67E80562E8}"/>
              </a:ext>
            </a:extLst>
          </p:cNvPr>
          <p:cNvSpPr txBox="1"/>
          <p:nvPr/>
        </p:nvSpPr>
        <p:spPr>
          <a:xfrm>
            <a:off x="989460" y="638007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Shopping Pattern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2776383-677D-400F-B66A-7629BBEAC0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654535"/>
              </p:ext>
            </p:extLst>
          </p:nvPr>
        </p:nvGraphicFramePr>
        <p:xfrm>
          <a:off x="989460" y="1309809"/>
          <a:ext cx="4394718" cy="4823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E3757B6-6AFA-429F-8EBB-F29467D587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7343290"/>
              </p:ext>
            </p:extLst>
          </p:nvPr>
        </p:nvGraphicFramePr>
        <p:xfrm>
          <a:off x="6035454" y="1309809"/>
          <a:ext cx="5887618" cy="454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4106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DD3004-A4EC-41FB-997B-61FE201B240A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How they do shopping?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073EAA0-C969-43E4-BAA0-427EE6CADE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254126"/>
              </p:ext>
            </p:extLst>
          </p:nvPr>
        </p:nvGraphicFramePr>
        <p:xfrm>
          <a:off x="774357" y="1342768"/>
          <a:ext cx="4275438" cy="4795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1055899-281E-47C5-8671-441584DAD8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475624"/>
              </p:ext>
            </p:extLst>
          </p:nvPr>
        </p:nvGraphicFramePr>
        <p:xfrm>
          <a:off x="6568753" y="1342768"/>
          <a:ext cx="4766904" cy="432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548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965482-BCED-4051-9EA1-072ECE635C1A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729530" cy="14005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How Customer reached to online website?</a:t>
            </a:r>
            <a:endParaRPr lang="en-US" sz="3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E4C27D-DAFD-416B-8FBA-BEBDEEC8D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2502914"/>
              </p:ext>
            </p:extLst>
          </p:nvPr>
        </p:nvGraphicFramePr>
        <p:xfrm>
          <a:off x="646112" y="1596744"/>
          <a:ext cx="4308444" cy="3395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5152BEC-463F-4535-9D0C-0FAD1CD3E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491104"/>
              </p:ext>
            </p:extLst>
          </p:nvPr>
        </p:nvGraphicFramePr>
        <p:xfrm>
          <a:off x="5113177" y="1596745"/>
          <a:ext cx="6624734" cy="3255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C7B6F0-BF00-4D71-A7B1-EE36BCED6869}"/>
              </a:ext>
            </a:extLst>
          </p:cNvPr>
          <p:cNvSpPr txBox="1"/>
          <p:nvPr/>
        </p:nvSpPr>
        <p:spPr>
          <a:xfrm>
            <a:off x="646111" y="5682343"/>
            <a:ext cx="109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 are somehow know what they need so that they search on search engine like Google</a:t>
            </a:r>
          </a:p>
        </p:txBody>
      </p:sp>
    </p:spTree>
    <p:extLst>
      <p:ext uri="{BB962C8B-B14F-4D97-AF65-F5344CB8AC3E}">
        <p14:creationId xmlns:p14="http://schemas.microsoft.com/office/powerpoint/2010/main" val="269075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463A38-D9D0-42EF-A9C0-7B25F55CFCB0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Customer habit on ecommerce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4E4FB2D-C8C2-466B-A282-6CAF33BCF7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312475"/>
              </p:ext>
            </p:extLst>
          </p:nvPr>
        </p:nvGraphicFramePr>
        <p:xfrm>
          <a:off x="646111" y="1595535"/>
          <a:ext cx="4224469" cy="3405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866FBDE-B03A-43D5-8FED-4B01462B23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9817028"/>
              </p:ext>
            </p:extLst>
          </p:nvPr>
        </p:nvGraphicFramePr>
        <p:xfrm>
          <a:off x="5262830" y="1460846"/>
          <a:ext cx="6036542" cy="3129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54156CC-E1E3-4BD0-88C7-E921DCBC6210}"/>
              </a:ext>
            </a:extLst>
          </p:cNvPr>
          <p:cNvSpPr txBox="1"/>
          <p:nvPr/>
        </p:nvSpPr>
        <p:spPr>
          <a:xfrm>
            <a:off x="646111" y="5505061"/>
            <a:ext cx="108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 spend more time on ecommerce websites and sometimes abandon the shopping cart</a:t>
            </a:r>
          </a:p>
        </p:txBody>
      </p:sp>
    </p:spTree>
    <p:extLst>
      <p:ext uri="{BB962C8B-B14F-4D97-AF65-F5344CB8AC3E}">
        <p14:creationId xmlns:p14="http://schemas.microsoft.com/office/powerpoint/2010/main" val="3034741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85ECA3-D6EC-4B0E-B51D-EABA7BCB8B9D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Website content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DB3FA4-3E76-4015-9A74-41BF5D194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627667"/>
              </p:ext>
            </p:extLst>
          </p:nvPr>
        </p:nvGraphicFramePr>
        <p:xfrm>
          <a:off x="130628" y="1227627"/>
          <a:ext cx="4655975" cy="2420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ECD52D-A388-4765-8930-2F230183E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8318576"/>
              </p:ext>
            </p:extLst>
          </p:nvPr>
        </p:nvGraphicFramePr>
        <p:xfrm>
          <a:off x="5419012" y="1227627"/>
          <a:ext cx="5357845" cy="2532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B1C7CB8-5275-4422-ACAD-1AABAF499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983881"/>
              </p:ext>
            </p:extLst>
          </p:nvPr>
        </p:nvGraphicFramePr>
        <p:xfrm>
          <a:off x="129550" y="3760236"/>
          <a:ext cx="4973258" cy="2724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7F6D0FE-9FD8-4A66-A21E-F85064899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068694"/>
              </p:ext>
            </p:extLst>
          </p:nvPr>
        </p:nvGraphicFramePr>
        <p:xfrm>
          <a:off x="5293048" y="3760236"/>
          <a:ext cx="5609771" cy="2985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49875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C141-390C-4FC4-AE1F-4738F473B1DF}"/>
              </a:ext>
            </a:extLst>
          </p:cNvPr>
          <p:cNvSpPr txBox="1">
            <a:spLocks/>
          </p:cNvSpPr>
          <p:nvPr/>
        </p:nvSpPr>
        <p:spPr>
          <a:xfrm>
            <a:off x="67659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Online retailer preferred: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54CA65B-1D3C-44E9-8DD1-301C3B250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62520"/>
              </p:ext>
            </p:extLst>
          </p:nvPr>
        </p:nvGraphicFramePr>
        <p:xfrm>
          <a:off x="2367902" y="1152983"/>
          <a:ext cx="7354596" cy="4794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2195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B73D4-6851-46FE-97A9-B248B7A35BC0}"/>
              </a:ext>
            </a:extLst>
          </p:cNvPr>
          <p:cNvSpPr txBox="1"/>
          <p:nvPr/>
        </p:nvSpPr>
        <p:spPr>
          <a:xfrm>
            <a:off x="3163077" y="429208"/>
            <a:ext cx="660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Performance during promotion, sales period</a:t>
            </a:r>
          </a:p>
          <a:p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99E5F35-F0FA-4E5B-B731-02479F0CD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0586658"/>
              </p:ext>
            </p:extLst>
          </p:nvPr>
        </p:nvGraphicFramePr>
        <p:xfrm>
          <a:off x="175209" y="752374"/>
          <a:ext cx="3510384" cy="3166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441A4F3-B540-421C-A8C1-CAD2064577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702953"/>
              </p:ext>
            </p:extLst>
          </p:nvPr>
        </p:nvGraphicFramePr>
        <p:xfrm>
          <a:off x="3396343" y="752372"/>
          <a:ext cx="3610947" cy="316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60B7F22-45EB-43AF-90F3-BEE1FF06A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9172809"/>
              </p:ext>
            </p:extLst>
          </p:nvPr>
        </p:nvGraphicFramePr>
        <p:xfrm>
          <a:off x="6673461" y="752372"/>
          <a:ext cx="3748833" cy="316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26A64B1-7416-4158-8E9E-7C2CAD2A3F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7251568"/>
              </p:ext>
            </p:extLst>
          </p:nvPr>
        </p:nvGraphicFramePr>
        <p:xfrm>
          <a:off x="315167" y="3918858"/>
          <a:ext cx="2847910" cy="2597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3A9F85-30F6-4285-9015-BDB8E8AAEC5B}"/>
              </a:ext>
            </a:extLst>
          </p:cNvPr>
          <p:cNvSpPr txBox="1"/>
          <p:nvPr/>
        </p:nvSpPr>
        <p:spPr>
          <a:xfrm>
            <a:off x="4245429" y="4590661"/>
            <a:ext cx="7257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eriod"/>
            </a:pPr>
            <a:r>
              <a:rPr lang="en-US" dirty="0"/>
              <a:t>However, Amazon is most favorite and popular website for</a:t>
            </a:r>
          </a:p>
          <a:p>
            <a:r>
              <a:rPr lang="en-US" dirty="0"/>
              <a:t>     ecommerce but during sales period time performance is not</a:t>
            </a:r>
          </a:p>
          <a:p>
            <a:r>
              <a:rPr lang="en-US" dirty="0"/>
              <a:t>     much good.</a:t>
            </a:r>
          </a:p>
        </p:txBody>
      </p:sp>
    </p:spTree>
    <p:extLst>
      <p:ext uri="{BB962C8B-B14F-4D97-AF65-F5344CB8AC3E}">
        <p14:creationId xmlns:p14="http://schemas.microsoft.com/office/powerpoint/2010/main" val="366529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A3D0-A846-4280-A07C-9467F7F6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5A16-1B93-49B4-86BC-EE234B55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retention is the ability to keep customers coming back to your store or website to create repeat business and investment.</a:t>
            </a:r>
          </a:p>
          <a:p>
            <a:r>
              <a:rPr lang="en-US" dirty="0"/>
              <a:t>Keep your Customer engaged and Build Trust.</a:t>
            </a:r>
          </a:p>
          <a:p>
            <a:r>
              <a:rPr lang="en-US" dirty="0"/>
              <a:t>Customer Retention ensure customer loyalty.</a:t>
            </a:r>
          </a:p>
          <a:p>
            <a:r>
              <a:rPr lang="en-US" dirty="0"/>
              <a:t>It is the process of engaging existing customers to continue buying products or services from your business.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018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4C6F-295E-426F-AA5D-BF4C1A30D5E2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384297" cy="1282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/>
              <a:t>Which of the Indian online retailer would you recommend to a friend?</a:t>
            </a:r>
            <a:br>
              <a:rPr lang="en-US" b="1"/>
            </a:b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8CE3016-4942-4782-8D25-2E8DEF74DC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8423619"/>
              </p:ext>
            </p:extLst>
          </p:nvPr>
        </p:nvGraphicFramePr>
        <p:xfrm>
          <a:off x="3804817" y="100891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A58143C-6D31-48D9-963B-44BE00A15530}"/>
              </a:ext>
            </a:extLst>
          </p:cNvPr>
          <p:cNvSpPr txBox="1"/>
          <p:nvPr/>
        </p:nvSpPr>
        <p:spPr>
          <a:xfrm>
            <a:off x="783771" y="2939143"/>
            <a:ext cx="3882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endParaRPr lang="en-US" dirty="0"/>
          </a:p>
          <a:p>
            <a:r>
              <a:rPr lang="en-US" dirty="0"/>
              <a:t>Clearly, Amazon is leading</a:t>
            </a:r>
          </a:p>
          <a:p>
            <a:r>
              <a:rPr lang="en-US" dirty="0"/>
              <a:t>In most of the categories to</a:t>
            </a:r>
          </a:p>
          <a:p>
            <a:r>
              <a:rPr lang="en-US" dirty="0"/>
              <a:t>Customers first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101802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0BD9-984C-42E3-884D-0406BFCF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84AE-2BDF-43B0-9F3D-09DCF970E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7520432" cy="4023360"/>
          </a:xfrm>
        </p:spPr>
        <p:txBody>
          <a:bodyPr/>
          <a:lstStyle/>
          <a:p>
            <a:r>
              <a:rPr lang="en-US" dirty="0"/>
              <a:t>It’s different from </a:t>
            </a:r>
            <a:r>
              <a:rPr lang="en-US" u="sng" dirty="0">
                <a:hlinkClick r:id="rId2"/>
              </a:rPr>
              <a:t>customer acquisition</a:t>
            </a:r>
            <a:r>
              <a:rPr lang="en-US" dirty="0"/>
              <a:t> or </a:t>
            </a:r>
            <a:r>
              <a:rPr lang="en-US" u="sng" dirty="0">
                <a:hlinkClick r:id="rId3"/>
              </a:rPr>
              <a:t>lead generation</a:t>
            </a:r>
            <a:r>
              <a:rPr lang="en-US" dirty="0"/>
              <a:t> because you have already converted the customer at least once.</a:t>
            </a:r>
          </a:p>
          <a:p>
            <a:pPr marL="0" indent="0">
              <a:buNone/>
            </a:pPr>
            <a:r>
              <a:rPr lang="en-US" dirty="0"/>
              <a:t>Your probability of selling to an existing customer is at least </a:t>
            </a:r>
            <a:r>
              <a:rPr lang="en-US" u="sng" dirty="0">
                <a:hlinkClick r:id="rId4"/>
              </a:rPr>
              <a:t>40 percent more likely</a:t>
            </a:r>
            <a:r>
              <a:rPr lang="en-US" dirty="0"/>
              <a:t> than </a:t>
            </a:r>
            <a:r>
              <a:rPr lang="en-US" u="sng" dirty="0">
                <a:hlinkClick r:id="rId5"/>
              </a:rPr>
              <a:t>converting someone</a:t>
            </a:r>
            <a:r>
              <a:rPr lang="en-US" dirty="0"/>
              <a:t> who has never bought from you before.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EA15F-2A8D-4E49-BF8A-2C4A8B47C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400" y="4530090"/>
            <a:ext cx="4114165" cy="198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2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0772-BEBE-4F6A-88CB-10722DFF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0640"/>
            <a:ext cx="10515600" cy="955040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Retention (CR)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400" dirty="0">
                <a:solidFill>
                  <a:srgbClr val="92D050"/>
                </a:solidFill>
              </a:rPr>
              <a:t>Its not a tool its an Art</a:t>
            </a:r>
            <a:br>
              <a:rPr lang="en-US" sz="4400" dirty="0">
                <a:solidFill>
                  <a:srgbClr val="92D050"/>
                </a:solidFill>
              </a:rPr>
            </a:br>
            <a:br>
              <a:rPr lang="en-US" sz="4400" dirty="0">
                <a:solidFill>
                  <a:srgbClr val="92D050"/>
                </a:solidFill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E4E19F-C9BD-4B30-9F7F-FA572C7EE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2869" y="2641600"/>
            <a:ext cx="3486261" cy="35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7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B535-A45C-4D5E-95BC-ED369A5A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benefits of CR?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E59A-E2E9-4A90-8C4C-0C2D8BC31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Retained customer tend to buy other services from the same company</a:t>
            </a:r>
          </a:p>
          <a:p>
            <a:r>
              <a:rPr lang="en-US" dirty="0"/>
              <a:t>Retained customer are known to be less price/cost effective</a:t>
            </a:r>
          </a:p>
          <a:p>
            <a:r>
              <a:rPr lang="en-US" dirty="0"/>
              <a:t>Positive publicity -  Free Marketing 24 x7</a:t>
            </a:r>
          </a:p>
          <a:p>
            <a:r>
              <a:rPr lang="en-US" dirty="0"/>
              <a:t>The probability of selling to an existing customer is 60 – 70% </a:t>
            </a:r>
          </a:p>
          <a:p>
            <a:r>
              <a:rPr lang="en-US" dirty="0"/>
              <a:t>While the probability of selling to a new customer is 5-20%</a:t>
            </a:r>
          </a:p>
          <a:p>
            <a:r>
              <a:rPr lang="en-US" dirty="0"/>
              <a:t>Decline Migration rate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051E3-9392-498D-A4B4-73A06FCF4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380" y="2842895"/>
            <a:ext cx="2819400" cy="1619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281B67-F447-451A-B5FD-149652D4C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580" y="4796028"/>
            <a:ext cx="2743200" cy="171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D2A049-A37F-4CA3-927A-9E8BFB12C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2617" y="347472"/>
            <a:ext cx="20669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2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F57F-7427-4F2A-9CE8-726CF048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Tactics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2AE8-7794-4B4C-97F3-95B893DA9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Poor customer service brings 70% of customer loss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Always ask for feedback from customer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Listen first, understand and then talk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Bring your customers together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Give priority and importance to customers always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Find out what makes customer to stay or leave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Analyze customer feedback to gain valuable insights and ensure that right person hear it.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11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BDE6-F993-4AC8-834C-ACC19B36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Analyze customer feedback to gain some useful insights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F7EAED-204E-4502-BDC7-2CD500FEE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0320" y="2286001"/>
            <a:ext cx="410464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524C69-3365-4F69-9661-9B47EB479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286000"/>
            <a:ext cx="4289552" cy="28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1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8131-F260-42C1-8E61-ACF6E3E3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5133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Data we have?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have customers feedback for e-Commerce websites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&gt; Total 269 customers reply over 70 questions each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96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83E4-8F77-465B-9C67-10BE027B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points to Retain Customers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ACED-9911-4885-A85A-0FB9C52EB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analyze our data</a:t>
            </a:r>
          </a:p>
          <a:p>
            <a:pPr marL="0" indent="0">
              <a:buNone/>
            </a:pPr>
            <a:r>
              <a:rPr lang="en-US" dirty="0"/>
              <a:t>in accounts to these key points.</a:t>
            </a:r>
          </a:p>
          <a:p>
            <a:r>
              <a:rPr lang="en-US" dirty="0"/>
              <a:t>Data is about to 5 Companies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Amazon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Flipkart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Myntra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Paytm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Snapdeal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C05A4-BFFD-44CE-A00A-26A62A585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160" y="2084832"/>
            <a:ext cx="6156277" cy="419441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extrusionH="76200" contourW="12700">
            <a:bevelB w="139700" h="139700" prst="divot"/>
            <a:extrusionClr>
              <a:schemeClr val="tx2">
                <a:lumMod val="50000"/>
              </a:schemeClr>
            </a:extrusionClr>
            <a:contourClr>
              <a:schemeClr val="tx1"/>
            </a:contourClr>
          </a:sp3d>
        </p:spPr>
      </p:pic>
    </p:spTree>
    <p:extLst>
      <p:ext uri="{BB962C8B-B14F-4D97-AF65-F5344CB8AC3E}">
        <p14:creationId xmlns:p14="http://schemas.microsoft.com/office/powerpoint/2010/main" val="4120319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</TotalTime>
  <Words>617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Courier New</vt:lpstr>
      <vt:lpstr>Tw Cen MT</vt:lpstr>
      <vt:lpstr>Tw Cen MT Condensed</vt:lpstr>
      <vt:lpstr>Wingdings 3</vt:lpstr>
      <vt:lpstr>Integral</vt:lpstr>
      <vt:lpstr>Customer Retention Case Study</vt:lpstr>
      <vt:lpstr>PowerPoint Presentation</vt:lpstr>
      <vt:lpstr>PowerPoint Presentation</vt:lpstr>
      <vt:lpstr>Customer Retention (CR)   Its not a tool its an Art  </vt:lpstr>
      <vt:lpstr>What are the benefits of CR?</vt:lpstr>
      <vt:lpstr>Retention Tactics</vt:lpstr>
      <vt:lpstr>Lets Analyze customer feedback to gain some useful insights </vt:lpstr>
      <vt:lpstr>What Data we have?  We have customers feedback for e-Commerce websites  &gt; Total 269 customers reply over 70 questions each </vt:lpstr>
      <vt:lpstr>Some Key points to Retain Customers</vt:lpstr>
      <vt:lpstr>Hedonic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Case Study</dc:title>
  <dc:creator>Tarun Accounts Longview</dc:creator>
  <cp:lastModifiedBy>Tarun Accounts Longview</cp:lastModifiedBy>
  <cp:revision>1</cp:revision>
  <dcterms:created xsi:type="dcterms:W3CDTF">2022-04-18T16:25:40Z</dcterms:created>
  <dcterms:modified xsi:type="dcterms:W3CDTF">2022-04-18T17:13:09Z</dcterms:modified>
</cp:coreProperties>
</file>