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3" r:id="rId7"/>
    <p:sldId id="264" r:id="rId8"/>
    <p:sldId id="262"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0AA9-2320-4596-93DF-B092E27DD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1E012E-9FC8-4C69-8A69-73379D12F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9E16F6-8E8B-4E3B-A6A9-D4A5C5CA41E4}"/>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5" name="Footer Placeholder 4">
            <a:extLst>
              <a:ext uri="{FF2B5EF4-FFF2-40B4-BE49-F238E27FC236}">
                <a16:creationId xmlns:a16="http://schemas.microsoft.com/office/drawing/2014/main" id="{42177B5C-E65C-4B3B-8F40-9CA107B63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2F129-0352-4FE9-A961-925AC382C793}"/>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274545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DD96-9B7A-4A62-B82D-190E6478D2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9C2C5-21DC-4927-8FA0-22E671284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2473D-FF72-40D2-9D90-37145479B42F}"/>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5" name="Footer Placeholder 4">
            <a:extLst>
              <a:ext uri="{FF2B5EF4-FFF2-40B4-BE49-F238E27FC236}">
                <a16:creationId xmlns:a16="http://schemas.microsoft.com/office/drawing/2014/main" id="{F40E2155-85FC-4692-8CAD-E2E22782D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922AC-C5B6-4CD1-8250-2B54CAEA7B75}"/>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157663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45308-CC87-4201-B844-A2DFCEB10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7F8A13-23C6-42DC-A2E5-012CE13B1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DDFE6-8912-445C-9F36-BAE5704488E4}"/>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5" name="Footer Placeholder 4">
            <a:extLst>
              <a:ext uri="{FF2B5EF4-FFF2-40B4-BE49-F238E27FC236}">
                <a16:creationId xmlns:a16="http://schemas.microsoft.com/office/drawing/2014/main" id="{9DCCC96A-75E3-4885-8DFA-ED13DEB5D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3B656-ED89-4183-BEAA-D5BA4CADF8EA}"/>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222213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A8DF-AF04-488D-B727-566BEDC1B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F4CC44-1ADF-49CC-9E77-F167A16131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0A483-2262-4B61-9B12-11EAF68DE2FD}"/>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5" name="Footer Placeholder 4">
            <a:extLst>
              <a:ext uri="{FF2B5EF4-FFF2-40B4-BE49-F238E27FC236}">
                <a16:creationId xmlns:a16="http://schemas.microsoft.com/office/drawing/2014/main" id="{8F6349D0-78BA-427A-8253-36D247622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FD621-DC8C-4461-B28B-7C347D274BBB}"/>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47009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0B0D-83C0-418B-9F26-7240E2C16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CE30BA-C76A-45BC-9DA4-9563BFFD2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71965-3E4B-4C0B-A0AF-EAE659455FEC}"/>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5" name="Footer Placeholder 4">
            <a:extLst>
              <a:ext uri="{FF2B5EF4-FFF2-40B4-BE49-F238E27FC236}">
                <a16:creationId xmlns:a16="http://schemas.microsoft.com/office/drawing/2014/main" id="{E53092C6-8CAD-445E-A45A-422A922A1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77F8C-9166-422E-AF70-B8FC247A62F0}"/>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603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3033-B711-4DF3-BD8D-128F9B12DB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D6F32E-6774-45DF-B955-2BECC4316D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FDF61C-970C-4F4A-B5E6-AC9A704FB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4340D4-0E46-4B4F-AE11-67C739F2C198}"/>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6" name="Footer Placeholder 5">
            <a:extLst>
              <a:ext uri="{FF2B5EF4-FFF2-40B4-BE49-F238E27FC236}">
                <a16:creationId xmlns:a16="http://schemas.microsoft.com/office/drawing/2014/main" id="{1ABF33A9-73DD-4EFA-8B81-72EDC46C9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AD67FF-D5A0-4F15-9DF6-07C1BA2D28F3}"/>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391631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576A-7DC2-4558-B12F-CA2639038B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EA2F4-4767-436F-9BDB-0E83A02C3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FFA7C-8621-4089-B29A-554ACB262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E51BAA-7B6A-476F-B8B5-7166A5FF1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28AAAD-6B77-4180-AD5C-8AFBFE8177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17EAB2-F088-4C23-A15F-2A89F8B6D40D}"/>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8" name="Footer Placeholder 7">
            <a:extLst>
              <a:ext uri="{FF2B5EF4-FFF2-40B4-BE49-F238E27FC236}">
                <a16:creationId xmlns:a16="http://schemas.microsoft.com/office/drawing/2014/main" id="{F2E52200-EB09-4C12-94DF-EEEB788D9C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910B68-A652-4D97-AA09-EEE2CA1F22D3}"/>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51096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2AD8-DA62-49C8-BBFA-BE32980907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677759-BCEB-46E5-A129-599D175D3B0A}"/>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4" name="Footer Placeholder 3">
            <a:extLst>
              <a:ext uri="{FF2B5EF4-FFF2-40B4-BE49-F238E27FC236}">
                <a16:creationId xmlns:a16="http://schemas.microsoft.com/office/drawing/2014/main" id="{4408C706-D733-4FB2-89FC-2AC253053E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52F9B3-AF36-4F4C-973F-906D056BDA3D}"/>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428141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E6EB9D-95BE-400D-80EF-A0F1F717369C}"/>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3" name="Footer Placeholder 2">
            <a:extLst>
              <a:ext uri="{FF2B5EF4-FFF2-40B4-BE49-F238E27FC236}">
                <a16:creationId xmlns:a16="http://schemas.microsoft.com/office/drawing/2014/main" id="{4172EFBD-E5DC-44F3-94BC-F71D084F6A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6F27AC-4C8A-45D0-A798-8A2045ACDDD5}"/>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192204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6D97-7D7F-4463-8398-E851ADC92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76AC4E-F74A-4458-9DF7-88D03958A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69105C-4B97-410B-BBA4-8C899D378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56A0D-0046-42C8-9811-3C849685C748}"/>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6" name="Footer Placeholder 5">
            <a:extLst>
              <a:ext uri="{FF2B5EF4-FFF2-40B4-BE49-F238E27FC236}">
                <a16:creationId xmlns:a16="http://schemas.microsoft.com/office/drawing/2014/main" id="{E1E3BE46-00EA-4576-8E76-FE37E530D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C1426B-921E-476C-9E87-B83BC6A10F0F}"/>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114947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B57E-48DF-404B-B4E6-D339426DF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1C8E9A-3319-404B-8F4A-DE3FF8C09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14962B-DA0A-4314-9B04-010DBB766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C4984-4F8E-42D8-A205-E008BDEC0604}"/>
              </a:ext>
            </a:extLst>
          </p:cNvPr>
          <p:cNvSpPr>
            <a:spLocks noGrp="1"/>
          </p:cNvSpPr>
          <p:nvPr>
            <p:ph type="dt" sz="half" idx="10"/>
          </p:nvPr>
        </p:nvSpPr>
        <p:spPr/>
        <p:txBody>
          <a:bodyPr/>
          <a:lstStyle/>
          <a:p>
            <a:fld id="{DD72940E-2015-492A-818C-0E67778F0ED6}" type="datetimeFigureOut">
              <a:rPr lang="en-IN" smtClean="0"/>
              <a:t>15-11-2021</a:t>
            </a:fld>
            <a:endParaRPr lang="en-IN"/>
          </a:p>
        </p:txBody>
      </p:sp>
      <p:sp>
        <p:nvSpPr>
          <p:cNvPr id="6" name="Footer Placeholder 5">
            <a:extLst>
              <a:ext uri="{FF2B5EF4-FFF2-40B4-BE49-F238E27FC236}">
                <a16:creationId xmlns:a16="http://schemas.microsoft.com/office/drawing/2014/main" id="{70E27A4F-CF1A-474B-A703-CE7CEFC427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DA77E-BC78-4A85-BDE4-D714D722473E}"/>
              </a:ext>
            </a:extLst>
          </p:cNvPr>
          <p:cNvSpPr>
            <a:spLocks noGrp="1"/>
          </p:cNvSpPr>
          <p:nvPr>
            <p:ph type="sldNum" sz="quarter" idx="12"/>
          </p:nvPr>
        </p:nvSpPr>
        <p:spPr/>
        <p:txBody>
          <a:bodyPr/>
          <a:lstStyle/>
          <a:p>
            <a:fld id="{74CABAF4-0826-4A5D-BECD-43FC0AE27EBE}" type="slidenum">
              <a:rPr lang="en-IN" smtClean="0"/>
              <a:t>‹#›</a:t>
            </a:fld>
            <a:endParaRPr lang="en-IN"/>
          </a:p>
        </p:txBody>
      </p:sp>
    </p:spTree>
    <p:extLst>
      <p:ext uri="{BB962C8B-B14F-4D97-AF65-F5344CB8AC3E}">
        <p14:creationId xmlns:p14="http://schemas.microsoft.com/office/powerpoint/2010/main" val="270008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C3254-2299-42F0-98A5-759647853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B0EE52-0CEE-4458-98C7-0B64DDCFC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05636-E4F0-4B36-911F-5220B77D9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2940E-2015-492A-818C-0E67778F0ED6}" type="datetimeFigureOut">
              <a:rPr lang="en-IN" smtClean="0"/>
              <a:t>15-11-2021</a:t>
            </a:fld>
            <a:endParaRPr lang="en-IN"/>
          </a:p>
        </p:txBody>
      </p:sp>
      <p:sp>
        <p:nvSpPr>
          <p:cNvPr id="5" name="Footer Placeholder 4">
            <a:extLst>
              <a:ext uri="{FF2B5EF4-FFF2-40B4-BE49-F238E27FC236}">
                <a16:creationId xmlns:a16="http://schemas.microsoft.com/office/drawing/2014/main" id="{7B4464DF-FA41-454B-90B4-1B78A70C6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26F49B-3C9D-4750-BBC2-4611AECD2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ABAF4-0826-4A5D-BECD-43FC0AE27EBE}" type="slidenum">
              <a:rPr lang="en-IN" smtClean="0"/>
              <a:t>‹#›</a:t>
            </a:fld>
            <a:endParaRPr lang="en-IN"/>
          </a:p>
        </p:txBody>
      </p:sp>
    </p:spTree>
    <p:extLst>
      <p:ext uri="{BB962C8B-B14F-4D97-AF65-F5344CB8AC3E}">
        <p14:creationId xmlns:p14="http://schemas.microsoft.com/office/powerpoint/2010/main" val="3860699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DAC5-6A18-4A67-A555-3144EE3B1433}"/>
              </a:ext>
            </a:extLst>
          </p:cNvPr>
          <p:cNvSpPr>
            <a:spLocks noGrp="1"/>
          </p:cNvSpPr>
          <p:nvPr>
            <p:ph type="ctrTitle"/>
          </p:nvPr>
        </p:nvSpPr>
        <p:spPr>
          <a:xfrm>
            <a:off x="1524000" y="2468447"/>
            <a:ext cx="9144000" cy="1414021"/>
          </a:xfrm>
        </p:spPr>
        <p:txBody>
          <a:bodyPr>
            <a:normAutofit/>
          </a:bodyPr>
          <a:lstStyle/>
          <a:p>
            <a:pPr>
              <a:lnSpc>
                <a:spcPct val="150000"/>
              </a:lnSpc>
            </a:pPr>
            <a:r>
              <a:rPr lang="en-US" sz="1800" dirty="0">
                <a:solidFill>
                  <a:srgbClr val="000000"/>
                </a:solidFill>
                <a:effectLst/>
                <a:latin typeface="Times New Roman" panose="02020603050405020304" pitchFamily="18" charset="0"/>
                <a:ea typeface="TimesNewRomanPS-ItalicMT"/>
                <a:cs typeface="Times New Roman" panose="02020603050405020304" pitchFamily="18" charset="0"/>
              </a:rPr>
              <a:t>A Project Rep</a:t>
            </a:r>
            <a:r>
              <a:rPr lang="en-GB" sz="1800" dirty="0">
                <a:solidFill>
                  <a:srgbClr val="000000"/>
                </a:solidFill>
                <a:effectLst/>
                <a:latin typeface="Times New Roman" panose="02020603050405020304" pitchFamily="18" charset="0"/>
                <a:ea typeface="TimesNewRomanPS-ItalicMT"/>
                <a:cs typeface="Times New Roman" panose="02020603050405020304" pitchFamily="18" charset="0"/>
              </a:rPr>
              <a:t>o</a:t>
            </a:r>
            <a:r>
              <a:rPr lang="en-US" sz="1800" dirty="0">
                <a:solidFill>
                  <a:srgbClr val="000000"/>
                </a:solidFill>
                <a:effectLst/>
                <a:latin typeface="Times New Roman" panose="02020603050405020304" pitchFamily="18" charset="0"/>
                <a:ea typeface="TimesNewRomanPS-ItalicMT"/>
                <a:cs typeface="Times New Roman" panose="02020603050405020304" pitchFamily="18" charset="0"/>
              </a:rPr>
              <a:t>rt On</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US" sz="1800" b="1" dirty="0">
                <a:solidFill>
                  <a:srgbClr val="000000"/>
                </a:solidFill>
                <a:effectLst/>
                <a:latin typeface="Times New Roman" panose="02020603050405020304" pitchFamily="18" charset="0"/>
                <a:ea typeface="TimesNewRomanPS-BoldMT"/>
                <a:cs typeface="Times New Roman" panose="02020603050405020304" pitchFamily="18" charset="0"/>
              </a:rPr>
              <a:t>“ANALYSIS, DESIGN AND IMLPEMENTATION OF </a:t>
            </a:r>
            <a:r>
              <a:rPr lang="en-GB" sz="1800" b="1" dirty="0">
                <a:solidFill>
                  <a:srgbClr val="000000"/>
                </a:solidFill>
                <a:effectLst/>
                <a:latin typeface="Times New Roman" panose="02020603050405020304" pitchFamily="18" charset="0"/>
                <a:ea typeface="TimesNewRomanPS-BoldMT"/>
                <a:cs typeface="Times New Roman" panose="02020603050405020304" pitchFamily="18" charset="0"/>
              </a:rPr>
              <a:t>CPU PROCESS RECORD </a:t>
            </a:r>
            <a:r>
              <a:rPr lang="en-US" sz="1800" b="1" dirty="0">
                <a:solidFill>
                  <a:srgbClr val="000000"/>
                </a:solidFill>
                <a:effectLst/>
                <a:latin typeface="Times New Roman" panose="02020603050405020304" pitchFamily="18" charset="0"/>
                <a:ea typeface="TimesNewRomanPS-BoldMT"/>
                <a:cs typeface="Times New Roman" panose="02020603050405020304" pitchFamily="18" charset="0"/>
              </a:rPr>
              <a:t>MANAGEMENT SYTEM”</a:t>
            </a:r>
            <a:endParaRPr lang="en-IN" dirty="0"/>
          </a:p>
        </p:txBody>
      </p:sp>
      <p:sp>
        <p:nvSpPr>
          <p:cNvPr id="3" name="Subtitle 2">
            <a:extLst>
              <a:ext uri="{FF2B5EF4-FFF2-40B4-BE49-F238E27FC236}">
                <a16:creationId xmlns:a16="http://schemas.microsoft.com/office/drawing/2014/main" id="{191B1A51-8E61-484D-93A8-0DBC01AD46AD}"/>
              </a:ext>
            </a:extLst>
          </p:cNvPr>
          <p:cNvSpPr>
            <a:spLocks noGrp="1"/>
          </p:cNvSpPr>
          <p:nvPr>
            <p:ph type="subTitle" idx="1"/>
          </p:nvPr>
        </p:nvSpPr>
        <p:spPr>
          <a:xfrm>
            <a:off x="7616858" y="3882468"/>
            <a:ext cx="3051142" cy="2631454"/>
          </a:xfrm>
        </p:spPr>
        <p:txBody>
          <a:bodyPr>
            <a:noAutofit/>
          </a:bodyPr>
          <a:lstStyle/>
          <a:p>
            <a:pPr algn="ctr">
              <a:lnSpc>
                <a:spcPct val="100000"/>
              </a:lnSpc>
            </a:pPr>
            <a:r>
              <a:rPr lang="en-US" sz="1200" dirty="0">
                <a:solidFill>
                  <a:srgbClr val="000000"/>
                </a:solidFill>
                <a:effectLst/>
                <a:latin typeface="Times New Roman" panose="02020603050405020304" pitchFamily="18" charset="0"/>
                <a:ea typeface="TimesNewRomanPS-ItalicMT"/>
                <a:cs typeface="Times New Roman" panose="02020603050405020304" pitchFamily="18" charset="0"/>
              </a:rPr>
              <a:t>By</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0000"/>
              </a:lnSpc>
            </a:pPr>
            <a:r>
              <a:rPr lang="en-GB" sz="1200" b="1" dirty="0">
                <a:solidFill>
                  <a:srgbClr val="000000"/>
                </a:solidFill>
                <a:effectLst/>
                <a:latin typeface="Times New Roman" panose="02020603050405020304" pitchFamily="18" charset="0"/>
                <a:ea typeface="TimesNewRomanPS-BoldMT"/>
                <a:cs typeface="Times New Roman" panose="02020603050405020304" pitchFamily="18" charset="0"/>
              </a:rPr>
              <a:t>Gautam Kumar</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0000"/>
              </a:lnSpc>
            </a:pPr>
            <a:r>
              <a:rPr lang="en-US" sz="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Enrollment Number – A357052190</a:t>
            </a:r>
            <a:r>
              <a:rPr lang="en-GB" sz="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26</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0000"/>
              </a:lnSpc>
            </a:pPr>
            <a:r>
              <a:rPr lang="en-US" sz="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Batch - 2019-2023</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0000"/>
              </a:lnSpc>
            </a:pPr>
            <a:r>
              <a:rPr lang="en-US" sz="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Sem</a:t>
            </a:r>
            <a:r>
              <a:rPr lang="en-GB" sz="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ester</a:t>
            </a:r>
            <a:r>
              <a:rPr lang="en-US" sz="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 5</a:t>
            </a:r>
            <a:r>
              <a:rPr lang="en-US" sz="1200" baseline="30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0000"/>
              </a:lnSpc>
            </a:pPr>
            <a:r>
              <a:rPr lang="en-GB" sz="1200" dirty="0">
                <a:solidFill>
                  <a:srgbClr val="000000"/>
                </a:solidFill>
                <a:effectLst/>
                <a:latin typeface="Times New Roman" panose="02020603050405020304" pitchFamily="18" charset="0"/>
                <a:ea typeface="TimesNewRomanPS-ItalicMT"/>
                <a:cs typeface="Times New Roman" panose="02020603050405020304" pitchFamily="18" charset="0"/>
              </a:rPr>
              <a:t>Submitted to</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0000"/>
              </a:lnSpc>
            </a:pPr>
            <a:r>
              <a:rPr lang="en-US" sz="1200" b="1" dirty="0">
                <a:solidFill>
                  <a:srgbClr val="000000"/>
                </a:solidFill>
                <a:effectLst/>
                <a:latin typeface="Times New Roman" panose="02020603050405020304" pitchFamily="18" charset="0"/>
                <a:ea typeface="TimesNewRomanPS-BoldMT"/>
                <a:cs typeface="Times New Roman" panose="02020603050405020304" pitchFamily="18" charset="0"/>
              </a:rPr>
              <a:t>Mr. Biresh Kumar</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8DDAB800-0C7F-4282-8831-A2E54FADC07C}"/>
              </a:ext>
            </a:extLst>
          </p:cNvPr>
          <p:cNvPicPr>
            <a:picLocks noChangeAspect="1"/>
          </p:cNvPicPr>
          <p:nvPr/>
        </p:nvPicPr>
        <p:blipFill>
          <a:blip r:embed="rId2"/>
          <a:stretch>
            <a:fillRect/>
          </a:stretch>
        </p:blipFill>
        <p:spPr>
          <a:xfrm>
            <a:off x="5357027" y="622169"/>
            <a:ext cx="1628775" cy="1733550"/>
          </a:xfrm>
          <a:prstGeom prst="rect">
            <a:avLst/>
          </a:prstGeom>
          <a:noFill/>
          <a:ln>
            <a:noFill/>
          </a:ln>
        </p:spPr>
      </p:pic>
    </p:spTree>
    <p:extLst>
      <p:ext uri="{BB962C8B-B14F-4D97-AF65-F5344CB8AC3E}">
        <p14:creationId xmlns:p14="http://schemas.microsoft.com/office/powerpoint/2010/main" val="67335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7CFD2-F9F2-4794-B304-98604793E733}"/>
              </a:ext>
            </a:extLst>
          </p:cNvPr>
          <p:cNvSpPr>
            <a:spLocks noGrp="1"/>
          </p:cNvSpPr>
          <p:nvPr>
            <p:ph idx="1"/>
          </p:nvPr>
        </p:nvSpPr>
        <p:spPr>
          <a:xfrm>
            <a:off x="2064469" y="2479248"/>
            <a:ext cx="9487293" cy="3311215"/>
          </a:xfrm>
        </p:spPr>
        <p:txBody>
          <a:bodyPr>
            <a:normAutofit/>
          </a:bodyPr>
          <a:lstStyle/>
          <a:p>
            <a:pPr marL="0" indent="0">
              <a:buNone/>
            </a:pPr>
            <a:r>
              <a:rPr lang="en-IN" sz="11500" dirty="0"/>
              <a:t>Thank you</a:t>
            </a:r>
          </a:p>
        </p:txBody>
      </p:sp>
    </p:spTree>
    <p:extLst>
      <p:ext uri="{BB962C8B-B14F-4D97-AF65-F5344CB8AC3E}">
        <p14:creationId xmlns:p14="http://schemas.microsoft.com/office/powerpoint/2010/main" val="223997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44CC-5E32-4771-80EF-5C73B60889AE}"/>
              </a:ext>
            </a:extLst>
          </p:cNvPr>
          <p:cNvSpPr>
            <a:spLocks noGrp="1"/>
          </p:cNvSpPr>
          <p:nvPr>
            <p:ph type="title"/>
          </p:nvPr>
        </p:nvSpPr>
        <p:spPr/>
        <p:txBody>
          <a:bodyPr/>
          <a:lstStyle/>
          <a:p>
            <a:pPr algn="ctr"/>
            <a:r>
              <a:rPr lang="en-GB" sz="4400" b="1"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6169917F-7726-437F-AAAA-E64A96346CE6}"/>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SimSun" panose="02010600030101010101" pitchFamily="2" charset="-122"/>
              </a:rPr>
              <a:t>to better understand how you interact with technology</a:t>
            </a:r>
          </a:p>
          <a:p>
            <a:r>
              <a:rPr lang="en-US" sz="1800" dirty="0">
                <a:solidFill>
                  <a:srgbClr val="000000"/>
                </a:solidFill>
                <a:effectLst/>
                <a:latin typeface="Times New Roman" panose="02020603050405020304" pitchFamily="18" charset="0"/>
                <a:ea typeface="SimSun" panose="02010600030101010101" pitchFamily="2" charset="-122"/>
              </a:rPr>
              <a:t>recognizing the potential damage that excessive use of screens can cause</a:t>
            </a:r>
            <a:endParaRPr lang="en-US" sz="1800" dirty="0">
              <a:solidFill>
                <a:srgbClr val="000000"/>
              </a:solidFill>
              <a:latin typeface="Times New Roman" panose="02020603050405020304" pitchFamily="18" charset="0"/>
              <a:ea typeface="SimSun" panose="02010600030101010101" pitchFamily="2" charset="-122"/>
            </a:endParaRPr>
          </a:p>
          <a:p>
            <a:r>
              <a:rPr lang="en-US" sz="1800" dirty="0">
                <a:solidFill>
                  <a:srgbClr val="000000"/>
                </a:solidFill>
                <a:effectLst/>
                <a:latin typeface="Times New Roman" panose="02020603050405020304" pitchFamily="18" charset="0"/>
                <a:ea typeface="SimSun" panose="02010600030101010101" pitchFamily="2" charset="-122"/>
              </a:rPr>
              <a:t>whether it's reducing our attention time or hurting our productivity. </a:t>
            </a:r>
            <a:br>
              <a:rPr lang="en-US" sz="1800" dirty="0">
                <a:solidFill>
                  <a:srgbClr val="000000"/>
                </a:solidFill>
                <a:effectLst/>
                <a:latin typeface="Times New Roman" panose="02020603050405020304" pitchFamily="18" charset="0"/>
                <a:ea typeface="SimSun" panose="02010600030101010101" pitchFamily="2" charset="-122"/>
              </a:rPr>
            </a:br>
            <a:endParaRPr lang="en-US" sz="1800" dirty="0">
              <a:solidFill>
                <a:srgbClr val="000000"/>
              </a:solidFill>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7128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B248-DB63-4964-A7BA-255B1672AE3F}"/>
              </a:ext>
            </a:extLst>
          </p:cNvPr>
          <p:cNvSpPr>
            <a:spLocks noGrp="1"/>
          </p:cNvSpPr>
          <p:nvPr>
            <p:ph type="title"/>
          </p:nvPr>
        </p:nvSpPr>
        <p:spPr/>
        <p:txBody>
          <a:bodyPr/>
          <a:lstStyle/>
          <a:p>
            <a:pPr algn="ctr"/>
            <a:r>
              <a:rPr lang="en-IN" b="1" u="sng" dirty="0"/>
              <a:t>Flow chart</a:t>
            </a:r>
          </a:p>
        </p:txBody>
      </p:sp>
      <p:pic>
        <p:nvPicPr>
          <p:cNvPr id="4" name="Content Placeholder 3" descr="Flowchart">
            <a:extLst>
              <a:ext uri="{FF2B5EF4-FFF2-40B4-BE49-F238E27FC236}">
                <a16:creationId xmlns:a16="http://schemas.microsoft.com/office/drawing/2014/main" id="{C524AC83-6380-4783-8BA1-8708F7DD7B31}"/>
              </a:ext>
            </a:extLst>
          </p:cNvPr>
          <p:cNvPicPr>
            <a:picLocks noGrp="1" noChangeAspect="1"/>
          </p:cNvPicPr>
          <p:nvPr>
            <p:ph idx="1"/>
          </p:nvPr>
        </p:nvPicPr>
        <p:blipFill>
          <a:blip r:embed="rId2"/>
          <a:stretch>
            <a:fillRect/>
          </a:stretch>
        </p:blipFill>
        <p:spPr>
          <a:xfrm>
            <a:off x="2941215" y="1402268"/>
            <a:ext cx="5128130" cy="5090607"/>
          </a:xfrm>
          <a:prstGeom prst="rect">
            <a:avLst/>
          </a:prstGeom>
        </p:spPr>
      </p:pic>
    </p:spTree>
    <p:extLst>
      <p:ext uri="{BB962C8B-B14F-4D97-AF65-F5344CB8AC3E}">
        <p14:creationId xmlns:p14="http://schemas.microsoft.com/office/powerpoint/2010/main" val="71494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36CA-0A17-42AF-81E5-35D9076F3CAA}"/>
              </a:ext>
            </a:extLst>
          </p:cNvPr>
          <p:cNvSpPr>
            <a:spLocks noGrp="1"/>
          </p:cNvSpPr>
          <p:nvPr>
            <p:ph type="title"/>
          </p:nvPr>
        </p:nvSpPr>
        <p:spPr/>
        <p:txBody>
          <a:bodyPr/>
          <a:lstStyle/>
          <a:p>
            <a:pPr algn="ctr"/>
            <a:r>
              <a:rPr lang="en-IN" b="1" u="sng" dirty="0"/>
              <a:t>Scenario</a:t>
            </a:r>
          </a:p>
        </p:txBody>
      </p:sp>
      <p:sp>
        <p:nvSpPr>
          <p:cNvPr id="3" name="Content Placeholder 2">
            <a:extLst>
              <a:ext uri="{FF2B5EF4-FFF2-40B4-BE49-F238E27FC236}">
                <a16:creationId xmlns:a16="http://schemas.microsoft.com/office/drawing/2014/main" id="{91F7A561-ABDA-4AE8-AB33-D5BFDBD6839F}"/>
              </a:ext>
            </a:extLst>
          </p:cNvPr>
          <p:cNvSpPr>
            <a:spLocks noGrp="1"/>
          </p:cNvSpPr>
          <p:nvPr>
            <p:ph idx="1"/>
          </p:nvPr>
        </p:nvSpPr>
        <p:spPr/>
        <p:txBody>
          <a:bodyPr/>
          <a:lstStyle/>
          <a:p>
            <a:pPr marL="0" indent="0">
              <a:buNone/>
            </a:pPr>
            <a:r>
              <a:rPr lang="en-GB" sz="1800" dirty="0">
                <a:solidFill>
                  <a:srgbClr val="000000"/>
                </a:solidFill>
                <a:effectLst/>
                <a:latin typeface="Times New Roman" panose="02020603050405020304" pitchFamily="18" charset="0"/>
                <a:ea typeface="SimSun" panose="02010600030101010101" pitchFamily="2" charset="-122"/>
              </a:rPr>
              <a:t>In a modern-day multiprocessing computer of a modern-day student who has to use his desktop for various activities including Microsoft teams app, google chrome, Whatsapp, sticky notes and various others further in apps like google chrome the student visits various websites to access daily need content or study material and beyond. All this processes data can be captured when he uses it, and if there is a habit of the user like wasting some hours of his daily time in unnecessary activities like video games or YouTube or maybe others then either he by himself or his parents may use that data to keep in check that those habits can be minimized such that daily productivity of the student can be improved.</a:t>
            </a:r>
            <a:endParaRPr lang="en-IN" dirty="0"/>
          </a:p>
        </p:txBody>
      </p:sp>
    </p:spTree>
    <p:extLst>
      <p:ext uri="{BB962C8B-B14F-4D97-AF65-F5344CB8AC3E}">
        <p14:creationId xmlns:p14="http://schemas.microsoft.com/office/powerpoint/2010/main" val="216392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600B-AF9A-4492-B6BD-3309800288C4}"/>
              </a:ext>
            </a:extLst>
          </p:cNvPr>
          <p:cNvSpPr>
            <a:spLocks noGrp="1"/>
          </p:cNvSpPr>
          <p:nvPr>
            <p:ph type="title"/>
          </p:nvPr>
        </p:nvSpPr>
        <p:spPr>
          <a:xfrm>
            <a:off x="838200" y="103696"/>
            <a:ext cx="10515600" cy="659876"/>
          </a:xfrm>
        </p:spPr>
        <p:txBody>
          <a:bodyPr>
            <a:normAutofit/>
          </a:bodyPr>
          <a:lstStyle/>
          <a:p>
            <a:pPr algn="ctr"/>
            <a:r>
              <a:rPr lang="en-IN" sz="4000" b="1" u="sng" dirty="0"/>
              <a:t>ER diagram</a:t>
            </a:r>
          </a:p>
        </p:txBody>
      </p:sp>
      <p:pic>
        <p:nvPicPr>
          <p:cNvPr id="4" name="Content Placeholder 3">
            <a:extLst>
              <a:ext uri="{FF2B5EF4-FFF2-40B4-BE49-F238E27FC236}">
                <a16:creationId xmlns:a16="http://schemas.microsoft.com/office/drawing/2014/main" id="{E298A3A6-66DD-444B-9B98-A0B24B291C2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375" r="2375"/>
          <a:stretch>
            <a:fillRect/>
          </a:stretch>
        </p:blipFill>
        <p:spPr>
          <a:xfrm>
            <a:off x="2905756" y="763571"/>
            <a:ext cx="5861172" cy="5922075"/>
          </a:xfrm>
          <a:prstGeom prst="rect">
            <a:avLst/>
          </a:prstGeom>
        </p:spPr>
      </p:pic>
    </p:spTree>
    <p:extLst>
      <p:ext uri="{BB962C8B-B14F-4D97-AF65-F5344CB8AC3E}">
        <p14:creationId xmlns:p14="http://schemas.microsoft.com/office/powerpoint/2010/main" val="428011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13FF-A7D0-4164-ABB9-2E2840442F0E}"/>
              </a:ext>
            </a:extLst>
          </p:cNvPr>
          <p:cNvSpPr>
            <a:spLocks noGrp="1"/>
          </p:cNvSpPr>
          <p:nvPr>
            <p:ph type="title"/>
          </p:nvPr>
        </p:nvSpPr>
        <p:spPr/>
        <p:txBody>
          <a:bodyPr/>
          <a:lstStyle/>
          <a:p>
            <a:pPr algn="ctr"/>
            <a:r>
              <a:rPr lang="en-GB" sz="4400" b="1" dirty="0">
                <a:solidFill>
                  <a:srgbClr val="000000"/>
                </a:solidFill>
                <a:effectLst/>
                <a:latin typeface="Times New Roman" panose="02020603050405020304" pitchFamily="18" charset="0"/>
                <a:ea typeface="SimSun" panose="02010600030101010101" pitchFamily="2" charset="-122"/>
              </a:rPr>
              <a:t>Entities </a:t>
            </a:r>
            <a:endParaRPr lang="en-IN" dirty="0"/>
          </a:p>
        </p:txBody>
      </p:sp>
      <p:sp>
        <p:nvSpPr>
          <p:cNvPr id="3" name="Content Placeholder 2">
            <a:extLst>
              <a:ext uri="{FF2B5EF4-FFF2-40B4-BE49-F238E27FC236}">
                <a16:creationId xmlns:a16="http://schemas.microsoft.com/office/drawing/2014/main" id="{7F306864-39E5-41BE-9D90-1C09528A95C0}"/>
              </a:ext>
            </a:extLst>
          </p:cNvPr>
          <p:cNvSpPr>
            <a:spLocks noGrp="1"/>
          </p:cNvSpPr>
          <p:nvPr>
            <p:ph idx="1"/>
          </p:nvPr>
        </p:nvSpPr>
        <p:spPr/>
        <p:txBody>
          <a:bodyPr>
            <a:normAutofit lnSpcReduction="10000"/>
          </a:bodyPr>
          <a:lstStyle/>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User: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This will contain information of users of device.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App: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This will contain information of apps available in device.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Battery usage: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This will contain information of battery used by the device.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Internet_usage: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This will contain information of internet used by the device.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CPU_usage: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This will contain information of apps used by the user at any instance of time.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Notifications: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This will contain information of notifications generated by apps of the device.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38295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F006-4EEC-4AA0-87A5-64EB747E59EB}"/>
              </a:ext>
            </a:extLst>
          </p:cNvPr>
          <p:cNvSpPr>
            <a:spLocks noGrp="1"/>
          </p:cNvSpPr>
          <p:nvPr>
            <p:ph type="title"/>
          </p:nvPr>
        </p:nvSpPr>
        <p:spPr/>
        <p:txBody>
          <a:bodyPr/>
          <a:lstStyle/>
          <a:p>
            <a:pPr algn="ctr"/>
            <a:r>
              <a:rPr lang="en-GB" sz="4400" b="1" u="sng" dirty="0">
                <a:solidFill>
                  <a:srgbClr val="000000"/>
                </a:solidFill>
                <a:effectLst/>
                <a:latin typeface="Times New Roman" panose="02020603050405020304" pitchFamily="18" charset="0"/>
                <a:ea typeface="SimSun" panose="02010600030101010101" pitchFamily="2" charset="-122"/>
              </a:rPr>
              <a:t>Relationship</a:t>
            </a:r>
            <a:endParaRPr lang="en-IN" u="sng" dirty="0"/>
          </a:p>
        </p:txBody>
      </p:sp>
      <p:sp>
        <p:nvSpPr>
          <p:cNvPr id="3" name="Content Placeholder 2">
            <a:extLst>
              <a:ext uri="{FF2B5EF4-FFF2-40B4-BE49-F238E27FC236}">
                <a16:creationId xmlns:a16="http://schemas.microsoft.com/office/drawing/2014/main" id="{E972F45D-D509-4661-9FD9-F7FE6D8E1DF8}"/>
              </a:ext>
            </a:extLst>
          </p:cNvPr>
          <p:cNvSpPr>
            <a:spLocks noGrp="1"/>
          </p:cNvSpPr>
          <p:nvPr>
            <p:ph idx="1"/>
          </p:nvPr>
        </p:nvSpPr>
        <p:spPr/>
        <p:txBody>
          <a:bodyPr/>
          <a:lstStyle/>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Uses: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Shows relationship between User and App.</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mj-lt"/>
              <a:buAutoNum type="arabicPeriod"/>
            </a:pPr>
            <a:r>
              <a:rPr lang="en-GB" sz="2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has: </a:t>
            </a: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Shows relationship of App with Notifications, CPU_usage, Internet_usage and Battery_usage.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2296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FEFD-EEC9-44A2-A77D-E15C1837D169}"/>
              </a:ext>
            </a:extLst>
          </p:cNvPr>
          <p:cNvSpPr>
            <a:spLocks noGrp="1"/>
          </p:cNvSpPr>
          <p:nvPr>
            <p:ph type="title"/>
          </p:nvPr>
        </p:nvSpPr>
        <p:spPr/>
        <p:txBody>
          <a:bodyPr>
            <a:normAutofit/>
          </a:bodyPr>
          <a:lstStyle/>
          <a:p>
            <a:pPr algn="ctr"/>
            <a:r>
              <a:rPr lang="en-GB" sz="3600" b="1"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Relational Schema</a:t>
            </a:r>
            <a:endParaRPr lang="en-IN" sz="7200" dirty="0"/>
          </a:p>
        </p:txBody>
      </p:sp>
      <p:pic>
        <p:nvPicPr>
          <p:cNvPr id="4" name="Content Placeholder 3">
            <a:extLst>
              <a:ext uri="{FF2B5EF4-FFF2-40B4-BE49-F238E27FC236}">
                <a16:creationId xmlns:a16="http://schemas.microsoft.com/office/drawing/2014/main" id="{254B3DC6-56E4-4240-86B5-B4025B2A0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220" y="2748031"/>
            <a:ext cx="7923741" cy="2417858"/>
          </a:xfrm>
          <a:prstGeom prst="rect">
            <a:avLst/>
          </a:prstGeom>
        </p:spPr>
      </p:pic>
    </p:spTree>
    <p:extLst>
      <p:ext uri="{BB962C8B-B14F-4D97-AF65-F5344CB8AC3E}">
        <p14:creationId xmlns:p14="http://schemas.microsoft.com/office/powerpoint/2010/main" val="89500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DA24-48EB-4F43-BD40-3F32AEBB873F}"/>
              </a:ext>
            </a:extLst>
          </p:cNvPr>
          <p:cNvSpPr>
            <a:spLocks noGrp="1"/>
          </p:cNvSpPr>
          <p:nvPr>
            <p:ph type="title"/>
          </p:nvPr>
        </p:nvSpPr>
        <p:spPr/>
        <p:txBody>
          <a:bodyPr/>
          <a:lstStyle/>
          <a:p>
            <a:pPr algn="ctr"/>
            <a:r>
              <a:rPr lang="en-IN" b="1" dirty="0"/>
              <a:t>References</a:t>
            </a:r>
          </a:p>
        </p:txBody>
      </p:sp>
      <p:sp>
        <p:nvSpPr>
          <p:cNvPr id="3" name="Content Placeholder 2">
            <a:extLst>
              <a:ext uri="{FF2B5EF4-FFF2-40B4-BE49-F238E27FC236}">
                <a16:creationId xmlns:a16="http://schemas.microsoft.com/office/drawing/2014/main" id="{8A43C009-E871-4C8A-9BE7-2F4877DDB65A}"/>
              </a:ext>
            </a:extLst>
          </p:cNvPr>
          <p:cNvSpPr>
            <a:spLocks noGrp="1"/>
          </p:cNvSpPr>
          <p:nvPr>
            <p:ph idx="1"/>
          </p:nvPr>
        </p:nvSpPr>
        <p:spPr/>
        <p:txBody>
          <a:bodyPr/>
          <a:lstStyle/>
          <a:p>
            <a:r>
              <a:rPr lang="en-IN" dirty="0"/>
              <a:t>Android app: Action Dash</a:t>
            </a:r>
          </a:p>
          <a:p>
            <a:r>
              <a:rPr lang="en-IN" dirty="0"/>
              <a:t>PC app: </a:t>
            </a:r>
            <a:r>
              <a:rPr lang="en-IN" dirty="0" err="1"/>
              <a:t>Procrasti</a:t>
            </a:r>
            <a:r>
              <a:rPr lang="en-IN" dirty="0"/>
              <a:t> Tracker</a:t>
            </a:r>
          </a:p>
        </p:txBody>
      </p:sp>
    </p:spTree>
    <p:extLst>
      <p:ext uri="{BB962C8B-B14F-4D97-AF65-F5344CB8AC3E}">
        <p14:creationId xmlns:p14="http://schemas.microsoft.com/office/powerpoint/2010/main" val="3443920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79796D69A7BE4A9590D820838EA51E" ma:contentTypeVersion="5" ma:contentTypeDescription="Create a new document." ma:contentTypeScope="" ma:versionID="c8254edae0517e44632da91c093924af">
  <xsd:schema xmlns:xsd="http://www.w3.org/2001/XMLSchema" xmlns:xs="http://www.w3.org/2001/XMLSchema" xmlns:p="http://schemas.microsoft.com/office/2006/metadata/properties" xmlns:ns2="0641d2dd-7235-4833-87e1-598f56aad136" targetNamespace="http://schemas.microsoft.com/office/2006/metadata/properties" ma:root="true" ma:fieldsID="909cdcd48c0f709411b29be6ca2adf78" ns2:_="">
    <xsd:import namespace="0641d2dd-7235-4833-87e1-598f56aad136"/>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1d2dd-7235-4833-87e1-598f56aad13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641d2dd-7235-4833-87e1-598f56aad136" xsi:nil="true"/>
  </documentManagement>
</p:properties>
</file>

<file path=customXml/itemProps1.xml><?xml version="1.0" encoding="utf-8"?>
<ds:datastoreItem xmlns:ds="http://schemas.openxmlformats.org/officeDocument/2006/customXml" ds:itemID="{CA9DDE11-F0FC-416E-8733-127BA956EEAB}"/>
</file>

<file path=customXml/itemProps2.xml><?xml version="1.0" encoding="utf-8"?>
<ds:datastoreItem xmlns:ds="http://schemas.openxmlformats.org/officeDocument/2006/customXml" ds:itemID="{AC94E170-DA76-40FB-9884-698BC1295835}"/>
</file>

<file path=customXml/itemProps3.xml><?xml version="1.0" encoding="utf-8"?>
<ds:datastoreItem xmlns:ds="http://schemas.openxmlformats.org/officeDocument/2006/customXml" ds:itemID="{15930A45-F248-49DD-87EB-420B4D8569D6}"/>
</file>

<file path=docProps/app.xml><?xml version="1.0" encoding="utf-8"?>
<Properties xmlns="http://schemas.openxmlformats.org/officeDocument/2006/extended-properties" xmlns:vt="http://schemas.openxmlformats.org/officeDocument/2006/docPropsVTypes">
  <TotalTime>11</TotalTime>
  <Words>340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 Project Report On “ANALYSIS, DESIGN AND IMLPEMENTATION OF CPU PROCESS RECORD MANAGEMENT SYTEM”</vt:lpstr>
      <vt:lpstr>Introduction</vt:lpstr>
      <vt:lpstr>Flow chart</vt:lpstr>
      <vt:lpstr>Scenario</vt:lpstr>
      <vt:lpstr>ER diagram</vt:lpstr>
      <vt:lpstr>Entities </vt:lpstr>
      <vt:lpstr>Relationship</vt:lpstr>
      <vt:lpstr>Relational Schema</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“ANALYSIS, DESIGN AND IMLPEMENTATION OF CPU PROCESS RECORD MANAGEMENT SYTEM”</dc:title>
  <dc:creator>ritik</dc:creator>
  <cp:lastModifiedBy>ritik</cp:lastModifiedBy>
  <cp:revision>2</cp:revision>
  <dcterms:created xsi:type="dcterms:W3CDTF">2021-11-15T12:02:15Z</dcterms:created>
  <dcterms:modified xsi:type="dcterms:W3CDTF">2021-11-15T12:14:44Z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0x0101008179796D69A7BE4A9590D820838EA51E</vt:lpwstr>
  </property>
</Properties>
</file>