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9500" autoAdjust="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4/8/2024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87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4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8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6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7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51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2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2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2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2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1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097280" y="2556510"/>
            <a:ext cx="12435840" cy="17640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4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2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6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581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8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02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25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11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Calibri Light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9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11" name="矩形"/>
          <p:cNvSpPr>
            <a:spLocks/>
          </p:cNvSpPr>
          <p:nvPr/>
        </p:nvSpPr>
        <p:spPr>
          <a:xfrm>
            <a:off x="6319599" y="1954291"/>
            <a:ext cx="7477601" cy="16663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lnSpc>
                <a:spcPts val="65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249" b="1" i="0" u="none" strike="noStrike" kern="0" cap="none" spc="-157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Introduction to Wireless Networks</a:t>
            </a:r>
            <a:endParaRPr lang="zh-CN" altLang="en-US" sz="5249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6319599" y="3953947"/>
            <a:ext cx="7477601" cy="710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networks allow devices to connect to the internet without using physical cables.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6319599" y="4914661"/>
            <a:ext cx="7477601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They use radio waves to transmit data, providing flexibility and convenience for users.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" name="圆角矩形"/>
          <p:cNvSpPr>
            <a:spLocks/>
          </p:cNvSpPr>
          <p:nvPr/>
        </p:nvSpPr>
        <p:spPr>
          <a:xfrm>
            <a:off x="6319599" y="5875377"/>
            <a:ext cx="355401" cy="355401"/>
          </a:xfrm>
          <a:prstGeom prst="roundRect">
            <a:avLst>
              <a:gd name="adj" fmla="val 25726040"/>
            </a:avLst>
          </a:prstGeom>
          <a:noFill/>
          <a:ln w="7620" cap="flat" cmpd="sng">
            <a:solidFill>
              <a:srgbClr val="FFFFFF"/>
            </a:solidFill>
            <a:prstDash val="solid"/>
            <a:round/>
          </a:ln>
        </p:spPr>
      </p:sp>
      <p:pic>
        <p:nvPicPr>
          <p:cNvPr id="15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7218" y="5882997"/>
            <a:ext cx="340161" cy="3401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>
            <a:off x="6786085" y="5880854"/>
            <a:ext cx="2797372" cy="3888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lnSpc>
                <a:spcPts val="3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by Gautam A Patoliya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0739" y="487016"/>
            <a:ext cx="7583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Vidhyadeep</a:t>
            </a:r>
            <a:r>
              <a:rPr lang="en-IN" sz="2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Institute of Computer and Information of Technology (Kim)</a:t>
            </a:r>
            <a:endParaRPr lang="en-IN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0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pic>
        <p:nvPicPr>
          <p:cNvPr id="167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>
            <a:off x="6319599" y="1746052"/>
            <a:ext cx="7477601" cy="16663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65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249" b="1" i="0" u="none" strike="noStrike" kern="0" cap="none" spc="-157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 Future of Wireless Networks</a:t>
            </a:r>
            <a:endParaRPr lang="zh-CN" altLang="en-US" sz="5249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>
            <a:off x="6319599" y="3745705"/>
            <a:ext cx="7477601" cy="14216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As technology continues to advance, the future of wireless networks looks promising. With the emergence of 5G technology, wireless networks are expected to reach unprecedented speeds and support a greater number of connected devices.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>
            <a:off x="6319599" y="5417224"/>
            <a:ext cx="7477601" cy="1066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This will pave the way for innovations in various sectors such as healthcare, transportation, and smart cities, revolutionizing the way we interact with technology and the world around us.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7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21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22" name="矩形"/>
          <p:cNvSpPr>
            <a:spLocks/>
          </p:cNvSpPr>
          <p:nvPr/>
        </p:nvSpPr>
        <p:spPr>
          <a:xfrm>
            <a:off x="2037993" y="1605796"/>
            <a:ext cx="7167443" cy="6943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Types of Wireless Networks</a:t>
            </a:r>
            <a:endParaRPr lang="zh-CN" altLang="en-US" sz="437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2037993" y="2744510"/>
            <a:ext cx="5166121" cy="2006203"/>
          </a:xfrm>
          <a:prstGeom prst="roundRect">
            <a:avLst>
              <a:gd name="adj" fmla="val 4986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>
            <a:off x="2267783" y="2974299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Wi-Fi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Common for home and office use, allows devices to connect wirelessly.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6" name="圆角矩形"/>
          <p:cNvSpPr>
            <a:spLocks/>
          </p:cNvSpPr>
          <p:nvPr/>
        </p:nvSpPr>
        <p:spPr>
          <a:xfrm>
            <a:off x="7426285" y="2744510"/>
            <a:ext cx="5166122" cy="2006203"/>
          </a:xfrm>
          <a:prstGeom prst="roundRect">
            <a:avLst>
              <a:gd name="adj" fmla="val 4986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27" name="矩形"/>
          <p:cNvSpPr>
            <a:spLocks/>
          </p:cNvSpPr>
          <p:nvPr/>
        </p:nvSpPr>
        <p:spPr>
          <a:xfrm>
            <a:off x="7656076" y="2974299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Bluetooth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>
            <a:off x="7656076" y="3454717"/>
            <a:ext cx="4706541" cy="1066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Short-range communication technology for connecting devices like smartphones and peripherals.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9" name="圆角矩形"/>
          <p:cNvSpPr>
            <a:spLocks/>
          </p:cNvSpPr>
          <p:nvPr/>
        </p:nvSpPr>
        <p:spPr>
          <a:xfrm>
            <a:off x="2037993" y="4972883"/>
            <a:ext cx="5166121" cy="1650801"/>
          </a:xfrm>
          <a:prstGeom prst="roundRect">
            <a:avLst>
              <a:gd name="adj" fmla="val 6055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30" name="矩形"/>
          <p:cNvSpPr>
            <a:spLocks/>
          </p:cNvSpPr>
          <p:nvPr/>
        </p:nvSpPr>
        <p:spPr>
          <a:xfrm>
            <a:off x="2267783" y="5202674"/>
            <a:ext cx="2777490" cy="347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Cellular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>
            <a:off x="2267783" y="5683091"/>
            <a:ext cx="4706541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Uses mobile phone network infrastructure to provide wireless connection.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2" name="圆角矩形"/>
          <p:cNvSpPr>
            <a:spLocks/>
          </p:cNvSpPr>
          <p:nvPr/>
        </p:nvSpPr>
        <p:spPr>
          <a:xfrm>
            <a:off x="7426285" y="4972883"/>
            <a:ext cx="5166122" cy="1650801"/>
          </a:xfrm>
          <a:prstGeom prst="roundRect">
            <a:avLst>
              <a:gd name="adj" fmla="val 6055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33" name="矩形"/>
          <p:cNvSpPr>
            <a:spLocks/>
          </p:cNvSpPr>
          <p:nvPr/>
        </p:nvSpPr>
        <p:spPr>
          <a:xfrm>
            <a:off x="7656076" y="5202674"/>
            <a:ext cx="2777490" cy="347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Satellite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>
            <a:off x="7656076" y="5683091"/>
            <a:ext cx="4706541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Provides wide-area coverage, especially in remote or rural areas.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39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40" name="矩形"/>
          <p:cNvSpPr>
            <a:spLocks/>
          </p:cNvSpPr>
          <p:nvPr/>
        </p:nvSpPr>
        <p:spPr>
          <a:xfrm>
            <a:off x="2037993" y="1460063"/>
            <a:ext cx="8533209" cy="6943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 dirty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Advantages of wireless networks</a:t>
            </a:r>
            <a:endParaRPr lang="zh-CN" altLang="en-US" sz="4374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1" name="圆角矩形"/>
          <p:cNvSpPr>
            <a:spLocks/>
          </p:cNvSpPr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>
            <a:off x="2211348" y="2814042"/>
            <a:ext cx="153114" cy="416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24" b="1" i="0" u="none" strike="noStrike" kern="0" cap="none" spc="-79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1</a:t>
            </a:r>
            <a:endParaRPr lang="zh-CN" altLang="en-US" sz="262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2760106" y="2848689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Flexibility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>
            <a:off x="2760106" y="3329107"/>
            <a:ext cx="4444007" cy="14216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networks provide the freedom to connect and access information from anywhere within the network's coverage area.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5" name="圆角矩形"/>
          <p:cNvSpPr>
            <a:spLocks/>
          </p:cNvSpPr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46" name="矩形"/>
          <p:cNvSpPr>
            <a:spLocks/>
          </p:cNvSpPr>
          <p:nvPr/>
        </p:nvSpPr>
        <p:spPr>
          <a:xfrm>
            <a:off x="7576185" y="2814042"/>
            <a:ext cx="200024" cy="416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24" b="1" i="0" u="none" strike="noStrike" kern="0" cap="none" spc="-79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2</a:t>
            </a:r>
            <a:endParaRPr lang="zh-CN" altLang="en-US" sz="262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>
            <a:off x="8148398" y="2848689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Scalability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>
            <a:off x="8148398" y="3329107"/>
            <a:ext cx="4444008" cy="1066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They can easily accommodate a growing number of devices and users without the need for extensive cabling.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圆角矩形"/>
          <p:cNvSpPr>
            <a:spLocks/>
          </p:cNvSpPr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50" name="矩形"/>
          <p:cNvSpPr>
            <a:spLocks/>
          </p:cNvSpPr>
          <p:nvPr/>
        </p:nvSpPr>
        <p:spPr>
          <a:xfrm>
            <a:off x="2183011" y="5188148"/>
            <a:ext cx="209788" cy="416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24" b="1" i="0" u="none" strike="noStrike" kern="0" cap="none" spc="-79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3</a:t>
            </a:r>
            <a:endParaRPr lang="zh-CN" altLang="en-US" sz="262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>
            <a:off x="2760106" y="5222796"/>
            <a:ext cx="2777490" cy="347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Mobility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>
            <a:off x="2760106" y="5703213"/>
            <a:ext cx="4444007" cy="1066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Users can move freely while staying connected, enabling productivity and collaboration on the go.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3" name="圆角矩形"/>
          <p:cNvSpPr>
            <a:spLocks/>
          </p:cNvSpPr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 cap="flat" cmpd="sng">
            <a:solidFill>
              <a:srgbClr val="2A1999"/>
            </a:solidFill>
            <a:prstDash val="solid"/>
            <a:round/>
          </a:ln>
        </p:spPr>
      </p:sp>
      <p:sp>
        <p:nvSpPr>
          <p:cNvPr id="54" name="矩形"/>
          <p:cNvSpPr>
            <a:spLocks/>
          </p:cNvSpPr>
          <p:nvPr/>
        </p:nvSpPr>
        <p:spPr>
          <a:xfrm>
            <a:off x="7568208" y="5188148"/>
            <a:ext cx="215978" cy="416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2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24" b="1" i="0" u="none" strike="noStrike" kern="0" cap="none" spc="-79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4</a:t>
            </a:r>
            <a:endParaRPr lang="zh-CN" altLang="en-US" sz="262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>
            <a:off x="8148398" y="5222796"/>
            <a:ext cx="3486269" cy="347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Cost-Effective Deployment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>
            <a:off x="8148398" y="5703213"/>
            <a:ext cx="4444008" cy="1066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Installation and maintenance costs are often lower compared to traditional wired networks.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6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2037993" y="1406009"/>
            <a:ext cx="8886825" cy="6943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Components of a wireless network</a:t>
            </a:r>
            <a:endParaRPr lang="zh-CN" altLang="en-US" sz="437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>
            <a:off x="2037993" y="2655808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Router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>
            <a:off x="2037993" y="3225165"/>
            <a:ext cx="3156346" cy="17770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 router is the central hub of a wireless network, responsible for managing the flow of data between devices and the internet.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>
            <a:off x="2037993" y="5202078"/>
            <a:ext cx="3156346" cy="14216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It allows multiple devices to connect wirelessly and provides a secure gateway to the internet.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>
            <a:off x="5743931" y="2655808"/>
            <a:ext cx="277749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Access Point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5743931" y="3225165"/>
            <a:ext cx="3156347" cy="17770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An access point extends the wireless signal range, allowing devices to connect to the network when they are out of the router's range.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>
            <a:off x="5743931" y="5202078"/>
            <a:ext cx="3156347" cy="14216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It expands the coverage area and ensures a stable connection throughout the intended space.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>
            <a:off x="9449872" y="2655808"/>
            <a:ext cx="3156347" cy="6943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Adapter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70" name="矩形"/>
          <p:cNvSpPr>
            <a:spLocks/>
          </p:cNvSpPr>
          <p:nvPr/>
        </p:nvSpPr>
        <p:spPr>
          <a:xfrm>
            <a:off x="9449872" y="3572350"/>
            <a:ext cx="3156347" cy="17770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 wireless network adapter enables devices that do not have built-in Wi-Fi capability to connect to the wireless network.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>
            <a:off x="9449872" y="5549265"/>
            <a:ext cx="3156347" cy="10662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It can be a USB dongle, a PCI card, or integrated into the device's hardware.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7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76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77" name="矩形"/>
          <p:cNvSpPr>
            <a:spLocks/>
          </p:cNvSpPr>
          <p:nvPr/>
        </p:nvSpPr>
        <p:spPr>
          <a:xfrm>
            <a:off x="2037993" y="1905714"/>
            <a:ext cx="7111483" cy="6943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Protocols</a:t>
            </a:r>
            <a:endParaRPr lang="zh-CN" altLang="en-US" sz="437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78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7993" y="3044428"/>
            <a:ext cx="444341" cy="444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9" name="矩形"/>
          <p:cNvSpPr>
            <a:spLocks/>
          </p:cNvSpPr>
          <p:nvPr/>
        </p:nvSpPr>
        <p:spPr>
          <a:xfrm>
            <a:off x="2037993" y="3710940"/>
            <a:ext cx="2388632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Wi-Fi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>
            <a:off x="2037993" y="4191357"/>
            <a:ext cx="2388632" cy="14216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Most commonly used wireless network protocol for connecting devices.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81" name="图片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9881" y="3044428"/>
            <a:ext cx="444340" cy="444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2" name="矩形"/>
          <p:cNvSpPr>
            <a:spLocks/>
          </p:cNvSpPr>
          <p:nvPr/>
        </p:nvSpPr>
        <p:spPr>
          <a:xfrm>
            <a:off x="4759881" y="3710940"/>
            <a:ext cx="2388632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Bluetooth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4759881" y="4191357"/>
            <a:ext cx="2388632" cy="17770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Short-range protocol often used for connecting peripherals like headphones and speakers.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84" name="图片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1768" y="3044428"/>
            <a:ext cx="444341" cy="444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5" name="矩形"/>
          <p:cNvSpPr>
            <a:spLocks/>
          </p:cNvSpPr>
          <p:nvPr/>
        </p:nvSpPr>
        <p:spPr>
          <a:xfrm>
            <a:off x="7481768" y="3710940"/>
            <a:ext cx="2388632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Zigbee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>
            <a:off x="7481768" y="4191357"/>
            <a:ext cx="2388632" cy="17770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Low-power, low-data rate wireless network protocol commonly used in smart home devices.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87" name="图片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3657" y="3044428"/>
            <a:ext cx="444340" cy="4443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8" name="矩形"/>
          <p:cNvSpPr>
            <a:spLocks/>
          </p:cNvSpPr>
          <p:nvPr/>
        </p:nvSpPr>
        <p:spPr>
          <a:xfrm>
            <a:off x="10203657" y="3710940"/>
            <a:ext cx="2388750" cy="347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87" b="1" i="0" u="none" strike="noStrike" kern="0" cap="none" spc="-66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NFC</a:t>
            </a:r>
            <a:endParaRPr lang="zh-CN" altLang="en-US" sz="2187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>
            <a:off x="10203657" y="4191357"/>
            <a:ext cx="2388750" cy="21324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Near Field Communication (NFC) enables communication between devices within close proximity.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pic>
        <p:nvPicPr>
          <p:cNvPr id="95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6" name="矩形"/>
          <p:cNvSpPr>
            <a:spLocks/>
          </p:cNvSpPr>
          <p:nvPr/>
        </p:nvSpPr>
        <p:spPr>
          <a:xfrm>
            <a:off x="6319599" y="1804511"/>
            <a:ext cx="6817637" cy="6943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Security</a:t>
            </a:r>
            <a:endParaRPr lang="zh-CN" altLang="en-US" sz="437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>
            <a:off x="6319599" y="2832140"/>
            <a:ext cx="7477601" cy="710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security is crucial for protecting data from unauthorized access.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>
            <a:off x="6319599" y="3792855"/>
            <a:ext cx="7477601" cy="710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Encryption, strong passwords, and network monitoring are essential for safeguarding against cyber threats.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>
            <a:off x="6319599" y="4753570"/>
            <a:ext cx="7477601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Implementing virtual private networks (VPNs) and firewall protections further enhance the security of wireless networks.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>
            <a:off x="6319599" y="5714285"/>
            <a:ext cx="7477601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Regular security audits and updates help in maintaining a secure wireless network environment.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105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106" name="矩形"/>
          <p:cNvSpPr>
            <a:spLocks/>
          </p:cNvSpPr>
          <p:nvPr/>
        </p:nvSpPr>
        <p:spPr>
          <a:xfrm>
            <a:off x="2037993" y="2085856"/>
            <a:ext cx="8013621" cy="6943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74" b="1" i="0" u="none" strike="noStrike" kern="0" cap="none" spc="-131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Performance</a:t>
            </a:r>
            <a:endParaRPr lang="zh-CN" altLang="en-US" sz="4374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7" name="圆角矩形"/>
          <p:cNvSpPr>
            <a:spLocks/>
          </p:cNvSpPr>
          <p:nvPr/>
        </p:nvSpPr>
        <p:spPr>
          <a:xfrm>
            <a:off x="2037993" y="3224570"/>
            <a:ext cx="10554414" cy="2919054"/>
          </a:xfrm>
          <a:prstGeom prst="roundRect">
            <a:avLst>
              <a:gd name="adj" fmla="val 3425"/>
            </a:avLst>
          </a:prstGeom>
          <a:noFill/>
          <a:ln w="7620" cap="flat" cmpd="sng">
            <a:solidFill>
              <a:srgbClr val="FFFFFF">
                <a:alpha val="24000"/>
              </a:srgbClr>
            </a:solidFill>
            <a:prstDash val="solid"/>
            <a:round/>
          </a:ln>
        </p:spPr>
      </p:sp>
      <p:sp>
        <p:nvSpPr>
          <p:cNvPr id="108" name="矩形"/>
          <p:cNvSpPr>
            <a:spLocks/>
          </p:cNvSpPr>
          <p:nvPr/>
        </p:nvSpPr>
        <p:spPr>
          <a:xfrm>
            <a:off x="2045613" y="323219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 w="12700" cap="flat" cmpd="sng">
            <a:noFill/>
            <a:prstDash val="solid"/>
            <a:miter/>
          </a:ln>
        </p:spPr>
      </p:sp>
      <p:sp>
        <p:nvSpPr>
          <p:cNvPr id="109" name="矩形"/>
          <p:cNvSpPr>
            <a:spLocks/>
          </p:cNvSpPr>
          <p:nvPr/>
        </p:nvSpPr>
        <p:spPr>
          <a:xfrm>
            <a:off x="2267783" y="3373041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Throughput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>
            <a:off x="7541181" y="3373041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Measure of data transfer speed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>
            <a:off x="2045613" y="3869293"/>
            <a:ext cx="10539174" cy="637102"/>
          </a:xfrm>
          <a:prstGeom prst="rect">
            <a:avLst/>
          </a:prstGeom>
          <a:solidFill>
            <a:srgbClr val="000000">
              <a:alpha val="4000"/>
            </a:srgbClr>
          </a:solidFill>
          <a:ln w="12700" cap="flat" cmpd="sng">
            <a:noFill/>
            <a:prstDash val="solid"/>
            <a:miter/>
          </a:ln>
        </p:spPr>
      </p:sp>
      <p:sp>
        <p:nvSpPr>
          <p:cNvPr id="112" name="矩形"/>
          <p:cNvSpPr>
            <a:spLocks/>
          </p:cNvSpPr>
          <p:nvPr/>
        </p:nvSpPr>
        <p:spPr>
          <a:xfrm>
            <a:off x="2267783" y="4010144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Latency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>
            <a:off x="7541181" y="4010144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Delay between data transmission and reception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2045613" y="450639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 w="12700" cap="flat" cmpd="sng">
            <a:noFill/>
            <a:prstDash val="solid"/>
            <a:miter/>
          </a:ln>
        </p:spPr>
      </p:sp>
      <p:sp>
        <p:nvSpPr>
          <p:cNvPr id="115" name="矩形"/>
          <p:cNvSpPr>
            <a:spLocks/>
          </p:cNvSpPr>
          <p:nvPr/>
        </p:nvSpPr>
        <p:spPr>
          <a:xfrm>
            <a:off x="2267783" y="4647248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Jitter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>
            <a:off x="7541181" y="4647248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Variability in packet arrival times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>
            <a:off x="2045613" y="5143500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 w="12700" cap="flat" cmpd="sng">
            <a:noFill/>
            <a:prstDash val="solid"/>
            <a:miter/>
          </a:ln>
        </p:spPr>
      </p:sp>
      <p:sp>
        <p:nvSpPr>
          <p:cNvPr id="118" name="矩形"/>
          <p:cNvSpPr>
            <a:spLocks/>
          </p:cNvSpPr>
          <p:nvPr/>
        </p:nvSpPr>
        <p:spPr>
          <a:xfrm>
            <a:off x="2267783" y="5284351"/>
            <a:ext cx="4821436" cy="3554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Packet Loss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>
            <a:off x="7541181" y="5284351"/>
            <a:ext cx="4821436" cy="7108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35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Percentage of data packets lost during transmission</a:t>
            </a:r>
            <a:endParaRPr lang="zh-CN" altLang="en-US" sz="175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8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124" name="矩形"/>
          <p:cNvSpPr>
            <a:spLocks/>
          </p:cNvSpPr>
          <p:nvPr/>
        </p:nvSpPr>
        <p:spPr>
          <a:xfrm>
            <a:off x="0" y="0"/>
            <a:ext cx="14630401" cy="8232815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pic>
        <p:nvPicPr>
          <p:cNvPr id="125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401" cy="26219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矩形"/>
          <p:cNvSpPr>
            <a:spLocks/>
          </p:cNvSpPr>
          <p:nvPr/>
        </p:nvSpPr>
        <p:spPr>
          <a:xfrm>
            <a:off x="2333149" y="3198852"/>
            <a:ext cx="8395692" cy="6555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51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29" b="1" i="0" u="none" strike="noStrike" kern="0" cap="none" spc="-124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Wireless Network Troubleshooting</a:t>
            </a:r>
            <a:endParaRPr lang="zh-CN" altLang="en-US" sz="4129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127" name="图片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3149" y="4168973"/>
            <a:ext cx="3321247" cy="8390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>
            <a:off x="2542818" y="5322570"/>
            <a:ext cx="2704148" cy="3276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5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65" b="1" i="0" u="none" strike="noStrike" kern="0" cap="none" spc="-6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Check Signal Strength</a:t>
            </a:r>
            <a:endParaRPr lang="zh-CN" altLang="en-US" sz="2065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>
            <a:off x="2542818" y="5776079"/>
            <a:ext cx="2901909" cy="10069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6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2" b="0" i="0" u="none" strike="noStrike" kern="0" cap="none" spc="-33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Ensure that devices are within range and not obstructed by physical barriers.</a:t>
            </a:r>
            <a:endParaRPr lang="zh-CN" altLang="en-US" sz="1652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130" name="图片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4397" y="4168973"/>
            <a:ext cx="3321368" cy="8390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>
            <a:off x="5864065" y="5322570"/>
            <a:ext cx="2902028" cy="655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5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65" b="1" i="0" u="none" strike="noStrike" kern="0" cap="none" spc="-6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Optimize Router Placement</a:t>
            </a:r>
            <a:endParaRPr lang="zh-CN" altLang="en-US" sz="2065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>
            <a:off x="5864065" y="6103739"/>
            <a:ext cx="2902028" cy="13425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6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2" b="0" i="0" u="none" strike="noStrike" kern="0" cap="none" spc="-33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Position the router centrally and elevate it to improve coverage and reduce interference.</a:t>
            </a:r>
            <a:endParaRPr lang="zh-CN" altLang="en-US" sz="1652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133" name="图片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75765" y="4168973"/>
            <a:ext cx="3321368" cy="8390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矩形"/>
          <p:cNvSpPr>
            <a:spLocks/>
          </p:cNvSpPr>
          <p:nvPr/>
        </p:nvSpPr>
        <p:spPr>
          <a:xfrm>
            <a:off x="9185434" y="5322570"/>
            <a:ext cx="2621994" cy="3276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5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65" b="1" i="0" u="none" strike="noStrike" kern="0" cap="none" spc="-6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Update Firmware</a:t>
            </a:r>
            <a:endParaRPr lang="zh-CN" altLang="en-US" sz="2065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>
            <a:off x="9185434" y="5776079"/>
            <a:ext cx="2902028" cy="13425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6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2" b="0" i="0" u="none" strike="noStrike" kern="0" cap="none" spc="-33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Regularly update router firmware to enhance security and resolve performance issues.</a:t>
            </a:r>
            <a:endParaRPr lang="zh-CN" altLang="en-US" sz="1652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0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0C0C0C"/>
          </a:solidFill>
          <a:ln w="12700" cap="flat" cmpd="sng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>
            <a:off x="0" y="0"/>
            <a:ext cx="14630401" cy="8229600"/>
          </a:xfrm>
          <a:prstGeom prst="rect">
            <a:avLst/>
          </a:prstGeom>
          <a:solidFill>
            <a:srgbClr val="272525"/>
          </a:solidFill>
          <a:ln w="12700" cap="flat" cmpd="sng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>
            <a:off x="3133725" y="484227"/>
            <a:ext cx="7211021" cy="5501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43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66" b="1" i="0" u="none" strike="noStrike" kern="0" cap="none" spc="-104" baseline="0">
                <a:solidFill>
                  <a:srgbClr val="FFFFF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 Evolution of Wireless Networks</a:t>
            </a:r>
            <a:endParaRPr lang="zh-CN" altLang="en-US" sz="346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142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6898" y="1386482"/>
            <a:ext cx="1034890" cy="12959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>
            <a:off x="5173742" y="2004417"/>
            <a:ext cx="101084" cy="3960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1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5917763" y="1703308"/>
            <a:ext cx="2200750" cy="2750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5G Technology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>
            <a:off x="5917763" y="2083951"/>
            <a:ext cx="3474006" cy="2817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86" b="0" i="0" u="none" strike="noStrike" kern="0" cap="none" spc="-28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Ultra-fast, low latency wireless connectivity</a:t>
            </a:r>
            <a:endParaRPr lang="zh-CN" altLang="en-US" sz="138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6" name="圆角矩形"/>
          <p:cNvSpPr>
            <a:spLocks/>
          </p:cNvSpPr>
          <p:nvPr/>
        </p:nvSpPr>
        <p:spPr>
          <a:xfrm>
            <a:off x="5785723" y="2685663"/>
            <a:ext cx="5667017" cy="17562"/>
          </a:xfrm>
          <a:prstGeom prst="roundRect">
            <a:avLst>
              <a:gd name="adj" fmla="val 451138"/>
            </a:avLst>
          </a:prstGeom>
          <a:solidFill>
            <a:srgbClr val="2A1999"/>
          </a:solidFill>
          <a:ln w="12700" cap="flat" cmpd="sng">
            <a:noFill/>
            <a:prstDash val="solid"/>
            <a:miter/>
          </a:ln>
        </p:spPr>
      </p:sp>
      <p:pic>
        <p:nvPicPr>
          <p:cNvPr id="147" name="图片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9452" y="2726412"/>
            <a:ext cx="2069782" cy="12959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>
            <a:off x="5158264" y="3176349"/>
            <a:ext cx="132039" cy="3960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2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>
            <a:off x="6435208" y="3043237"/>
            <a:ext cx="2331601" cy="2750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Internet of Things (IoT)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6435208" y="3423880"/>
            <a:ext cx="3879532" cy="2817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86" b="0" i="0" u="none" strike="noStrike" kern="0" cap="none" spc="-28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Interconnected devices for seamless automation</a:t>
            </a:r>
            <a:endParaRPr lang="zh-CN" altLang="en-US" sz="138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圆角矩形"/>
          <p:cNvSpPr>
            <a:spLocks/>
          </p:cNvSpPr>
          <p:nvPr/>
        </p:nvSpPr>
        <p:spPr>
          <a:xfrm>
            <a:off x="6303169" y="4025591"/>
            <a:ext cx="5149572" cy="17562"/>
          </a:xfrm>
          <a:prstGeom prst="roundRect">
            <a:avLst>
              <a:gd name="adj" fmla="val 451138"/>
            </a:avLst>
          </a:prstGeom>
          <a:solidFill>
            <a:srgbClr val="2A1999"/>
          </a:solidFill>
          <a:ln w="12700" cap="flat" cmpd="sng">
            <a:noFill/>
            <a:prstDash val="solid"/>
            <a:miter/>
          </a:ln>
        </p:spPr>
      </p:sp>
      <p:pic>
        <p:nvPicPr>
          <p:cNvPr id="152" name="图片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2007" y="4066342"/>
            <a:ext cx="3104673" cy="12959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>
            <a:off x="5154930" y="4516279"/>
            <a:ext cx="138588" cy="3960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3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>
            <a:off x="6952655" y="4242316"/>
            <a:ext cx="3659028" cy="2750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AI and Machine Learning Integration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6952655" y="4622959"/>
            <a:ext cx="4368046" cy="5634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86" b="0" i="0" u="none" strike="noStrike" kern="0" cap="none" spc="-28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Smart network optimization and predictive maintenance</a:t>
            </a:r>
            <a:endParaRPr lang="zh-CN" altLang="en-US" sz="138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6" name="圆角矩形"/>
          <p:cNvSpPr>
            <a:spLocks/>
          </p:cNvSpPr>
          <p:nvPr/>
        </p:nvSpPr>
        <p:spPr>
          <a:xfrm>
            <a:off x="6820613" y="5365522"/>
            <a:ext cx="4632127" cy="17562"/>
          </a:xfrm>
          <a:prstGeom prst="roundRect">
            <a:avLst>
              <a:gd name="adj" fmla="val 451138"/>
            </a:avLst>
          </a:prstGeom>
          <a:solidFill>
            <a:srgbClr val="2A1999"/>
          </a:solidFill>
          <a:ln w="12700" cap="flat" cmpd="sng">
            <a:noFill/>
            <a:prstDash val="solid"/>
            <a:miter/>
          </a:ln>
        </p:spPr>
      </p:sp>
      <p:pic>
        <p:nvPicPr>
          <p:cNvPr id="157" name="图片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4561" y="5406271"/>
            <a:ext cx="4139565" cy="12959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8" name="矩形"/>
          <p:cNvSpPr>
            <a:spLocks/>
          </p:cNvSpPr>
          <p:nvPr/>
        </p:nvSpPr>
        <p:spPr>
          <a:xfrm>
            <a:off x="5152905" y="5856208"/>
            <a:ext cx="142636" cy="3960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ts val="3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4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>
            <a:off x="7470100" y="5723096"/>
            <a:ext cx="2200750" cy="27503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33" b="1" i="0" u="none" strike="noStrike" kern="0" cap="none" spc="-52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Edge Computing</a:t>
            </a:r>
            <a:endParaRPr lang="zh-CN" altLang="en-US" sz="1733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>
            <a:off x="7470100" y="6103739"/>
            <a:ext cx="3672125" cy="2817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86" b="0" i="0" u="none" strike="noStrike" kern="0" cap="none" spc="-28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Decentralized processing for enhanced speed</a:t>
            </a:r>
            <a:endParaRPr lang="zh-CN" altLang="en-US" sz="138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3133725" y="6900267"/>
            <a:ext cx="8362949" cy="8451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ts val="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86" b="0" i="0" u="none" strike="noStrike" kern="0" cap="none" spc="-28" baseline="0">
                <a:solidFill>
                  <a:srgbClr val="E5E0DF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The future of wireless networks is a convergence of cutting-edge technologies. 5G will revolutionize connectivity, IoT will create seamless automation, AI and machine learning will optimize networks, and edge computing will boost processing speed, shaping a dynamic wireless landscape for years to come.</a:t>
            </a:r>
            <a:endParaRPr lang="zh-CN" altLang="en-US" sz="1386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2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</TotalTime>
  <Words>690</Words>
  <Application>Microsoft Office PowerPoint</Application>
  <PresentationFormat>Custom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宋体</vt:lpstr>
      <vt:lpstr>Algerian</vt:lpstr>
      <vt:lpstr>Arial</vt:lpstr>
      <vt:lpstr>Calibri</vt:lpstr>
      <vt:lpstr>Calibri Light</vt:lpstr>
      <vt:lpstr>等线</vt:lpstr>
      <vt:lpstr>等线 Light</vt:lpstr>
      <vt:lpstr>Droid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virani</cp:lastModifiedBy>
  <cp:revision>3</cp:revision>
  <dcterms:created xsi:type="dcterms:W3CDTF">2024-03-12T11:30:04Z</dcterms:created>
  <dcterms:modified xsi:type="dcterms:W3CDTF">2024-04-08T06:52:29Z</dcterms:modified>
</cp:coreProperties>
</file>