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68" r:id="rId6"/>
    <p:sldId id="269" r:id="rId7"/>
    <p:sldId id="262" r:id="rId8"/>
    <p:sldId id="263" r:id="rId9"/>
    <p:sldId id="271" r:id="rId10"/>
    <p:sldId id="272" r:id="rId11"/>
    <p:sldId id="273" r:id="rId12"/>
    <p:sldId id="274" r:id="rId13"/>
    <p:sldId id="275" r:id="rId14"/>
    <p:sldId id="276" r:id="rId15"/>
    <p:sldId id="277" r:id="rId16"/>
    <p:sldId id="278" r:id="rId17"/>
    <p:sldId id="270" r:id="rId18"/>
    <p:sldId id="281" r:id="rId19"/>
    <p:sldId id="280" r:id="rId20"/>
    <p:sldId id="282" r:id="rId21"/>
    <p:sldId id="26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760000"/>
    <a:srgbClr val="3F3F3F"/>
    <a:srgbClr val="014067"/>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7" autoAdjust="0"/>
    <p:restoredTop sz="94674" autoAdjust="0"/>
  </p:normalViewPr>
  <p:slideViewPr>
    <p:cSldViewPr snapToGrid="0" showGuides="1">
      <p:cViewPr varScale="1">
        <p:scale>
          <a:sx n="87" d="100"/>
          <a:sy n="87" d="100"/>
        </p:scale>
        <p:origin x="326" y="5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OneDrive\Desktop\Newton_School\Projects\Spreadsheet\1.IT%20Ticket%20Analysis\IT%20Analysis_NS\Anushil_Project_IT%20Tickets%20Analysis(Updat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[Anushil_Project_IT Tickets Analysis(Updated).xlsx]Pivot for Dashboard!PivotTable1</c:name>
    <c:fmtId val="0"/>
  </c:pivotSource>
  <c:chart>
    <c:autoTitleDeleted val="1"/>
    <c:pivotFmts>
      <c:pivotFmt>
        <c:idx val="0"/>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alpha val="98000"/>
              </a:srgbClr>
            </a:solidFill>
            <a:round/>
          </a:ln>
          <a:effectLst/>
        </c:spPr>
        <c:marker>
          <c:symbol val="circle"/>
          <c:size val="5"/>
          <c:spPr>
            <a:solidFill>
              <a:srgbClr val="FF0000"/>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for Dashboard'!$B$2</c:f>
              <c:strCache>
                <c:ptCount val="1"/>
                <c:pt idx="0">
                  <c:v>Total</c:v>
                </c:pt>
              </c:strCache>
            </c:strRef>
          </c:tx>
          <c:spPr>
            <a:ln w="34925" cap="rnd">
              <a:solidFill>
                <a:srgbClr val="FFC000"/>
              </a:solidFill>
              <a:round/>
            </a:ln>
            <a:effectLst>
              <a:outerShdw dist="25400" dir="2700000" algn="tl" rotWithShape="0">
                <a:schemeClr val="accent1"/>
              </a:outerShdw>
            </a:effectLst>
          </c:spPr>
          <c:marker>
            <c:symbol val="none"/>
          </c:marker>
          <c:dPt>
            <c:idx val="1"/>
            <c:marker>
              <c:symbol val="none"/>
            </c:marker>
            <c:bubble3D val="0"/>
            <c:spPr>
              <a:ln w="34925" cap="rnd">
                <a:solidFill>
                  <a:srgbClr val="FFC000"/>
                </a:solidFill>
                <a:round/>
              </a:ln>
              <a:effectLst>
                <a:outerShdw dist="25400" dir="2700000" algn="tl" rotWithShape="0">
                  <a:schemeClr val="accent1"/>
                </a:outerShdw>
              </a:effectLst>
            </c:spPr>
            <c:extLst>
              <c:ext xmlns:c16="http://schemas.microsoft.com/office/drawing/2014/chart" uri="{C3380CC4-5D6E-409C-BE32-E72D297353CC}">
                <c16:uniqueId val="{00000004-43B9-456C-A726-1629A65EC0EF}"/>
              </c:ext>
            </c:extLst>
          </c:dPt>
          <c:dPt>
            <c:idx val="2"/>
            <c:marker>
              <c:symbol val="none"/>
            </c:marker>
            <c:bubble3D val="0"/>
            <c:spPr>
              <a:ln w="34925" cap="rnd">
                <a:solidFill>
                  <a:srgbClr val="FFC000"/>
                </a:solidFill>
                <a:round/>
              </a:ln>
              <a:effectLst>
                <a:outerShdw dist="25400" dir="2700000" algn="tl" rotWithShape="0">
                  <a:schemeClr val="accent1"/>
                </a:outerShdw>
              </a:effectLst>
            </c:spPr>
            <c:extLst>
              <c:ext xmlns:c16="http://schemas.microsoft.com/office/drawing/2014/chart" uri="{C3380CC4-5D6E-409C-BE32-E72D297353CC}">
                <c16:uniqueId val="{00000001-43B9-456C-A726-1629A65EC0EF}"/>
              </c:ext>
            </c:extLst>
          </c:dPt>
          <c:dPt>
            <c:idx val="3"/>
            <c:marker>
              <c:symbol val="none"/>
            </c:marker>
            <c:bubble3D val="0"/>
            <c:spPr>
              <a:ln w="34925" cap="rnd">
                <a:solidFill>
                  <a:srgbClr val="FFC000"/>
                </a:solidFill>
                <a:round/>
              </a:ln>
              <a:effectLst>
                <a:outerShdw dist="25400" dir="2700000" algn="tl" rotWithShape="0">
                  <a:schemeClr val="accent1"/>
                </a:outerShdw>
              </a:effectLst>
            </c:spPr>
            <c:extLst>
              <c:ext xmlns:c16="http://schemas.microsoft.com/office/drawing/2014/chart" uri="{C3380CC4-5D6E-409C-BE32-E72D297353CC}">
                <c16:uniqueId val="{00000002-43B9-456C-A726-1629A65EC0EF}"/>
              </c:ext>
            </c:extLst>
          </c:dPt>
          <c:dPt>
            <c:idx val="4"/>
            <c:marker>
              <c:symbol val="none"/>
            </c:marker>
            <c:bubble3D val="0"/>
            <c:spPr>
              <a:ln w="34925" cap="rnd">
                <a:solidFill>
                  <a:srgbClr val="FFC000"/>
                </a:solidFill>
                <a:round/>
              </a:ln>
              <a:effectLst>
                <a:outerShdw dist="25400" dir="2700000" algn="tl" rotWithShape="0">
                  <a:schemeClr val="accent1"/>
                </a:outerShdw>
              </a:effectLst>
            </c:spPr>
            <c:extLst>
              <c:ext xmlns:c16="http://schemas.microsoft.com/office/drawing/2014/chart" uri="{C3380CC4-5D6E-409C-BE32-E72D297353CC}">
                <c16:uniqueId val="{00000003-43B9-456C-A726-1629A65EC0E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'Pivot for Dashboard'!$A$3:$A$7</c:f>
              <c:strCache>
                <c:ptCount val="5"/>
                <c:pt idx="0">
                  <c:v>2016</c:v>
                </c:pt>
                <c:pt idx="1">
                  <c:v>2017</c:v>
                </c:pt>
                <c:pt idx="2">
                  <c:v>2018</c:v>
                </c:pt>
                <c:pt idx="3">
                  <c:v>2019</c:v>
                </c:pt>
                <c:pt idx="4">
                  <c:v>2020</c:v>
                </c:pt>
              </c:strCache>
            </c:strRef>
          </c:cat>
          <c:val>
            <c:numRef>
              <c:f>'Pivot for Dashboard'!$B$3:$B$7</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43B9-456C-A726-1629A65EC0EF}"/>
            </c:ext>
          </c:extLst>
        </c:ser>
        <c:dLbls>
          <c:dLblPos val="t"/>
          <c:showLegendKey val="0"/>
          <c:showVal val="1"/>
          <c:showCatName val="0"/>
          <c:showSerName val="0"/>
          <c:showPercent val="0"/>
          <c:showBubbleSize val="0"/>
        </c:dLbls>
        <c:dropLines>
          <c:spPr>
            <a:ln w="9525" cap="rnd" cmpd="sng" algn="ctr">
              <a:solidFill>
                <a:schemeClr val="bg1"/>
              </a:solidFill>
              <a:round/>
              <a:headEnd type="oval"/>
              <a:tailEnd w="lg" len="med"/>
            </a:ln>
            <a:effectLst/>
          </c:spPr>
        </c:dropLines>
        <c:smooth val="0"/>
        <c:axId val="22809311"/>
        <c:axId val="22805567"/>
      </c:lineChart>
      <c:catAx>
        <c:axId val="22809311"/>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22805567"/>
        <c:crosses val="autoZero"/>
        <c:auto val="1"/>
        <c:lblAlgn val="ctr"/>
        <c:lblOffset val="100"/>
        <c:noMultiLvlLbl val="0"/>
      </c:catAx>
      <c:valAx>
        <c:axId val="22805567"/>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2809311"/>
        <c:crosses val="autoZero"/>
        <c:crossBetween val="between"/>
      </c:valAx>
      <c:spPr>
        <a:noFill/>
        <a:ln>
          <a:noFill/>
        </a:ln>
        <a:effectLst/>
      </c:spPr>
    </c:plotArea>
    <c:plotVisOnly val="1"/>
    <c:dispBlanksAs val="gap"/>
    <c:showDLblsOverMax val="0"/>
  </c:chart>
  <c:spPr>
    <a:solidFill>
      <a:schemeClr val="accent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[Anushil_Project_IT Tickets Analysis(Updated).xlsx]Pivot for Dashboard!PivotTable2</c:name>
    <c:fmtId val="7"/>
  </c:pivotSource>
  <c:chart>
    <c:autoTitleDeleted val="1"/>
    <c:pivotFmts>
      <c:pivotFmt>
        <c:idx val="0"/>
      </c:pivotFmt>
      <c:pivotFmt>
        <c:idx val="1"/>
        <c:spPr>
          <a:solidFill>
            <a:schemeClr val="accent2"/>
          </a:solidFill>
          <a:ln w="19050">
            <a:solidFill>
              <a:schemeClr val="lt1"/>
            </a:solidFill>
          </a:ln>
          <a:effectLst/>
          <a:sp3d contourW="25400">
            <a:contourClr>
              <a:schemeClr val="lt1"/>
            </a:contourClr>
          </a:sp3d>
        </c:spPr>
        <c:marker>
          <c:symbol val="none"/>
        </c:marker>
      </c:pivotFmt>
      <c:pivotFmt>
        <c:idx val="2"/>
        <c:spPr>
          <a:solidFill>
            <a:schemeClr val="accent2"/>
          </a:solidFill>
          <a:ln w="19050">
            <a:solidFill>
              <a:schemeClr val="lt1"/>
            </a:solidFill>
          </a:ln>
          <a:effectLst/>
          <a:sp3d contourW="25400">
            <a:contourClr>
              <a:schemeClr val="lt1"/>
            </a:contourClr>
          </a:sp3d>
        </c:spPr>
      </c:pivotFmt>
      <c:pivotFmt>
        <c:idx val="3"/>
        <c:spPr>
          <a:solidFill>
            <a:schemeClr val="accent2"/>
          </a:solidFill>
          <a:ln w="19050">
            <a:solidFill>
              <a:schemeClr val="lt1"/>
            </a:solidFill>
          </a:ln>
          <a:effectLst/>
          <a:sp3d contourW="25400">
            <a:contourClr>
              <a:schemeClr val="lt1"/>
            </a:contourClr>
          </a:sp3d>
        </c:spPr>
      </c:pivotFmt>
      <c:pivotFmt>
        <c:idx val="4"/>
        <c:spPr>
          <a:solidFill>
            <a:schemeClr val="accent2"/>
          </a:solidFill>
          <a:ln w="19050">
            <a:solidFill>
              <a:schemeClr val="lt1"/>
            </a:solidFill>
          </a:ln>
          <a:effectLst/>
          <a:sp3d contourW="25400">
            <a:contourClr>
              <a:schemeClr val="lt1"/>
            </a:contourClr>
          </a:sp3d>
        </c:spPr>
      </c:pivotFmt>
      <c:pivotFmt>
        <c:idx val="5"/>
        <c:spPr>
          <a:solidFill>
            <a:schemeClr val="accent2"/>
          </a:solidFill>
          <a:ln w="19050">
            <a:solidFill>
              <a:schemeClr val="lt1"/>
            </a:solidFill>
          </a:ln>
          <a:effectLst/>
          <a:sp3d contourW="25400">
            <a:contourClr>
              <a:schemeClr val="lt1"/>
            </a:contourClr>
          </a:sp3d>
        </c:spPr>
      </c:pivotFmt>
      <c:pivotFmt>
        <c:idx val="6"/>
        <c:spPr>
          <a:solidFill>
            <a:schemeClr val="accent2"/>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w="19050">
            <a:solidFill>
              <a:schemeClr val="lt1"/>
            </a:solidFill>
          </a:ln>
          <a:effectLst/>
          <a:sp3d contourW="25400">
            <a:contourClr>
              <a:schemeClr val="lt1"/>
            </a:contourClr>
          </a:sp3d>
        </c:spPr>
      </c:pivotFmt>
      <c:pivotFmt>
        <c:idx val="8"/>
        <c:spPr>
          <a:solidFill>
            <a:schemeClr val="accent2"/>
          </a:solidFill>
          <a:ln w="19050">
            <a:solidFill>
              <a:schemeClr val="lt1"/>
            </a:solidFill>
          </a:ln>
          <a:effectLst/>
          <a:sp3d contourW="25400">
            <a:contourClr>
              <a:schemeClr val="lt1"/>
            </a:contourClr>
          </a:sp3d>
        </c:spPr>
      </c:pivotFmt>
      <c:pivotFmt>
        <c:idx val="9"/>
        <c:spPr>
          <a:solidFill>
            <a:schemeClr val="accent2"/>
          </a:solidFill>
          <a:ln w="19050">
            <a:solidFill>
              <a:schemeClr val="lt1"/>
            </a:solidFill>
          </a:ln>
          <a:effectLst/>
          <a:sp3d contourW="25400">
            <a:contourClr>
              <a:schemeClr val="lt1"/>
            </a:contourClr>
          </a:sp3d>
        </c:spPr>
      </c:pivotFmt>
      <c:pivotFmt>
        <c:idx val="10"/>
        <c:spPr>
          <a:solidFill>
            <a:schemeClr val="accent2"/>
          </a:solidFill>
          <a:ln w="19050">
            <a:solidFill>
              <a:schemeClr val="lt1"/>
            </a:solidFill>
          </a:ln>
          <a:effectLst/>
          <a:sp3d contourW="25400">
            <a:contourClr>
              <a:schemeClr val="lt1"/>
            </a:contourClr>
          </a:sp3d>
        </c:spPr>
      </c:pivotFmt>
      <c:pivotFmt>
        <c:idx val="11"/>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12"/>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13"/>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14"/>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15"/>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18"/>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19"/>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20"/>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21"/>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23"/>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24"/>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
        <c:idx val="25"/>
        <c:spPr>
          <a:solidFill>
            <a:schemeClr val="accent2"/>
          </a:solidFill>
          <a:ln w="19050">
            <a:solidFill>
              <a:schemeClr val="lt1"/>
            </a:solidFill>
          </a:ln>
          <a:effectLst>
            <a:innerShdw blurRad="63500" dist="50800" dir="13500000">
              <a:prstClr val="black">
                <a:alpha val="50000"/>
              </a:prstClr>
            </a:innerShdw>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857142857142856"/>
          <c:y val="0.12971831276995888"/>
          <c:w val="0.75049496937882765"/>
          <c:h val="0.77736111111111106"/>
        </c:manualLayout>
      </c:layout>
      <c:pie3DChart>
        <c:varyColors val="1"/>
        <c:ser>
          <c:idx val="0"/>
          <c:order val="0"/>
          <c:tx>
            <c:strRef>
              <c:f>'Pivot for Dashboard'!$B$10</c:f>
              <c:strCache>
                <c:ptCount val="1"/>
                <c:pt idx="0">
                  <c:v>Total</c:v>
                </c:pt>
              </c:strCache>
            </c:strRef>
          </c:tx>
          <c:spPr>
            <a:effectLst>
              <a:innerShdw blurRad="63500" dist="50800" dir="13500000">
                <a:prstClr val="black">
                  <a:alpha val="50000"/>
                </a:prstClr>
              </a:innerShdw>
            </a:effectLst>
          </c:spPr>
          <c:dPt>
            <c:idx val="0"/>
            <c:bubble3D val="0"/>
            <c:spPr>
              <a:solidFill>
                <a:schemeClr val="accent2"/>
              </a:solidFill>
              <a:ln w="25400">
                <a:solidFill>
                  <a:schemeClr val="lt1"/>
                </a:solidFill>
              </a:ln>
              <a:effectLst>
                <a:innerShdw blurRad="63500" dist="50800" dir="13500000">
                  <a:prstClr val="black">
                    <a:alpha val="50000"/>
                  </a:prstClr>
                </a:innerShdw>
              </a:effectLst>
              <a:sp3d contourW="25400">
                <a:contourClr>
                  <a:schemeClr val="lt1"/>
                </a:contourClr>
              </a:sp3d>
            </c:spPr>
            <c:extLst>
              <c:ext xmlns:c16="http://schemas.microsoft.com/office/drawing/2014/chart" uri="{C3380CC4-5D6E-409C-BE32-E72D297353CC}">
                <c16:uniqueId val="{00000001-F020-4E10-AA42-88721A573B58}"/>
              </c:ext>
            </c:extLst>
          </c:dPt>
          <c:dPt>
            <c:idx val="1"/>
            <c:bubble3D val="0"/>
            <c:spPr>
              <a:solidFill>
                <a:schemeClr val="accent4"/>
              </a:solidFill>
              <a:ln w="25400">
                <a:solidFill>
                  <a:schemeClr val="lt1"/>
                </a:solidFill>
              </a:ln>
              <a:effectLst>
                <a:innerShdw blurRad="63500" dist="50800" dir="13500000">
                  <a:prstClr val="black">
                    <a:alpha val="50000"/>
                  </a:prstClr>
                </a:innerShdw>
              </a:effectLst>
              <a:sp3d contourW="25400">
                <a:contourClr>
                  <a:schemeClr val="lt1"/>
                </a:contourClr>
              </a:sp3d>
            </c:spPr>
            <c:extLst>
              <c:ext xmlns:c16="http://schemas.microsoft.com/office/drawing/2014/chart" uri="{C3380CC4-5D6E-409C-BE32-E72D297353CC}">
                <c16:uniqueId val="{00000003-F020-4E10-AA42-88721A573B58}"/>
              </c:ext>
            </c:extLst>
          </c:dPt>
          <c:dPt>
            <c:idx val="2"/>
            <c:bubble3D val="0"/>
            <c:spPr>
              <a:solidFill>
                <a:schemeClr val="accent6"/>
              </a:solidFill>
              <a:ln w="25400">
                <a:solidFill>
                  <a:schemeClr val="lt1"/>
                </a:solidFill>
              </a:ln>
              <a:effectLst>
                <a:innerShdw blurRad="63500" dist="50800" dir="13500000">
                  <a:prstClr val="black">
                    <a:alpha val="50000"/>
                  </a:prstClr>
                </a:innerShdw>
              </a:effectLst>
              <a:sp3d contourW="25400">
                <a:contourClr>
                  <a:schemeClr val="lt1"/>
                </a:contourClr>
              </a:sp3d>
            </c:spPr>
            <c:extLst>
              <c:ext xmlns:c16="http://schemas.microsoft.com/office/drawing/2014/chart" uri="{C3380CC4-5D6E-409C-BE32-E72D297353CC}">
                <c16:uniqueId val="{00000005-F020-4E10-AA42-88721A573B58}"/>
              </c:ext>
            </c:extLst>
          </c:dPt>
          <c:dPt>
            <c:idx val="3"/>
            <c:bubble3D val="0"/>
            <c:spPr>
              <a:solidFill>
                <a:schemeClr val="accent2">
                  <a:lumMod val="60000"/>
                </a:schemeClr>
              </a:solidFill>
              <a:ln w="25400">
                <a:solidFill>
                  <a:schemeClr val="lt1"/>
                </a:solidFill>
              </a:ln>
              <a:effectLst>
                <a:innerShdw blurRad="63500" dist="50800" dir="13500000">
                  <a:prstClr val="black">
                    <a:alpha val="50000"/>
                  </a:prstClr>
                </a:innerShdw>
              </a:effectLst>
              <a:sp3d contourW="25400">
                <a:contourClr>
                  <a:schemeClr val="lt1"/>
                </a:contourClr>
              </a:sp3d>
            </c:spPr>
            <c:extLst>
              <c:ext xmlns:c16="http://schemas.microsoft.com/office/drawing/2014/chart" uri="{C3380CC4-5D6E-409C-BE32-E72D297353CC}">
                <c16:uniqueId val="{00000007-F020-4E10-AA42-88721A573B58}"/>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'Pivot for Dashboard'!$A$11:$A$14</c:f>
              <c:strCache>
                <c:ptCount val="4"/>
                <c:pt idx="0">
                  <c:v>Hardware</c:v>
                </c:pt>
                <c:pt idx="1">
                  <c:v>Login Access</c:v>
                </c:pt>
                <c:pt idx="2">
                  <c:v>Software</c:v>
                </c:pt>
                <c:pt idx="3">
                  <c:v>System</c:v>
                </c:pt>
              </c:strCache>
            </c:strRef>
          </c:cat>
          <c:val>
            <c:numRef>
              <c:f>'Pivot for Dashboard'!$B$11:$B$14</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8-F020-4E10-AA42-88721A573B58}"/>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4.5054368203974501E-2"/>
          <c:y val="0.87954868711950429"/>
          <c:w val="0.87940249678421922"/>
          <c:h val="8.233982704353190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[Anushil_Project_IT Tickets Analysis(Updated).xlsx]Pivot for Dashboard!PivotTable3</c:name>
    <c:fmtId val="0"/>
  </c:pivotSource>
  <c:chart>
    <c:autoTitleDeleted val="1"/>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a:innerShdw blurRad="63500" dist="50800" dir="13500000">
              <a:prstClr val="black">
                <a:alpha val="50000"/>
              </a:prstClr>
            </a:innerShdw>
          </a:effectLst>
        </c:spPr>
        <c:marker>
          <c:symbol val="none"/>
        </c:marker>
      </c:pivotFmt>
    </c:pivotFmts>
    <c:plotArea>
      <c:layout/>
      <c:barChart>
        <c:barDir val="col"/>
        <c:grouping val="clustered"/>
        <c:varyColors val="0"/>
        <c:ser>
          <c:idx val="0"/>
          <c:order val="0"/>
          <c:tx>
            <c:strRef>
              <c:f>'Pivot for Dashboard'!$B$17</c:f>
              <c:strCache>
                <c:ptCount val="1"/>
                <c:pt idx="0">
                  <c:v>Total</c:v>
                </c:pt>
              </c:strCache>
            </c:strRef>
          </c:tx>
          <c:spPr>
            <a:solidFill>
              <a:schemeClr val="accent2"/>
            </a:solidFill>
            <a:ln>
              <a:noFill/>
            </a:ln>
            <a:effectLst>
              <a:innerShdw blurRad="63500" dist="50800" dir="13500000">
                <a:prstClr val="black">
                  <a:alpha val="50000"/>
                </a:prstClr>
              </a:innerShdw>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AFE-40E9-A7E3-F8BC2A8D1E17}"/>
                </c:ext>
              </c:extLst>
            </c:dLbl>
            <c:dLbl>
              <c:idx val="1"/>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AFE-40E9-A7E3-F8BC2A8D1E17}"/>
                </c:ext>
              </c:extLst>
            </c:dLbl>
            <c:dLbl>
              <c:idx val="2"/>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AFE-40E9-A7E3-F8BC2A8D1E17}"/>
                </c:ext>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AFE-40E9-A7E3-F8BC2A8D1E17}"/>
                </c:ext>
              </c:extLst>
            </c:dLbl>
            <c:dLbl>
              <c:idx val="4"/>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AFE-40E9-A7E3-F8BC2A8D1E1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for Dashboard'!$A$18:$A$22</c:f>
              <c:strCache>
                <c:ptCount val="5"/>
                <c:pt idx="0">
                  <c:v>2016</c:v>
                </c:pt>
                <c:pt idx="1">
                  <c:v>2017</c:v>
                </c:pt>
                <c:pt idx="2">
                  <c:v>2018</c:v>
                </c:pt>
                <c:pt idx="3">
                  <c:v>2019</c:v>
                </c:pt>
                <c:pt idx="4">
                  <c:v>2020</c:v>
                </c:pt>
              </c:strCache>
            </c:strRef>
          </c:cat>
          <c:val>
            <c:numRef>
              <c:f>'Pivot for Dashboard'!$B$18:$B$22</c:f>
              <c:numCache>
                <c:formatCode>0.0</c:formatCode>
                <c:ptCount val="5"/>
                <c:pt idx="0">
                  <c:v>3.9796950425254769</c:v>
                </c:pt>
                <c:pt idx="1">
                  <c:v>4.068119342943346</c:v>
                </c:pt>
                <c:pt idx="2">
                  <c:v>4.0918539622243326</c:v>
                </c:pt>
                <c:pt idx="3">
                  <c:v>4.1223825034899955</c:v>
                </c:pt>
                <c:pt idx="4">
                  <c:v>4.1612692519251926</c:v>
                </c:pt>
              </c:numCache>
            </c:numRef>
          </c:val>
          <c:extLst>
            <c:ext xmlns:c16="http://schemas.microsoft.com/office/drawing/2014/chart" uri="{C3380CC4-5D6E-409C-BE32-E72D297353CC}">
              <c16:uniqueId val="{00000005-3AFE-40E9-A7E3-F8BC2A8D1E17}"/>
            </c:ext>
          </c:extLst>
        </c:ser>
        <c:dLbls>
          <c:dLblPos val="outEnd"/>
          <c:showLegendKey val="0"/>
          <c:showVal val="1"/>
          <c:showCatName val="0"/>
          <c:showSerName val="0"/>
          <c:showPercent val="0"/>
          <c:showBubbleSize val="0"/>
        </c:dLbls>
        <c:gapWidth val="219"/>
        <c:overlap val="-27"/>
        <c:axId val="434984623"/>
        <c:axId val="434985871"/>
      </c:barChart>
      <c:catAx>
        <c:axId val="43498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434985871"/>
        <c:crosses val="autoZero"/>
        <c:auto val="1"/>
        <c:lblAlgn val="ctr"/>
        <c:lblOffset val="100"/>
        <c:noMultiLvlLbl val="0"/>
      </c:catAx>
      <c:valAx>
        <c:axId val="434985871"/>
        <c:scaling>
          <c:orientation val="minMax"/>
        </c:scaling>
        <c:delete val="0"/>
        <c:axPos val="l"/>
        <c:majorGridlines>
          <c:spPr>
            <a:ln w="9525" cap="flat" cmpd="sng" algn="ctr">
              <a:solidFill>
                <a:schemeClr val="accent3">
                  <a:lumMod val="5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498462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[Anushil_Project_IT Tickets Analysis(Updated).xlsx]Pivot for Dashboard!PivotTable6</c:name>
    <c:fmtId val="0"/>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Dashboard'!$B$42</c:f>
              <c:strCache>
                <c:ptCount val="1"/>
                <c:pt idx="0">
                  <c:v>Total</c:v>
                </c:pt>
              </c:strCache>
            </c:strRef>
          </c:tx>
          <c:spPr>
            <a:solidFill>
              <a:schemeClr val="accent2"/>
            </a:solidFill>
            <a:ln>
              <a:noFill/>
            </a:ln>
            <a:effectLst>
              <a:innerShdw blurRad="63500" dist="508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Dashboard'!$A$43:$A$47</c:f>
              <c:strCache>
                <c:ptCount val="5"/>
                <c:pt idx="0">
                  <c:v>0</c:v>
                </c:pt>
                <c:pt idx="1">
                  <c:v>1</c:v>
                </c:pt>
                <c:pt idx="2">
                  <c:v>2</c:v>
                </c:pt>
                <c:pt idx="3">
                  <c:v>3</c:v>
                </c:pt>
                <c:pt idx="4">
                  <c:v>4</c:v>
                </c:pt>
              </c:strCache>
            </c:strRef>
          </c:cat>
          <c:val>
            <c:numRef>
              <c:f>'Pivot for Dashboard'!$B$43:$B$47</c:f>
              <c:numCache>
                <c:formatCode>General</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0-4403-49DC-B90A-BA0AFF4169DB}"/>
            </c:ext>
          </c:extLst>
        </c:ser>
        <c:dLbls>
          <c:dLblPos val="outEnd"/>
          <c:showLegendKey val="0"/>
          <c:showVal val="1"/>
          <c:showCatName val="0"/>
          <c:showSerName val="0"/>
          <c:showPercent val="0"/>
          <c:showBubbleSize val="0"/>
        </c:dLbls>
        <c:gapWidth val="219"/>
        <c:overlap val="-27"/>
        <c:axId val="633814031"/>
        <c:axId val="633819439"/>
      </c:barChart>
      <c:catAx>
        <c:axId val="633814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33819439"/>
        <c:crosses val="autoZero"/>
        <c:auto val="1"/>
        <c:lblAlgn val="ctr"/>
        <c:lblOffset val="100"/>
        <c:noMultiLvlLbl val="0"/>
      </c:catAx>
      <c:valAx>
        <c:axId val="633819439"/>
        <c:scaling>
          <c:orientation val="minMax"/>
        </c:scaling>
        <c:delete val="0"/>
        <c:axPos val="l"/>
        <c:majorGridlines>
          <c:spPr>
            <a:ln w="9525" cap="flat" cmpd="sng" algn="ctr">
              <a:solidFill>
                <a:schemeClr val="tx2">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33814031"/>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[Anushil_Project_IT Tickets Analysis(Updated).xlsx]Pivot for Dashboard!PivotTable7</c:name>
    <c:fmtId val="5"/>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solidFill>
            <a:schemeClr val="accent4"/>
          </a:solidFill>
          <a:ln>
            <a:noFill/>
          </a:ln>
          <a:effectLst>
            <a:outerShdw blurRad="254000" sx="102000" sy="102000" algn="ctr" rotWithShape="0">
              <a:prstClr val="black">
                <a:alpha val="20000"/>
              </a:prstClr>
            </a:outerShdw>
          </a:effectLst>
        </c:spPr>
        <c:marker>
          <c:spPr>
            <a:solidFill>
              <a:schemeClr val="accent4">
                <a:alpha val="85000"/>
              </a:schemeClr>
            </a:solidFill>
            <a:ln>
              <a:no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4"/>
          </a:solidFill>
          <a:ln>
            <a:noFill/>
          </a:ln>
          <a:effectLst>
            <a:outerShdw blurRad="254000" sx="102000" sy="102000" algn="ctr" rotWithShape="0">
              <a:prstClr val="black">
                <a:alpha val="20000"/>
              </a:prstClr>
            </a:outerShdw>
          </a:effectLst>
        </c:spPr>
      </c:pivotFmt>
      <c:pivotFmt>
        <c:idx val="14"/>
        <c:spPr>
          <a:solidFill>
            <a:schemeClr val="accent4"/>
          </a:solidFill>
          <a:ln>
            <a:noFill/>
          </a:ln>
          <a:effectLst>
            <a:outerShdw blurRad="254000" sx="102000" sy="102000" algn="ctr" rotWithShape="0">
              <a:prstClr val="black">
                <a:alpha val="20000"/>
              </a:prstClr>
            </a:outerShdw>
          </a:effectLst>
        </c:spPr>
      </c:pivotFmt>
      <c:pivotFmt>
        <c:idx val="15"/>
        <c:spPr>
          <a:solidFill>
            <a:schemeClr val="accent4"/>
          </a:solidFill>
          <a:ln>
            <a:noFill/>
          </a:ln>
          <a:effectLst>
            <a:outerShdw blurRad="254000" sx="102000" sy="102000" algn="ctr" rotWithShape="0">
              <a:prstClr val="black">
                <a:alpha val="20000"/>
              </a:prstClr>
            </a:outerShdw>
          </a:effectLst>
        </c:spPr>
      </c:pivotFmt>
      <c:pivotFmt>
        <c:idx val="16"/>
        <c:spPr>
          <a:solidFill>
            <a:schemeClr val="accent4"/>
          </a:solidFill>
          <a:ln>
            <a:noFill/>
          </a:ln>
          <a:effectLst>
            <a:outerShdw blurRad="254000" sx="102000" sy="102000" algn="ctr" rotWithShape="0">
              <a:prstClr val="black">
                <a:alpha val="20000"/>
              </a:prstClr>
            </a:outerShdw>
          </a:effectLst>
        </c:spPr>
      </c:pivotFmt>
      <c:pivotFmt>
        <c:idx val="17"/>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4"/>
          </a:solidFill>
          <a:ln>
            <a:noFill/>
          </a:ln>
          <a:effectLst>
            <a:outerShdw blurRad="254000" sx="102000" sy="102000" algn="ctr" rotWithShape="0">
              <a:prstClr val="black">
                <a:alpha val="20000"/>
              </a:prstClr>
            </a:outerShdw>
          </a:effectLst>
        </c:spPr>
      </c:pivotFmt>
      <c:pivotFmt>
        <c:idx val="19"/>
        <c:spPr>
          <a:solidFill>
            <a:schemeClr val="accent4"/>
          </a:solidFill>
          <a:ln>
            <a:noFill/>
          </a:ln>
          <a:effectLst>
            <a:outerShdw blurRad="254000" sx="102000" sy="102000" algn="ctr" rotWithShape="0">
              <a:prstClr val="black">
                <a:alpha val="20000"/>
              </a:prstClr>
            </a:outerShdw>
          </a:effectLst>
        </c:spPr>
      </c:pivotFmt>
      <c:pivotFmt>
        <c:idx val="20"/>
        <c:spPr>
          <a:solidFill>
            <a:schemeClr val="accent4"/>
          </a:solidFill>
          <a:ln>
            <a:noFill/>
          </a:ln>
          <a:effectLst>
            <a:outerShdw blurRad="254000" sx="102000" sy="102000" algn="ctr" rotWithShape="0">
              <a:prstClr val="black">
                <a:alpha val="20000"/>
              </a:prstClr>
            </a:outerShdw>
          </a:effectLst>
        </c:spPr>
      </c:pivotFmt>
      <c:pivotFmt>
        <c:idx val="21"/>
        <c:spPr>
          <a:solidFill>
            <a:schemeClr val="accent4"/>
          </a:solidFill>
          <a:ln>
            <a:noFill/>
          </a:ln>
          <a:effectLst>
            <a:outerShdw blurRad="254000" sx="102000" sy="102000" algn="ctr" rotWithShape="0">
              <a:prstClr val="black">
                <a:alpha val="20000"/>
              </a:prstClr>
            </a:outerShdw>
          </a:effectLst>
        </c:spPr>
      </c:pivotFmt>
      <c:pivotFmt>
        <c:idx val="22"/>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4"/>
          </a:solidFill>
          <a:ln>
            <a:noFill/>
          </a:ln>
          <a:effectLst>
            <a:outerShdw blurRad="254000" sx="102000" sy="102000" algn="ctr" rotWithShape="0">
              <a:prstClr val="black">
                <a:alpha val="20000"/>
              </a:prstClr>
            </a:outerShdw>
          </a:effectLst>
        </c:spPr>
      </c:pivotFmt>
      <c:pivotFmt>
        <c:idx val="24"/>
        <c:spPr>
          <a:solidFill>
            <a:schemeClr val="accent4"/>
          </a:solidFill>
          <a:ln>
            <a:noFill/>
          </a:ln>
          <a:effectLst>
            <a:outerShdw blurRad="254000" sx="102000" sy="102000" algn="ctr" rotWithShape="0">
              <a:prstClr val="black">
                <a:alpha val="20000"/>
              </a:prstClr>
            </a:outerShdw>
          </a:effectLst>
        </c:spPr>
      </c:pivotFmt>
      <c:pivotFmt>
        <c:idx val="25"/>
        <c:spPr>
          <a:solidFill>
            <a:schemeClr val="accent4"/>
          </a:solidFill>
          <a:ln>
            <a:noFill/>
          </a:ln>
          <a:effectLst>
            <a:outerShdw blurRad="254000" sx="102000" sy="102000" algn="ctr" rotWithShape="0">
              <a:prstClr val="black">
                <a:alpha val="20000"/>
              </a:prstClr>
            </a:outerShdw>
          </a:effectLst>
        </c:spPr>
      </c:pivotFmt>
      <c:pivotFmt>
        <c:idx val="26"/>
        <c:spPr>
          <a:solidFill>
            <a:schemeClr val="accent4"/>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3209795172310219"/>
          <c:y val="0.19227825316037703"/>
          <c:w val="0.53481081358096472"/>
          <c:h val="0.67422767277086626"/>
        </c:manualLayout>
      </c:layout>
      <c:doughnutChart>
        <c:varyColors val="1"/>
        <c:ser>
          <c:idx val="0"/>
          <c:order val="0"/>
          <c:tx>
            <c:strRef>
              <c:f>'Pivot for Dashboard'!$B$50</c:f>
              <c:strCache>
                <c:ptCount val="1"/>
                <c:pt idx="0">
                  <c:v>Total</c:v>
                </c:pt>
              </c:strCache>
            </c:strRef>
          </c:tx>
          <c:spPr>
            <a:effectLst>
              <a:innerShdw blurRad="63500" dist="50800">
                <a:prstClr val="black">
                  <a:alpha val="50000"/>
                </a:prstClr>
              </a:innerShdw>
            </a:effectLst>
          </c:spPr>
          <c:dPt>
            <c:idx val="0"/>
            <c:bubble3D val="0"/>
            <c:spPr>
              <a:solidFill>
                <a:schemeClr val="accent4">
                  <a:tint val="58000"/>
                </a:schemeClr>
              </a:solidFill>
              <a:ln>
                <a:noFill/>
              </a:ln>
              <a:effectLst>
                <a:innerShdw blurRad="63500" dist="50800">
                  <a:prstClr val="black">
                    <a:alpha val="50000"/>
                  </a:prstClr>
                </a:innerShdw>
              </a:effectLst>
            </c:spPr>
            <c:extLst>
              <c:ext xmlns:c16="http://schemas.microsoft.com/office/drawing/2014/chart" uri="{C3380CC4-5D6E-409C-BE32-E72D297353CC}">
                <c16:uniqueId val="{00000001-5629-4D72-B436-8A6CF04D5592}"/>
              </c:ext>
            </c:extLst>
          </c:dPt>
          <c:dPt>
            <c:idx val="1"/>
            <c:bubble3D val="0"/>
            <c:spPr>
              <a:solidFill>
                <a:schemeClr val="accent4">
                  <a:tint val="86000"/>
                </a:schemeClr>
              </a:solidFill>
              <a:ln>
                <a:noFill/>
              </a:ln>
              <a:effectLst>
                <a:innerShdw blurRad="63500" dist="50800">
                  <a:prstClr val="black">
                    <a:alpha val="50000"/>
                  </a:prstClr>
                </a:innerShdw>
              </a:effectLst>
            </c:spPr>
            <c:extLst>
              <c:ext xmlns:c16="http://schemas.microsoft.com/office/drawing/2014/chart" uri="{C3380CC4-5D6E-409C-BE32-E72D297353CC}">
                <c16:uniqueId val="{00000003-5629-4D72-B436-8A6CF04D5592}"/>
              </c:ext>
            </c:extLst>
          </c:dPt>
          <c:dPt>
            <c:idx val="2"/>
            <c:bubble3D val="0"/>
            <c:spPr>
              <a:solidFill>
                <a:schemeClr val="accent4">
                  <a:shade val="86000"/>
                </a:schemeClr>
              </a:solidFill>
              <a:ln>
                <a:noFill/>
              </a:ln>
              <a:effectLst>
                <a:innerShdw blurRad="63500" dist="50800">
                  <a:prstClr val="black">
                    <a:alpha val="50000"/>
                  </a:prstClr>
                </a:innerShdw>
              </a:effectLst>
            </c:spPr>
            <c:extLst>
              <c:ext xmlns:c16="http://schemas.microsoft.com/office/drawing/2014/chart" uri="{C3380CC4-5D6E-409C-BE32-E72D297353CC}">
                <c16:uniqueId val="{00000005-5629-4D72-B436-8A6CF04D5592}"/>
              </c:ext>
            </c:extLst>
          </c:dPt>
          <c:dPt>
            <c:idx val="3"/>
            <c:bubble3D val="0"/>
            <c:spPr>
              <a:solidFill>
                <a:schemeClr val="accent4">
                  <a:shade val="58000"/>
                </a:schemeClr>
              </a:solidFill>
              <a:ln>
                <a:noFill/>
              </a:ln>
              <a:effectLst>
                <a:innerShdw blurRad="63500" dist="50800">
                  <a:prstClr val="black">
                    <a:alpha val="50000"/>
                  </a:prstClr>
                </a:innerShdw>
              </a:effectLst>
            </c:spPr>
            <c:extLst>
              <c:ext xmlns:c16="http://schemas.microsoft.com/office/drawing/2014/chart" uri="{C3380CC4-5D6E-409C-BE32-E72D297353CC}">
                <c16:uniqueId val="{00000007-5629-4D72-B436-8A6CF04D559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'Pivot for Dashboard'!$A$51:$A$54</c:f>
              <c:strCache>
                <c:ptCount val="4"/>
                <c:pt idx="0">
                  <c:v>0 - Unassiged</c:v>
                </c:pt>
                <c:pt idx="1">
                  <c:v>1 - Low</c:v>
                </c:pt>
                <c:pt idx="2">
                  <c:v>2 - Mid</c:v>
                </c:pt>
                <c:pt idx="3">
                  <c:v>3 - High</c:v>
                </c:pt>
              </c:strCache>
            </c:strRef>
          </c:cat>
          <c:val>
            <c:numRef>
              <c:f>'Pivot for Dashboard'!$B$51:$B$54</c:f>
              <c:numCache>
                <c:formatCode>General</c:formatCode>
                <c:ptCount val="4"/>
                <c:pt idx="0">
                  <c:v>29410</c:v>
                </c:pt>
                <c:pt idx="1">
                  <c:v>16694</c:v>
                </c:pt>
                <c:pt idx="2">
                  <c:v>15845</c:v>
                </c:pt>
                <c:pt idx="3">
                  <c:v>35549</c:v>
                </c:pt>
              </c:numCache>
            </c:numRef>
          </c:val>
          <c:extLst>
            <c:ext xmlns:c16="http://schemas.microsoft.com/office/drawing/2014/chart" uri="{C3380CC4-5D6E-409C-BE32-E72D297353CC}">
              <c16:uniqueId val="{00000008-5629-4D72-B436-8A6CF04D559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2.3832385366745982E-2"/>
          <c:y val="0.90143248889112215"/>
          <c:w val="0.95369577398330829"/>
          <c:h val="7.531644318518764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[Anushil_Project_IT Tickets Analysis(Updated).xlsx]Pivot for Dashboard!PivotTable4</c:name>
    <c:fmtId val="8"/>
  </c:pivotSource>
  <c:chart>
    <c:autoTitleDeleted val="1"/>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3"/>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4"/>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5"/>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6"/>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Dashboard'!$B$25:$B$26</c:f>
              <c:strCache>
                <c:ptCount val="1"/>
                <c:pt idx="0">
                  <c:v>Qtr1</c:v>
                </c:pt>
              </c:strCache>
            </c:strRef>
          </c:tx>
          <c:spPr>
            <a:solidFill>
              <a:schemeClr val="accent2"/>
            </a:soli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Dashboard'!$A$27:$A$30</c:f>
              <c:strCache>
                <c:ptCount val="4"/>
                <c:pt idx="0">
                  <c:v>Hardware</c:v>
                </c:pt>
                <c:pt idx="1">
                  <c:v>Login Access</c:v>
                </c:pt>
                <c:pt idx="2">
                  <c:v>Software</c:v>
                </c:pt>
                <c:pt idx="3">
                  <c:v>System</c:v>
                </c:pt>
              </c:strCache>
            </c:strRef>
          </c:cat>
          <c:val>
            <c:numRef>
              <c:f>'Pivot for Dashboard'!$B$27:$B$30</c:f>
              <c:numCache>
                <c:formatCode>0.0</c:formatCode>
                <c:ptCount val="4"/>
                <c:pt idx="0">
                  <c:v>7.7437185929648242</c:v>
                </c:pt>
                <c:pt idx="1">
                  <c:v>0.30982295830953743</c:v>
                </c:pt>
                <c:pt idx="2">
                  <c:v>5.2396186440677965</c:v>
                </c:pt>
                <c:pt idx="3">
                  <c:v>6.6398099146776106</c:v>
                </c:pt>
              </c:numCache>
            </c:numRef>
          </c:val>
          <c:extLst>
            <c:ext xmlns:c16="http://schemas.microsoft.com/office/drawing/2014/chart" uri="{C3380CC4-5D6E-409C-BE32-E72D297353CC}">
              <c16:uniqueId val="{00000000-0D2C-4E32-9BBD-8BFBC3BAE0E2}"/>
            </c:ext>
          </c:extLst>
        </c:ser>
        <c:ser>
          <c:idx val="1"/>
          <c:order val="1"/>
          <c:tx>
            <c:strRef>
              <c:f>'Pivot for Dashboard'!$C$25:$C$26</c:f>
              <c:strCache>
                <c:ptCount val="1"/>
                <c:pt idx="0">
                  <c:v>Qtr2</c:v>
                </c:pt>
              </c:strCache>
            </c:strRef>
          </c:tx>
          <c:spPr>
            <a:solidFill>
              <a:schemeClr val="accent4"/>
            </a:soli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Dashboard'!$A$27:$A$30</c:f>
              <c:strCache>
                <c:ptCount val="4"/>
                <c:pt idx="0">
                  <c:v>Hardware</c:v>
                </c:pt>
                <c:pt idx="1">
                  <c:v>Login Access</c:v>
                </c:pt>
                <c:pt idx="2">
                  <c:v>Software</c:v>
                </c:pt>
                <c:pt idx="3">
                  <c:v>System</c:v>
                </c:pt>
              </c:strCache>
            </c:strRef>
          </c:cat>
          <c:val>
            <c:numRef>
              <c:f>'Pivot for Dashboard'!$C$27:$C$30</c:f>
              <c:numCache>
                <c:formatCode>0.0</c:formatCode>
                <c:ptCount val="4"/>
                <c:pt idx="0">
                  <c:v>7.6847290640394093</c:v>
                </c:pt>
                <c:pt idx="1">
                  <c:v>0.32385814819925485</c:v>
                </c:pt>
                <c:pt idx="2">
                  <c:v>5.2590348861499896</c:v>
                </c:pt>
                <c:pt idx="3">
                  <c:v>6.642100935347929</c:v>
                </c:pt>
              </c:numCache>
            </c:numRef>
          </c:val>
          <c:extLst>
            <c:ext xmlns:c16="http://schemas.microsoft.com/office/drawing/2014/chart" uri="{C3380CC4-5D6E-409C-BE32-E72D297353CC}">
              <c16:uniqueId val="{00000001-0D2C-4E32-9BBD-8BFBC3BAE0E2}"/>
            </c:ext>
          </c:extLst>
        </c:ser>
        <c:ser>
          <c:idx val="2"/>
          <c:order val="2"/>
          <c:tx>
            <c:strRef>
              <c:f>'Pivot for Dashboard'!$D$25:$D$26</c:f>
              <c:strCache>
                <c:ptCount val="1"/>
                <c:pt idx="0">
                  <c:v>Qtr3</c:v>
                </c:pt>
              </c:strCache>
            </c:strRef>
          </c:tx>
          <c:spPr>
            <a:solidFill>
              <a:schemeClr val="accent6"/>
            </a:soli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Dashboard'!$A$27:$A$30</c:f>
              <c:strCache>
                <c:ptCount val="4"/>
                <c:pt idx="0">
                  <c:v>Hardware</c:v>
                </c:pt>
                <c:pt idx="1">
                  <c:v>Login Access</c:v>
                </c:pt>
                <c:pt idx="2">
                  <c:v>Software</c:v>
                </c:pt>
                <c:pt idx="3">
                  <c:v>System</c:v>
                </c:pt>
              </c:strCache>
            </c:strRef>
          </c:cat>
          <c:val>
            <c:numRef>
              <c:f>'Pivot for Dashboard'!$D$27:$D$30</c:f>
              <c:numCache>
                <c:formatCode>0.0</c:formatCode>
                <c:ptCount val="4"/>
                <c:pt idx="0">
                  <c:v>7.5285714285714285</c:v>
                </c:pt>
                <c:pt idx="1">
                  <c:v>0.31265239772419401</c:v>
                </c:pt>
                <c:pt idx="2">
                  <c:v>5.1592673700975515</c:v>
                </c:pt>
                <c:pt idx="3">
                  <c:v>6.5821828076186639</c:v>
                </c:pt>
              </c:numCache>
            </c:numRef>
          </c:val>
          <c:extLst>
            <c:ext xmlns:c16="http://schemas.microsoft.com/office/drawing/2014/chart" uri="{C3380CC4-5D6E-409C-BE32-E72D297353CC}">
              <c16:uniqueId val="{00000002-0D2C-4E32-9BBD-8BFBC3BAE0E2}"/>
            </c:ext>
          </c:extLst>
        </c:ser>
        <c:ser>
          <c:idx val="3"/>
          <c:order val="3"/>
          <c:tx>
            <c:strRef>
              <c:f>'Pivot for Dashboard'!$E$25:$E$26</c:f>
              <c:strCache>
                <c:ptCount val="1"/>
                <c:pt idx="0">
                  <c:v>Qtr4</c:v>
                </c:pt>
              </c:strCache>
            </c:strRef>
          </c:tx>
          <c:spPr>
            <a:solidFill>
              <a:schemeClr val="accent2">
                <a:lumMod val="60000"/>
              </a:schemeClr>
            </a:soli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Dashboard'!$A$27:$A$30</c:f>
              <c:strCache>
                <c:ptCount val="4"/>
                <c:pt idx="0">
                  <c:v>Hardware</c:v>
                </c:pt>
                <c:pt idx="1">
                  <c:v>Login Access</c:v>
                </c:pt>
                <c:pt idx="2">
                  <c:v>Software</c:v>
                </c:pt>
                <c:pt idx="3">
                  <c:v>System</c:v>
                </c:pt>
              </c:strCache>
            </c:strRef>
          </c:cat>
          <c:val>
            <c:numRef>
              <c:f>'Pivot for Dashboard'!$E$27:$E$30</c:f>
              <c:numCache>
                <c:formatCode>0.0</c:formatCode>
                <c:ptCount val="4"/>
                <c:pt idx="0">
                  <c:v>7.5481903212688088</c:v>
                </c:pt>
                <c:pt idx="1">
                  <c:v>0.30899470899470899</c:v>
                </c:pt>
                <c:pt idx="2">
                  <c:v>5.2978174603174599</c:v>
                </c:pt>
                <c:pt idx="3">
                  <c:v>6.600733326726786</c:v>
                </c:pt>
              </c:numCache>
            </c:numRef>
          </c:val>
          <c:extLst>
            <c:ext xmlns:c16="http://schemas.microsoft.com/office/drawing/2014/chart" uri="{C3380CC4-5D6E-409C-BE32-E72D297353CC}">
              <c16:uniqueId val="{00000003-0D2C-4E32-9BBD-8BFBC3BAE0E2}"/>
            </c:ext>
          </c:extLst>
        </c:ser>
        <c:dLbls>
          <c:dLblPos val="outEnd"/>
          <c:showLegendKey val="0"/>
          <c:showVal val="1"/>
          <c:showCatName val="0"/>
          <c:showSerName val="0"/>
          <c:showPercent val="0"/>
          <c:showBubbleSize val="0"/>
        </c:dLbls>
        <c:gapWidth val="219"/>
        <c:overlap val="-27"/>
        <c:axId val="434703215"/>
        <c:axId val="434705711"/>
      </c:barChart>
      <c:catAx>
        <c:axId val="434703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434705711"/>
        <c:crosses val="autoZero"/>
        <c:auto val="1"/>
        <c:lblAlgn val="ctr"/>
        <c:lblOffset val="100"/>
        <c:noMultiLvlLbl val="0"/>
      </c:catAx>
      <c:valAx>
        <c:axId val="434705711"/>
        <c:scaling>
          <c:orientation val="minMax"/>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4703215"/>
        <c:crosses val="autoZero"/>
        <c:crossBetween val="between"/>
      </c:valAx>
      <c:spPr>
        <a:noFill/>
        <a:ln>
          <a:noFill/>
        </a:ln>
        <a:effectLst/>
      </c:spPr>
    </c:plotArea>
    <c:legend>
      <c:legendPos val="r"/>
      <c:layout>
        <c:manualLayout>
          <c:xMode val="edge"/>
          <c:yMode val="edge"/>
          <c:x val="0.12030145676208069"/>
          <c:y val="2.6953711787357278E-2"/>
          <c:w val="0.71204605397993981"/>
          <c:h val="8.160295406633093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[Anushil_Project_IT Tickets Analysis(Updated).xlsx]Pivot for Dashboard!PivotTable5</c:name>
    <c:fmtId val="0"/>
  </c:pivotSource>
  <c:chart>
    <c:autoTitleDeleted val="1"/>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a:innerShdw blurRad="63500" dist="50800" dir="13500000">
              <a:prstClr val="black">
                <a:alpha val="50000"/>
              </a:prstClr>
            </a:innerShdw>
          </a:effectLst>
        </c:spPr>
        <c:marker>
          <c:symbol val="none"/>
        </c:marker>
      </c:pivotFmt>
      <c:pivotFmt>
        <c:idx val="3"/>
        <c:spPr>
          <a:solidFill>
            <a:schemeClr val="accent4"/>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a:innerShdw blurRad="63500" dist="50800" dir="13500000">
              <a:prstClr val="black">
                <a:alpha val="50000"/>
              </a:prstClr>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
        <c:spPr>
          <a:solidFill>
            <a:schemeClr val="accent4"/>
          </a:solidFill>
          <a:ln>
            <a:noFill/>
          </a:ln>
          <a:effectLst>
            <a:innerShdw blurRad="63500" dist="50800" dir="13500000">
              <a:prstClr val="black">
                <a:alpha val="50000"/>
              </a:prstClr>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chemeClr val="accent4"/>
          </a:solidFill>
          <a:ln>
            <a:noFill/>
          </a:ln>
          <a:effectLst>
            <a:innerShdw blurRad="63500" dist="50800" dir="13500000">
              <a:prstClr val="black">
                <a:alpha val="50000"/>
              </a:prstClr>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7"/>
        <c:spPr>
          <a:solidFill>
            <a:schemeClr val="accent4"/>
          </a:solidFill>
          <a:ln>
            <a:noFill/>
          </a:ln>
          <a:effectLst>
            <a:innerShdw blurRad="63500" dist="50800" dir="13500000">
              <a:prstClr val="black">
                <a:alpha val="50000"/>
              </a:prstClr>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8"/>
        <c:spPr>
          <a:solidFill>
            <a:schemeClr val="accent4"/>
          </a:solidFill>
          <a:ln>
            <a:noFill/>
          </a:ln>
          <a:effectLst>
            <a:innerShdw blurRad="63500" dist="50800" dir="13500000">
              <a:prstClr val="black">
                <a:alpha val="50000"/>
              </a:prstClr>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9"/>
        <c:spPr>
          <a:solidFill>
            <a:schemeClr val="accent4"/>
          </a:solidFill>
          <a:ln>
            <a:noFill/>
          </a:ln>
          <a:effectLst>
            <a:innerShdw blurRad="63500" dist="50800" dir="13500000">
              <a:prstClr val="black">
                <a:alpha val="50000"/>
              </a:prstClr>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Dashboard'!$B$33</c:f>
              <c:strCache>
                <c:ptCount val="1"/>
                <c:pt idx="0">
                  <c:v>Total</c:v>
                </c:pt>
              </c:strCache>
            </c:strRef>
          </c:tx>
          <c:spPr>
            <a:solidFill>
              <a:srgbClr val="FFC000"/>
            </a:solidFill>
            <a:ln>
              <a:noFill/>
            </a:ln>
            <a:effectLst>
              <a:innerShdw blurRad="63500" dist="508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Dashboard'!$A$34:$A$39</c:f>
              <c:strCache>
                <c:ptCount val="6"/>
                <c:pt idx="0">
                  <c:v>25-29</c:v>
                </c:pt>
                <c:pt idx="1">
                  <c:v>30-34</c:v>
                </c:pt>
                <c:pt idx="2">
                  <c:v>35-39</c:v>
                </c:pt>
                <c:pt idx="3">
                  <c:v>40-44</c:v>
                </c:pt>
                <c:pt idx="4">
                  <c:v>45-49</c:v>
                </c:pt>
                <c:pt idx="5">
                  <c:v>50-55</c:v>
                </c:pt>
              </c:strCache>
            </c:strRef>
          </c:cat>
          <c:val>
            <c:numRef>
              <c:f>'Pivot for Dashboard'!$B$34:$B$39</c:f>
              <c:numCache>
                <c:formatCode>0.0</c:formatCode>
                <c:ptCount val="6"/>
                <c:pt idx="0">
                  <c:v>4.2128563155524095</c:v>
                </c:pt>
                <c:pt idx="1">
                  <c:v>4.0797907128842379</c:v>
                </c:pt>
                <c:pt idx="2">
                  <c:v>4.1648217273780412</c:v>
                </c:pt>
                <c:pt idx="3">
                  <c:v>3.9233715242018539</c:v>
                </c:pt>
                <c:pt idx="4">
                  <c:v>4.3884517766497462</c:v>
                </c:pt>
                <c:pt idx="5">
                  <c:v>4.1580329782576975</c:v>
                </c:pt>
              </c:numCache>
            </c:numRef>
          </c:val>
          <c:extLst>
            <c:ext xmlns:c16="http://schemas.microsoft.com/office/drawing/2014/chart" uri="{C3380CC4-5D6E-409C-BE32-E72D297353CC}">
              <c16:uniqueId val="{00000000-127A-4BE4-A8FD-E42EE9E650CB}"/>
            </c:ext>
          </c:extLst>
        </c:ser>
        <c:dLbls>
          <c:dLblPos val="outEnd"/>
          <c:showLegendKey val="0"/>
          <c:showVal val="1"/>
          <c:showCatName val="0"/>
          <c:showSerName val="0"/>
          <c:showPercent val="0"/>
          <c:showBubbleSize val="0"/>
        </c:dLbls>
        <c:gapWidth val="219"/>
        <c:overlap val="-27"/>
        <c:axId val="633799471"/>
        <c:axId val="633799055"/>
      </c:barChart>
      <c:catAx>
        <c:axId val="633799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633799055"/>
        <c:crosses val="autoZero"/>
        <c:auto val="1"/>
        <c:lblAlgn val="ctr"/>
        <c:lblOffset val="100"/>
        <c:noMultiLvlLbl val="0"/>
      </c:catAx>
      <c:valAx>
        <c:axId val="633799055"/>
        <c:scaling>
          <c:orientation val="minMax"/>
        </c:scaling>
        <c:delete val="0"/>
        <c:axPos val="l"/>
        <c:majorGridlines>
          <c:spPr>
            <a:ln w="9525" cap="flat" cmpd="sng" algn="ctr">
              <a:solidFill>
                <a:schemeClr val="tx2">
                  <a:lumMod val="5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33799471"/>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[Anushil_Project_IT Tickets Analysis(Updated).xlsx]Pivot for Dashboard!PivotTable8</c:name>
    <c:fmtId val="0"/>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Dashboard'!$B$57</c:f>
              <c:strCache>
                <c:ptCount val="1"/>
                <c:pt idx="0">
                  <c:v>Total</c:v>
                </c:pt>
              </c:strCache>
            </c:strRef>
          </c:tx>
          <c:spPr>
            <a:solidFill>
              <a:srgbClr val="FF9900"/>
            </a:solidFill>
            <a:ln>
              <a:noFill/>
            </a:ln>
            <a:effectLst>
              <a:innerShdw blurRad="63500" dist="508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41275" cap="rnd">
                <a:solidFill>
                  <a:srgbClr val="00B0F0"/>
                </a:solidFill>
                <a:prstDash val="sysDot"/>
              </a:ln>
              <a:effectLst>
                <a:softEdge rad="0"/>
              </a:effectLst>
            </c:spPr>
            <c:trendlineType val="poly"/>
            <c:order val="4"/>
            <c:dispRSqr val="0"/>
            <c:dispEq val="0"/>
          </c:trendline>
          <c:cat>
            <c:strRef>
              <c:f>'Pivot for Dashboard'!$A$58:$A$62</c:f>
              <c:strCache>
                <c:ptCount val="5"/>
                <c:pt idx="0">
                  <c:v>1</c:v>
                </c:pt>
                <c:pt idx="1">
                  <c:v>2</c:v>
                </c:pt>
                <c:pt idx="2">
                  <c:v>3</c:v>
                </c:pt>
                <c:pt idx="3">
                  <c:v>4</c:v>
                </c:pt>
                <c:pt idx="4">
                  <c:v>5</c:v>
                </c:pt>
              </c:strCache>
            </c:strRef>
          </c:cat>
          <c:val>
            <c:numRef>
              <c:f>'Pivot for Dashboard'!$B$58:$B$62</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0-4000-4CA6-930E-D945C4561DE2}"/>
            </c:ext>
          </c:extLst>
        </c:ser>
        <c:dLbls>
          <c:dLblPos val="outEnd"/>
          <c:showLegendKey val="0"/>
          <c:showVal val="1"/>
          <c:showCatName val="0"/>
          <c:showSerName val="0"/>
          <c:showPercent val="0"/>
          <c:showBubbleSize val="0"/>
        </c:dLbls>
        <c:gapWidth val="219"/>
        <c:overlap val="-27"/>
        <c:axId val="633806543"/>
        <c:axId val="633813615"/>
      </c:barChart>
      <c:catAx>
        <c:axId val="63380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33813615"/>
        <c:crosses val="autoZero"/>
        <c:auto val="1"/>
        <c:lblAlgn val="ctr"/>
        <c:lblOffset val="100"/>
        <c:noMultiLvlLbl val="0"/>
      </c:catAx>
      <c:valAx>
        <c:axId val="633813615"/>
        <c:scaling>
          <c:orientation val="minMax"/>
        </c:scaling>
        <c:delete val="0"/>
        <c:axPos val="l"/>
        <c:majorGridlines>
          <c:spPr>
            <a:ln w="9525" cap="flat" cmpd="sng" algn="ctr">
              <a:solidFill>
                <a:schemeClr val="tx2">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63380654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[Anushil_Project_IT Tickets Analysis(Updated).xlsx]Pivot for Dashboard!PivotTable9</c:name>
    <c:fmtId val="7"/>
  </c:pivotSource>
  <c:chart>
    <c:autoTitleDeleted val="1"/>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Dashboard'!$B$65</c:f>
              <c:strCache>
                <c:ptCount val="1"/>
                <c:pt idx="0">
                  <c:v>Total</c:v>
                </c:pt>
              </c:strCache>
            </c:strRef>
          </c:tx>
          <c:spPr>
            <a:solidFill>
              <a:srgbClr val="FFC000"/>
            </a:soli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for Dashboard'!$A$66:$A$88</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'Pivot for Dashboard'!$B$66:$B$88</c:f>
              <c:numCache>
                <c:formatCode>General</c:formatCode>
                <c:ptCount val="22"/>
                <c:pt idx="0">
                  <c:v>25071</c:v>
                </c:pt>
                <c:pt idx="1">
                  <c:v>9277</c:v>
                </c:pt>
                <c:pt idx="2">
                  <c:v>6466</c:v>
                </c:pt>
                <c:pt idx="3">
                  <c:v>6200</c:v>
                </c:pt>
                <c:pt idx="4">
                  <c:v>4919</c:v>
                </c:pt>
                <c:pt idx="5">
                  <c:v>8789</c:v>
                </c:pt>
                <c:pt idx="6">
                  <c:v>7802</c:v>
                </c:pt>
                <c:pt idx="7">
                  <c:v>6582</c:v>
                </c:pt>
                <c:pt idx="8">
                  <c:v>4850</c:v>
                </c:pt>
                <c:pt idx="9">
                  <c:v>3739</c:v>
                </c:pt>
                <c:pt idx="10">
                  <c:v>3899</c:v>
                </c:pt>
                <c:pt idx="11">
                  <c:v>1732</c:v>
                </c:pt>
                <c:pt idx="12">
                  <c:v>1555</c:v>
                </c:pt>
                <c:pt idx="13">
                  <c:v>1712</c:v>
                </c:pt>
                <c:pt idx="14">
                  <c:v>1566</c:v>
                </c:pt>
                <c:pt idx="15">
                  <c:v>1360</c:v>
                </c:pt>
                <c:pt idx="16">
                  <c:v>1167</c:v>
                </c:pt>
                <c:pt idx="17">
                  <c:v>554</c:v>
                </c:pt>
                <c:pt idx="18">
                  <c:v>124</c:v>
                </c:pt>
                <c:pt idx="19">
                  <c:v>130</c:v>
                </c:pt>
                <c:pt idx="20">
                  <c:v>2</c:v>
                </c:pt>
                <c:pt idx="21">
                  <c:v>2</c:v>
                </c:pt>
              </c:numCache>
            </c:numRef>
          </c:val>
          <c:extLst>
            <c:ext xmlns:c16="http://schemas.microsoft.com/office/drawing/2014/chart" uri="{C3380CC4-5D6E-409C-BE32-E72D297353CC}">
              <c16:uniqueId val="{00000000-E0EC-42BC-B8CD-F8D3EEF43128}"/>
            </c:ext>
          </c:extLst>
        </c:ser>
        <c:dLbls>
          <c:dLblPos val="outEnd"/>
          <c:showLegendKey val="0"/>
          <c:showVal val="1"/>
          <c:showCatName val="0"/>
          <c:showSerName val="0"/>
          <c:showPercent val="0"/>
          <c:showBubbleSize val="0"/>
        </c:dLbls>
        <c:gapWidth val="219"/>
        <c:overlap val="-27"/>
        <c:axId val="434692815"/>
        <c:axId val="434705295"/>
      </c:barChart>
      <c:catAx>
        <c:axId val="434692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434705295"/>
        <c:crosses val="autoZero"/>
        <c:auto val="1"/>
        <c:lblAlgn val="ctr"/>
        <c:lblOffset val="100"/>
        <c:noMultiLvlLbl val="0"/>
      </c:catAx>
      <c:valAx>
        <c:axId val="434705295"/>
        <c:scaling>
          <c:orientation val="minMax"/>
        </c:scaling>
        <c:delete val="0"/>
        <c:axPos val="l"/>
        <c:majorGridlines>
          <c:spPr>
            <a:ln w="9525" cap="flat" cmpd="sng" algn="ctr">
              <a:solidFill>
                <a:schemeClr val="tx2">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4692815"/>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Reversed" id="24">
  <a:schemeClr val="accent4"/>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4">
  <a:schemeClr val="accent4"/>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1/29/2025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49466" y="2855631"/>
            <a:ext cx="1383198" cy="1118752"/>
            <a:chOff x="3161963" y="2902286"/>
            <a:chExt cx="970972"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161963" y="2902286"/>
              <a:ext cx="962062" cy="1015663"/>
            </a:xfrm>
            <a:prstGeom prst="rect">
              <a:avLst/>
            </a:prstGeom>
            <a:noFill/>
          </p:spPr>
          <p:txBody>
            <a:bodyPr wrap="square" rtlCol="0">
              <a:spAutoFit/>
            </a:bodyPr>
            <a:lstStyle/>
            <a:p>
              <a:pPr algn="ctr"/>
              <a:r>
                <a:rPr lang="en-US" sz="6000" b="1" dirty="0" smtClean="0">
                  <a:solidFill>
                    <a:schemeClr val="bg1"/>
                  </a:solidFill>
                  <a:latin typeface="Arial Black" panose="020B0A04020102020204" pitchFamily="34" charset="0"/>
                </a:rPr>
                <a:t>IT</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3161963" y="3713261"/>
              <a:ext cx="970972" cy="307777"/>
            </a:xfrm>
            <a:prstGeom prst="rect">
              <a:avLst/>
            </a:prstGeom>
            <a:noFill/>
          </p:spPr>
          <p:txBody>
            <a:bodyPr wrap="none" rtlCol="0">
              <a:spAutoFit/>
            </a:bodyPr>
            <a:lstStyle/>
            <a:p>
              <a:pPr algn="ctr"/>
              <a:r>
                <a:rPr lang="en-US" sz="1400" dirty="0" smtClean="0">
                  <a:solidFill>
                    <a:schemeClr val="bg1"/>
                  </a:solidFill>
                  <a:latin typeface="Calibri Light" panose="020F0302020204030204" pitchFamily="34" charset="0"/>
                  <a:cs typeface="Calibri Light" panose="020F0302020204030204" pitchFamily="34" charset="0"/>
                </a:rPr>
                <a:t>TICKET ANALYSIS</a:t>
              </a:r>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smtClean="0"/>
              <a:t>Spreadsheet </a:t>
            </a:r>
            <a:r>
              <a:rPr lang="en-US" b="0" dirty="0" smtClean="0"/>
              <a:t>Project</a:t>
            </a:r>
            <a:endParaRPr lang="en-US" b="0" dirty="0"/>
          </a:p>
        </p:txBody>
      </p:sp>
      <p:sp>
        <p:nvSpPr>
          <p:cNvPr id="10" name="Subtitle 2">
            <a:extLst>
              <a:ext uri="{FF2B5EF4-FFF2-40B4-BE49-F238E27FC236}">
                <a16:creationId xmlns:a16="http://schemas.microsoft.com/office/drawing/2014/main" id="{5C9205DF-8F5E-49F7-B00E-6F58293F5130}"/>
              </a:ext>
            </a:extLst>
          </p:cNvPr>
          <p:cNvSpPr txBox="1">
            <a:spLocks/>
          </p:cNvSpPr>
          <p:nvPr/>
        </p:nvSpPr>
        <p:spPr>
          <a:xfrm>
            <a:off x="6515272" y="3678964"/>
            <a:ext cx="4854339" cy="125757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tx1"/>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smtClean="0"/>
              <a:t>By Anushil Kumar Gautam</a:t>
            </a:r>
          </a:p>
          <a:p>
            <a:pPr algn="ctr"/>
            <a:r>
              <a:rPr lang="en-US" sz="1600" dirty="0" smtClean="0"/>
              <a:t>29</a:t>
            </a:r>
            <a:r>
              <a:rPr lang="en-US" sz="1600" baseline="30000" dirty="0" smtClean="0"/>
              <a:t>th</a:t>
            </a:r>
            <a:r>
              <a:rPr lang="en-US" sz="1600" dirty="0" smtClean="0"/>
              <a:t> Jan 2025</a:t>
            </a:r>
            <a:endParaRPr lang="en-US" sz="1600" dirty="0"/>
          </a:p>
        </p:txBody>
      </p:sp>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11" y="354563"/>
            <a:ext cx="10799355" cy="475861"/>
          </a:xfrm>
        </p:spPr>
        <p:txBody>
          <a:bodyPr>
            <a:normAutofit/>
          </a:bodyPr>
          <a:lstStyle/>
          <a:p>
            <a:r>
              <a:rPr lang="en-US" sz="2800" dirty="0"/>
              <a:t>Metric 6</a:t>
            </a:r>
            <a:r>
              <a:rPr lang="en-US" sz="2800" dirty="0" smtClean="0"/>
              <a:t>: “</a:t>
            </a:r>
            <a:r>
              <a:rPr lang="en-US" sz="2800" dirty="0"/>
              <a:t>Average Resolution Time by Request Category Quarterly</a:t>
            </a:r>
            <a:r>
              <a:rPr lang="en-US" sz="2800" dirty="0" smtClean="0"/>
              <a:t>”</a:t>
            </a:r>
            <a:endParaRPr lang="en-US" sz="2800" dirty="0"/>
          </a:p>
        </p:txBody>
      </p:sp>
      <p:sp>
        <p:nvSpPr>
          <p:cNvPr id="7" name="Rectangle 6"/>
          <p:cNvSpPr/>
          <p:nvPr/>
        </p:nvSpPr>
        <p:spPr>
          <a:xfrm>
            <a:off x="5277292" y="1139460"/>
            <a:ext cx="6096000" cy="5355312"/>
          </a:xfrm>
          <a:prstGeom prst="rect">
            <a:avLst/>
          </a:prstGeom>
        </p:spPr>
        <p:txBody>
          <a:bodyPr>
            <a:spAutoFit/>
          </a:bodyPr>
          <a:lstStyle/>
          <a:p>
            <a:r>
              <a:rPr lang="en-US" dirty="0">
                <a:solidFill>
                  <a:srgbClr val="FFC000"/>
                </a:solidFill>
              </a:rPr>
              <a:t>The average resolution time (in days) by request category and quarter highlights the following trends</a:t>
            </a:r>
            <a:r>
              <a:rPr lang="en-US" dirty="0" smtClean="0">
                <a:solidFill>
                  <a:srgbClr val="FFC000"/>
                </a:solidFill>
              </a:rPr>
              <a:t>:</a:t>
            </a:r>
          </a:p>
          <a:p>
            <a:endParaRPr lang="en-US" dirty="0"/>
          </a:p>
          <a:p>
            <a:pPr marL="285750" indent="-285750">
              <a:buFont typeface="Wingdings" panose="05000000000000000000" pitchFamily="2" charset="2"/>
              <a:buChar char="v"/>
            </a:pPr>
            <a:r>
              <a:rPr lang="en-US" b="1" dirty="0">
                <a:solidFill>
                  <a:srgbClr val="FFC000"/>
                </a:solidFill>
              </a:rPr>
              <a:t>Hardware</a:t>
            </a:r>
            <a:r>
              <a:rPr lang="en-US" dirty="0">
                <a:solidFill>
                  <a:srgbClr val="FFC000"/>
                </a:solidFill>
              </a:rPr>
              <a:t>: Takes the longest to resolve, averaging </a:t>
            </a:r>
            <a:r>
              <a:rPr lang="en-US" b="1" dirty="0">
                <a:solidFill>
                  <a:srgbClr val="FFC000"/>
                </a:solidFill>
              </a:rPr>
              <a:t>7.5–7.7 days</a:t>
            </a:r>
            <a:r>
              <a:rPr lang="en-US" dirty="0">
                <a:solidFill>
                  <a:srgbClr val="FFC000"/>
                </a:solidFill>
              </a:rPr>
              <a:t> consistently across all quarters.</a:t>
            </a:r>
          </a:p>
          <a:p>
            <a:pPr marL="285750" indent="-285750">
              <a:buFont typeface="Wingdings" panose="05000000000000000000" pitchFamily="2" charset="2"/>
              <a:buChar char="v"/>
            </a:pPr>
            <a:r>
              <a:rPr lang="en-US" b="1" dirty="0">
                <a:solidFill>
                  <a:srgbClr val="FFC000"/>
                </a:solidFill>
              </a:rPr>
              <a:t>Login Access</a:t>
            </a:r>
            <a:r>
              <a:rPr lang="en-US" dirty="0">
                <a:solidFill>
                  <a:srgbClr val="FFC000"/>
                </a:solidFill>
              </a:rPr>
              <a:t>: Has the shortest resolution time at just </a:t>
            </a:r>
            <a:r>
              <a:rPr lang="en-US" b="1" dirty="0">
                <a:solidFill>
                  <a:srgbClr val="FFC000"/>
                </a:solidFill>
              </a:rPr>
              <a:t>0.3 days</a:t>
            </a:r>
            <a:r>
              <a:rPr lang="en-US" dirty="0">
                <a:solidFill>
                  <a:srgbClr val="FFC000"/>
                </a:solidFill>
              </a:rPr>
              <a:t> for every quarter, indicating a highly efficient resolution process.</a:t>
            </a:r>
          </a:p>
          <a:p>
            <a:pPr marL="285750" indent="-285750">
              <a:buFont typeface="Wingdings" panose="05000000000000000000" pitchFamily="2" charset="2"/>
              <a:buChar char="v"/>
            </a:pPr>
            <a:r>
              <a:rPr lang="en-US" b="1" dirty="0">
                <a:solidFill>
                  <a:srgbClr val="FFC000"/>
                </a:solidFill>
              </a:rPr>
              <a:t>Software</a:t>
            </a:r>
            <a:r>
              <a:rPr lang="en-US" dirty="0">
                <a:solidFill>
                  <a:srgbClr val="FFC000"/>
                </a:solidFill>
              </a:rPr>
              <a:t>: Resolution times are steady, averaging </a:t>
            </a:r>
            <a:r>
              <a:rPr lang="en-US" b="1" dirty="0">
                <a:solidFill>
                  <a:srgbClr val="FFC000"/>
                </a:solidFill>
              </a:rPr>
              <a:t>5.2–5.3 days</a:t>
            </a:r>
            <a:r>
              <a:rPr lang="en-US" dirty="0">
                <a:solidFill>
                  <a:srgbClr val="FFC000"/>
                </a:solidFill>
              </a:rPr>
              <a:t>, with minimal variation between quarters.</a:t>
            </a:r>
          </a:p>
          <a:p>
            <a:pPr marL="285750" indent="-285750">
              <a:buFont typeface="Wingdings" panose="05000000000000000000" pitchFamily="2" charset="2"/>
              <a:buChar char="v"/>
            </a:pPr>
            <a:r>
              <a:rPr lang="en-US" b="1" dirty="0">
                <a:solidFill>
                  <a:srgbClr val="FFC000"/>
                </a:solidFill>
              </a:rPr>
              <a:t>System</a:t>
            </a:r>
            <a:r>
              <a:rPr lang="en-US" dirty="0">
                <a:solidFill>
                  <a:srgbClr val="FFC000"/>
                </a:solidFill>
              </a:rPr>
              <a:t>: Consistently resolved in </a:t>
            </a:r>
            <a:r>
              <a:rPr lang="en-US" b="1" dirty="0">
                <a:solidFill>
                  <a:srgbClr val="FFC000"/>
                </a:solidFill>
              </a:rPr>
              <a:t>6.6 days</a:t>
            </a:r>
            <a:r>
              <a:rPr lang="en-US" dirty="0">
                <a:solidFill>
                  <a:srgbClr val="FFC000"/>
                </a:solidFill>
              </a:rPr>
              <a:t> throughout the year, showing stable performance in this category.</a:t>
            </a:r>
          </a:p>
          <a:p>
            <a:pPr marL="285750" indent="-285750">
              <a:buFont typeface="Wingdings" panose="05000000000000000000" pitchFamily="2" charset="2"/>
              <a:buChar char="v"/>
            </a:pPr>
            <a:endParaRPr lang="en-US" dirty="0">
              <a:solidFill>
                <a:srgbClr val="FFC000"/>
              </a:solidFill>
            </a:endParaRPr>
          </a:p>
          <a:p>
            <a:pPr marL="285750" indent="-285750">
              <a:buFont typeface="Wingdings" panose="05000000000000000000" pitchFamily="2" charset="2"/>
              <a:buChar char="ü"/>
            </a:pPr>
            <a:r>
              <a:rPr lang="en-US" dirty="0">
                <a:solidFill>
                  <a:srgbClr val="FFC000"/>
                </a:solidFill>
              </a:rPr>
              <a:t>This suggests that login access issues are prioritized and resolved quickly, while hardware issues require more time, possibly due to physical repair or replacement processes. Other categories show consistent performance across quarters.</a:t>
            </a:r>
          </a:p>
          <a:p>
            <a:endParaRPr lang="en-US" dirty="0">
              <a:solidFill>
                <a:srgbClr val="FFC000"/>
              </a:solidFill>
            </a:endParaRPr>
          </a:p>
        </p:txBody>
      </p:sp>
      <p:graphicFrame>
        <p:nvGraphicFramePr>
          <p:cNvPr id="8" name="Chart 7"/>
          <p:cNvGraphicFramePr>
            <a:graphicFrameLocks/>
          </p:cNvGraphicFramePr>
          <p:nvPr>
            <p:extLst>
              <p:ext uri="{D42A27DB-BD31-4B8C-83A1-F6EECF244321}">
                <p14:modId xmlns:p14="http://schemas.microsoft.com/office/powerpoint/2010/main" val="929652417"/>
              </p:ext>
            </p:extLst>
          </p:nvPr>
        </p:nvGraphicFramePr>
        <p:xfrm>
          <a:off x="625532" y="1810140"/>
          <a:ext cx="4469364" cy="345232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1305397" y="5262466"/>
            <a:ext cx="2499919" cy="307777"/>
          </a:xfrm>
          <a:prstGeom prst="rect">
            <a:avLst/>
          </a:prstGeom>
          <a:noFill/>
        </p:spPr>
        <p:txBody>
          <a:bodyPr wrap="square" rtlCol="0">
            <a:spAutoFit/>
          </a:bodyPr>
          <a:lstStyle/>
          <a:p>
            <a:pPr algn="ctr"/>
            <a:r>
              <a:rPr lang="en-US" sz="1400" dirty="0" smtClean="0">
                <a:solidFill>
                  <a:schemeClr val="bg1"/>
                </a:solidFill>
              </a:rPr>
              <a:t>Request Category</a:t>
            </a:r>
            <a:endParaRPr lang="en-IN" sz="1400" dirty="0">
              <a:solidFill>
                <a:schemeClr val="bg1"/>
              </a:solidFill>
            </a:endParaRPr>
          </a:p>
        </p:txBody>
      </p:sp>
      <p:sp>
        <p:nvSpPr>
          <p:cNvPr id="10" name="TextBox 9"/>
          <p:cNvSpPr txBox="1"/>
          <p:nvPr/>
        </p:nvSpPr>
        <p:spPr>
          <a:xfrm rot="16200000">
            <a:off x="-808418" y="3382414"/>
            <a:ext cx="2499919" cy="307777"/>
          </a:xfrm>
          <a:prstGeom prst="rect">
            <a:avLst/>
          </a:prstGeom>
          <a:noFill/>
        </p:spPr>
        <p:txBody>
          <a:bodyPr wrap="square" rtlCol="0">
            <a:spAutoFit/>
          </a:bodyPr>
          <a:lstStyle/>
          <a:p>
            <a:pPr algn="ctr"/>
            <a:r>
              <a:rPr lang="en-US" sz="1400" dirty="0" smtClean="0">
                <a:solidFill>
                  <a:schemeClr val="bg1"/>
                </a:solidFill>
              </a:rPr>
              <a:t>Avg. Resolution Time</a:t>
            </a:r>
            <a:endParaRPr lang="en-IN" sz="1400" dirty="0">
              <a:solidFill>
                <a:schemeClr val="bg1"/>
              </a:solidFill>
            </a:endParaRPr>
          </a:p>
        </p:txBody>
      </p:sp>
    </p:spTree>
    <p:extLst>
      <p:ext uri="{BB962C8B-B14F-4D97-AF65-F5344CB8AC3E}">
        <p14:creationId xmlns:p14="http://schemas.microsoft.com/office/powerpoint/2010/main" val="1406157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47" y="270588"/>
            <a:ext cx="8612153" cy="718457"/>
          </a:xfrm>
        </p:spPr>
        <p:txBody>
          <a:bodyPr>
            <a:noAutofit/>
          </a:bodyPr>
          <a:lstStyle/>
          <a:p>
            <a:r>
              <a:rPr lang="en-US" sz="3600" dirty="0"/>
              <a:t>Metric </a:t>
            </a:r>
            <a:r>
              <a:rPr lang="en-US" sz="3600" dirty="0" smtClean="0"/>
              <a:t>7: “</a:t>
            </a:r>
            <a:r>
              <a:rPr lang="en-US" sz="3600" dirty="0"/>
              <a:t>Satisfaction Rate By Age-groups</a:t>
            </a:r>
            <a:r>
              <a:rPr lang="en-US" sz="3600" dirty="0" smtClean="0"/>
              <a:t>”</a:t>
            </a:r>
            <a:endParaRPr lang="en-US" sz="3600" dirty="0"/>
          </a:p>
        </p:txBody>
      </p:sp>
      <p:sp>
        <p:nvSpPr>
          <p:cNvPr id="7" name="Rectangle 6"/>
          <p:cNvSpPr/>
          <p:nvPr/>
        </p:nvSpPr>
        <p:spPr>
          <a:xfrm>
            <a:off x="5241563" y="1522014"/>
            <a:ext cx="6561661" cy="4524315"/>
          </a:xfrm>
          <a:prstGeom prst="rect">
            <a:avLst/>
          </a:prstGeom>
        </p:spPr>
        <p:txBody>
          <a:bodyPr wrap="square">
            <a:spAutoFit/>
          </a:bodyPr>
          <a:lstStyle/>
          <a:p>
            <a:r>
              <a:rPr lang="en-US" dirty="0">
                <a:solidFill>
                  <a:srgbClr val="FFC000"/>
                </a:solidFill>
              </a:rPr>
              <a:t>Looking at the satisfaction rates across the different age groups, here’s an analysis of the trends:</a:t>
            </a:r>
          </a:p>
          <a:p>
            <a:endParaRPr lang="en-US" dirty="0"/>
          </a:p>
          <a:p>
            <a:pPr marL="285750" indent="-285750">
              <a:buFont typeface="Wingdings" panose="05000000000000000000" pitchFamily="2" charset="2"/>
              <a:buChar char="v"/>
            </a:pPr>
            <a:r>
              <a:rPr lang="en-US" b="1" dirty="0">
                <a:solidFill>
                  <a:srgbClr val="FFC000"/>
                </a:solidFill>
              </a:rPr>
              <a:t>25-29</a:t>
            </a:r>
            <a:r>
              <a:rPr lang="en-US" dirty="0">
                <a:solidFill>
                  <a:srgbClr val="FFC000"/>
                </a:solidFill>
              </a:rPr>
              <a:t>: Satisfaction rate of </a:t>
            </a:r>
            <a:r>
              <a:rPr lang="en-US" b="1" dirty="0">
                <a:solidFill>
                  <a:srgbClr val="FFC000"/>
                </a:solidFill>
              </a:rPr>
              <a:t>4.2</a:t>
            </a:r>
            <a:r>
              <a:rPr lang="en-US" dirty="0">
                <a:solidFill>
                  <a:srgbClr val="FFC000"/>
                </a:solidFill>
              </a:rPr>
              <a:t>, indicating high satisfaction.</a:t>
            </a:r>
          </a:p>
          <a:p>
            <a:pPr marL="285750" indent="-285750">
              <a:buFont typeface="Wingdings" panose="05000000000000000000" pitchFamily="2" charset="2"/>
              <a:buChar char="v"/>
            </a:pPr>
            <a:r>
              <a:rPr lang="en-US" b="1" dirty="0">
                <a:solidFill>
                  <a:srgbClr val="FFC000"/>
                </a:solidFill>
              </a:rPr>
              <a:t>30-34</a:t>
            </a:r>
            <a:r>
              <a:rPr lang="en-US" dirty="0">
                <a:solidFill>
                  <a:srgbClr val="FFC000"/>
                </a:solidFill>
              </a:rPr>
              <a:t>: Slight drop to </a:t>
            </a:r>
            <a:r>
              <a:rPr lang="en-US" b="1" dirty="0">
                <a:solidFill>
                  <a:srgbClr val="FFC000"/>
                </a:solidFill>
              </a:rPr>
              <a:t>4.1</a:t>
            </a:r>
            <a:r>
              <a:rPr lang="en-US" dirty="0">
                <a:solidFill>
                  <a:srgbClr val="FFC000"/>
                </a:solidFill>
              </a:rPr>
              <a:t>, minor decrease in satisfaction.</a:t>
            </a:r>
          </a:p>
          <a:p>
            <a:pPr marL="285750" indent="-285750">
              <a:buFont typeface="Wingdings" panose="05000000000000000000" pitchFamily="2" charset="2"/>
              <a:buChar char="v"/>
            </a:pPr>
            <a:r>
              <a:rPr lang="en-US" b="1" dirty="0">
                <a:solidFill>
                  <a:srgbClr val="FFC000"/>
                </a:solidFill>
              </a:rPr>
              <a:t>35-39</a:t>
            </a:r>
            <a:r>
              <a:rPr lang="en-US" dirty="0">
                <a:solidFill>
                  <a:srgbClr val="FFC000"/>
                </a:solidFill>
              </a:rPr>
              <a:t>: Rebounds to </a:t>
            </a:r>
            <a:r>
              <a:rPr lang="en-US" b="1" dirty="0">
                <a:solidFill>
                  <a:srgbClr val="FFC000"/>
                </a:solidFill>
              </a:rPr>
              <a:t>4.2</a:t>
            </a:r>
            <a:r>
              <a:rPr lang="en-US" dirty="0">
                <a:solidFill>
                  <a:srgbClr val="FFC000"/>
                </a:solidFill>
              </a:rPr>
              <a:t>, suggesting stability and contentment.</a:t>
            </a:r>
          </a:p>
          <a:p>
            <a:pPr marL="285750" indent="-285750">
              <a:buFont typeface="Wingdings" panose="05000000000000000000" pitchFamily="2" charset="2"/>
              <a:buChar char="v"/>
            </a:pPr>
            <a:r>
              <a:rPr lang="en-US" b="1" dirty="0">
                <a:solidFill>
                  <a:srgbClr val="FFC000"/>
                </a:solidFill>
              </a:rPr>
              <a:t>40-44</a:t>
            </a:r>
            <a:r>
              <a:rPr lang="en-US" dirty="0">
                <a:solidFill>
                  <a:srgbClr val="FFC000"/>
                </a:solidFill>
              </a:rPr>
              <a:t>: Drops to </a:t>
            </a:r>
            <a:r>
              <a:rPr lang="en-US" b="1" dirty="0">
                <a:solidFill>
                  <a:srgbClr val="FFC000"/>
                </a:solidFill>
              </a:rPr>
              <a:t>3.9</a:t>
            </a:r>
            <a:r>
              <a:rPr lang="en-US" dirty="0">
                <a:solidFill>
                  <a:srgbClr val="FFC000"/>
                </a:solidFill>
              </a:rPr>
              <a:t>, lowest satisfaction, possibly due to life pressures.</a:t>
            </a:r>
          </a:p>
          <a:p>
            <a:pPr marL="285750" indent="-285750">
              <a:buFont typeface="Wingdings" panose="05000000000000000000" pitchFamily="2" charset="2"/>
              <a:buChar char="v"/>
            </a:pPr>
            <a:r>
              <a:rPr lang="en-US" b="1" dirty="0">
                <a:solidFill>
                  <a:srgbClr val="FFC000"/>
                </a:solidFill>
              </a:rPr>
              <a:t>45-49</a:t>
            </a:r>
            <a:r>
              <a:rPr lang="en-US" dirty="0">
                <a:solidFill>
                  <a:srgbClr val="FFC000"/>
                </a:solidFill>
              </a:rPr>
              <a:t>: Increases to </a:t>
            </a:r>
            <a:r>
              <a:rPr lang="en-US" b="1" dirty="0">
                <a:solidFill>
                  <a:srgbClr val="FFC000"/>
                </a:solidFill>
              </a:rPr>
              <a:t>4.4</a:t>
            </a:r>
            <a:r>
              <a:rPr lang="en-US" dirty="0">
                <a:solidFill>
                  <a:srgbClr val="FFC000"/>
                </a:solidFill>
              </a:rPr>
              <a:t>, highest satisfaction, possibly due to career and personal stability.</a:t>
            </a:r>
          </a:p>
          <a:p>
            <a:pPr marL="285750" indent="-285750">
              <a:buFont typeface="Wingdings" panose="05000000000000000000" pitchFamily="2" charset="2"/>
              <a:buChar char="v"/>
            </a:pPr>
            <a:r>
              <a:rPr lang="en-US" b="1" dirty="0">
                <a:solidFill>
                  <a:srgbClr val="FFC000"/>
                </a:solidFill>
              </a:rPr>
              <a:t>50-55</a:t>
            </a:r>
            <a:r>
              <a:rPr lang="en-US" dirty="0">
                <a:solidFill>
                  <a:srgbClr val="FFC000"/>
                </a:solidFill>
              </a:rPr>
              <a:t>: Drops slightly to </a:t>
            </a:r>
            <a:r>
              <a:rPr lang="en-US" b="1" dirty="0">
                <a:solidFill>
                  <a:srgbClr val="FFC000"/>
                </a:solidFill>
              </a:rPr>
              <a:t>4.2</a:t>
            </a:r>
            <a:r>
              <a:rPr lang="en-US" dirty="0">
                <a:solidFill>
                  <a:srgbClr val="FFC000"/>
                </a:solidFill>
              </a:rPr>
              <a:t>, maintaining a high but stable level of satisfaction</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ü"/>
            </a:pPr>
            <a:r>
              <a:rPr lang="en-US" dirty="0">
                <a:solidFill>
                  <a:srgbClr val="FFC000"/>
                </a:solidFill>
              </a:rPr>
              <a:t>This highlights the general trend of fluctuating satisfaction based on life stages.</a:t>
            </a:r>
          </a:p>
          <a:p>
            <a:endParaRPr lang="en-US" dirty="0">
              <a:solidFill>
                <a:srgbClr val="FFC000"/>
              </a:solidFill>
            </a:endParaRPr>
          </a:p>
        </p:txBody>
      </p:sp>
      <p:graphicFrame>
        <p:nvGraphicFramePr>
          <p:cNvPr id="5" name="Chart 4"/>
          <p:cNvGraphicFramePr>
            <a:graphicFrameLocks/>
          </p:cNvGraphicFramePr>
          <p:nvPr>
            <p:extLst>
              <p:ext uri="{D42A27DB-BD31-4B8C-83A1-F6EECF244321}">
                <p14:modId xmlns:p14="http://schemas.microsoft.com/office/powerpoint/2010/main" val="2105622261"/>
              </p:ext>
            </p:extLst>
          </p:nvPr>
        </p:nvGraphicFramePr>
        <p:xfrm>
          <a:off x="706172" y="1709428"/>
          <a:ext cx="4010451" cy="359968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31112" y="5309115"/>
            <a:ext cx="2499919" cy="307777"/>
          </a:xfrm>
          <a:prstGeom prst="rect">
            <a:avLst/>
          </a:prstGeom>
          <a:noFill/>
        </p:spPr>
        <p:txBody>
          <a:bodyPr wrap="square" rtlCol="0">
            <a:spAutoFit/>
          </a:bodyPr>
          <a:lstStyle/>
          <a:p>
            <a:pPr algn="ctr"/>
            <a:r>
              <a:rPr lang="en-US" sz="1400" dirty="0" smtClean="0">
                <a:solidFill>
                  <a:schemeClr val="bg1"/>
                </a:solidFill>
              </a:rPr>
              <a:t>Age Group</a:t>
            </a:r>
            <a:endParaRPr lang="en-IN" sz="1400" dirty="0">
              <a:solidFill>
                <a:schemeClr val="bg1"/>
              </a:solidFill>
            </a:endParaRPr>
          </a:p>
        </p:txBody>
      </p:sp>
      <p:sp>
        <p:nvSpPr>
          <p:cNvPr id="9" name="TextBox 8"/>
          <p:cNvSpPr txBox="1"/>
          <p:nvPr/>
        </p:nvSpPr>
        <p:spPr>
          <a:xfrm rot="16200000">
            <a:off x="-839413" y="3355382"/>
            <a:ext cx="2499919" cy="307777"/>
          </a:xfrm>
          <a:prstGeom prst="rect">
            <a:avLst/>
          </a:prstGeom>
          <a:noFill/>
        </p:spPr>
        <p:txBody>
          <a:bodyPr wrap="square" rtlCol="0">
            <a:spAutoFit/>
          </a:bodyPr>
          <a:lstStyle/>
          <a:p>
            <a:pPr algn="ctr"/>
            <a:r>
              <a:rPr lang="en-US" sz="1400" dirty="0" smtClean="0">
                <a:solidFill>
                  <a:schemeClr val="bg1"/>
                </a:solidFill>
              </a:rPr>
              <a:t>Avg. Satisfaction Level</a:t>
            </a:r>
            <a:endParaRPr lang="en-IN" sz="1400" dirty="0">
              <a:solidFill>
                <a:schemeClr val="bg1"/>
              </a:solidFill>
            </a:endParaRPr>
          </a:p>
        </p:txBody>
      </p:sp>
    </p:spTree>
    <p:extLst>
      <p:ext uri="{BB962C8B-B14F-4D97-AF65-F5344CB8AC3E}">
        <p14:creationId xmlns:p14="http://schemas.microsoft.com/office/powerpoint/2010/main" val="274028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47" y="606412"/>
            <a:ext cx="10440955" cy="578498"/>
          </a:xfrm>
        </p:spPr>
        <p:txBody>
          <a:bodyPr>
            <a:noAutofit/>
          </a:bodyPr>
          <a:lstStyle/>
          <a:p>
            <a:r>
              <a:rPr lang="en-US" sz="3200" dirty="0"/>
              <a:t>Metric 8</a:t>
            </a:r>
            <a:r>
              <a:rPr lang="en-US" sz="3200" dirty="0" smtClean="0"/>
              <a:t>: “</a:t>
            </a:r>
            <a:r>
              <a:rPr lang="en-US" sz="3200" dirty="0"/>
              <a:t>Distribution of tickets based on satisfaction</a:t>
            </a:r>
            <a:r>
              <a:rPr lang="en-US" sz="3200" dirty="0" smtClean="0"/>
              <a:t>”</a:t>
            </a:r>
            <a:endParaRPr lang="en-US" sz="3200" dirty="0"/>
          </a:p>
        </p:txBody>
      </p:sp>
      <p:sp>
        <p:nvSpPr>
          <p:cNvPr id="7" name="Rectangle 6"/>
          <p:cNvSpPr/>
          <p:nvPr/>
        </p:nvSpPr>
        <p:spPr>
          <a:xfrm>
            <a:off x="5136501" y="2095033"/>
            <a:ext cx="6721876" cy="2862322"/>
          </a:xfrm>
          <a:prstGeom prst="rect">
            <a:avLst/>
          </a:prstGeom>
        </p:spPr>
        <p:txBody>
          <a:bodyPr wrap="square">
            <a:spAutoFit/>
          </a:bodyPr>
          <a:lstStyle/>
          <a:p>
            <a:pPr marL="285750" indent="-285750">
              <a:buFont typeface="Wingdings" panose="05000000000000000000" pitchFamily="2" charset="2"/>
              <a:buChar char="v"/>
            </a:pPr>
            <a:r>
              <a:rPr lang="en-US" b="1" dirty="0">
                <a:solidFill>
                  <a:schemeClr val="accent2"/>
                </a:solidFill>
              </a:rPr>
              <a:t>Satisfaction 1</a:t>
            </a:r>
            <a:r>
              <a:rPr lang="en-US" dirty="0">
                <a:solidFill>
                  <a:schemeClr val="accent2"/>
                </a:solidFill>
              </a:rPr>
              <a:t>: </a:t>
            </a:r>
            <a:r>
              <a:rPr lang="en-US" b="1" dirty="0">
                <a:solidFill>
                  <a:schemeClr val="accent2"/>
                </a:solidFill>
              </a:rPr>
              <a:t>9,907</a:t>
            </a:r>
            <a:r>
              <a:rPr lang="en-US" dirty="0">
                <a:solidFill>
                  <a:schemeClr val="accent2"/>
                </a:solidFill>
              </a:rPr>
              <a:t> tickets with the lowest satisfaction.</a:t>
            </a:r>
          </a:p>
          <a:p>
            <a:pPr marL="285750" indent="-285750">
              <a:buFont typeface="Wingdings" panose="05000000000000000000" pitchFamily="2" charset="2"/>
              <a:buChar char="v"/>
            </a:pPr>
            <a:r>
              <a:rPr lang="en-US" b="1" dirty="0">
                <a:solidFill>
                  <a:schemeClr val="accent2"/>
                </a:solidFill>
              </a:rPr>
              <a:t>Satisfaction 2</a:t>
            </a:r>
            <a:r>
              <a:rPr lang="en-US" dirty="0">
                <a:solidFill>
                  <a:schemeClr val="accent2"/>
                </a:solidFill>
              </a:rPr>
              <a:t>: </a:t>
            </a:r>
            <a:r>
              <a:rPr lang="en-US" b="1" dirty="0">
                <a:solidFill>
                  <a:schemeClr val="accent2"/>
                </a:solidFill>
              </a:rPr>
              <a:t>1,977</a:t>
            </a:r>
            <a:r>
              <a:rPr lang="en-US" dirty="0">
                <a:solidFill>
                  <a:schemeClr val="accent2"/>
                </a:solidFill>
              </a:rPr>
              <a:t> tickets with below-average satisfaction.</a:t>
            </a:r>
          </a:p>
          <a:p>
            <a:pPr marL="285750" indent="-285750">
              <a:buFont typeface="Wingdings" panose="05000000000000000000" pitchFamily="2" charset="2"/>
              <a:buChar char="v"/>
            </a:pPr>
            <a:r>
              <a:rPr lang="en-US" b="1" dirty="0">
                <a:solidFill>
                  <a:schemeClr val="accent2"/>
                </a:solidFill>
              </a:rPr>
              <a:t>Satisfaction 3</a:t>
            </a:r>
            <a:r>
              <a:rPr lang="en-US" dirty="0">
                <a:solidFill>
                  <a:schemeClr val="accent2"/>
                </a:solidFill>
              </a:rPr>
              <a:t>: </a:t>
            </a:r>
            <a:r>
              <a:rPr lang="en-US" b="1" dirty="0">
                <a:solidFill>
                  <a:schemeClr val="accent2"/>
                </a:solidFill>
              </a:rPr>
              <a:t>7,282</a:t>
            </a:r>
            <a:r>
              <a:rPr lang="en-US" dirty="0">
                <a:solidFill>
                  <a:schemeClr val="accent2"/>
                </a:solidFill>
              </a:rPr>
              <a:t> tickets, indicating neutral satisfaction.</a:t>
            </a:r>
          </a:p>
          <a:p>
            <a:pPr marL="285750" indent="-285750">
              <a:buFont typeface="Wingdings" panose="05000000000000000000" pitchFamily="2" charset="2"/>
              <a:buChar char="v"/>
            </a:pPr>
            <a:r>
              <a:rPr lang="en-US" b="1" dirty="0">
                <a:solidFill>
                  <a:schemeClr val="accent2"/>
                </a:solidFill>
              </a:rPr>
              <a:t>Satisfaction 4</a:t>
            </a:r>
            <a:r>
              <a:rPr lang="en-US" dirty="0">
                <a:solidFill>
                  <a:schemeClr val="accent2"/>
                </a:solidFill>
              </a:rPr>
              <a:t>: </a:t>
            </a:r>
            <a:r>
              <a:rPr lang="en-US" b="1" dirty="0">
                <a:solidFill>
                  <a:schemeClr val="accent2"/>
                </a:solidFill>
              </a:rPr>
              <a:t>27,562</a:t>
            </a:r>
            <a:r>
              <a:rPr lang="en-US" dirty="0">
                <a:solidFill>
                  <a:schemeClr val="accent2"/>
                </a:solidFill>
              </a:rPr>
              <a:t> tickets with high satisfaction.</a:t>
            </a:r>
          </a:p>
          <a:p>
            <a:pPr marL="285750" indent="-285750">
              <a:buFont typeface="Wingdings" panose="05000000000000000000" pitchFamily="2" charset="2"/>
              <a:buChar char="v"/>
            </a:pPr>
            <a:r>
              <a:rPr lang="en-US" b="1" dirty="0">
                <a:solidFill>
                  <a:schemeClr val="accent2"/>
                </a:solidFill>
              </a:rPr>
              <a:t>Satisfaction 5</a:t>
            </a:r>
            <a:r>
              <a:rPr lang="en-US" dirty="0">
                <a:solidFill>
                  <a:schemeClr val="accent2"/>
                </a:solidFill>
              </a:rPr>
              <a:t>: </a:t>
            </a:r>
            <a:r>
              <a:rPr lang="en-US" b="1" dirty="0">
                <a:solidFill>
                  <a:schemeClr val="accent2"/>
                </a:solidFill>
              </a:rPr>
              <a:t>50,770</a:t>
            </a:r>
            <a:r>
              <a:rPr lang="en-US" dirty="0">
                <a:solidFill>
                  <a:schemeClr val="accent2"/>
                </a:solidFill>
              </a:rPr>
              <a:t> tickets with the highest satisfaction</a:t>
            </a:r>
            <a:r>
              <a:rPr lang="en-US" dirty="0" smtClean="0">
                <a:solidFill>
                  <a:schemeClr val="accent2"/>
                </a:solidFill>
              </a:rPr>
              <a:t>.</a:t>
            </a:r>
          </a:p>
          <a:p>
            <a:pPr marL="285750" indent="-285750">
              <a:buFont typeface="Wingdings" panose="05000000000000000000" pitchFamily="2" charset="2"/>
              <a:buChar char="v"/>
            </a:pPr>
            <a:endParaRPr lang="en-US" dirty="0">
              <a:solidFill>
                <a:schemeClr val="accent2"/>
              </a:solidFill>
            </a:endParaRPr>
          </a:p>
          <a:p>
            <a:pPr marL="285750" indent="-285750">
              <a:buFont typeface="Wingdings" panose="05000000000000000000" pitchFamily="2" charset="2"/>
              <a:buChar char="v"/>
            </a:pPr>
            <a:endParaRPr lang="en-US" dirty="0" smtClean="0">
              <a:solidFill>
                <a:schemeClr val="accent2"/>
              </a:solidFill>
            </a:endParaRPr>
          </a:p>
          <a:p>
            <a:endParaRPr lang="en-US" dirty="0">
              <a:solidFill>
                <a:schemeClr val="accent2"/>
              </a:solidFill>
            </a:endParaRPr>
          </a:p>
          <a:p>
            <a:pPr marL="285750" indent="-285750">
              <a:buFont typeface="Wingdings" panose="05000000000000000000" pitchFamily="2" charset="2"/>
              <a:buChar char="ü"/>
            </a:pPr>
            <a:r>
              <a:rPr lang="en-US" dirty="0">
                <a:solidFill>
                  <a:schemeClr val="accent2"/>
                </a:solidFill>
              </a:rPr>
              <a:t>Most tickets fall in the higher satisfaction ranges (4 and 5).</a:t>
            </a:r>
          </a:p>
          <a:p>
            <a:endParaRPr lang="en-US" dirty="0">
              <a:solidFill>
                <a:srgbClr val="FFC000"/>
              </a:solidFill>
            </a:endParaRPr>
          </a:p>
        </p:txBody>
      </p:sp>
      <p:graphicFrame>
        <p:nvGraphicFramePr>
          <p:cNvPr id="6" name="Chart 5"/>
          <p:cNvGraphicFramePr>
            <a:graphicFrameLocks/>
          </p:cNvGraphicFramePr>
          <p:nvPr>
            <p:extLst>
              <p:ext uri="{D42A27DB-BD31-4B8C-83A1-F6EECF244321}">
                <p14:modId xmlns:p14="http://schemas.microsoft.com/office/powerpoint/2010/main" val="87562206"/>
              </p:ext>
            </p:extLst>
          </p:nvPr>
        </p:nvGraphicFramePr>
        <p:xfrm>
          <a:off x="410547" y="1750175"/>
          <a:ext cx="3769859" cy="351229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045516" y="5262470"/>
            <a:ext cx="2499919" cy="307777"/>
          </a:xfrm>
          <a:prstGeom prst="rect">
            <a:avLst/>
          </a:prstGeom>
          <a:noFill/>
        </p:spPr>
        <p:txBody>
          <a:bodyPr wrap="square" rtlCol="0">
            <a:spAutoFit/>
          </a:bodyPr>
          <a:lstStyle/>
          <a:p>
            <a:pPr algn="ctr"/>
            <a:r>
              <a:rPr lang="en-US" sz="1400" dirty="0" smtClean="0">
                <a:solidFill>
                  <a:schemeClr val="bg1"/>
                </a:solidFill>
              </a:rPr>
              <a:t>Satisfaction Level</a:t>
            </a:r>
            <a:endParaRPr lang="en-IN" sz="1400" dirty="0">
              <a:solidFill>
                <a:schemeClr val="bg1"/>
              </a:solidFill>
            </a:endParaRPr>
          </a:p>
        </p:txBody>
      </p:sp>
      <p:sp>
        <p:nvSpPr>
          <p:cNvPr id="8" name="TextBox 7"/>
          <p:cNvSpPr txBox="1"/>
          <p:nvPr/>
        </p:nvSpPr>
        <p:spPr>
          <a:xfrm rot="16200000">
            <a:off x="-993301" y="3069802"/>
            <a:ext cx="2499919" cy="307777"/>
          </a:xfrm>
          <a:prstGeom prst="rect">
            <a:avLst/>
          </a:prstGeom>
          <a:noFill/>
        </p:spPr>
        <p:txBody>
          <a:bodyPr wrap="square" rtlCol="0">
            <a:spAutoFit/>
          </a:bodyPr>
          <a:lstStyle/>
          <a:p>
            <a:pPr algn="ctr"/>
            <a:r>
              <a:rPr lang="en-US" sz="1400" dirty="0" smtClean="0">
                <a:solidFill>
                  <a:schemeClr val="bg1"/>
                </a:solidFill>
              </a:rPr>
              <a:t>Ticket Count</a:t>
            </a:r>
            <a:endParaRPr lang="en-IN" sz="1400" dirty="0">
              <a:solidFill>
                <a:schemeClr val="bg1"/>
              </a:solidFill>
            </a:endParaRPr>
          </a:p>
        </p:txBody>
      </p:sp>
    </p:spTree>
    <p:extLst>
      <p:ext uri="{BB962C8B-B14F-4D97-AF65-F5344CB8AC3E}">
        <p14:creationId xmlns:p14="http://schemas.microsoft.com/office/powerpoint/2010/main" val="868618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47" y="307911"/>
            <a:ext cx="10440955" cy="578498"/>
          </a:xfrm>
        </p:spPr>
        <p:txBody>
          <a:bodyPr>
            <a:noAutofit/>
          </a:bodyPr>
          <a:lstStyle/>
          <a:p>
            <a:r>
              <a:rPr lang="en-US" sz="3200" dirty="0"/>
              <a:t>Metric </a:t>
            </a:r>
            <a:r>
              <a:rPr lang="en-US" sz="3200" dirty="0" smtClean="0"/>
              <a:t>9: “</a:t>
            </a:r>
            <a:r>
              <a:rPr lang="en-US" sz="3200" dirty="0"/>
              <a:t>Distribution Of Tickets Based On Resolution Time</a:t>
            </a:r>
            <a:r>
              <a:rPr lang="en-US" sz="3200" dirty="0" smtClean="0"/>
              <a:t>”</a:t>
            </a:r>
            <a:endParaRPr lang="en-US" sz="3200" dirty="0"/>
          </a:p>
        </p:txBody>
      </p:sp>
      <p:sp>
        <p:nvSpPr>
          <p:cNvPr id="7" name="Rectangle 6"/>
          <p:cNvSpPr/>
          <p:nvPr/>
        </p:nvSpPr>
        <p:spPr>
          <a:xfrm>
            <a:off x="5165563" y="1478553"/>
            <a:ext cx="6577997" cy="4524315"/>
          </a:xfrm>
          <a:prstGeom prst="rect">
            <a:avLst/>
          </a:prstGeom>
        </p:spPr>
        <p:txBody>
          <a:bodyPr wrap="square">
            <a:spAutoFit/>
          </a:bodyPr>
          <a:lstStyle/>
          <a:p>
            <a:r>
              <a:rPr lang="en-US" b="1" dirty="0">
                <a:solidFill>
                  <a:srgbClr val="FFC000"/>
                </a:solidFill>
              </a:rPr>
              <a:t>Resolution Time 0</a:t>
            </a:r>
            <a:r>
              <a:rPr lang="en-US" dirty="0">
                <a:solidFill>
                  <a:srgbClr val="FFC000"/>
                </a:solidFill>
              </a:rPr>
              <a:t>: </a:t>
            </a:r>
            <a:r>
              <a:rPr lang="en-US" b="1" dirty="0">
                <a:solidFill>
                  <a:srgbClr val="FFC000"/>
                </a:solidFill>
              </a:rPr>
              <a:t>25,071</a:t>
            </a:r>
            <a:r>
              <a:rPr lang="en-US" dirty="0">
                <a:solidFill>
                  <a:srgbClr val="FFC000"/>
                </a:solidFill>
              </a:rPr>
              <a:t> tickets resolved instantly, showing a large number of quick resolutions.</a:t>
            </a:r>
            <a:endParaRPr lang="en-US" dirty="0" smtClean="0">
              <a:solidFill>
                <a:srgbClr val="FFC000"/>
              </a:solidFill>
            </a:endParaRPr>
          </a:p>
          <a:p>
            <a:pPr marL="285750" lvl="0" indent="-285750" eaLnBrk="0" fontAlgn="base" hangingPunct="0">
              <a:spcBef>
                <a:spcPct val="0"/>
              </a:spcBef>
              <a:spcAft>
                <a:spcPct val="0"/>
              </a:spcAft>
              <a:buFont typeface="Wingdings" panose="05000000000000000000" pitchFamily="2" charset="2"/>
              <a:buChar char="v"/>
            </a:pPr>
            <a:r>
              <a:rPr lang="en-US" altLang="en-US" b="1" dirty="0">
                <a:solidFill>
                  <a:srgbClr val="FFC000"/>
                </a:solidFill>
              </a:rPr>
              <a:t>Resolution Time 1-5</a:t>
            </a:r>
            <a:r>
              <a:rPr lang="en-US" altLang="en-US" dirty="0">
                <a:solidFill>
                  <a:srgbClr val="FFC000"/>
                </a:solidFill>
              </a:rPr>
              <a:t>: Between </a:t>
            </a:r>
            <a:r>
              <a:rPr lang="en-US" altLang="en-US" b="1" dirty="0">
                <a:solidFill>
                  <a:srgbClr val="FFC000"/>
                </a:solidFill>
              </a:rPr>
              <a:t>9,277</a:t>
            </a:r>
            <a:r>
              <a:rPr lang="en-US" altLang="en-US" dirty="0">
                <a:solidFill>
                  <a:srgbClr val="FFC000"/>
                </a:solidFill>
              </a:rPr>
              <a:t> and </a:t>
            </a:r>
            <a:r>
              <a:rPr lang="en-US" altLang="en-US" b="1" dirty="0">
                <a:solidFill>
                  <a:srgbClr val="FFC000"/>
                </a:solidFill>
              </a:rPr>
              <a:t>8,789</a:t>
            </a:r>
            <a:r>
              <a:rPr lang="en-US" altLang="en-US" dirty="0">
                <a:solidFill>
                  <a:srgbClr val="FFC000"/>
                </a:solidFill>
              </a:rPr>
              <a:t> tickets resolved in </a:t>
            </a:r>
            <a:r>
              <a:rPr lang="en-US" altLang="en-US" b="1" dirty="0">
                <a:solidFill>
                  <a:srgbClr val="FFC000"/>
                </a:solidFill>
              </a:rPr>
              <a:t>1 to 5</a:t>
            </a:r>
            <a:r>
              <a:rPr lang="en-US" altLang="en-US" dirty="0">
                <a:solidFill>
                  <a:srgbClr val="FFC000"/>
                </a:solidFill>
              </a:rPr>
              <a:t> time units, indicating a moderate resolution rate.</a:t>
            </a:r>
          </a:p>
          <a:p>
            <a:pPr marL="285750" lvl="0" indent="-285750" eaLnBrk="0" fontAlgn="base" hangingPunct="0">
              <a:spcBef>
                <a:spcPct val="0"/>
              </a:spcBef>
              <a:spcAft>
                <a:spcPct val="0"/>
              </a:spcAft>
              <a:buFont typeface="Wingdings" panose="05000000000000000000" pitchFamily="2" charset="2"/>
              <a:buChar char="v"/>
            </a:pPr>
            <a:r>
              <a:rPr lang="en-US" altLang="en-US" b="1" dirty="0">
                <a:solidFill>
                  <a:srgbClr val="FFC000"/>
                </a:solidFill>
              </a:rPr>
              <a:t>Resolution Time 6-10</a:t>
            </a:r>
            <a:r>
              <a:rPr lang="en-US" altLang="en-US" dirty="0">
                <a:solidFill>
                  <a:srgbClr val="FFC000"/>
                </a:solidFill>
              </a:rPr>
              <a:t>: Between </a:t>
            </a:r>
            <a:r>
              <a:rPr lang="en-US" altLang="en-US" b="1" dirty="0">
                <a:solidFill>
                  <a:srgbClr val="FFC000"/>
                </a:solidFill>
              </a:rPr>
              <a:t>7,802</a:t>
            </a:r>
            <a:r>
              <a:rPr lang="en-US" altLang="en-US" dirty="0">
                <a:solidFill>
                  <a:srgbClr val="FFC000"/>
                </a:solidFill>
              </a:rPr>
              <a:t> and </a:t>
            </a:r>
            <a:r>
              <a:rPr lang="en-US" altLang="en-US" b="1" dirty="0">
                <a:solidFill>
                  <a:srgbClr val="FFC000"/>
                </a:solidFill>
              </a:rPr>
              <a:t>3,739</a:t>
            </a:r>
            <a:r>
              <a:rPr lang="en-US" altLang="en-US" dirty="0">
                <a:solidFill>
                  <a:srgbClr val="FFC000"/>
                </a:solidFill>
              </a:rPr>
              <a:t> tickets resolved in </a:t>
            </a:r>
            <a:r>
              <a:rPr lang="en-US" altLang="en-US" b="1" dirty="0">
                <a:solidFill>
                  <a:srgbClr val="FFC000"/>
                </a:solidFill>
              </a:rPr>
              <a:t>6 to 10</a:t>
            </a:r>
            <a:r>
              <a:rPr lang="en-US" altLang="en-US" dirty="0">
                <a:solidFill>
                  <a:srgbClr val="FFC000"/>
                </a:solidFill>
              </a:rPr>
              <a:t> time units, showing a decrease in the number of tickets as resolution time increases.</a:t>
            </a:r>
          </a:p>
          <a:p>
            <a:pPr marL="285750" lvl="0" indent="-285750" eaLnBrk="0" fontAlgn="base" hangingPunct="0">
              <a:spcBef>
                <a:spcPct val="0"/>
              </a:spcBef>
              <a:spcAft>
                <a:spcPct val="0"/>
              </a:spcAft>
              <a:buFont typeface="Wingdings" panose="05000000000000000000" pitchFamily="2" charset="2"/>
              <a:buChar char="v"/>
            </a:pPr>
            <a:r>
              <a:rPr lang="en-US" altLang="en-US" b="1" dirty="0">
                <a:solidFill>
                  <a:srgbClr val="FFC000"/>
                </a:solidFill>
              </a:rPr>
              <a:t>Resolution Time 11-15</a:t>
            </a:r>
            <a:r>
              <a:rPr lang="en-US" altLang="en-US" dirty="0">
                <a:solidFill>
                  <a:srgbClr val="FFC000"/>
                </a:solidFill>
              </a:rPr>
              <a:t>: Between </a:t>
            </a:r>
            <a:r>
              <a:rPr lang="en-US" altLang="en-US" b="1" dirty="0">
                <a:solidFill>
                  <a:srgbClr val="FFC000"/>
                </a:solidFill>
              </a:rPr>
              <a:t>1,732</a:t>
            </a:r>
            <a:r>
              <a:rPr lang="en-US" altLang="en-US" dirty="0">
                <a:solidFill>
                  <a:srgbClr val="FFC000"/>
                </a:solidFill>
              </a:rPr>
              <a:t> and </a:t>
            </a:r>
            <a:r>
              <a:rPr lang="en-US" altLang="en-US" b="1" dirty="0">
                <a:solidFill>
                  <a:srgbClr val="FFC000"/>
                </a:solidFill>
              </a:rPr>
              <a:t>1,360</a:t>
            </a:r>
            <a:r>
              <a:rPr lang="en-US" altLang="en-US" dirty="0">
                <a:solidFill>
                  <a:srgbClr val="FFC000"/>
                </a:solidFill>
              </a:rPr>
              <a:t> tickets, with a further decline in the number of tickets resolved.</a:t>
            </a:r>
          </a:p>
          <a:p>
            <a:pPr marL="285750" lvl="0" indent="-285750" eaLnBrk="0" fontAlgn="base" hangingPunct="0">
              <a:spcBef>
                <a:spcPct val="0"/>
              </a:spcBef>
              <a:spcAft>
                <a:spcPct val="0"/>
              </a:spcAft>
              <a:buFont typeface="Wingdings" panose="05000000000000000000" pitchFamily="2" charset="2"/>
              <a:buChar char="v"/>
            </a:pPr>
            <a:r>
              <a:rPr lang="en-US" altLang="en-US" b="1" dirty="0">
                <a:solidFill>
                  <a:srgbClr val="FFC000"/>
                </a:solidFill>
              </a:rPr>
              <a:t>Resolution Time 16-21</a:t>
            </a:r>
            <a:r>
              <a:rPr lang="en-US" altLang="en-US" dirty="0">
                <a:solidFill>
                  <a:srgbClr val="FFC000"/>
                </a:solidFill>
              </a:rPr>
              <a:t>: Less than </a:t>
            </a:r>
            <a:r>
              <a:rPr lang="en-US" altLang="en-US" b="1" dirty="0">
                <a:solidFill>
                  <a:srgbClr val="FFC000"/>
                </a:solidFill>
              </a:rPr>
              <a:t>2,000</a:t>
            </a:r>
            <a:r>
              <a:rPr lang="en-US" altLang="en-US" dirty="0">
                <a:solidFill>
                  <a:srgbClr val="FFC000"/>
                </a:solidFill>
              </a:rPr>
              <a:t> tickets in this range, with </a:t>
            </a:r>
            <a:r>
              <a:rPr lang="en-US" altLang="en-US" b="1" dirty="0">
                <a:solidFill>
                  <a:srgbClr val="FFC000"/>
                </a:solidFill>
              </a:rPr>
              <a:t>only 2 tickets</a:t>
            </a:r>
            <a:r>
              <a:rPr lang="en-US" altLang="en-US" dirty="0">
                <a:solidFill>
                  <a:srgbClr val="FFC000"/>
                </a:solidFill>
              </a:rPr>
              <a:t> taking </a:t>
            </a:r>
            <a:r>
              <a:rPr lang="en-US" altLang="en-US" b="1" dirty="0">
                <a:solidFill>
                  <a:srgbClr val="FFC000"/>
                </a:solidFill>
              </a:rPr>
              <a:t>20 and 21</a:t>
            </a:r>
            <a:r>
              <a:rPr lang="en-US" altLang="en-US" dirty="0">
                <a:solidFill>
                  <a:srgbClr val="FFC000"/>
                </a:solidFill>
              </a:rPr>
              <a:t> time units, indicating very few long resolution times. </a:t>
            </a:r>
          </a:p>
          <a:p>
            <a:endParaRPr lang="en-US" dirty="0">
              <a:solidFill>
                <a:srgbClr val="FFC000"/>
              </a:solidFill>
            </a:endParaRPr>
          </a:p>
          <a:p>
            <a:pPr marL="285750" indent="-285750">
              <a:buFont typeface="Wingdings" panose="05000000000000000000" pitchFamily="2" charset="2"/>
              <a:buChar char="ü"/>
            </a:pPr>
            <a:r>
              <a:rPr lang="en-US" dirty="0" smtClean="0">
                <a:solidFill>
                  <a:srgbClr val="FFC000"/>
                </a:solidFill>
              </a:rPr>
              <a:t>In </a:t>
            </a:r>
            <a:r>
              <a:rPr lang="en-US" dirty="0">
                <a:solidFill>
                  <a:srgbClr val="FFC000"/>
                </a:solidFill>
              </a:rPr>
              <a:t>summary, the majority of tickets are resolved quickly (within 0-5 units of time), with progressively fewer tickets being resolved as the resolution time increases.</a:t>
            </a:r>
          </a:p>
        </p:txBody>
      </p:sp>
      <p:graphicFrame>
        <p:nvGraphicFramePr>
          <p:cNvPr id="5" name="Chart 4"/>
          <p:cNvGraphicFramePr>
            <a:graphicFrameLocks/>
          </p:cNvGraphicFramePr>
          <p:nvPr>
            <p:extLst>
              <p:ext uri="{D42A27DB-BD31-4B8C-83A1-F6EECF244321}">
                <p14:modId xmlns:p14="http://schemas.microsoft.com/office/powerpoint/2010/main" val="2802733598"/>
              </p:ext>
            </p:extLst>
          </p:nvPr>
        </p:nvGraphicFramePr>
        <p:xfrm>
          <a:off x="469783" y="2189527"/>
          <a:ext cx="4018328" cy="329687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1933662" y="5420342"/>
            <a:ext cx="1208015" cy="276999"/>
          </a:xfrm>
          <a:prstGeom prst="rect">
            <a:avLst/>
          </a:prstGeom>
          <a:noFill/>
        </p:spPr>
        <p:txBody>
          <a:bodyPr wrap="square" rtlCol="0">
            <a:spAutoFit/>
          </a:bodyPr>
          <a:lstStyle/>
          <a:p>
            <a:r>
              <a:rPr lang="en-US" sz="1200" dirty="0" smtClean="0">
                <a:solidFill>
                  <a:schemeClr val="bg1"/>
                </a:solidFill>
              </a:rPr>
              <a:t>Resolution Time</a:t>
            </a:r>
            <a:endParaRPr lang="en-IN" sz="1200" dirty="0">
              <a:solidFill>
                <a:schemeClr val="bg1"/>
              </a:solidFill>
            </a:endParaRPr>
          </a:p>
        </p:txBody>
      </p:sp>
      <p:sp>
        <p:nvSpPr>
          <p:cNvPr id="16" name="TextBox 15"/>
          <p:cNvSpPr txBox="1"/>
          <p:nvPr/>
        </p:nvSpPr>
        <p:spPr>
          <a:xfrm rot="16200000">
            <a:off x="-399390" y="3509879"/>
            <a:ext cx="1461347" cy="276999"/>
          </a:xfrm>
          <a:prstGeom prst="rect">
            <a:avLst/>
          </a:prstGeom>
          <a:noFill/>
        </p:spPr>
        <p:txBody>
          <a:bodyPr wrap="square" rtlCol="0">
            <a:spAutoFit/>
          </a:bodyPr>
          <a:lstStyle/>
          <a:p>
            <a:pPr algn="ctr"/>
            <a:r>
              <a:rPr lang="en-US" sz="1200" dirty="0" smtClean="0">
                <a:solidFill>
                  <a:schemeClr val="bg1"/>
                </a:solidFill>
              </a:rPr>
              <a:t>Ticket Count</a:t>
            </a:r>
            <a:endParaRPr lang="en-IN" sz="1200" dirty="0">
              <a:solidFill>
                <a:schemeClr val="bg1"/>
              </a:solidFill>
            </a:endParaRPr>
          </a:p>
        </p:txBody>
      </p:sp>
    </p:spTree>
    <p:extLst>
      <p:ext uri="{BB962C8B-B14F-4D97-AF65-F5344CB8AC3E}">
        <p14:creationId xmlns:p14="http://schemas.microsoft.com/office/powerpoint/2010/main" val="4142850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14</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01899" y="134224"/>
            <a:ext cx="8330184" cy="711044"/>
          </a:xfrm>
        </p:spPr>
        <p:txBody>
          <a:bodyPr/>
          <a:lstStyle/>
          <a:p>
            <a:r>
              <a:rPr lang="en-US" dirty="0" smtClean="0"/>
              <a:t>Conclusion on Key Metric</a:t>
            </a:r>
            <a:endParaRPr lang="en-US" dirty="0"/>
          </a:p>
        </p:txBody>
      </p:sp>
      <p:sp>
        <p:nvSpPr>
          <p:cNvPr id="5" name="Rectangle 4"/>
          <p:cNvSpPr/>
          <p:nvPr/>
        </p:nvSpPr>
        <p:spPr>
          <a:xfrm>
            <a:off x="501899" y="1327503"/>
            <a:ext cx="11175575" cy="4621265"/>
          </a:xfrm>
          <a:prstGeom prst="rect">
            <a:avLst/>
          </a:prstGeom>
        </p:spPr>
        <p:txBody>
          <a:bodyPr wrap="square">
            <a:spAutoFit/>
          </a:bodyPr>
          <a:lstStyle/>
          <a:p>
            <a:pPr lvl="0" algn="ctr">
              <a:tabLst>
                <a:tab pos="457200" algn="l"/>
              </a:tabLst>
            </a:pPr>
            <a:r>
              <a:rPr lang="en-IN" b="1" dirty="0">
                <a:solidFill>
                  <a:schemeClr val="accent2"/>
                </a:solidFill>
              </a:rPr>
              <a:t>Key Metrics</a:t>
            </a:r>
          </a:p>
          <a:p>
            <a:pPr lvl="0">
              <a:tabLst>
                <a:tab pos="457200" algn="l"/>
              </a:tabLst>
            </a:pPr>
            <a:r>
              <a:rPr lang="en-IN" b="1" dirty="0">
                <a:solidFill>
                  <a:schemeClr val="accent2"/>
                </a:solidFill>
              </a:rPr>
              <a:t>Count:</a:t>
            </a:r>
          </a:p>
          <a:p>
            <a:pPr marL="285750" lvl="1" indent="-285750">
              <a:lnSpc>
                <a:spcPct val="115000"/>
              </a:lnSpc>
              <a:buSzPct val="100000"/>
              <a:buFont typeface="Wingdings" panose="05000000000000000000" pitchFamily="2" charset="2"/>
              <a:buChar char="v"/>
              <a:tabLst>
                <a:tab pos="914400" algn="l"/>
              </a:tabLst>
            </a:pPr>
            <a:r>
              <a:rPr lang="en-GB" b="1" dirty="0">
                <a:solidFill>
                  <a:schemeClr val="accent2"/>
                </a:solidFill>
              </a:rPr>
              <a:t>Total number of tickets handled by the agent.</a:t>
            </a:r>
            <a:endParaRPr lang="en-IN" b="1" dirty="0">
              <a:solidFill>
                <a:schemeClr val="accent2"/>
              </a:solidFill>
            </a:endParaRPr>
          </a:p>
          <a:p>
            <a:pPr marL="285750" lvl="1" indent="-285750">
              <a:lnSpc>
                <a:spcPct val="115000"/>
              </a:lnSpc>
              <a:buSzPct val="100000"/>
              <a:buFont typeface="Wingdings" panose="05000000000000000000" pitchFamily="2" charset="2"/>
              <a:buChar char="v"/>
              <a:tabLst>
                <a:tab pos="914400" algn="l"/>
              </a:tabLst>
            </a:pPr>
            <a:r>
              <a:rPr lang="en-GB" b="1" dirty="0">
                <a:solidFill>
                  <a:schemeClr val="accent2"/>
                </a:solidFill>
              </a:rPr>
              <a:t>Higher ticket counts could indicate high productivity. Consider whether the agent is meeting the workload expectation.</a:t>
            </a:r>
          </a:p>
          <a:p>
            <a:pPr marL="0" lvl="1">
              <a:lnSpc>
                <a:spcPct val="115000"/>
              </a:lnSpc>
              <a:spcAft>
                <a:spcPts val="0"/>
              </a:spcAft>
              <a:buSzPts val="1000"/>
              <a:tabLst>
                <a:tab pos="914400" algn="l"/>
              </a:tabLst>
            </a:pPr>
            <a:endParaRPr lang="en-IN" b="1" dirty="0">
              <a:solidFill>
                <a:schemeClr val="accent2"/>
              </a:solidFill>
            </a:endParaRPr>
          </a:p>
          <a:p>
            <a:pPr lvl="0">
              <a:tabLst>
                <a:tab pos="457200" algn="l"/>
              </a:tabLst>
            </a:pPr>
            <a:r>
              <a:rPr lang="en-IN" b="1" dirty="0">
                <a:solidFill>
                  <a:schemeClr val="accent2"/>
                </a:solidFill>
              </a:rPr>
              <a:t>Resolution Time:</a:t>
            </a:r>
          </a:p>
          <a:p>
            <a:pPr marL="285750" lvl="1" indent="-285750">
              <a:lnSpc>
                <a:spcPct val="115000"/>
              </a:lnSpc>
              <a:spcAft>
                <a:spcPts val="0"/>
              </a:spcAft>
              <a:buSzPct val="100000"/>
              <a:buFont typeface="Wingdings" panose="05000000000000000000" pitchFamily="2" charset="2"/>
              <a:buChar char="v"/>
              <a:tabLst>
                <a:tab pos="914400" algn="l"/>
              </a:tabLst>
            </a:pPr>
            <a:r>
              <a:rPr lang="en-GB" b="1" dirty="0">
                <a:solidFill>
                  <a:schemeClr val="accent2"/>
                </a:solidFill>
              </a:rPr>
              <a:t>Average and median resolution times should ideally align with organizational benchmarks.</a:t>
            </a:r>
            <a:endParaRPr lang="en-IN" b="1" dirty="0">
              <a:solidFill>
                <a:schemeClr val="accent2"/>
              </a:solidFill>
            </a:endParaRPr>
          </a:p>
          <a:p>
            <a:pPr marL="285750" lvl="1" indent="-285750">
              <a:lnSpc>
                <a:spcPct val="115000"/>
              </a:lnSpc>
              <a:spcAft>
                <a:spcPts val="0"/>
              </a:spcAft>
              <a:buSzPct val="100000"/>
              <a:buFont typeface="Wingdings" panose="05000000000000000000" pitchFamily="2" charset="2"/>
              <a:buChar char="v"/>
              <a:tabLst>
                <a:tab pos="914400" algn="l"/>
              </a:tabLst>
            </a:pPr>
            <a:r>
              <a:rPr lang="en-GB" b="1" dirty="0">
                <a:solidFill>
                  <a:schemeClr val="accent2"/>
                </a:solidFill>
              </a:rPr>
              <a:t>A high maximum resolution time could indicate inefficiency in handling certain cases.</a:t>
            </a:r>
          </a:p>
          <a:p>
            <a:pPr marL="0" lvl="1">
              <a:lnSpc>
                <a:spcPct val="115000"/>
              </a:lnSpc>
              <a:spcAft>
                <a:spcPts val="0"/>
              </a:spcAft>
              <a:buSzPts val="1000"/>
              <a:tabLst>
                <a:tab pos="914400" algn="l"/>
              </a:tabLst>
            </a:pPr>
            <a:endParaRPr lang="en-IN" b="1" dirty="0">
              <a:solidFill>
                <a:schemeClr val="accent2"/>
              </a:solidFill>
            </a:endParaRPr>
          </a:p>
          <a:p>
            <a:pPr lvl="0">
              <a:tabLst>
                <a:tab pos="457200" algn="l"/>
              </a:tabLst>
            </a:pPr>
            <a:r>
              <a:rPr lang="en-IN" b="1" dirty="0">
                <a:solidFill>
                  <a:schemeClr val="accent2"/>
                </a:solidFill>
              </a:rPr>
              <a:t>Satisfaction Rate:</a:t>
            </a:r>
          </a:p>
          <a:p>
            <a:pPr marL="285750" lvl="1" indent="-285750">
              <a:lnSpc>
                <a:spcPct val="115000"/>
              </a:lnSpc>
              <a:buSzPct val="100000"/>
              <a:buFont typeface="Wingdings" panose="05000000000000000000" pitchFamily="2" charset="2"/>
              <a:buChar char="v"/>
              <a:tabLst>
                <a:tab pos="914400" algn="l"/>
              </a:tabLst>
            </a:pPr>
            <a:r>
              <a:rPr lang="en-GB" b="1" dirty="0">
                <a:solidFill>
                  <a:schemeClr val="accent2"/>
                </a:solidFill>
              </a:rPr>
              <a:t>Customer satisfaction rate is a critical metric.</a:t>
            </a:r>
          </a:p>
          <a:p>
            <a:pPr marL="285750" lvl="1" indent="-285750">
              <a:lnSpc>
                <a:spcPct val="115000"/>
              </a:lnSpc>
              <a:spcAft>
                <a:spcPts val="0"/>
              </a:spcAft>
              <a:buSzPts val="1000"/>
              <a:buFont typeface="Wingdings" panose="05000000000000000000" pitchFamily="2" charset="2"/>
              <a:buChar char="v"/>
              <a:tabLst>
                <a:tab pos="914400" algn="l"/>
              </a:tabLst>
            </a:pPr>
            <a:endParaRPr lang="en-IN" b="1" dirty="0">
              <a:solidFill>
                <a:schemeClr val="accent2"/>
              </a:solidFill>
            </a:endParaRPr>
          </a:p>
          <a:p>
            <a:pPr marL="285750" indent="-285750">
              <a:buFont typeface="Wingdings" panose="05000000000000000000" pitchFamily="2" charset="2"/>
              <a:buChar char="ü"/>
            </a:pPr>
            <a:r>
              <a:rPr lang="en-GB" b="1" dirty="0">
                <a:solidFill>
                  <a:schemeClr val="accent2"/>
                </a:solidFill>
              </a:rPr>
              <a:t>A satisfaction rate below a defined threshold (e.g., 3.5 out of 5) may be unacceptable.</a:t>
            </a:r>
          </a:p>
          <a:p>
            <a:pPr marL="285750" indent="-285750">
              <a:buFont typeface="Wingdings" panose="05000000000000000000" pitchFamily="2" charset="2"/>
              <a:buChar char="v"/>
            </a:pPr>
            <a:endParaRPr lang="en-GB" b="1" dirty="0">
              <a:solidFill>
                <a:schemeClr val="accent2"/>
              </a:solidFill>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15</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01899" y="134224"/>
            <a:ext cx="8330184" cy="711044"/>
          </a:xfrm>
        </p:spPr>
        <p:txBody>
          <a:bodyPr/>
          <a:lstStyle/>
          <a:p>
            <a:r>
              <a:rPr lang="en-US" dirty="0" smtClean="0"/>
              <a:t>Conclusion on Key Metric (contd.)</a:t>
            </a:r>
            <a:endParaRPr lang="en-US" dirty="0"/>
          </a:p>
        </p:txBody>
      </p:sp>
      <p:sp>
        <p:nvSpPr>
          <p:cNvPr id="5" name="Rectangle 4"/>
          <p:cNvSpPr/>
          <p:nvPr/>
        </p:nvSpPr>
        <p:spPr>
          <a:xfrm>
            <a:off x="501899" y="1327503"/>
            <a:ext cx="11175575" cy="4447371"/>
          </a:xfrm>
          <a:prstGeom prst="rect">
            <a:avLst/>
          </a:prstGeom>
        </p:spPr>
        <p:txBody>
          <a:bodyPr wrap="square">
            <a:spAutoFit/>
          </a:bodyPr>
          <a:lstStyle/>
          <a:p>
            <a:pPr algn="ctr"/>
            <a:r>
              <a:rPr lang="en-GB" sz="2000" b="1" u="sng" dirty="0">
                <a:solidFill>
                  <a:schemeClr val="accent2"/>
                </a:solidFill>
              </a:rPr>
              <a:t>Decision Considerations</a:t>
            </a:r>
            <a:endParaRPr lang="en-IN" sz="2000" b="1" u="sng" dirty="0">
              <a:solidFill>
                <a:schemeClr val="accent2"/>
              </a:solidFill>
            </a:endParaRPr>
          </a:p>
          <a:p>
            <a:pPr marL="171450" indent="-171450" algn="ctr">
              <a:buFont typeface="Wingdings" panose="05000000000000000000" pitchFamily="2" charset="2"/>
              <a:buChar char="ü"/>
            </a:pPr>
            <a:endParaRPr lang="en-GB" sz="1100" dirty="0">
              <a:solidFill>
                <a:schemeClr val="accent2"/>
              </a:solidFill>
              <a:latin typeface="Arial" panose="020B0604020202020204" pitchFamily="34" charset="0"/>
            </a:endParaRPr>
          </a:p>
          <a:p>
            <a:pPr lvl="0"/>
            <a:r>
              <a:rPr lang="en-IN" b="1" dirty="0">
                <a:solidFill>
                  <a:schemeClr val="accent2"/>
                </a:solidFill>
              </a:rPr>
              <a:t>Focus on Trends</a:t>
            </a:r>
            <a:r>
              <a:rPr lang="en-IN" dirty="0">
                <a:solidFill>
                  <a:schemeClr val="accent2"/>
                </a:solidFill>
              </a:rPr>
              <a:t>:</a:t>
            </a:r>
          </a:p>
          <a:p>
            <a:pPr marL="628650" lvl="1" indent="-171450">
              <a:buFont typeface="Wingdings" panose="05000000000000000000" pitchFamily="2" charset="2"/>
              <a:buChar char="v"/>
            </a:pPr>
            <a:r>
              <a:rPr lang="en-GB" dirty="0">
                <a:solidFill>
                  <a:schemeClr val="accent2"/>
                </a:solidFill>
              </a:rPr>
              <a:t>If the agent's performance consistently skews towards the </a:t>
            </a:r>
            <a:r>
              <a:rPr lang="en-GB" b="1" dirty="0">
                <a:solidFill>
                  <a:schemeClr val="accent2"/>
                </a:solidFill>
              </a:rPr>
              <a:t>min or below average</a:t>
            </a:r>
            <a:r>
              <a:rPr lang="en-GB" dirty="0">
                <a:solidFill>
                  <a:schemeClr val="accent2"/>
                </a:solidFill>
              </a:rPr>
              <a:t> values for all metrics (e.g., low satisfaction, high resolution time), this may indicate a need for improvement or dismissal</a:t>
            </a:r>
            <a:r>
              <a:rPr lang="en-GB" dirty="0" smtClean="0">
                <a:solidFill>
                  <a:schemeClr val="accent2"/>
                </a:solidFill>
              </a:rPr>
              <a:t>.</a:t>
            </a:r>
            <a:endParaRPr lang="en-IN" dirty="0">
              <a:solidFill>
                <a:schemeClr val="accent2"/>
              </a:solidFill>
            </a:endParaRPr>
          </a:p>
          <a:p>
            <a:pPr lvl="0"/>
            <a:r>
              <a:rPr lang="en-IN" b="1" dirty="0">
                <a:solidFill>
                  <a:schemeClr val="accent2"/>
                </a:solidFill>
              </a:rPr>
              <a:t>Satisfaction as a Priority</a:t>
            </a:r>
            <a:r>
              <a:rPr lang="en-IN" dirty="0">
                <a:solidFill>
                  <a:schemeClr val="accent2"/>
                </a:solidFill>
              </a:rPr>
              <a:t>:</a:t>
            </a:r>
          </a:p>
          <a:p>
            <a:pPr marL="628650" lvl="1" indent="-171450">
              <a:buFont typeface="Wingdings" panose="05000000000000000000" pitchFamily="2" charset="2"/>
              <a:buChar char="v"/>
            </a:pPr>
            <a:r>
              <a:rPr lang="en-GB" dirty="0">
                <a:solidFill>
                  <a:schemeClr val="accent2"/>
                </a:solidFill>
              </a:rPr>
              <a:t>Since </a:t>
            </a:r>
            <a:r>
              <a:rPr lang="en-GB" b="1" dirty="0">
                <a:solidFill>
                  <a:schemeClr val="accent2"/>
                </a:solidFill>
              </a:rPr>
              <a:t>customer satisfaction (median 4.2, min 3.0)</a:t>
            </a:r>
            <a:r>
              <a:rPr lang="en-GB" dirty="0">
                <a:solidFill>
                  <a:schemeClr val="accent2"/>
                </a:solidFill>
              </a:rPr>
              <a:t> is vital, consider firing the agent if their consistent satisfaction rate is closer to the </a:t>
            </a:r>
            <a:r>
              <a:rPr lang="en-GB" b="1" dirty="0">
                <a:solidFill>
                  <a:schemeClr val="accent2"/>
                </a:solidFill>
              </a:rPr>
              <a:t>minimum (3.0</a:t>
            </a:r>
            <a:r>
              <a:rPr lang="en-GB" b="1" dirty="0" smtClean="0">
                <a:solidFill>
                  <a:schemeClr val="accent2"/>
                </a:solidFill>
              </a:rPr>
              <a:t>)</a:t>
            </a:r>
            <a:r>
              <a:rPr lang="en-GB" dirty="0" smtClean="0">
                <a:solidFill>
                  <a:schemeClr val="accent2"/>
                </a:solidFill>
              </a:rPr>
              <a:t>.</a:t>
            </a:r>
          </a:p>
          <a:p>
            <a:pPr lvl="1"/>
            <a:endParaRPr lang="en-IN" dirty="0">
              <a:solidFill>
                <a:schemeClr val="accent2"/>
              </a:solidFill>
            </a:endParaRPr>
          </a:p>
          <a:p>
            <a:pPr lvl="0"/>
            <a:r>
              <a:rPr lang="en-IN" b="1" dirty="0">
                <a:solidFill>
                  <a:schemeClr val="accent2"/>
                </a:solidFill>
              </a:rPr>
              <a:t>Low Ticket Volume with Poor Metrics</a:t>
            </a:r>
            <a:r>
              <a:rPr lang="en-IN" dirty="0">
                <a:solidFill>
                  <a:schemeClr val="accent2"/>
                </a:solidFill>
              </a:rPr>
              <a:t>:</a:t>
            </a:r>
          </a:p>
          <a:p>
            <a:pPr marL="628650" lvl="1" indent="-171450">
              <a:buFont typeface="Wingdings" panose="05000000000000000000" pitchFamily="2" charset="2"/>
              <a:buChar char="v"/>
            </a:pPr>
            <a:r>
              <a:rPr lang="en-GB" dirty="0">
                <a:solidFill>
                  <a:schemeClr val="accent2"/>
                </a:solidFill>
              </a:rPr>
              <a:t>If the agent has a </a:t>
            </a:r>
            <a:r>
              <a:rPr lang="en-GB" b="1" dirty="0">
                <a:solidFill>
                  <a:schemeClr val="accent2"/>
                </a:solidFill>
              </a:rPr>
              <a:t>low count of tickets</a:t>
            </a:r>
            <a:r>
              <a:rPr lang="en-GB" dirty="0">
                <a:solidFill>
                  <a:schemeClr val="accent2"/>
                </a:solidFill>
              </a:rPr>
              <a:t> and still shows </a:t>
            </a:r>
            <a:r>
              <a:rPr lang="en-GB" b="1" dirty="0">
                <a:solidFill>
                  <a:schemeClr val="accent2"/>
                </a:solidFill>
              </a:rPr>
              <a:t>poor resolution time or satisfaction rates</a:t>
            </a:r>
            <a:r>
              <a:rPr lang="en-GB" dirty="0">
                <a:solidFill>
                  <a:schemeClr val="accent2"/>
                </a:solidFill>
              </a:rPr>
              <a:t>, this might justify </a:t>
            </a:r>
            <a:r>
              <a:rPr lang="en-GB" dirty="0" smtClean="0">
                <a:solidFill>
                  <a:schemeClr val="accent2"/>
                </a:solidFill>
              </a:rPr>
              <a:t>dismissal.</a:t>
            </a:r>
            <a:endParaRPr lang="en-IN" dirty="0">
              <a:solidFill>
                <a:schemeClr val="accent2"/>
              </a:solidFill>
            </a:endParaRPr>
          </a:p>
          <a:p>
            <a:pPr marL="628650" lvl="1" indent="-171450">
              <a:buFont typeface="Wingdings" panose="05000000000000000000" pitchFamily="2" charset="2"/>
              <a:buChar char="v"/>
            </a:pPr>
            <a:r>
              <a:rPr lang="en-GB" dirty="0">
                <a:solidFill>
                  <a:schemeClr val="accent2"/>
                </a:solidFill>
              </a:rPr>
              <a:t>Compare with team averages to confirm underperformance.</a:t>
            </a:r>
            <a:endParaRPr lang="en-IN" dirty="0">
              <a:solidFill>
                <a:schemeClr val="accent2"/>
              </a:solidFill>
            </a:endParaRPr>
          </a:p>
          <a:p>
            <a:pPr lvl="0"/>
            <a:r>
              <a:rPr lang="en-IN" b="1" dirty="0">
                <a:solidFill>
                  <a:schemeClr val="accent2"/>
                </a:solidFill>
              </a:rPr>
              <a:t>Balanced Approach</a:t>
            </a:r>
            <a:r>
              <a:rPr lang="en-IN" dirty="0">
                <a:solidFill>
                  <a:schemeClr val="accent2"/>
                </a:solidFill>
              </a:rPr>
              <a:t>:</a:t>
            </a:r>
          </a:p>
          <a:p>
            <a:pPr marL="628650" lvl="1" indent="-171450">
              <a:buFont typeface="Wingdings" panose="05000000000000000000" pitchFamily="2" charset="2"/>
              <a:buChar char="ü"/>
            </a:pPr>
            <a:r>
              <a:rPr lang="en-GB" dirty="0">
                <a:solidFill>
                  <a:schemeClr val="accent2"/>
                </a:solidFill>
              </a:rPr>
              <a:t>Provide </a:t>
            </a:r>
            <a:r>
              <a:rPr lang="en-GB" b="1" dirty="0">
                <a:solidFill>
                  <a:schemeClr val="accent2"/>
                </a:solidFill>
              </a:rPr>
              <a:t>training or coaching</a:t>
            </a:r>
            <a:r>
              <a:rPr lang="en-GB" dirty="0">
                <a:solidFill>
                  <a:schemeClr val="accent2"/>
                </a:solidFill>
              </a:rPr>
              <a:t> opportunities for agents who are borderline performers, especially if metrics like </a:t>
            </a:r>
            <a:r>
              <a:rPr lang="en-GB" b="1" dirty="0">
                <a:solidFill>
                  <a:schemeClr val="accent2"/>
                </a:solidFill>
              </a:rPr>
              <a:t>median resolution time (4.6)</a:t>
            </a:r>
            <a:r>
              <a:rPr lang="en-GB" dirty="0">
                <a:solidFill>
                  <a:schemeClr val="accent2"/>
                </a:solidFill>
              </a:rPr>
              <a:t> and </a:t>
            </a:r>
            <a:r>
              <a:rPr lang="en-GB" b="1" dirty="0">
                <a:solidFill>
                  <a:schemeClr val="accent2"/>
                </a:solidFill>
              </a:rPr>
              <a:t>average satisfaction rate (4.1)</a:t>
            </a:r>
            <a:r>
              <a:rPr lang="en-GB" dirty="0">
                <a:solidFill>
                  <a:schemeClr val="accent2"/>
                </a:solidFill>
              </a:rPr>
              <a:t> aren't far off from expectations.</a:t>
            </a:r>
            <a:endParaRPr lang="en-IN" dirty="0">
              <a:solidFill>
                <a:schemeClr val="accent2"/>
              </a:solidFill>
            </a:endParaRPr>
          </a:p>
        </p:txBody>
      </p:sp>
    </p:spTree>
    <p:extLst>
      <p:ext uri="{BB962C8B-B14F-4D97-AF65-F5344CB8AC3E}">
        <p14:creationId xmlns:p14="http://schemas.microsoft.com/office/powerpoint/2010/main" val="2008284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16</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01899" y="134224"/>
            <a:ext cx="8330184" cy="711044"/>
          </a:xfrm>
        </p:spPr>
        <p:txBody>
          <a:bodyPr/>
          <a:lstStyle/>
          <a:p>
            <a:r>
              <a:rPr lang="en-US" dirty="0"/>
              <a:t>Recommendations</a:t>
            </a:r>
          </a:p>
        </p:txBody>
      </p:sp>
      <p:sp>
        <p:nvSpPr>
          <p:cNvPr id="5" name="Rectangle 4"/>
          <p:cNvSpPr/>
          <p:nvPr/>
        </p:nvSpPr>
        <p:spPr>
          <a:xfrm>
            <a:off x="501900" y="1107161"/>
            <a:ext cx="10529623" cy="5755422"/>
          </a:xfrm>
          <a:prstGeom prst="rect">
            <a:avLst/>
          </a:prstGeom>
        </p:spPr>
        <p:txBody>
          <a:bodyPr wrap="square">
            <a:spAutoFit/>
          </a:bodyPr>
          <a:lstStyle/>
          <a:p>
            <a:pPr lvl="0"/>
            <a:r>
              <a:rPr lang="en-IN" sz="2000" b="1" dirty="0">
                <a:solidFill>
                  <a:schemeClr val="accent2"/>
                </a:solidFill>
              </a:rPr>
              <a:t>Focus on Hardware and Systems:</a:t>
            </a:r>
            <a:endParaRPr lang="en-IN" sz="2000" dirty="0">
              <a:solidFill>
                <a:schemeClr val="accent2"/>
              </a:solidFill>
            </a:endParaRPr>
          </a:p>
          <a:p>
            <a:pPr marL="742950" lvl="1" indent="-285750">
              <a:buFont typeface="Wingdings" panose="05000000000000000000" pitchFamily="2" charset="2"/>
              <a:buChar char="v"/>
            </a:pPr>
            <a:r>
              <a:rPr lang="en-GB" sz="2000" dirty="0">
                <a:solidFill>
                  <a:schemeClr val="accent2"/>
                </a:solidFill>
              </a:rPr>
              <a:t>Hardware and system-related tickets take the longest to resolve and impact satisfaction significantly. Prioritize investment in modernizing these areas</a:t>
            </a:r>
            <a:r>
              <a:rPr lang="en-GB" sz="2000" dirty="0" smtClean="0">
                <a:solidFill>
                  <a:schemeClr val="accent2"/>
                </a:solidFill>
              </a:rPr>
              <a:t>.</a:t>
            </a:r>
          </a:p>
          <a:p>
            <a:pPr lvl="1"/>
            <a:endParaRPr lang="en-IN" sz="2000" dirty="0">
              <a:solidFill>
                <a:schemeClr val="accent2"/>
              </a:solidFill>
            </a:endParaRPr>
          </a:p>
          <a:p>
            <a:pPr lvl="0"/>
            <a:r>
              <a:rPr lang="en-IN" sz="2000" b="1" dirty="0">
                <a:solidFill>
                  <a:schemeClr val="accent2"/>
                </a:solidFill>
              </a:rPr>
              <a:t>Leverage Automation:</a:t>
            </a:r>
            <a:endParaRPr lang="en-IN" sz="2000" dirty="0">
              <a:solidFill>
                <a:schemeClr val="accent2"/>
              </a:solidFill>
            </a:endParaRPr>
          </a:p>
          <a:p>
            <a:pPr marL="742950" lvl="1" indent="-285750">
              <a:buFont typeface="Wingdings" panose="05000000000000000000" pitchFamily="2" charset="2"/>
              <a:buChar char="v"/>
            </a:pPr>
            <a:r>
              <a:rPr lang="en-GB" sz="2000" dirty="0">
                <a:solidFill>
                  <a:schemeClr val="accent2"/>
                </a:solidFill>
              </a:rPr>
              <a:t>Introduce AI-driven tools for ticket classification, triage, and resolution suggestions to reduce manual workload and speed up response </a:t>
            </a:r>
            <a:r>
              <a:rPr lang="en-GB" sz="2000" dirty="0" smtClean="0">
                <a:solidFill>
                  <a:schemeClr val="accent2"/>
                </a:solidFill>
              </a:rPr>
              <a:t>times.</a:t>
            </a:r>
          </a:p>
          <a:p>
            <a:pPr lvl="1"/>
            <a:endParaRPr lang="en-IN" sz="2000" dirty="0">
              <a:solidFill>
                <a:schemeClr val="accent2"/>
              </a:solidFill>
            </a:endParaRPr>
          </a:p>
          <a:p>
            <a:pPr lvl="0"/>
            <a:r>
              <a:rPr lang="en-IN" sz="2000" b="1" dirty="0">
                <a:solidFill>
                  <a:schemeClr val="accent2"/>
                </a:solidFill>
              </a:rPr>
              <a:t>Employee Training:</a:t>
            </a:r>
            <a:endParaRPr lang="en-IN" sz="2000" dirty="0">
              <a:solidFill>
                <a:schemeClr val="accent2"/>
              </a:solidFill>
            </a:endParaRPr>
          </a:p>
          <a:p>
            <a:pPr marL="742950" lvl="1" indent="-285750">
              <a:buFont typeface="Wingdings" panose="05000000000000000000" pitchFamily="2" charset="2"/>
              <a:buChar char="v"/>
            </a:pPr>
            <a:r>
              <a:rPr lang="en-GB" sz="2000" dirty="0">
                <a:solidFill>
                  <a:schemeClr val="accent2"/>
                </a:solidFill>
              </a:rPr>
              <a:t>Train employees to handle software and system tools more effectively to reduce errors that lead to tickets</a:t>
            </a:r>
            <a:r>
              <a:rPr lang="en-GB" sz="2000" dirty="0" smtClean="0">
                <a:solidFill>
                  <a:schemeClr val="accent2"/>
                </a:solidFill>
              </a:rPr>
              <a:t>.</a:t>
            </a:r>
          </a:p>
          <a:p>
            <a:pPr lvl="1"/>
            <a:endParaRPr lang="en-IN" sz="2000" dirty="0">
              <a:solidFill>
                <a:schemeClr val="accent2"/>
              </a:solidFill>
            </a:endParaRPr>
          </a:p>
          <a:p>
            <a:pPr lvl="0"/>
            <a:r>
              <a:rPr lang="en-IN" sz="2000" b="1" dirty="0">
                <a:solidFill>
                  <a:schemeClr val="accent2"/>
                </a:solidFill>
              </a:rPr>
              <a:t>Proactive Monitoring and Maintenance:</a:t>
            </a:r>
            <a:endParaRPr lang="en-IN" sz="2000" dirty="0">
              <a:solidFill>
                <a:schemeClr val="accent2"/>
              </a:solidFill>
            </a:endParaRPr>
          </a:p>
          <a:p>
            <a:pPr marL="742950" lvl="1" indent="-285750">
              <a:buFont typeface="Wingdings" panose="05000000000000000000" pitchFamily="2" charset="2"/>
              <a:buChar char="v"/>
            </a:pPr>
            <a:r>
              <a:rPr lang="en-GB" sz="2000" dirty="0">
                <a:solidFill>
                  <a:schemeClr val="accent2"/>
                </a:solidFill>
              </a:rPr>
              <a:t>Invest in monitoring tools that pre-emptively detect and resolve hardware/system issues before employees report </a:t>
            </a:r>
            <a:r>
              <a:rPr lang="en-GB" sz="2000" dirty="0" smtClean="0">
                <a:solidFill>
                  <a:schemeClr val="accent2"/>
                </a:solidFill>
              </a:rPr>
              <a:t>them.</a:t>
            </a:r>
          </a:p>
          <a:p>
            <a:pPr lvl="1"/>
            <a:endParaRPr lang="en-IN" dirty="0">
              <a:solidFill>
                <a:schemeClr val="accent2"/>
              </a:solidFill>
            </a:endParaRPr>
          </a:p>
          <a:p>
            <a:pPr lvl="0"/>
            <a:endParaRPr lang="en-IN" dirty="0" smtClean="0">
              <a:solidFill>
                <a:schemeClr val="accent2"/>
              </a:solidFill>
            </a:endParaRPr>
          </a:p>
          <a:p>
            <a:pPr marL="285750" lvl="0" indent="-285750">
              <a:buFont typeface="Wingdings" panose="05000000000000000000" pitchFamily="2" charset="2"/>
              <a:buChar char="v"/>
            </a:pPr>
            <a:endParaRPr lang="en-IN" dirty="0">
              <a:solidFill>
                <a:schemeClr val="accent2"/>
              </a:solidFill>
            </a:endParaRPr>
          </a:p>
          <a:p>
            <a:pPr marL="285750" lvl="0" indent="-285750">
              <a:buFont typeface="Wingdings" panose="05000000000000000000" pitchFamily="2" charset="2"/>
              <a:buChar char="v"/>
            </a:pPr>
            <a:endParaRPr lang="en-IN" sz="1400" dirty="0">
              <a:solidFill>
                <a:schemeClr val="accent2"/>
              </a:solidFill>
            </a:endParaRPr>
          </a:p>
        </p:txBody>
      </p:sp>
    </p:spTree>
    <p:extLst>
      <p:ext uri="{BB962C8B-B14F-4D97-AF65-F5344CB8AC3E}">
        <p14:creationId xmlns:p14="http://schemas.microsoft.com/office/powerpoint/2010/main" val="1799735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17</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01899" y="134224"/>
            <a:ext cx="8330184" cy="711044"/>
          </a:xfrm>
        </p:spPr>
        <p:txBody>
          <a:bodyPr/>
          <a:lstStyle/>
          <a:p>
            <a:r>
              <a:rPr lang="en-US" dirty="0" smtClean="0"/>
              <a:t>Recommendations (Contd.)</a:t>
            </a:r>
            <a:endParaRPr lang="en-US" dirty="0"/>
          </a:p>
        </p:txBody>
      </p:sp>
      <p:sp>
        <p:nvSpPr>
          <p:cNvPr id="5" name="Rectangle 4"/>
          <p:cNvSpPr/>
          <p:nvPr/>
        </p:nvSpPr>
        <p:spPr>
          <a:xfrm>
            <a:off x="501899" y="1593722"/>
            <a:ext cx="11175575" cy="4462760"/>
          </a:xfrm>
          <a:prstGeom prst="rect">
            <a:avLst/>
          </a:prstGeom>
        </p:spPr>
        <p:txBody>
          <a:bodyPr wrap="square">
            <a:spAutoFit/>
          </a:bodyPr>
          <a:lstStyle/>
          <a:p>
            <a:pPr lvl="0"/>
            <a:r>
              <a:rPr lang="en-IN" b="1" dirty="0">
                <a:solidFill>
                  <a:schemeClr val="accent2"/>
                </a:solidFill>
              </a:rPr>
              <a:t>Feedback Mechanism:</a:t>
            </a:r>
          </a:p>
          <a:p>
            <a:pPr marL="742950" lvl="1" indent="-285750">
              <a:buFont typeface="Wingdings" panose="05000000000000000000" pitchFamily="2" charset="2"/>
              <a:buChar char="v"/>
            </a:pPr>
            <a:r>
              <a:rPr lang="en-GB" dirty="0">
                <a:solidFill>
                  <a:schemeClr val="accent2"/>
                </a:solidFill>
              </a:rPr>
              <a:t>Actively collect feedback from employees on new technology implementations to fine-tune investments and ensure alignment with their needs.</a:t>
            </a:r>
          </a:p>
          <a:p>
            <a:pPr marL="742950" lvl="1" indent="-285750">
              <a:buFont typeface="Wingdings" panose="05000000000000000000" pitchFamily="2" charset="2"/>
              <a:buChar char="v"/>
            </a:pPr>
            <a:endParaRPr lang="en-GB" dirty="0">
              <a:solidFill>
                <a:schemeClr val="accent2"/>
              </a:solidFill>
            </a:endParaRPr>
          </a:p>
          <a:p>
            <a:pPr lvl="0"/>
            <a:r>
              <a:rPr lang="en-IN" b="1" dirty="0">
                <a:solidFill>
                  <a:schemeClr val="accent2"/>
                </a:solidFill>
              </a:rPr>
              <a:t>Leverage Efficiency for Smaller Age Groups:</a:t>
            </a:r>
            <a:endParaRPr lang="en-IN" dirty="0">
              <a:solidFill>
                <a:schemeClr val="accent2"/>
              </a:solidFill>
            </a:endParaRPr>
          </a:p>
          <a:p>
            <a:pPr marL="742950" lvl="1" indent="-285750">
              <a:buFont typeface="Wingdings" panose="05000000000000000000" pitchFamily="2" charset="2"/>
              <a:buChar char="v"/>
            </a:pPr>
            <a:r>
              <a:rPr lang="en-GB" dirty="0">
                <a:solidFill>
                  <a:schemeClr val="accent2"/>
                </a:solidFill>
              </a:rPr>
              <a:t>The </a:t>
            </a:r>
            <a:r>
              <a:rPr lang="en-GB" b="1" dirty="0">
                <a:solidFill>
                  <a:schemeClr val="accent2"/>
                </a:solidFill>
              </a:rPr>
              <a:t>47–48</a:t>
            </a:r>
            <a:r>
              <a:rPr lang="en-GB" dirty="0">
                <a:solidFill>
                  <a:schemeClr val="accent2"/>
                </a:solidFill>
              </a:rPr>
              <a:t> and </a:t>
            </a:r>
            <a:r>
              <a:rPr lang="en-GB" b="1" dirty="0">
                <a:solidFill>
                  <a:schemeClr val="accent2"/>
                </a:solidFill>
              </a:rPr>
              <a:t>53–55</a:t>
            </a:r>
            <a:r>
              <a:rPr lang="en-GB" dirty="0">
                <a:solidFill>
                  <a:schemeClr val="accent2"/>
                </a:solidFill>
              </a:rPr>
              <a:t> age groups exhibit good satisfaction rates and quick resolution times. Analyse what works well for these groups (e.g., types of tickets, communication strategies) and replicate these practices for other demographics.</a:t>
            </a:r>
          </a:p>
          <a:p>
            <a:pPr marL="742950" lvl="1" indent="-285750">
              <a:buFont typeface="Wingdings" panose="05000000000000000000" pitchFamily="2" charset="2"/>
              <a:buChar char="v"/>
            </a:pPr>
            <a:endParaRPr lang="en-IN" b="1" dirty="0">
              <a:solidFill>
                <a:schemeClr val="accent2"/>
              </a:solidFill>
            </a:endParaRPr>
          </a:p>
          <a:p>
            <a:pPr lvl="0"/>
            <a:r>
              <a:rPr lang="en-IN" b="1" dirty="0">
                <a:solidFill>
                  <a:schemeClr val="accent2"/>
                </a:solidFill>
              </a:rPr>
              <a:t>Resource Allocation Based on Ticket Volume:</a:t>
            </a:r>
            <a:endParaRPr lang="en-IN" dirty="0">
              <a:solidFill>
                <a:schemeClr val="accent2"/>
              </a:solidFill>
            </a:endParaRPr>
          </a:p>
          <a:p>
            <a:pPr marL="742950" lvl="1" indent="-285750">
              <a:buFont typeface="Wingdings" panose="05000000000000000000" pitchFamily="2" charset="2"/>
              <a:buChar char="v"/>
            </a:pPr>
            <a:r>
              <a:rPr lang="en-GB" dirty="0">
                <a:solidFill>
                  <a:schemeClr val="accent2"/>
                </a:solidFill>
              </a:rPr>
              <a:t>Assign more support resources to the 41–44 age group or redistribute workloads to ensure quicker response and resolution times for high-ticket-volume age groups.</a:t>
            </a:r>
            <a:endParaRPr lang="en-IN" dirty="0">
              <a:solidFill>
                <a:schemeClr val="accent2"/>
              </a:solidFill>
            </a:endParaRPr>
          </a:p>
          <a:p>
            <a:pPr marL="742950" lvl="1" indent="-285750">
              <a:buFont typeface="Wingdings" panose="05000000000000000000" pitchFamily="2" charset="2"/>
              <a:buChar char="v"/>
            </a:pPr>
            <a:endParaRPr lang="en-IN" dirty="0">
              <a:solidFill>
                <a:schemeClr val="accent2"/>
              </a:solidFill>
            </a:endParaRPr>
          </a:p>
          <a:p>
            <a:pPr lvl="0"/>
            <a:endParaRPr lang="en-IN" dirty="0" smtClean="0">
              <a:solidFill>
                <a:schemeClr val="accent2"/>
              </a:solidFill>
            </a:endParaRPr>
          </a:p>
          <a:p>
            <a:pPr marL="285750" lvl="0" indent="-285750">
              <a:buFont typeface="Wingdings" panose="05000000000000000000" pitchFamily="2" charset="2"/>
              <a:buChar char="v"/>
            </a:pPr>
            <a:endParaRPr lang="en-IN" dirty="0">
              <a:solidFill>
                <a:schemeClr val="accent2"/>
              </a:solidFill>
            </a:endParaRPr>
          </a:p>
          <a:p>
            <a:pPr marL="285750" lvl="0" indent="-285750">
              <a:buFont typeface="Wingdings" panose="05000000000000000000" pitchFamily="2" charset="2"/>
              <a:buChar char="v"/>
            </a:pPr>
            <a:endParaRPr lang="en-IN" sz="1400" dirty="0">
              <a:solidFill>
                <a:schemeClr val="accent2"/>
              </a:solidFill>
            </a:endParaRPr>
          </a:p>
        </p:txBody>
      </p:sp>
    </p:spTree>
    <p:extLst>
      <p:ext uri="{BB962C8B-B14F-4D97-AF65-F5344CB8AC3E}">
        <p14:creationId xmlns:p14="http://schemas.microsoft.com/office/powerpoint/2010/main" val="2720253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7097" y="285225"/>
            <a:ext cx="11241246" cy="707886"/>
          </a:xfrm>
          <a:prstGeom prst="rect">
            <a:avLst/>
          </a:prstGeom>
          <a:noFill/>
        </p:spPr>
        <p:txBody>
          <a:bodyPr wrap="square" rtlCol="0">
            <a:spAutoFit/>
          </a:bodyPr>
          <a:lstStyle/>
          <a:p>
            <a:pPr algn="ctr"/>
            <a:r>
              <a:rPr lang="en-IN" sz="4000" b="1" dirty="0" smtClean="0">
                <a:solidFill>
                  <a:schemeClr val="bg1"/>
                </a:solidFill>
              </a:rPr>
              <a:t>Dashboard</a:t>
            </a:r>
            <a:endParaRPr lang="en-IN" sz="4000" b="1" dirty="0">
              <a:solidFill>
                <a:schemeClr val="bg1"/>
              </a:solidFill>
            </a:endParaRPr>
          </a:p>
        </p:txBody>
      </p:sp>
      <p:pic>
        <p:nvPicPr>
          <p:cNvPr id="3" name="Picture 2"/>
          <p:cNvPicPr>
            <a:picLocks noChangeAspect="1"/>
          </p:cNvPicPr>
          <p:nvPr/>
        </p:nvPicPr>
        <p:blipFill>
          <a:blip r:embed="rId2"/>
          <a:stretch>
            <a:fillRect/>
          </a:stretch>
        </p:blipFill>
        <p:spPr>
          <a:xfrm>
            <a:off x="697159" y="1229633"/>
            <a:ext cx="10911184" cy="4110780"/>
          </a:xfrm>
          <a:prstGeom prst="roundRect">
            <a:avLst>
              <a:gd name="adj" fmla="val 3478"/>
            </a:avLst>
          </a:prstGeom>
          <a:solidFill>
            <a:srgbClr val="FFFFFF">
              <a:shade val="85000"/>
            </a:srgbClr>
          </a:solidFill>
          <a:ln>
            <a:solidFill>
              <a:schemeClr val="bg1"/>
            </a:solidFill>
          </a:ln>
          <a:effectLst>
            <a:reflection blurRad="12700" stA="38000" endPos="28000" dist="5000" dir="5400000" sy="-100000" algn="bl" rotWithShape="0"/>
          </a:effectLst>
        </p:spPr>
      </p:pic>
    </p:spTree>
    <p:extLst>
      <p:ext uri="{BB962C8B-B14F-4D97-AF65-F5344CB8AC3E}">
        <p14:creationId xmlns:p14="http://schemas.microsoft.com/office/powerpoint/2010/main" val="2009224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49466" y="2855631"/>
            <a:ext cx="1383198" cy="1118752"/>
            <a:chOff x="3161963" y="2902286"/>
            <a:chExt cx="970972"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161963" y="2902286"/>
              <a:ext cx="962062" cy="1015663"/>
            </a:xfrm>
            <a:prstGeom prst="rect">
              <a:avLst/>
            </a:prstGeom>
            <a:noFill/>
          </p:spPr>
          <p:txBody>
            <a:bodyPr wrap="square" rtlCol="0">
              <a:spAutoFit/>
            </a:bodyPr>
            <a:lstStyle/>
            <a:p>
              <a:pPr algn="ctr"/>
              <a:r>
                <a:rPr lang="en-US" sz="6000" b="1" dirty="0" smtClean="0">
                  <a:solidFill>
                    <a:schemeClr val="bg1"/>
                  </a:solidFill>
                  <a:latin typeface="Arial Black" panose="020B0A04020102020204" pitchFamily="34" charset="0"/>
                </a:rPr>
                <a:t>IT</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3161963" y="3713261"/>
              <a:ext cx="970972" cy="307777"/>
            </a:xfrm>
            <a:prstGeom prst="rect">
              <a:avLst/>
            </a:prstGeom>
            <a:noFill/>
          </p:spPr>
          <p:txBody>
            <a:bodyPr wrap="none" rtlCol="0">
              <a:spAutoFit/>
            </a:bodyPr>
            <a:lstStyle/>
            <a:p>
              <a:pPr algn="ctr"/>
              <a:r>
                <a:rPr lang="en-US" sz="1400" dirty="0" smtClean="0">
                  <a:solidFill>
                    <a:schemeClr val="bg1"/>
                  </a:solidFill>
                  <a:latin typeface="Calibri Light" panose="020F0302020204030204" pitchFamily="34" charset="0"/>
                  <a:cs typeface="Calibri Light" panose="020F0302020204030204" pitchFamily="34" charset="0"/>
                </a:rPr>
                <a:t>TICKET ANALYSIS</a:t>
              </a:r>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a:bodyPr>
          <a:lstStyle/>
          <a:p>
            <a:pPr algn="ctr"/>
            <a:r>
              <a:rPr lang="en-US" sz="6600" dirty="0" smtClean="0"/>
              <a:t>Thank You!!</a:t>
            </a:r>
            <a:endParaRPr lang="en-US" sz="6600"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721" y="3871294"/>
            <a:ext cx="4854339" cy="1257574"/>
          </a:xfrm>
        </p:spPr>
        <p:txBody>
          <a:bodyPr/>
          <a:lstStyle/>
          <a:p>
            <a:pPr algn="ctr"/>
            <a:r>
              <a:rPr lang="en-US" sz="1600" dirty="0" smtClean="0"/>
              <a:t>By Anushil Kumar Gautam</a:t>
            </a:r>
          </a:p>
          <a:p>
            <a:pPr algn="ctr"/>
            <a:r>
              <a:rPr lang="en-US" sz="1600" dirty="0" smtClean="0"/>
              <a:t>29</a:t>
            </a:r>
            <a:r>
              <a:rPr lang="en-US" sz="1600" baseline="30000" dirty="0" smtClean="0"/>
              <a:t>th</a:t>
            </a:r>
            <a:r>
              <a:rPr lang="en-US" sz="1600" dirty="0" smtClean="0"/>
              <a:t> Jan 2025</a:t>
            </a:r>
            <a:endParaRPr lang="en-US" sz="1600" dirty="0"/>
          </a:p>
        </p:txBody>
      </p:sp>
    </p:spTree>
    <p:extLst>
      <p:ext uri="{BB962C8B-B14F-4D97-AF65-F5344CB8AC3E}">
        <p14:creationId xmlns:p14="http://schemas.microsoft.com/office/powerpoint/2010/main" val="257222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p:pic>
      <p:sp>
        <p:nvSpPr>
          <p:cNvPr id="7" name="TextBox 6">
            <a:extLst>
              <a:ext uri="{FF2B5EF4-FFF2-40B4-BE49-F238E27FC236}">
                <a16:creationId xmlns:a16="http://schemas.microsoft.com/office/drawing/2014/main" id="{4835BE9C-E4C1-41B7-ACD8-7ABEC8DF5F24}"/>
              </a:ext>
            </a:extLst>
          </p:cNvPr>
          <p:cNvSpPr txBox="1"/>
          <p:nvPr/>
        </p:nvSpPr>
        <p:spPr>
          <a:xfrm>
            <a:off x="3238428" y="2855631"/>
            <a:ext cx="184731" cy="1015663"/>
          </a:xfrm>
          <a:prstGeom prst="rect">
            <a:avLst/>
          </a:prstGeom>
          <a:noFill/>
        </p:spPr>
        <p:txBody>
          <a:bodyPr wrap="none" rtlCol="0">
            <a:spAutoFit/>
          </a:bodyPr>
          <a:lstStyle/>
          <a:p>
            <a:endParaRPr lang="en-US" sz="6000" b="1" dirty="0">
              <a:latin typeface="Arial Black" panose="020B0A04020102020204" pitchFamily="34" charset="0"/>
            </a:endParaRPr>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762015" y="1954635"/>
            <a:ext cx="2063203" cy="555902"/>
          </a:xfrm>
        </p:spPr>
        <p:txBody>
          <a:bodyPr>
            <a:normAutofit fontScale="90000"/>
          </a:bodyPr>
          <a:lstStyle/>
          <a:p>
            <a:r>
              <a:rPr lang="en-US" dirty="0" smtClean="0"/>
              <a:t>Agenda </a:t>
            </a:r>
            <a:r>
              <a:rPr lang="en-US" b="0" dirty="0" smtClean="0"/>
              <a:t> </a:t>
            </a:r>
            <a:endParaRPr lang="en-US" b="0"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2785145"/>
            <a:ext cx="5326521" cy="3087149"/>
          </a:xfrm>
        </p:spPr>
        <p:txBody>
          <a:bodyPr>
            <a:normAutofit lnSpcReduction="10000"/>
          </a:bodyPr>
          <a:lstStyle/>
          <a:p>
            <a:pPr marL="342900" indent="-342900">
              <a:buFont typeface="Wingdings" panose="05000000000000000000" pitchFamily="2" charset="2"/>
              <a:buChar char="v"/>
            </a:pPr>
            <a:r>
              <a:rPr lang="en-US" cap="all" dirty="0"/>
              <a:t>Problem Statement</a:t>
            </a:r>
          </a:p>
          <a:p>
            <a:pPr marL="342900" indent="-342900">
              <a:buFont typeface="Wingdings" panose="05000000000000000000" pitchFamily="2" charset="2"/>
              <a:buChar char="v"/>
            </a:pPr>
            <a:endParaRPr lang="en-US" cap="all" dirty="0"/>
          </a:p>
          <a:p>
            <a:pPr marL="342900" indent="-342900">
              <a:buFont typeface="Wingdings" panose="05000000000000000000" pitchFamily="2" charset="2"/>
              <a:buChar char="v"/>
            </a:pPr>
            <a:r>
              <a:rPr lang="en-US" cap="all" dirty="0"/>
              <a:t>Data Description</a:t>
            </a:r>
          </a:p>
          <a:p>
            <a:pPr marL="342900" indent="-342900">
              <a:buFont typeface="Wingdings" panose="05000000000000000000" pitchFamily="2" charset="2"/>
              <a:buChar char="v"/>
            </a:pPr>
            <a:endParaRPr lang="en-US" cap="all" dirty="0"/>
          </a:p>
          <a:p>
            <a:pPr marL="342900" indent="-342900">
              <a:buFont typeface="Wingdings" panose="05000000000000000000" pitchFamily="2" charset="2"/>
              <a:buChar char="v"/>
            </a:pPr>
            <a:r>
              <a:rPr lang="en-US" cap="all" dirty="0"/>
              <a:t>Objective Key Metrics and Visualizations</a:t>
            </a:r>
          </a:p>
          <a:p>
            <a:pPr marL="342900" indent="-342900">
              <a:buFont typeface="Wingdings" panose="05000000000000000000" pitchFamily="2" charset="2"/>
              <a:buChar char="v"/>
            </a:pPr>
            <a:endParaRPr lang="en-US" cap="all" dirty="0"/>
          </a:p>
          <a:p>
            <a:pPr marL="342900" indent="-342900">
              <a:buFont typeface="Wingdings" panose="05000000000000000000" pitchFamily="2" charset="2"/>
              <a:buChar char="v"/>
            </a:pPr>
            <a:r>
              <a:rPr lang="en-US" cap="all" dirty="0"/>
              <a:t>Insights and Recommendations</a:t>
            </a:r>
          </a:p>
        </p:txBody>
      </p:sp>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3">
            <a:extLst>
              <a:ext uri="{FF2B5EF4-FFF2-40B4-BE49-F238E27FC236}">
                <a16:creationId xmlns:a16="http://schemas.microsoft.com/office/drawing/2014/main" id="{BD179B88-D43C-4A31-9A52-3498E9430782}"/>
              </a:ext>
            </a:extLst>
          </p:cNvPr>
          <p:cNvSpPr>
            <a:spLocks noGrp="1"/>
          </p:cNvSpPr>
          <p:nvPr/>
        </p:nvSpPr>
        <p:spPr>
          <a:xfrm>
            <a:off x="490016" y="252506"/>
            <a:ext cx="7781544"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IN" sz="4800" dirty="0"/>
              <a:t>Problem Statement</a:t>
            </a:r>
            <a:endParaRPr lang="en-US" sz="4800" dirty="0"/>
          </a:p>
        </p:txBody>
      </p:sp>
      <p:sp>
        <p:nvSpPr>
          <p:cNvPr id="23" name="Text Placeholder 4">
            <a:extLst>
              <a:ext uri="{FF2B5EF4-FFF2-40B4-BE49-F238E27FC236}">
                <a16:creationId xmlns:a16="http://schemas.microsoft.com/office/drawing/2014/main" id="{DCDDBE65-9AB1-4989-AF86-726591A6A128}"/>
              </a:ext>
            </a:extLst>
          </p:cNvPr>
          <p:cNvSpPr>
            <a:spLocks noGrp="1"/>
          </p:cNvSpPr>
          <p:nvPr/>
        </p:nvSpPr>
        <p:spPr>
          <a:xfrm>
            <a:off x="533225" y="1327375"/>
            <a:ext cx="9514776" cy="220173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400" spc="0" dirty="0">
                <a:solidFill>
                  <a:srgbClr val="FFC000"/>
                </a:solidFill>
              </a:rPr>
              <a:t>The objective is to analyze the IT support ticket management system to understand the performance of IT agents, the efficiency of ticket resolution, and the satisfaction levels of employees. The analysis aims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p>
        </p:txBody>
      </p:sp>
      <p:sp>
        <p:nvSpPr>
          <p:cNvPr id="24" name="Slide Number Placeholder 1">
            <a:extLst>
              <a:ext uri="{FF2B5EF4-FFF2-40B4-BE49-F238E27FC236}">
                <a16:creationId xmlns:a16="http://schemas.microsoft.com/office/drawing/2014/main" id="{8B065C75-272B-4BB5-BA23-D80E8654D621}"/>
              </a:ext>
            </a:extLst>
          </p:cNvPr>
          <p:cNvSpPr>
            <a:spLocks noGrp="1"/>
          </p:cNvSpPr>
          <p:nvPr/>
        </p:nvSpPr>
        <p:spPr>
          <a:xfrm>
            <a:off x="11304554" y="6240370"/>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3</a:t>
            </a:fld>
            <a:endParaRPr lang="en-US" dirty="0"/>
          </a:p>
        </p:txBody>
      </p:sp>
      <p:sp>
        <p:nvSpPr>
          <p:cNvPr id="25" name="Text Placeholder 4">
            <a:extLst>
              <a:ext uri="{FF2B5EF4-FFF2-40B4-BE49-F238E27FC236}">
                <a16:creationId xmlns:a16="http://schemas.microsoft.com/office/drawing/2014/main" id="{087D807A-0E02-7F70-9E62-1CEB05B8F6E8}"/>
              </a:ext>
            </a:extLst>
          </p:cNvPr>
          <p:cNvSpPr txBox="1">
            <a:spLocks/>
          </p:cNvSpPr>
          <p:nvPr/>
        </p:nvSpPr>
        <p:spPr>
          <a:xfrm>
            <a:off x="533225" y="4400813"/>
            <a:ext cx="10357464" cy="1839557"/>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v"/>
            </a:pPr>
            <a:r>
              <a:rPr lang="en-US" dirty="0">
                <a:solidFill>
                  <a:srgbClr val="FFC000"/>
                </a:solidFill>
              </a:rPr>
              <a:t>Informed staffing decisions</a:t>
            </a:r>
          </a:p>
          <a:p>
            <a:pPr marL="285750" indent="-285750">
              <a:lnSpc>
                <a:spcPct val="150000"/>
              </a:lnSpc>
              <a:buFont typeface="Wingdings" panose="05000000000000000000" pitchFamily="2" charset="2"/>
              <a:buChar char="v"/>
            </a:pPr>
            <a:r>
              <a:rPr lang="en-US" dirty="0">
                <a:solidFill>
                  <a:srgbClr val="FFC000"/>
                </a:solidFill>
              </a:rPr>
              <a:t>Improved training</a:t>
            </a:r>
          </a:p>
          <a:p>
            <a:pPr marL="285750" indent="-285750">
              <a:lnSpc>
                <a:spcPct val="150000"/>
              </a:lnSpc>
              <a:buFont typeface="Wingdings" panose="05000000000000000000" pitchFamily="2" charset="2"/>
              <a:buChar char="v"/>
            </a:pPr>
            <a:r>
              <a:rPr lang="en-US" dirty="0">
                <a:solidFill>
                  <a:srgbClr val="FFC000"/>
                </a:solidFill>
              </a:rPr>
              <a:t>And software efficiency.</a:t>
            </a:r>
          </a:p>
        </p:txBody>
      </p:sp>
      <p:sp>
        <p:nvSpPr>
          <p:cNvPr id="26" name="Title 3">
            <a:extLst>
              <a:ext uri="{FF2B5EF4-FFF2-40B4-BE49-F238E27FC236}">
                <a16:creationId xmlns:a16="http://schemas.microsoft.com/office/drawing/2014/main" id="{1BEE1C3B-6796-6625-0542-9309BB912D34}"/>
              </a:ext>
            </a:extLst>
          </p:cNvPr>
          <p:cNvSpPr txBox="1">
            <a:spLocks/>
          </p:cNvSpPr>
          <p:nvPr/>
        </p:nvSpPr>
        <p:spPr>
          <a:xfrm>
            <a:off x="481046" y="3417050"/>
            <a:ext cx="7781544" cy="859055"/>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solidFill>
                  <a:schemeClr val="bg1"/>
                </a:solidFill>
              </a:rPr>
              <a:t>Goal:</a:t>
            </a:r>
            <a:endParaRPr lang="en-US" sz="4000" dirty="0">
              <a:solidFill>
                <a:schemeClr val="bg1"/>
              </a:solidFill>
            </a:endParaRPr>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7875C19A-1AAE-476A-A316-A2CF92D763D3}"/>
              </a:ext>
            </a:extLst>
          </p:cNvPr>
          <p:cNvSpPr>
            <a:spLocks noGrp="1"/>
          </p:cNvSpPr>
          <p:nvPr/>
        </p:nvSpPr>
        <p:spPr>
          <a:xfrm>
            <a:off x="488950" y="110100"/>
            <a:ext cx="11214100" cy="5909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sz="3600" dirty="0"/>
              <a:t>Data Overview</a:t>
            </a:r>
            <a:endParaRPr lang="en-US" sz="3600" dirty="0"/>
          </a:p>
        </p:txBody>
      </p:sp>
      <p:sp>
        <p:nvSpPr>
          <p:cNvPr id="13" name="Text Placeholder 9">
            <a:extLst>
              <a:ext uri="{FF2B5EF4-FFF2-40B4-BE49-F238E27FC236}">
                <a16:creationId xmlns:a16="http://schemas.microsoft.com/office/drawing/2014/main" id="{EF2BC084-E6DB-4DE7-B309-042A85EBA700}"/>
              </a:ext>
            </a:extLst>
          </p:cNvPr>
          <p:cNvSpPr>
            <a:spLocks noGrp="1"/>
          </p:cNvSpPr>
          <p:nvPr/>
        </p:nvSpPr>
        <p:spPr>
          <a:xfrm>
            <a:off x="488950" y="1129801"/>
            <a:ext cx="4746065" cy="490988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a:solidFill>
                  <a:srgbClr val="FFC000"/>
                </a:solidFill>
              </a:rPr>
              <a:t>Tickets Sheet : Contains information about IT support tickets. Tickets Sheet: Contains information about IT support tickets.</a:t>
            </a:r>
          </a:p>
          <a:p>
            <a:pPr lvl="1">
              <a:buFont typeface="Wingdings" panose="05000000000000000000" pitchFamily="2" charset="2"/>
              <a:buChar char="ü"/>
            </a:pPr>
            <a:r>
              <a:rPr lang="en-US" sz="1600" dirty="0">
                <a:solidFill>
                  <a:srgbClr val="FFC000"/>
                </a:solidFill>
              </a:rPr>
              <a:t>ID: Unique identifier for the ticket.</a:t>
            </a:r>
          </a:p>
          <a:p>
            <a:pPr lvl="1">
              <a:buFont typeface="Wingdings" panose="05000000000000000000" pitchFamily="2" charset="2"/>
              <a:buChar char="ü"/>
            </a:pPr>
            <a:r>
              <a:rPr lang="en-US" sz="1600" dirty="0">
                <a:solidFill>
                  <a:srgbClr val="FFC000"/>
                </a:solidFill>
              </a:rPr>
              <a:t>Ticket Fecha: Date of the ticket.</a:t>
            </a:r>
          </a:p>
          <a:p>
            <a:pPr lvl="1">
              <a:buFont typeface="Wingdings" panose="05000000000000000000" pitchFamily="2" charset="2"/>
              <a:buChar char="ü"/>
            </a:pPr>
            <a:r>
              <a:rPr lang="en-US" sz="1600" dirty="0">
                <a:solidFill>
                  <a:srgbClr val="FFC000"/>
                </a:solidFill>
              </a:rPr>
              <a:t>Employee ID: ID of the employee who raised the ticket.</a:t>
            </a:r>
          </a:p>
          <a:p>
            <a:pPr lvl="1">
              <a:buFont typeface="Wingdings" panose="05000000000000000000" pitchFamily="2" charset="2"/>
              <a:buChar char="ü"/>
            </a:pPr>
            <a:r>
              <a:rPr lang="en-US" sz="1600" dirty="0">
                <a:solidFill>
                  <a:srgbClr val="FFC000"/>
                </a:solidFill>
              </a:rPr>
              <a:t>Agent ID: ID of the agent assigned to the ticket.</a:t>
            </a:r>
          </a:p>
          <a:p>
            <a:pPr lvl="1">
              <a:buFont typeface="Wingdings" panose="05000000000000000000" pitchFamily="2" charset="2"/>
              <a:buChar char="ü"/>
            </a:pPr>
            <a:r>
              <a:rPr lang="en-US" sz="1600" dirty="0">
                <a:solidFill>
                  <a:srgbClr val="FFC000"/>
                </a:solidFill>
              </a:rPr>
              <a:t>Request Category: Category of the request (e.g., Login Access, System, Software).</a:t>
            </a:r>
          </a:p>
          <a:p>
            <a:pPr lvl="1">
              <a:buFont typeface="Wingdings" panose="05000000000000000000" pitchFamily="2" charset="2"/>
              <a:buChar char="ü"/>
            </a:pPr>
            <a:r>
              <a:rPr lang="en-US" sz="1600" dirty="0">
                <a:solidFill>
                  <a:srgbClr val="FFC000"/>
                </a:solidFill>
              </a:rPr>
              <a:t>Issue Type: Type of issue (e.g., IT Error, IT Request).</a:t>
            </a:r>
          </a:p>
          <a:p>
            <a:pPr lvl="1">
              <a:buFont typeface="Wingdings" panose="05000000000000000000" pitchFamily="2" charset="2"/>
              <a:buChar char="ü"/>
            </a:pPr>
            <a:r>
              <a:rPr lang="en-US" sz="1600" dirty="0">
                <a:solidFill>
                  <a:srgbClr val="FFC000"/>
                </a:solidFill>
              </a:rPr>
              <a:t>Severity: Severity of the issue.</a:t>
            </a:r>
          </a:p>
          <a:p>
            <a:pPr lvl="1">
              <a:buFont typeface="Wingdings" panose="05000000000000000000" pitchFamily="2" charset="2"/>
              <a:buChar char="ü"/>
            </a:pPr>
            <a:r>
              <a:rPr lang="en-US" sz="1600" dirty="0">
                <a:solidFill>
                  <a:srgbClr val="FFC000"/>
                </a:solidFill>
              </a:rPr>
              <a:t>Priority: Priority level of the issue.</a:t>
            </a:r>
          </a:p>
        </p:txBody>
      </p:sp>
      <p:sp>
        <p:nvSpPr>
          <p:cNvPr id="14" name="Slide Number Placeholder 1">
            <a:extLst>
              <a:ext uri="{FF2B5EF4-FFF2-40B4-BE49-F238E27FC236}">
                <a16:creationId xmlns:a16="http://schemas.microsoft.com/office/drawing/2014/main" id="{BE9800F6-D571-48C4-8466-12AA1ADB6599}"/>
              </a:ext>
            </a:extLst>
          </p:cNvPr>
          <p:cNvSpPr>
            <a:spLocks noGrp="1"/>
          </p:cNvSpPr>
          <p:nvPr/>
        </p:nvSpPr>
        <p:spPr>
          <a:xfrm>
            <a:off x="11296650" y="5953970"/>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4</a:t>
            </a:fld>
            <a:endParaRPr lang="en-US" dirty="0"/>
          </a:p>
        </p:txBody>
      </p:sp>
      <p:sp>
        <p:nvSpPr>
          <p:cNvPr id="15" name="Text Placeholder 9">
            <a:extLst>
              <a:ext uri="{FF2B5EF4-FFF2-40B4-BE49-F238E27FC236}">
                <a16:creationId xmlns:a16="http://schemas.microsoft.com/office/drawing/2014/main" id="{20500B60-68D5-A8DA-3B75-8B483A3CCD44}"/>
              </a:ext>
            </a:extLst>
          </p:cNvPr>
          <p:cNvSpPr txBox="1">
            <a:spLocks/>
          </p:cNvSpPr>
          <p:nvPr/>
        </p:nvSpPr>
        <p:spPr>
          <a:xfrm>
            <a:off x="5742269" y="1838015"/>
            <a:ext cx="4746065" cy="4909886"/>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Font typeface="Wingdings" panose="05000000000000000000" pitchFamily="2" charset="2"/>
              <a:buChar char="ü"/>
            </a:pPr>
            <a:r>
              <a:rPr lang="en-US" sz="1600" dirty="0">
                <a:solidFill>
                  <a:srgbClr val="FFC000"/>
                </a:solidFill>
              </a:rPr>
              <a:t>Resolution Time (Days): Time taken to resolve the ticket.</a:t>
            </a:r>
          </a:p>
          <a:p>
            <a:pPr marL="742950" lvl="1" indent="-285750">
              <a:buFont typeface="Wingdings" panose="05000000000000000000" pitchFamily="2" charset="2"/>
              <a:buChar char="ü"/>
            </a:pPr>
            <a:r>
              <a:rPr lang="en-US" sz="1600" dirty="0">
                <a:solidFill>
                  <a:srgbClr val="FFC000"/>
                </a:solidFill>
              </a:rPr>
              <a:t>Satisfaction Rate: Satisfaction rate provided by the employee (1-5 scale</a:t>
            </a:r>
            <a:r>
              <a:rPr lang="en-US" sz="1600" dirty="0" smtClean="0">
                <a:solidFill>
                  <a:srgbClr val="FFC000"/>
                </a:solidFill>
              </a:rPr>
              <a:t>).</a:t>
            </a:r>
          </a:p>
          <a:p>
            <a:pPr lvl="1"/>
            <a:endParaRPr lang="en-US" dirty="0">
              <a:solidFill>
                <a:srgbClr val="FFC000"/>
              </a:solidFill>
            </a:endParaRPr>
          </a:p>
          <a:p>
            <a:pPr marL="285750" indent="-285750">
              <a:buFont typeface="Wingdings" panose="05000000000000000000" pitchFamily="2" charset="2"/>
              <a:buChar char="v"/>
            </a:pPr>
            <a:r>
              <a:rPr lang="en-US" dirty="0" smtClean="0">
                <a:solidFill>
                  <a:srgbClr val="FFC000"/>
                </a:solidFill>
              </a:rPr>
              <a:t> IT </a:t>
            </a:r>
            <a:r>
              <a:rPr lang="en-US" dirty="0">
                <a:solidFill>
                  <a:srgbClr val="FFC000"/>
                </a:solidFill>
              </a:rPr>
              <a:t>Agents Sheet : Contains information about IT agents</a:t>
            </a:r>
            <a:r>
              <a:rPr lang="en-US" dirty="0" smtClean="0">
                <a:solidFill>
                  <a:srgbClr val="FFC000"/>
                </a:solidFill>
              </a:rPr>
              <a:t>.</a:t>
            </a:r>
          </a:p>
          <a:p>
            <a:endParaRPr lang="en-US" dirty="0">
              <a:solidFill>
                <a:srgbClr val="FFC000"/>
              </a:solidFill>
            </a:endParaRPr>
          </a:p>
          <a:p>
            <a:pPr marL="742950" lvl="1" indent="-285750">
              <a:buFont typeface="Wingdings" panose="05000000000000000000" pitchFamily="2" charset="2"/>
              <a:buChar char="ü"/>
            </a:pPr>
            <a:r>
              <a:rPr lang="en-US" sz="1600" dirty="0">
                <a:solidFill>
                  <a:srgbClr val="FFC000"/>
                </a:solidFill>
              </a:rPr>
              <a:t>Agent ID: Unique identifier for the agent.</a:t>
            </a:r>
          </a:p>
          <a:p>
            <a:pPr marL="742950" lvl="1" indent="-285750">
              <a:buFont typeface="Wingdings" panose="05000000000000000000" pitchFamily="2" charset="2"/>
              <a:buChar char="ü"/>
            </a:pPr>
            <a:r>
              <a:rPr lang="en-US" sz="1600" dirty="0">
                <a:solidFill>
                  <a:srgbClr val="FFC000"/>
                </a:solidFill>
              </a:rPr>
              <a:t>Full Name: Full name of the agent.</a:t>
            </a:r>
          </a:p>
          <a:p>
            <a:pPr marL="742950" lvl="1" indent="-285750">
              <a:buFont typeface="Wingdings" panose="05000000000000000000" pitchFamily="2" charset="2"/>
              <a:buChar char="ü"/>
            </a:pPr>
            <a:r>
              <a:rPr lang="en-US" sz="1600" dirty="0">
                <a:solidFill>
                  <a:srgbClr val="FFC000"/>
                </a:solidFill>
              </a:rPr>
              <a:t>Email: Email address of the agent.</a:t>
            </a:r>
          </a:p>
          <a:p>
            <a:pPr marL="742950" lvl="1" indent="-285750">
              <a:buFont typeface="Wingdings" panose="05000000000000000000" pitchFamily="2" charset="2"/>
              <a:buChar char="ü"/>
            </a:pPr>
            <a:r>
              <a:rPr lang="en-US" sz="1600" dirty="0">
                <a:solidFill>
                  <a:srgbClr val="FFC000"/>
                </a:solidFill>
              </a:rPr>
              <a:t>Year of Birth: Year the agent was born.</a:t>
            </a:r>
          </a:p>
          <a:p>
            <a:pPr marL="742950" lvl="1" indent="-285750">
              <a:buFont typeface="Wingdings" panose="05000000000000000000" pitchFamily="2" charset="2"/>
              <a:buChar char="ü"/>
            </a:pPr>
            <a:r>
              <a:rPr lang="en-US" sz="1600" dirty="0">
                <a:solidFill>
                  <a:srgbClr val="FFC000"/>
                </a:solidFill>
              </a:rPr>
              <a:t>Month of Birth: Month the agent was born.</a:t>
            </a:r>
          </a:p>
          <a:p>
            <a:pPr marL="742950" lvl="1" indent="-285750">
              <a:buFont typeface="Wingdings" panose="05000000000000000000" pitchFamily="2" charset="2"/>
              <a:buChar char="ü"/>
            </a:pPr>
            <a:r>
              <a:rPr lang="en-US" sz="1600" dirty="0">
                <a:solidFill>
                  <a:srgbClr val="FFC000"/>
                </a:solidFill>
              </a:rPr>
              <a:t>Day of Birth: Day the agent was born.</a:t>
            </a:r>
          </a:p>
        </p:txBody>
      </p:sp>
      <p:sp>
        <p:nvSpPr>
          <p:cNvPr id="16" name="Text Placeholder 9">
            <a:extLst>
              <a:ext uri="{FF2B5EF4-FFF2-40B4-BE49-F238E27FC236}">
                <a16:creationId xmlns:a16="http://schemas.microsoft.com/office/drawing/2014/main" id="{714D2790-07DA-1225-D6C8-D1256CD7C4EC}"/>
              </a:ext>
            </a:extLst>
          </p:cNvPr>
          <p:cNvSpPr txBox="1">
            <a:spLocks/>
          </p:cNvSpPr>
          <p:nvPr/>
        </p:nvSpPr>
        <p:spPr>
          <a:xfrm>
            <a:off x="488950" y="735360"/>
            <a:ext cx="4746065" cy="62476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rgbClr val="FFC000"/>
                </a:solidFill>
              </a:rPr>
              <a:t>Total </a:t>
            </a:r>
            <a:r>
              <a:rPr lang="en-US" b="1" dirty="0" smtClean="0">
                <a:solidFill>
                  <a:srgbClr val="FFC000"/>
                </a:solidFill>
              </a:rPr>
              <a:t>Tickets: </a:t>
            </a:r>
            <a:r>
              <a:rPr lang="en-US" b="1" dirty="0">
                <a:solidFill>
                  <a:srgbClr val="FFC000"/>
                </a:solidFill>
              </a:rPr>
              <a:t>97498</a:t>
            </a:r>
          </a:p>
        </p:txBody>
      </p:sp>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78" y="468293"/>
            <a:ext cx="8333222" cy="613093"/>
          </a:xfrm>
        </p:spPr>
        <p:txBody>
          <a:bodyPr>
            <a:normAutofit/>
          </a:bodyPr>
          <a:lstStyle/>
          <a:p>
            <a:r>
              <a:rPr lang="en-US" sz="3600" dirty="0"/>
              <a:t>Metric 1: “Ticket Count by Time (Year)”</a:t>
            </a:r>
            <a:endParaRPr lang="en-IN" sz="3600" dirty="0"/>
          </a:p>
        </p:txBody>
      </p:sp>
      <p:graphicFrame>
        <p:nvGraphicFramePr>
          <p:cNvPr id="10" name="Chart 9"/>
          <p:cNvGraphicFramePr>
            <a:graphicFrameLocks/>
          </p:cNvGraphicFramePr>
          <p:nvPr>
            <p:extLst>
              <p:ext uri="{D42A27DB-BD31-4B8C-83A1-F6EECF244321}">
                <p14:modId xmlns:p14="http://schemas.microsoft.com/office/powerpoint/2010/main" val="3854620881"/>
              </p:ext>
            </p:extLst>
          </p:nvPr>
        </p:nvGraphicFramePr>
        <p:xfrm>
          <a:off x="7290034" y="1652631"/>
          <a:ext cx="4311940" cy="3935926"/>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518678" y="1895238"/>
            <a:ext cx="6096000" cy="3693319"/>
          </a:xfrm>
          <a:prstGeom prst="rect">
            <a:avLst/>
          </a:prstGeom>
        </p:spPr>
        <p:txBody>
          <a:bodyPr>
            <a:spAutoFit/>
          </a:bodyPr>
          <a:lstStyle/>
          <a:p>
            <a:r>
              <a:rPr lang="en-US" dirty="0">
                <a:solidFill>
                  <a:srgbClr val="FFC000"/>
                </a:solidFill>
              </a:rPr>
              <a:t>The ticket volume has shown consistent growth over the years</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v"/>
            </a:pPr>
            <a:r>
              <a:rPr lang="en-US" dirty="0">
                <a:solidFill>
                  <a:srgbClr val="FFC000"/>
                </a:solidFill>
              </a:rPr>
              <a:t>In </a:t>
            </a:r>
            <a:r>
              <a:rPr lang="en-US" b="1" dirty="0">
                <a:solidFill>
                  <a:srgbClr val="FFC000"/>
                </a:solidFill>
              </a:rPr>
              <a:t>2016</a:t>
            </a:r>
            <a:r>
              <a:rPr lang="en-US" dirty="0">
                <a:solidFill>
                  <a:srgbClr val="FFC000"/>
                </a:solidFill>
              </a:rPr>
              <a:t>, 13,051 tickets were recorded.</a:t>
            </a:r>
          </a:p>
          <a:p>
            <a:pPr marL="285750" indent="-285750">
              <a:buFont typeface="Wingdings" panose="05000000000000000000" pitchFamily="2" charset="2"/>
              <a:buChar char="v"/>
            </a:pPr>
            <a:r>
              <a:rPr lang="en-US" dirty="0">
                <a:solidFill>
                  <a:srgbClr val="FFC000"/>
                </a:solidFill>
              </a:rPr>
              <a:t>The number increased to </a:t>
            </a:r>
            <a:r>
              <a:rPr lang="en-US" b="1" dirty="0">
                <a:solidFill>
                  <a:srgbClr val="FFC000"/>
                </a:solidFill>
              </a:rPr>
              <a:t>14,915 in 2017</a:t>
            </a:r>
            <a:r>
              <a:rPr lang="en-US" dirty="0">
                <a:solidFill>
                  <a:srgbClr val="FFC000"/>
                </a:solidFill>
              </a:rPr>
              <a:t> and further to </a:t>
            </a:r>
            <a:r>
              <a:rPr lang="en-US" b="1" dirty="0">
                <a:solidFill>
                  <a:srgbClr val="FFC000"/>
                </a:solidFill>
              </a:rPr>
              <a:t>18,954 in 2018</a:t>
            </a:r>
            <a:r>
              <a:rPr lang="en-US" dirty="0">
                <a:solidFill>
                  <a:srgbClr val="FFC000"/>
                </a:solidFill>
              </a:rPr>
              <a:t>.</a:t>
            </a:r>
          </a:p>
          <a:p>
            <a:pPr marL="285750" indent="-285750">
              <a:buFont typeface="Wingdings" panose="05000000000000000000" pitchFamily="2" charset="2"/>
              <a:buChar char="v"/>
            </a:pPr>
            <a:r>
              <a:rPr lang="en-US" dirty="0">
                <a:solidFill>
                  <a:srgbClr val="FFC000"/>
                </a:solidFill>
              </a:rPr>
              <a:t>In </a:t>
            </a:r>
            <a:r>
              <a:rPr lang="en-US" b="1" dirty="0">
                <a:solidFill>
                  <a:srgbClr val="FFC000"/>
                </a:solidFill>
              </a:rPr>
              <a:t>2019</a:t>
            </a:r>
            <a:r>
              <a:rPr lang="en-US" dirty="0">
                <a:solidFill>
                  <a:srgbClr val="FFC000"/>
                </a:solidFill>
              </a:rPr>
              <a:t>, the count rose to </a:t>
            </a:r>
            <a:r>
              <a:rPr lang="en-US" b="1" dirty="0">
                <a:solidFill>
                  <a:srgbClr val="FFC000"/>
                </a:solidFill>
              </a:rPr>
              <a:t>21,490</a:t>
            </a:r>
            <a:r>
              <a:rPr lang="en-US" dirty="0">
                <a:solidFill>
                  <a:srgbClr val="FFC000"/>
                </a:solidFill>
              </a:rPr>
              <a:t>, and by </a:t>
            </a:r>
            <a:r>
              <a:rPr lang="en-US" b="1" dirty="0">
                <a:solidFill>
                  <a:srgbClr val="FFC000"/>
                </a:solidFill>
              </a:rPr>
              <a:t>2020</a:t>
            </a:r>
            <a:r>
              <a:rPr lang="en-US" dirty="0">
                <a:solidFill>
                  <a:srgbClr val="FFC000"/>
                </a:solidFill>
              </a:rPr>
              <a:t>, it reached its highest at </a:t>
            </a:r>
            <a:r>
              <a:rPr lang="en-US" b="1" dirty="0">
                <a:solidFill>
                  <a:srgbClr val="FFC000"/>
                </a:solidFill>
              </a:rPr>
              <a:t>29,088</a:t>
            </a:r>
            <a:r>
              <a:rPr lang="en-US" dirty="0" smtClean="0">
                <a:solidFill>
                  <a:srgbClr val="FFC000"/>
                </a:solidFill>
              </a:rPr>
              <a:t>.</a:t>
            </a:r>
          </a:p>
          <a:p>
            <a:pPr marL="285750" indent="-285750">
              <a:buFont typeface="Wingdings" panose="05000000000000000000" pitchFamily="2" charset="2"/>
              <a:buChar char="v"/>
            </a:pPr>
            <a:endParaRPr lang="en-US" dirty="0">
              <a:solidFill>
                <a:srgbClr val="FFC000"/>
              </a:solidFill>
            </a:endParaRPr>
          </a:p>
          <a:p>
            <a:pPr marL="285750" indent="-285750">
              <a:buFont typeface="Wingdings" panose="05000000000000000000" pitchFamily="2" charset="2"/>
              <a:buChar char="v"/>
            </a:pPr>
            <a:endParaRPr lang="en-US" dirty="0" smtClean="0">
              <a:solidFill>
                <a:srgbClr val="FFC000"/>
              </a:solidFill>
            </a:endParaRPr>
          </a:p>
          <a:p>
            <a:pPr marL="285750" indent="-285750">
              <a:buFont typeface="Wingdings" panose="05000000000000000000" pitchFamily="2" charset="2"/>
              <a:buChar char="v"/>
            </a:pPr>
            <a:endParaRPr lang="en-US" dirty="0">
              <a:solidFill>
                <a:srgbClr val="FFC000"/>
              </a:solidFill>
            </a:endParaRPr>
          </a:p>
          <a:p>
            <a:pPr marL="285750" indent="-285750">
              <a:buFont typeface="Wingdings" panose="05000000000000000000" pitchFamily="2" charset="2"/>
              <a:buChar char="v"/>
            </a:pPr>
            <a:endParaRPr lang="en-US" dirty="0" smtClean="0">
              <a:solidFill>
                <a:srgbClr val="FFC000"/>
              </a:solidFill>
            </a:endParaRPr>
          </a:p>
          <a:p>
            <a:pPr marL="285750" indent="-285750">
              <a:buFont typeface="Wingdings" panose="05000000000000000000" pitchFamily="2" charset="2"/>
              <a:buChar char="ü"/>
            </a:pPr>
            <a:r>
              <a:rPr lang="en-US" dirty="0" smtClean="0">
                <a:solidFill>
                  <a:srgbClr val="FFC000"/>
                </a:solidFill>
              </a:rPr>
              <a:t>This </a:t>
            </a:r>
            <a:r>
              <a:rPr lang="en-US" dirty="0">
                <a:solidFill>
                  <a:srgbClr val="FFC000"/>
                </a:solidFill>
              </a:rPr>
              <a:t>reflects a significant upward trend, with ticket </a:t>
            </a:r>
            <a:r>
              <a:rPr lang="en-US" dirty="0" smtClean="0">
                <a:solidFill>
                  <a:srgbClr val="FFC000"/>
                </a:solidFill>
              </a:rPr>
              <a:t>  volumes </a:t>
            </a:r>
            <a:r>
              <a:rPr lang="en-US" dirty="0">
                <a:solidFill>
                  <a:srgbClr val="FFC000"/>
                </a:solidFill>
              </a:rPr>
              <a:t>more than doubling from 2016 to 2020.</a:t>
            </a:r>
          </a:p>
        </p:txBody>
      </p:sp>
      <p:sp>
        <p:nvSpPr>
          <p:cNvPr id="14" name="TextBox 13"/>
          <p:cNvSpPr txBox="1"/>
          <p:nvPr/>
        </p:nvSpPr>
        <p:spPr>
          <a:xfrm>
            <a:off x="8403699" y="5588557"/>
            <a:ext cx="2499919" cy="307777"/>
          </a:xfrm>
          <a:prstGeom prst="rect">
            <a:avLst/>
          </a:prstGeom>
          <a:noFill/>
        </p:spPr>
        <p:txBody>
          <a:bodyPr wrap="square" rtlCol="0">
            <a:spAutoFit/>
          </a:bodyPr>
          <a:lstStyle/>
          <a:p>
            <a:pPr algn="ctr"/>
            <a:r>
              <a:rPr lang="en-US" sz="1400" dirty="0" smtClean="0">
                <a:solidFill>
                  <a:schemeClr val="bg1"/>
                </a:solidFill>
              </a:rPr>
              <a:t>Time(Year)</a:t>
            </a:r>
            <a:endParaRPr lang="en-IN" sz="1400" dirty="0">
              <a:solidFill>
                <a:schemeClr val="bg1"/>
              </a:solidFill>
            </a:endParaRPr>
          </a:p>
        </p:txBody>
      </p:sp>
      <p:sp>
        <p:nvSpPr>
          <p:cNvPr id="15" name="TextBox 14"/>
          <p:cNvSpPr txBox="1"/>
          <p:nvPr/>
        </p:nvSpPr>
        <p:spPr>
          <a:xfrm rot="16200000">
            <a:off x="5732691" y="3332621"/>
            <a:ext cx="2674318" cy="307777"/>
          </a:xfrm>
          <a:prstGeom prst="rect">
            <a:avLst/>
          </a:prstGeom>
          <a:noFill/>
        </p:spPr>
        <p:txBody>
          <a:bodyPr wrap="square" rtlCol="0">
            <a:spAutoFit/>
          </a:bodyPr>
          <a:lstStyle/>
          <a:p>
            <a:pPr algn="ctr"/>
            <a:r>
              <a:rPr lang="en-US" sz="1400" dirty="0" smtClean="0">
                <a:solidFill>
                  <a:schemeClr val="bg1"/>
                </a:solidFill>
              </a:rPr>
              <a:t>Ticket Count</a:t>
            </a:r>
            <a:endParaRPr lang="en-IN" sz="1400" dirty="0">
              <a:solidFill>
                <a:schemeClr val="bg1"/>
              </a:solidFill>
            </a:endParaRPr>
          </a:p>
        </p:txBody>
      </p:sp>
    </p:spTree>
    <p:extLst>
      <p:ext uri="{BB962C8B-B14F-4D97-AF65-F5344CB8AC3E}">
        <p14:creationId xmlns:p14="http://schemas.microsoft.com/office/powerpoint/2010/main" val="2973707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78" y="438539"/>
            <a:ext cx="9035869" cy="606490"/>
          </a:xfrm>
        </p:spPr>
        <p:txBody>
          <a:bodyPr>
            <a:normAutofit/>
          </a:bodyPr>
          <a:lstStyle/>
          <a:p>
            <a:r>
              <a:rPr lang="en-US" sz="3200" dirty="0"/>
              <a:t>Metric 2: “Tickets </a:t>
            </a:r>
            <a:r>
              <a:rPr lang="en-US" sz="3200" dirty="0" smtClean="0"/>
              <a:t>Distribution By Request </a:t>
            </a:r>
            <a:r>
              <a:rPr lang="en-US" sz="3200" dirty="0"/>
              <a:t>Category”</a:t>
            </a:r>
          </a:p>
        </p:txBody>
      </p:sp>
      <p:sp>
        <p:nvSpPr>
          <p:cNvPr id="7" name="Rectangle 6"/>
          <p:cNvSpPr/>
          <p:nvPr/>
        </p:nvSpPr>
        <p:spPr>
          <a:xfrm>
            <a:off x="518678" y="1176781"/>
            <a:ext cx="6096000" cy="4801314"/>
          </a:xfrm>
          <a:prstGeom prst="rect">
            <a:avLst/>
          </a:prstGeom>
        </p:spPr>
        <p:txBody>
          <a:bodyPr>
            <a:spAutoFit/>
          </a:bodyPr>
          <a:lstStyle/>
          <a:p>
            <a:r>
              <a:rPr lang="en-US" dirty="0">
                <a:solidFill>
                  <a:srgbClr val="FFC000"/>
                </a:solidFill>
              </a:rPr>
              <a:t>The distribution of tickets across request categories highlights key areas of support demand</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v"/>
            </a:pPr>
            <a:r>
              <a:rPr lang="en-US" b="1" dirty="0">
                <a:solidFill>
                  <a:srgbClr val="FFC000"/>
                </a:solidFill>
              </a:rPr>
              <a:t>System-related requests</a:t>
            </a:r>
            <a:r>
              <a:rPr lang="en-US" dirty="0">
                <a:solidFill>
                  <a:srgbClr val="FFC000"/>
                </a:solidFill>
              </a:rPr>
              <a:t> dominate with </a:t>
            </a:r>
            <a:r>
              <a:rPr lang="en-US" b="1" dirty="0">
                <a:solidFill>
                  <a:srgbClr val="FFC000"/>
                </a:solidFill>
              </a:rPr>
              <a:t>39,002 tickets</a:t>
            </a:r>
            <a:r>
              <a:rPr lang="en-US" dirty="0">
                <a:solidFill>
                  <a:srgbClr val="FFC000"/>
                </a:solidFill>
              </a:rPr>
              <a:t>, indicating a significant focus on infrastructure issues.</a:t>
            </a:r>
          </a:p>
          <a:p>
            <a:pPr marL="285750" indent="-285750">
              <a:buFont typeface="Wingdings" panose="05000000000000000000" pitchFamily="2" charset="2"/>
              <a:buChar char="v"/>
            </a:pPr>
            <a:r>
              <a:rPr lang="en-US" b="1" dirty="0">
                <a:solidFill>
                  <a:srgbClr val="FFC000"/>
                </a:solidFill>
              </a:rPr>
              <a:t>Login Access</a:t>
            </a:r>
            <a:r>
              <a:rPr lang="en-US" dirty="0">
                <a:solidFill>
                  <a:srgbClr val="FFC000"/>
                </a:solidFill>
              </a:rPr>
              <a:t> is the second-highest category with </a:t>
            </a:r>
            <a:r>
              <a:rPr lang="en-US" b="1" dirty="0">
                <a:solidFill>
                  <a:srgbClr val="FFC000"/>
                </a:solidFill>
              </a:rPr>
              <a:t>29,193 tickets</a:t>
            </a:r>
            <a:r>
              <a:rPr lang="en-US" dirty="0">
                <a:solidFill>
                  <a:srgbClr val="FFC000"/>
                </a:solidFill>
              </a:rPr>
              <a:t>, reflecting frequent challenges with account access or authentication.</a:t>
            </a:r>
          </a:p>
          <a:p>
            <a:pPr marL="285750" indent="-285750">
              <a:buFont typeface="Wingdings" panose="05000000000000000000" pitchFamily="2" charset="2"/>
              <a:buChar char="v"/>
            </a:pPr>
            <a:r>
              <a:rPr lang="en-US" b="1" dirty="0">
                <a:solidFill>
                  <a:srgbClr val="FFC000"/>
                </a:solidFill>
              </a:rPr>
              <a:t>Software issues</a:t>
            </a:r>
            <a:r>
              <a:rPr lang="en-US" dirty="0">
                <a:solidFill>
                  <a:srgbClr val="FFC000"/>
                </a:solidFill>
              </a:rPr>
              <a:t> account for </a:t>
            </a:r>
            <a:r>
              <a:rPr lang="en-US" b="1" dirty="0">
                <a:solidFill>
                  <a:srgbClr val="FFC000"/>
                </a:solidFill>
              </a:rPr>
              <a:t>19,570 tickets</a:t>
            </a:r>
            <a:r>
              <a:rPr lang="en-US" dirty="0">
                <a:solidFill>
                  <a:srgbClr val="FFC000"/>
                </a:solidFill>
              </a:rPr>
              <a:t>, emphasizing the need for application support.</a:t>
            </a:r>
          </a:p>
          <a:p>
            <a:pPr marL="285750" indent="-285750">
              <a:buFont typeface="Wingdings" panose="05000000000000000000" pitchFamily="2" charset="2"/>
              <a:buChar char="v"/>
            </a:pPr>
            <a:r>
              <a:rPr lang="en-US" b="1" dirty="0">
                <a:solidFill>
                  <a:srgbClr val="FFC000"/>
                </a:solidFill>
              </a:rPr>
              <a:t>Hardware requests</a:t>
            </a:r>
            <a:r>
              <a:rPr lang="en-US" dirty="0">
                <a:solidFill>
                  <a:srgbClr val="FFC000"/>
                </a:solidFill>
              </a:rPr>
              <a:t> are the least frequent, with </a:t>
            </a:r>
            <a:r>
              <a:rPr lang="en-US" b="1" dirty="0">
                <a:solidFill>
                  <a:srgbClr val="FFC000"/>
                </a:solidFill>
              </a:rPr>
              <a:t>9,733 tickets</a:t>
            </a:r>
            <a:r>
              <a:rPr lang="en-US" dirty="0">
                <a:solidFill>
                  <a:srgbClr val="FFC000"/>
                </a:solidFill>
              </a:rPr>
              <a:t>, suggesting fewer physical device-related issues compared to other categories</a:t>
            </a:r>
            <a:r>
              <a:rPr lang="en-US" dirty="0" smtClean="0">
                <a:solidFill>
                  <a:srgbClr val="FFC000"/>
                </a:solidFill>
              </a:rPr>
              <a:t>.</a:t>
            </a:r>
          </a:p>
          <a:p>
            <a:pPr marL="285750" indent="-285750">
              <a:buFont typeface="Wingdings" panose="05000000000000000000" pitchFamily="2" charset="2"/>
              <a:buChar char="v"/>
            </a:pPr>
            <a:endParaRPr lang="en-US" dirty="0">
              <a:solidFill>
                <a:srgbClr val="FFC000"/>
              </a:solidFill>
            </a:endParaRPr>
          </a:p>
          <a:p>
            <a:pPr marL="285750" indent="-285750">
              <a:buFont typeface="Wingdings" panose="05000000000000000000" pitchFamily="2" charset="2"/>
              <a:buChar char="v"/>
            </a:pPr>
            <a:endParaRPr lang="en-US" dirty="0" smtClean="0">
              <a:solidFill>
                <a:srgbClr val="FFC000"/>
              </a:solidFill>
            </a:endParaRPr>
          </a:p>
          <a:p>
            <a:pPr marL="285750" indent="-285750">
              <a:buFont typeface="Wingdings" panose="05000000000000000000" pitchFamily="2" charset="2"/>
              <a:buChar char="ü"/>
            </a:pPr>
            <a:r>
              <a:rPr lang="en-US" dirty="0" smtClean="0">
                <a:solidFill>
                  <a:srgbClr val="FFC000"/>
                </a:solidFill>
              </a:rPr>
              <a:t>This </a:t>
            </a:r>
            <a:r>
              <a:rPr lang="en-US" dirty="0">
                <a:solidFill>
                  <a:srgbClr val="FFC000"/>
                </a:solidFill>
              </a:rPr>
              <a:t>breakdown suggests that most support resources are directed toward system stability and access management.</a:t>
            </a:r>
          </a:p>
        </p:txBody>
      </p:sp>
      <p:graphicFrame>
        <p:nvGraphicFramePr>
          <p:cNvPr id="5" name="Chart 4"/>
          <p:cNvGraphicFramePr>
            <a:graphicFrameLocks/>
          </p:cNvGraphicFramePr>
          <p:nvPr>
            <p:extLst>
              <p:ext uri="{D42A27DB-BD31-4B8C-83A1-F6EECF244321}">
                <p14:modId xmlns:p14="http://schemas.microsoft.com/office/powerpoint/2010/main" val="2451531442"/>
              </p:ext>
            </p:extLst>
          </p:nvPr>
        </p:nvGraphicFramePr>
        <p:xfrm>
          <a:off x="6895321" y="2001318"/>
          <a:ext cx="4973217" cy="39767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6406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78" y="447869"/>
            <a:ext cx="9035869" cy="606490"/>
          </a:xfrm>
        </p:spPr>
        <p:txBody>
          <a:bodyPr>
            <a:normAutofit/>
          </a:bodyPr>
          <a:lstStyle/>
          <a:p>
            <a:r>
              <a:rPr lang="en-US" sz="3200" dirty="0"/>
              <a:t>Metric </a:t>
            </a:r>
            <a:r>
              <a:rPr lang="en-US" sz="3200" dirty="0" smtClean="0"/>
              <a:t>3: “Average Satisfaction Rate By Time”</a:t>
            </a:r>
            <a:endParaRPr lang="en-US" sz="3200" dirty="0"/>
          </a:p>
        </p:txBody>
      </p:sp>
      <p:sp>
        <p:nvSpPr>
          <p:cNvPr id="7" name="Rectangle 6"/>
          <p:cNvSpPr/>
          <p:nvPr/>
        </p:nvSpPr>
        <p:spPr>
          <a:xfrm>
            <a:off x="518678" y="1568667"/>
            <a:ext cx="6096000" cy="3693319"/>
          </a:xfrm>
          <a:prstGeom prst="rect">
            <a:avLst/>
          </a:prstGeom>
        </p:spPr>
        <p:txBody>
          <a:bodyPr>
            <a:spAutoFit/>
          </a:bodyPr>
          <a:lstStyle/>
          <a:p>
            <a:r>
              <a:rPr lang="en-US" dirty="0">
                <a:solidFill>
                  <a:srgbClr val="FFC000"/>
                </a:solidFill>
              </a:rPr>
              <a:t>The average satisfaction rate has shown a gradual improvement over the years</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v"/>
            </a:pPr>
            <a:r>
              <a:rPr lang="en-US" dirty="0">
                <a:solidFill>
                  <a:srgbClr val="FFC000"/>
                </a:solidFill>
              </a:rPr>
              <a:t>In </a:t>
            </a:r>
            <a:r>
              <a:rPr lang="en-US" b="1" dirty="0">
                <a:solidFill>
                  <a:srgbClr val="FFC000"/>
                </a:solidFill>
              </a:rPr>
              <a:t>2016</a:t>
            </a:r>
            <a:r>
              <a:rPr lang="en-US" dirty="0">
                <a:solidFill>
                  <a:srgbClr val="FFC000"/>
                </a:solidFill>
              </a:rPr>
              <a:t>, the satisfaction rate started at </a:t>
            </a:r>
            <a:r>
              <a:rPr lang="en-US" b="1" dirty="0">
                <a:solidFill>
                  <a:srgbClr val="FFC000"/>
                </a:solidFill>
              </a:rPr>
              <a:t>4.0</a:t>
            </a:r>
            <a:r>
              <a:rPr lang="en-US" dirty="0">
                <a:solidFill>
                  <a:srgbClr val="FFC000"/>
                </a:solidFill>
              </a:rPr>
              <a:t>.</a:t>
            </a:r>
          </a:p>
          <a:p>
            <a:pPr marL="285750" indent="-285750">
              <a:buFont typeface="Wingdings" panose="05000000000000000000" pitchFamily="2" charset="2"/>
              <a:buChar char="v"/>
            </a:pPr>
            <a:r>
              <a:rPr lang="en-US" dirty="0">
                <a:solidFill>
                  <a:srgbClr val="FFC000"/>
                </a:solidFill>
              </a:rPr>
              <a:t>It increased slightly to </a:t>
            </a:r>
            <a:r>
              <a:rPr lang="en-US" b="1" dirty="0">
                <a:solidFill>
                  <a:srgbClr val="FFC000"/>
                </a:solidFill>
              </a:rPr>
              <a:t>4.1</a:t>
            </a:r>
            <a:r>
              <a:rPr lang="en-US" dirty="0">
                <a:solidFill>
                  <a:srgbClr val="FFC000"/>
                </a:solidFill>
              </a:rPr>
              <a:t> in </a:t>
            </a:r>
            <a:r>
              <a:rPr lang="en-US" b="1" dirty="0">
                <a:solidFill>
                  <a:srgbClr val="FFC000"/>
                </a:solidFill>
              </a:rPr>
              <a:t>2017</a:t>
            </a:r>
            <a:r>
              <a:rPr lang="en-US" dirty="0">
                <a:solidFill>
                  <a:srgbClr val="FFC000"/>
                </a:solidFill>
              </a:rPr>
              <a:t> and remained consistent through </a:t>
            </a:r>
            <a:r>
              <a:rPr lang="en-US" b="1" dirty="0">
                <a:solidFill>
                  <a:srgbClr val="FFC000"/>
                </a:solidFill>
              </a:rPr>
              <a:t>2018</a:t>
            </a:r>
            <a:r>
              <a:rPr lang="en-US" dirty="0">
                <a:solidFill>
                  <a:srgbClr val="FFC000"/>
                </a:solidFill>
              </a:rPr>
              <a:t> and </a:t>
            </a:r>
            <a:r>
              <a:rPr lang="en-US" b="1" dirty="0">
                <a:solidFill>
                  <a:srgbClr val="FFC000"/>
                </a:solidFill>
              </a:rPr>
              <a:t>2019</a:t>
            </a:r>
            <a:r>
              <a:rPr lang="en-US" dirty="0">
                <a:solidFill>
                  <a:srgbClr val="FFC000"/>
                </a:solidFill>
              </a:rPr>
              <a:t>.</a:t>
            </a:r>
          </a:p>
          <a:p>
            <a:pPr marL="285750" indent="-285750">
              <a:buFont typeface="Wingdings" panose="05000000000000000000" pitchFamily="2" charset="2"/>
              <a:buChar char="v"/>
            </a:pPr>
            <a:r>
              <a:rPr lang="en-US" dirty="0">
                <a:solidFill>
                  <a:srgbClr val="FFC000"/>
                </a:solidFill>
              </a:rPr>
              <a:t>By </a:t>
            </a:r>
            <a:r>
              <a:rPr lang="en-US" b="1" dirty="0">
                <a:solidFill>
                  <a:srgbClr val="FFC000"/>
                </a:solidFill>
              </a:rPr>
              <a:t>2020</a:t>
            </a:r>
            <a:r>
              <a:rPr lang="en-US" dirty="0">
                <a:solidFill>
                  <a:srgbClr val="FFC000"/>
                </a:solidFill>
              </a:rPr>
              <a:t>, it rose further to </a:t>
            </a:r>
            <a:r>
              <a:rPr lang="en-US" b="1" dirty="0">
                <a:solidFill>
                  <a:srgbClr val="FFC000"/>
                </a:solidFill>
              </a:rPr>
              <a:t>4.2</a:t>
            </a:r>
            <a:r>
              <a:rPr lang="en-US" dirty="0">
                <a:solidFill>
                  <a:srgbClr val="FFC000"/>
                </a:solidFill>
              </a:rPr>
              <a:t>, marking a steady upward trend in customer satisfaction over the five-year period</a:t>
            </a:r>
            <a:r>
              <a:rPr lang="en-US" dirty="0" smtClean="0">
                <a:solidFill>
                  <a:srgbClr val="FFC000"/>
                </a:solidFill>
              </a:rPr>
              <a:t>.</a:t>
            </a:r>
          </a:p>
          <a:p>
            <a:pPr marL="285750" indent="-285750">
              <a:buFont typeface="Wingdings" panose="05000000000000000000" pitchFamily="2" charset="2"/>
              <a:buChar char="v"/>
            </a:pPr>
            <a:endParaRPr lang="en-US" dirty="0">
              <a:solidFill>
                <a:srgbClr val="FFC000"/>
              </a:solidFill>
            </a:endParaRPr>
          </a:p>
          <a:p>
            <a:pPr marL="285750" indent="-285750">
              <a:buFont typeface="Wingdings" panose="05000000000000000000" pitchFamily="2" charset="2"/>
              <a:buChar char="v"/>
            </a:pPr>
            <a:endParaRPr lang="en-US" dirty="0" smtClean="0">
              <a:solidFill>
                <a:srgbClr val="FFC000"/>
              </a:solidFill>
            </a:endParaRPr>
          </a:p>
          <a:p>
            <a:endParaRPr lang="en-US" dirty="0">
              <a:solidFill>
                <a:srgbClr val="FFC000"/>
              </a:solidFill>
            </a:endParaRPr>
          </a:p>
          <a:p>
            <a:pPr marL="285750" indent="-285750">
              <a:buFont typeface="Wingdings" panose="05000000000000000000" pitchFamily="2" charset="2"/>
              <a:buChar char="ü"/>
            </a:pPr>
            <a:r>
              <a:rPr lang="en-US" dirty="0">
                <a:solidFill>
                  <a:srgbClr val="FFC000"/>
                </a:solidFill>
              </a:rPr>
              <a:t>This indicates a positive progression in meeting </a:t>
            </a:r>
            <a:r>
              <a:rPr lang="en-US" dirty="0" smtClean="0">
                <a:solidFill>
                  <a:srgbClr val="FFC000"/>
                </a:solidFill>
              </a:rPr>
              <a:t>user  expectations </a:t>
            </a:r>
            <a:r>
              <a:rPr lang="en-US" dirty="0">
                <a:solidFill>
                  <a:srgbClr val="FFC000"/>
                </a:solidFill>
              </a:rPr>
              <a:t>and improving service quality.</a:t>
            </a:r>
            <a:endParaRPr lang="en-US" dirty="0" smtClean="0">
              <a:solidFill>
                <a:srgbClr val="FFC000"/>
              </a:solidFill>
            </a:endParaRPr>
          </a:p>
        </p:txBody>
      </p:sp>
      <p:graphicFrame>
        <p:nvGraphicFramePr>
          <p:cNvPr id="13" name="Chart 12"/>
          <p:cNvGraphicFramePr>
            <a:graphicFrameLocks/>
          </p:cNvGraphicFramePr>
          <p:nvPr>
            <p:extLst>
              <p:ext uri="{D42A27DB-BD31-4B8C-83A1-F6EECF244321}">
                <p14:modId xmlns:p14="http://schemas.microsoft.com/office/powerpoint/2010/main" val="3414912817"/>
              </p:ext>
            </p:extLst>
          </p:nvPr>
        </p:nvGraphicFramePr>
        <p:xfrm>
          <a:off x="7333861" y="1638978"/>
          <a:ext cx="4534678" cy="3623007"/>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8351240" y="5261985"/>
            <a:ext cx="2499919" cy="307777"/>
          </a:xfrm>
          <a:prstGeom prst="rect">
            <a:avLst/>
          </a:prstGeom>
          <a:noFill/>
        </p:spPr>
        <p:txBody>
          <a:bodyPr wrap="square" rtlCol="0">
            <a:spAutoFit/>
          </a:bodyPr>
          <a:lstStyle/>
          <a:p>
            <a:pPr algn="ctr"/>
            <a:r>
              <a:rPr lang="en-US" sz="1400" dirty="0" smtClean="0">
                <a:solidFill>
                  <a:schemeClr val="bg1"/>
                </a:solidFill>
              </a:rPr>
              <a:t>Time(Year)</a:t>
            </a:r>
            <a:endParaRPr lang="en-IN" sz="1400" dirty="0">
              <a:solidFill>
                <a:schemeClr val="bg1"/>
              </a:solidFill>
            </a:endParaRPr>
          </a:p>
        </p:txBody>
      </p:sp>
      <p:sp>
        <p:nvSpPr>
          <p:cNvPr id="15" name="TextBox 14"/>
          <p:cNvSpPr txBox="1"/>
          <p:nvPr/>
        </p:nvSpPr>
        <p:spPr>
          <a:xfrm rot="16200000">
            <a:off x="5925222" y="3261437"/>
            <a:ext cx="2499919" cy="307777"/>
          </a:xfrm>
          <a:prstGeom prst="rect">
            <a:avLst/>
          </a:prstGeom>
          <a:noFill/>
        </p:spPr>
        <p:txBody>
          <a:bodyPr wrap="square" rtlCol="0">
            <a:spAutoFit/>
          </a:bodyPr>
          <a:lstStyle/>
          <a:p>
            <a:pPr algn="ctr"/>
            <a:r>
              <a:rPr lang="en-US" sz="1400" dirty="0" smtClean="0">
                <a:solidFill>
                  <a:schemeClr val="bg1"/>
                </a:solidFill>
              </a:rPr>
              <a:t>Avg. Satisfaction Rate</a:t>
            </a:r>
            <a:endParaRPr lang="en-IN" sz="1400" dirty="0">
              <a:solidFill>
                <a:schemeClr val="bg1"/>
              </a:solidFill>
            </a:endParaRPr>
          </a:p>
        </p:txBody>
      </p:sp>
    </p:spTree>
    <p:extLst>
      <p:ext uri="{BB962C8B-B14F-4D97-AF65-F5344CB8AC3E}">
        <p14:creationId xmlns:p14="http://schemas.microsoft.com/office/powerpoint/2010/main" val="1890996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78" y="447869"/>
            <a:ext cx="9035869" cy="606490"/>
          </a:xfrm>
        </p:spPr>
        <p:txBody>
          <a:bodyPr>
            <a:normAutofit/>
          </a:bodyPr>
          <a:lstStyle/>
          <a:p>
            <a:r>
              <a:rPr lang="en-US" sz="3200" dirty="0"/>
              <a:t>Metric 4</a:t>
            </a:r>
            <a:r>
              <a:rPr lang="en-US" sz="3200" dirty="0" smtClean="0"/>
              <a:t>: “</a:t>
            </a:r>
            <a:r>
              <a:rPr lang="en-US" sz="3200" dirty="0"/>
              <a:t>Ticket Count </a:t>
            </a:r>
            <a:r>
              <a:rPr lang="en-US" sz="3200" dirty="0" smtClean="0"/>
              <a:t>By </a:t>
            </a:r>
            <a:r>
              <a:rPr lang="en-US" sz="3200" dirty="0"/>
              <a:t>Severity </a:t>
            </a:r>
            <a:r>
              <a:rPr lang="en-US" sz="3200" dirty="0" smtClean="0"/>
              <a:t>Level”</a:t>
            </a:r>
            <a:endParaRPr lang="en-US" sz="3200" dirty="0"/>
          </a:p>
        </p:txBody>
      </p:sp>
      <p:sp>
        <p:nvSpPr>
          <p:cNvPr id="7" name="Rectangle 6"/>
          <p:cNvSpPr/>
          <p:nvPr/>
        </p:nvSpPr>
        <p:spPr>
          <a:xfrm>
            <a:off x="518678" y="1568667"/>
            <a:ext cx="6096000" cy="4247317"/>
          </a:xfrm>
          <a:prstGeom prst="rect">
            <a:avLst/>
          </a:prstGeom>
        </p:spPr>
        <p:txBody>
          <a:bodyPr>
            <a:spAutoFit/>
          </a:bodyPr>
          <a:lstStyle/>
          <a:p>
            <a:r>
              <a:rPr lang="en-US" dirty="0">
                <a:solidFill>
                  <a:srgbClr val="FFC000"/>
                </a:solidFill>
              </a:rPr>
              <a:t>The distribution of tickets by severity level reveals the following trends</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v"/>
            </a:pPr>
            <a:r>
              <a:rPr lang="en-US" b="1" dirty="0">
                <a:solidFill>
                  <a:srgbClr val="FFC000"/>
                </a:solidFill>
              </a:rPr>
              <a:t>Severity 2</a:t>
            </a:r>
            <a:r>
              <a:rPr lang="en-US" dirty="0">
                <a:solidFill>
                  <a:srgbClr val="FFC000"/>
                </a:solidFill>
              </a:rPr>
              <a:t> tickets dominate with </a:t>
            </a:r>
            <a:r>
              <a:rPr lang="en-US" b="1" dirty="0">
                <a:solidFill>
                  <a:srgbClr val="FFC000"/>
                </a:solidFill>
              </a:rPr>
              <a:t>88,656</a:t>
            </a:r>
            <a:r>
              <a:rPr lang="en-US" dirty="0">
                <a:solidFill>
                  <a:srgbClr val="FFC000"/>
                </a:solidFill>
              </a:rPr>
              <a:t>, accounting for the vast majority, indicating that most issues are of moderate priority.</a:t>
            </a:r>
          </a:p>
          <a:p>
            <a:pPr marL="285750" indent="-285750">
              <a:buFont typeface="Wingdings" panose="05000000000000000000" pitchFamily="2" charset="2"/>
              <a:buChar char="v"/>
            </a:pPr>
            <a:r>
              <a:rPr lang="en-US" b="1" dirty="0">
                <a:solidFill>
                  <a:srgbClr val="FFC000"/>
                </a:solidFill>
              </a:rPr>
              <a:t>Severity 3</a:t>
            </a:r>
            <a:r>
              <a:rPr lang="en-US" dirty="0">
                <a:solidFill>
                  <a:srgbClr val="FFC000"/>
                </a:solidFill>
              </a:rPr>
              <a:t> tickets total </a:t>
            </a:r>
            <a:r>
              <a:rPr lang="en-US" b="1" dirty="0">
                <a:solidFill>
                  <a:srgbClr val="FFC000"/>
                </a:solidFill>
              </a:rPr>
              <a:t>4,836</a:t>
            </a:r>
            <a:r>
              <a:rPr lang="en-US" dirty="0">
                <a:solidFill>
                  <a:srgbClr val="FFC000"/>
                </a:solidFill>
              </a:rPr>
              <a:t>, while </a:t>
            </a:r>
            <a:r>
              <a:rPr lang="en-US" b="1" dirty="0">
                <a:solidFill>
                  <a:srgbClr val="FFC000"/>
                </a:solidFill>
              </a:rPr>
              <a:t>Severity 4</a:t>
            </a:r>
            <a:r>
              <a:rPr lang="en-US" dirty="0">
                <a:solidFill>
                  <a:srgbClr val="FFC000"/>
                </a:solidFill>
              </a:rPr>
              <a:t> tickets stand at </a:t>
            </a:r>
            <a:r>
              <a:rPr lang="en-US" b="1" dirty="0">
                <a:solidFill>
                  <a:srgbClr val="FFC000"/>
                </a:solidFill>
              </a:rPr>
              <a:t>1,392</a:t>
            </a:r>
            <a:r>
              <a:rPr lang="en-US" dirty="0">
                <a:solidFill>
                  <a:srgbClr val="FFC000"/>
                </a:solidFill>
              </a:rPr>
              <a:t>, representing lower-priority issues.</a:t>
            </a:r>
          </a:p>
          <a:p>
            <a:pPr marL="285750" indent="-285750">
              <a:buFont typeface="Wingdings" panose="05000000000000000000" pitchFamily="2" charset="2"/>
              <a:buChar char="v"/>
            </a:pPr>
            <a:r>
              <a:rPr lang="en-US" b="1" dirty="0">
                <a:solidFill>
                  <a:srgbClr val="FFC000"/>
                </a:solidFill>
              </a:rPr>
              <a:t>Severity 1</a:t>
            </a:r>
            <a:r>
              <a:rPr lang="en-US" dirty="0">
                <a:solidFill>
                  <a:srgbClr val="FFC000"/>
                </a:solidFill>
              </a:rPr>
              <a:t> tickets, which are likely high-priority, amount to </a:t>
            </a:r>
            <a:r>
              <a:rPr lang="en-US" b="1" dirty="0">
                <a:solidFill>
                  <a:srgbClr val="FFC000"/>
                </a:solidFill>
              </a:rPr>
              <a:t>2,258</a:t>
            </a:r>
            <a:r>
              <a:rPr lang="en-US" dirty="0">
                <a:solidFill>
                  <a:srgbClr val="FFC000"/>
                </a:solidFill>
              </a:rPr>
              <a:t>, and </a:t>
            </a:r>
            <a:r>
              <a:rPr lang="en-US" b="1" dirty="0">
                <a:solidFill>
                  <a:srgbClr val="FFC000"/>
                </a:solidFill>
              </a:rPr>
              <a:t>Severity 0</a:t>
            </a:r>
            <a:r>
              <a:rPr lang="en-US" dirty="0">
                <a:solidFill>
                  <a:srgbClr val="FFC000"/>
                </a:solidFill>
              </a:rPr>
              <a:t> tickets, possibly the most critical, are the least frequent at </a:t>
            </a:r>
            <a:r>
              <a:rPr lang="en-US" b="1" dirty="0">
                <a:solidFill>
                  <a:srgbClr val="FFC000"/>
                </a:solidFill>
              </a:rPr>
              <a:t>356</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ü"/>
            </a:pPr>
            <a:r>
              <a:rPr lang="en-US" dirty="0">
                <a:solidFill>
                  <a:srgbClr val="FFC000"/>
                </a:solidFill>
              </a:rPr>
              <a:t>This breakdown suggests that most tickets are of medium priority, with critical issues forming a small proportion of the total.</a:t>
            </a:r>
          </a:p>
        </p:txBody>
      </p:sp>
      <p:graphicFrame>
        <p:nvGraphicFramePr>
          <p:cNvPr id="5" name="Chart 4"/>
          <p:cNvGraphicFramePr>
            <a:graphicFrameLocks/>
          </p:cNvGraphicFramePr>
          <p:nvPr>
            <p:extLst>
              <p:ext uri="{D42A27DB-BD31-4B8C-83A1-F6EECF244321}">
                <p14:modId xmlns:p14="http://schemas.microsoft.com/office/powerpoint/2010/main" val="2243099595"/>
              </p:ext>
            </p:extLst>
          </p:nvPr>
        </p:nvGraphicFramePr>
        <p:xfrm>
          <a:off x="7240555" y="1568667"/>
          <a:ext cx="4516016" cy="336722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8248603" y="4935894"/>
            <a:ext cx="2686875" cy="307777"/>
          </a:xfrm>
          <a:prstGeom prst="rect">
            <a:avLst/>
          </a:prstGeom>
          <a:noFill/>
        </p:spPr>
        <p:txBody>
          <a:bodyPr wrap="square" rtlCol="0">
            <a:spAutoFit/>
          </a:bodyPr>
          <a:lstStyle/>
          <a:p>
            <a:pPr algn="ctr"/>
            <a:r>
              <a:rPr lang="en-US" sz="1400" dirty="0" smtClean="0">
                <a:solidFill>
                  <a:schemeClr val="bg1"/>
                </a:solidFill>
              </a:rPr>
              <a:t>Severity Level</a:t>
            </a:r>
            <a:endParaRPr lang="en-IN" sz="1400" dirty="0">
              <a:solidFill>
                <a:schemeClr val="bg1"/>
              </a:solidFill>
            </a:endParaRPr>
          </a:p>
        </p:txBody>
      </p:sp>
      <p:sp>
        <p:nvSpPr>
          <p:cNvPr id="8" name="TextBox 7"/>
          <p:cNvSpPr txBox="1"/>
          <p:nvPr/>
        </p:nvSpPr>
        <p:spPr>
          <a:xfrm rot="16200000">
            <a:off x="5836707" y="3098391"/>
            <a:ext cx="2499919" cy="307777"/>
          </a:xfrm>
          <a:prstGeom prst="rect">
            <a:avLst/>
          </a:prstGeom>
          <a:noFill/>
        </p:spPr>
        <p:txBody>
          <a:bodyPr wrap="square" rtlCol="0">
            <a:spAutoFit/>
          </a:bodyPr>
          <a:lstStyle/>
          <a:p>
            <a:pPr algn="ctr"/>
            <a:r>
              <a:rPr lang="en-US" sz="1400" dirty="0" smtClean="0">
                <a:solidFill>
                  <a:schemeClr val="bg1"/>
                </a:solidFill>
              </a:rPr>
              <a:t>Ticket Count</a:t>
            </a:r>
            <a:endParaRPr lang="en-IN" sz="1400" dirty="0">
              <a:solidFill>
                <a:schemeClr val="bg1"/>
              </a:solidFill>
            </a:endParaRPr>
          </a:p>
        </p:txBody>
      </p:sp>
    </p:spTree>
    <p:extLst>
      <p:ext uri="{BB962C8B-B14F-4D97-AF65-F5344CB8AC3E}">
        <p14:creationId xmlns:p14="http://schemas.microsoft.com/office/powerpoint/2010/main" val="1269909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78" y="447869"/>
            <a:ext cx="9035869" cy="606490"/>
          </a:xfrm>
        </p:spPr>
        <p:txBody>
          <a:bodyPr>
            <a:normAutofit/>
          </a:bodyPr>
          <a:lstStyle/>
          <a:p>
            <a:r>
              <a:rPr lang="en-US" sz="3200" dirty="0"/>
              <a:t>Metric </a:t>
            </a:r>
            <a:r>
              <a:rPr lang="en-US" sz="3200" dirty="0" smtClean="0"/>
              <a:t>5: “</a:t>
            </a:r>
            <a:r>
              <a:rPr lang="en-US" sz="3200" dirty="0"/>
              <a:t>Ticket Count </a:t>
            </a:r>
            <a:r>
              <a:rPr lang="en-US" sz="3200" dirty="0" smtClean="0"/>
              <a:t>By Priority”</a:t>
            </a:r>
            <a:endParaRPr lang="en-US" sz="3200" dirty="0"/>
          </a:p>
        </p:txBody>
      </p:sp>
      <p:sp>
        <p:nvSpPr>
          <p:cNvPr id="7" name="Rectangle 6"/>
          <p:cNvSpPr/>
          <p:nvPr/>
        </p:nvSpPr>
        <p:spPr>
          <a:xfrm>
            <a:off x="4540171" y="1568667"/>
            <a:ext cx="5994089" cy="4801314"/>
          </a:xfrm>
          <a:prstGeom prst="rect">
            <a:avLst/>
          </a:prstGeom>
        </p:spPr>
        <p:txBody>
          <a:bodyPr wrap="square">
            <a:spAutoFit/>
          </a:bodyPr>
          <a:lstStyle/>
          <a:p>
            <a:r>
              <a:rPr lang="en-US" dirty="0">
                <a:solidFill>
                  <a:srgbClr val="FFC000"/>
                </a:solidFill>
              </a:rPr>
              <a:t>The distribution of tickets by severity level reveals the following trends</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v"/>
            </a:pPr>
            <a:r>
              <a:rPr lang="en-US" b="1" dirty="0">
                <a:solidFill>
                  <a:srgbClr val="FFC000"/>
                </a:solidFill>
              </a:rPr>
              <a:t>Severity 2</a:t>
            </a:r>
            <a:r>
              <a:rPr lang="en-US" dirty="0">
                <a:solidFill>
                  <a:srgbClr val="FFC000"/>
                </a:solidFill>
              </a:rPr>
              <a:t> tickets dominate with </a:t>
            </a:r>
            <a:r>
              <a:rPr lang="en-US" b="1" dirty="0">
                <a:solidFill>
                  <a:srgbClr val="FFC000"/>
                </a:solidFill>
              </a:rPr>
              <a:t>88,656</a:t>
            </a:r>
            <a:r>
              <a:rPr lang="en-US" dirty="0">
                <a:solidFill>
                  <a:srgbClr val="FFC000"/>
                </a:solidFill>
              </a:rPr>
              <a:t>, accounting for the vast majority, indicating that most issues are of moderate priority.</a:t>
            </a:r>
          </a:p>
          <a:p>
            <a:pPr marL="285750" indent="-285750">
              <a:buFont typeface="Wingdings" panose="05000000000000000000" pitchFamily="2" charset="2"/>
              <a:buChar char="v"/>
            </a:pPr>
            <a:r>
              <a:rPr lang="en-US" b="1" dirty="0">
                <a:solidFill>
                  <a:srgbClr val="FFC000"/>
                </a:solidFill>
              </a:rPr>
              <a:t>Severity 3</a:t>
            </a:r>
            <a:r>
              <a:rPr lang="en-US" dirty="0">
                <a:solidFill>
                  <a:srgbClr val="FFC000"/>
                </a:solidFill>
              </a:rPr>
              <a:t> tickets total </a:t>
            </a:r>
            <a:r>
              <a:rPr lang="en-US" b="1" dirty="0">
                <a:solidFill>
                  <a:srgbClr val="FFC000"/>
                </a:solidFill>
              </a:rPr>
              <a:t>4,836</a:t>
            </a:r>
            <a:r>
              <a:rPr lang="en-US" dirty="0">
                <a:solidFill>
                  <a:srgbClr val="FFC000"/>
                </a:solidFill>
              </a:rPr>
              <a:t>, while </a:t>
            </a:r>
            <a:r>
              <a:rPr lang="en-US" b="1" dirty="0">
                <a:solidFill>
                  <a:srgbClr val="FFC000"/>
                </a:solidFill>
              </a:rPr>
              <a:t>Severity 4</a:t>
            </a:r>
            <a:r>
              <a:rPr lang="en-US" dirty="0">
                <a:solidFill>
                  <a:srgbClr val="FFC000"/>
                </a:solidFill>
              </a:rPr>
              <a:t> tickets stand at </a:t>
            </a:r>
            <a:r>
              <a:rPr lang="en-US" b="1" dirty="0">
                <a:solidFill>
                  <a:srgbClr val="FFC000"/>
                </a:solidFill>
              </a:rPr>
              <a:t>1,392</a:t>
            </a:r>
            <a:r>
              <a:rPr lang="en-US" dirty="0">
                <a:solidFill>
                  <a:srgbClr val="FFC000"/>
                </a:solidFill>
              </a:rPr>
              <a:t>, representing lower-priority issues.</a:t>
            </a:r>
          </a:p>
          <a:p>
            <a:pPr marL="285750" indent="-285750">
              <a:buFont typeface="Wingdings" panose="05000000000000000000" pitchFamily="2" charset="2"/>
              <a:buChar char="v"/>
            </a:pPr>
            <a:r>
              <a:rPr lang="en-US" b="1" dirty="0">
                <a:solidFill>
                  <a:srgbClr val="FFC000"/>
                </a:solidFill>
              </a:rPr>
              <a:t>Severity 1</a:t>
            </a:r>
            <a:r>
              <a:rPr lang="en-US" dirty="0">
                <a:solidFill>
                  <a:srgbClr val="FFC000"/>
                </a:solidFill>
              </a:rPr>
              <a:t> tickets, which are likely high-priority, amount to </a:t>
            </a:r>
            <a:r>
              <a:rPr lang="en-US" b="1" dirty="0">
                <a:solidFill>
                  <a:srgbClr val="FFC000"/>
                </a:solidFill>
              </a:rPr>
              <a:t>2,258</a:t>
            </a:r>
            <a:r>
              <a:rPr lang="en-US" dirty="0">
                <a:solidFill>
                  <a:srgbClr val="FFC000"/>
                </a:solidFill>
              </a:rPr>
              <a:t>, and </a:t>
            </a:r>
            <a:r>
              <a:rPr lang="en-US" b="1" dirty="0">
                <a:solidFill>
                  <a:srgbClr val="FFC000"/>
                </a:solidFill>
              </a:rPr>
              <a:t>Severity 0</a:t>
            </a:r>
            <a:r>
              <a:rPr lang="en-US" dirty="0">
                <a:solidFill>
                  <a:srgbClr val="FFC000"/>
                </a:solidFill>
              </a:rPr>
              <a:t> tickets, possibly the most critical, are the least frequent at </a:t>
            </a:r>
            <a:r>
              <a:rPr lang="en-US" b="1" dirty="0">
                <a:solidFill>
                  <a:srgbClr val="FFC000"/>
                </a:solidFill>
              </a:rPr>
              <a:t>356</a:t>
            </a:r>
            <a:r>
              <a:rPr lang="en-US" dirty="0" smtClean="0">
                <a:solidFill>
                  <a:srgbClr val="FFC000"/>
                </a:solidFill>
              </a:rPr>
              <a:t>.</a:t>
            </a:r>
          </a:p>
          <a:p>
            <a:endParaRPr lang="en-US" dirty="0">
              <a:solidFill>
                <a:srgbClr val="FFC000"/>
              </a:solidFill>
            </a:endParaRPr>
          </a:p>
          <a:p>
            <a:pPr marL="285750" indent="-285750">
              <a:buFont typeface="Wingdings" panose="05000000000000000000" pitchFamily="2" charset="2"/>
              <a:buChar char="ü"/>
            </a:pPr>
            <a:r>
              <a:rPr lang="en-US" dirty="0">
                <a:solidFill>
                  <a:srgbClr val="FFC000"/>
                </a:solidFill>
              </a:rPr>
              <a:t>This breakdown suggests that most tickets are of medium priority, with critical issues forming a small proportion of the total</a:t>
            </a:r>
            <a:r>
              <a:rPr lang="en-US" dirty="0" smtClean="0">
                <a:solidFill>
                  <a:srgbClr val="FFC000"/>
                </a:solidFill>
              </a:rPr>
              <a:t>.</a:t>
            </a:r>
          </a:p>
          <a:p>
            <a:endParaRPr lang="en-US" dirty="0">
              <a:solidFill>
                <a:srgbClr val="FFC000"/>
              </a:solidFill>
            </a:endParaRPr>
          </a:p>
          <a:p>
            <a:endParaRPr lang="en-US" dirty="0">
              <a:solidFill>
                <a:srgbClr val="FFC000"/>
              </a:solidFill>
            </a:endParaRPr>
          </a:p>
        </p:txBody>
      </p:sp>
      <p:graphicFrame>
        <p:nvGraphicFramePr>
          <p:cNvPr id="6" name="Chart 5"/>
          <p:cNvGraphicFramePr>
            <a:graphicFrameLocks/>
          </p:cNvGraphicFramePr>
          <p:nvPr>
            <p:extLst>
              <p:ext uri="{D42A27DB-BD31-4B8C-83A1-F6EECF244321}">
                <p14:modId xmlns:p14="http://schemas.microsoft.com/office/powerpoint/2010/main" val="4012976905"/>
              </p:ext>
            </p:extLst>
          </p:nvPr>
        </p:nvGraphicFramePr>
        <p:xfrm>
          <a:off x="251927" y="1568667"/>
          <a:ext cx="4646644" cy="3937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5581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0343A-75DB-4E03-95EA-4A75BA0D7FF2}">
  <ds:schemaRefs>
    <ds:schemaRef ds:uri="http://schemas.openxmlformats.org/package/2006/metadata/core-properties"/>
    <ds:schemaRef ds:uri="http://purl.org/dc/elements/1.1/"/>
    <ds:schemaRef ds:uri="http://schemas.microsoft.com/office/2006/metadata/properties"/>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1844</Words>
  <Application>Microsoft Office PowerPoint</Application>
  <PresentationFormat>Widescreen</PresentationFormat>
  <Paragraphs>209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Calibri</vt:lpstr>
      <vt:lpstr>Calibri Light</vt:lpstr>
      <vt:lpstr>CiscoSans ExtraLight</vt:lpstr>
      <vt:lpstr>Gill Sans SemiBold</vt:lpstr>
      <vt:lpstr>Times New Roman</vt:lpstr>
      <vt:lpstr>Trade Gothic LT Pro</vt:lpstr>
      <vt:lpstr>Wingdings</vt:lpstr>
      <vt:lpstr>Office Theme</vt:lpstr>
      <vt:lpstr>Spreadsheet Project</vt:lpstr>
      <vt:lpstr>Agenda  </vt:lpstr>
      <vt:lpstr>PowerPoint Presentation</vt:lpstr>
      <vt:lpstr>PowerPoint Presentation</vt:lpstr>
      <vt:lpstr>Metric 1: “Ticket Count by Time (Year)”</vt:lpstr>
      <vt:lpstr>Metric 2: “Tickets Distribution By Request Category”</vt:lpstr>
      <vt:lpstr>Metric 3: “Average Satisfaction Rate By Time”</vt:lpstr>
      <vt:lpstr>Metric 4: “Ticket Count By Severity Level”</vt:lpstr>
      <vt:lpstr>Metric 5: “Ticket Count By Priority”</vt:lpstr>
      <vt:lpstr>Metric 6: “Average Resolution Time by Request Category Quarterly”</vt:lpstr>
      <vt:lpstr>Metric 7: “Satisfaction Rate By Age-groups”</vt:lpstr>
      <vt:lpstr>Metric 8: “Distribution of tickets based on satisfaction”</vt:lpstr>
      <vt:lpstr>Metric 9: “Distribution Of Tickets Based On Resolution Time”</vt:lpstr>
      <vt:lpstr>Conclusion on Key Metric</vt:lpstr>
      <vt:lpstr>Conclusion on Key Metric (contd.)</vt:lpstr>
      <vt:lpstr>Recommendations</vt:lpstr>
      <vt:lpstr>Recommendations (Contd.)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2025-01-25T14:47:44Z</dcterms:created>
  <dcterms:modified xsi:type="dcterms:W3CDTF">2025-01-29T13:42:56Z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