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173B-BDD8-4225-8726-3445F20D8EAF}" type="datetimeFigureOut">
              <a:rPr lang="en-US" smtClean="0"/>
              <a:t>14-Sep-24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122B-BC15-461B-91D5-474D1A14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0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173B-BDD8-4225-8726-3445F20D8EAF}" type="datetimeFigureOut">
              <a:rPr lang="en-US" smtClean="0"/>
              <a:t>14-Sep-24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122B-BC15-461B-91D5-474D1A14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173B-BDD8-4225-8726-3445F20D8EAF}" type="datetimeFigureOut">
              <a:rPr lang="en-US" smtClean="0"/>
              <a:t>14-Sep-24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122B-BC15-461B-91D5-474D1A14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173B-BDD8-4225-8726-3445F20D8EAF}" type="datetimeFigureOut">
              <a:rPr lang="en-US" smtClean="0"/>
              <a:t>14-Sep-24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122B-BC15-461B-91D5-474D1A14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9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173B-BDD8-4225-8726-3445F20D8EAF}" type="datetimeFigureOut">
              <a:rPr lang="en-US" smtClean="0"/>
              <a:t>14-Sep-24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122B-BC15-461B-91D5-474D1A14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2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173B-BDD8-4225-8726-3445F20D8EAF}" type="datetimeFigureOut">
              <a:rPr lang="en-US" smtClean="0"/>
              <a:t>14-Sep-24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122B-BC15-461B-91D5-474D1A14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3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173B-BDD8-4225-8726-3445F20D8EAF}" type="datetimeFigureOut">
              <a:rPr lang="en-US" smtClean="0"/>
              <a:t>14-Sep-24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122B-BC15-461B-91D5-474D1A14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0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173B-BDD8-4225-8726-3445F20D8EAF}" type="datetimeFigureOut">
              <a:rPr lang="en-US" smtClean="0"/>
              <a:t>14-Sep-24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122B-BC15-461B-91D5-474D1A14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9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173B-BDD8-4225-8726-3445F20D8EAF}" type="datetimeFigureOut">
              <a:rPr lang="en-US" smtClean="0"/>
              <a:t>14-Sep-24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122B-BC15-461B-91D5-474D1A14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173B-BDD8-4225-8726-3445F20D8EAF}" type="datetimeFigureOut">
              <a:rPr lang="en-US" smtClean="0"/>
              <a:t>14-Sep-24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122B-BC15-461B-91D5-474D1A14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3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173B-BDD8-4225-8726-3445F20D8EAF}" type="datetimeFigureOut">
              <a:rPr lang="en-US" smtClean="0"/>
              <a:t>14-Sep-24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122B-BC15-461B-91D5-474D1A14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9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B173B-BDD8-4225-8726-3445F20D8EAF}" type="datetimeFigureOut">
              <a:rPr lang="en-US" smtClean="0"/>
              <a:t>14-Sep-24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F122B-BC15-461B-91D5-474D1A14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1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Cache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PhonePe</a:t>
            </a:r>
            <a:r>
              <a:rPr lang="en-US" dirty="0" smtClean="0"/>
              <a:t> - Machine Coding 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3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855177"/>
            <a:ext cx="97858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Component Diagram of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Component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Approaches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488" y="307677"/>
            <a:ext cx="232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Component Diagram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89485" y="2795954"/>
            <a:ext cx="2074984" cy="1213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74123" y="308607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 Manager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47085" y="1336431"/>
            <a:ext cx="1591407" cy="931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47083" y="2936632"/>
            <a:ext cx="1591407" cy="931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47083" y="4668715"/>
            <a:ext cx="1591407" cy="931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7347" y="2936631"/>
            <a:ext cx="1591407" cy="931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05607" y="3217957"/>
            <a:ext cx="132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89985" y="1670567"/>
            <a:ext cx="1090246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08631" y="3217957"/>
            <a:ext cx="199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 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10855" y="4950041"/>
            <a:ext cx="124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cxnSp>
        <p:nvCxnSpPr>
          <p:cNvPr id="17" name="Straight Connector 16"/>
          <p:cNvCxnSpPr>
            <a:stCxn id="10" idx="3"/>
            <a:endCxn id="3" idx="1"/>
          </p:cNvCxnSpPr>
          <p:nvPr/>
        </p:nvCxnSpPr>
        <p:spPr>
          <a:xfrm>
            <a:off x="2338754" y="3402623"/>
            <a:ext cx="145073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" idx="3"/>
            <a:endCxn id="5" idx="1"/>
          </p:cNvCxnSpPr>
          <p:nvPr/>
        </p:nvCxnSpPr>
        <p:spPr>
          <a:xfrm flipV="1">
            <a:off x="5864469" y="1802423"/>
            <a:ext cx="1582616" cy="1600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3"/>
            <a:endCxn id="6" idx="1"/>
          </p:cNvCxnSpPr>
          <p:nvPr/>
        </p:nvCxnSpPr>
        <p:spPr>
          <a:xfrm>
            <a:off x="5864469" y="3402624"/>
            <a:ext cx="15826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3"/>
            <a:endCxn id="7" idx="1"/>
          </p:cNvCxnSpPr>
          <p:nvPr/>
        </p:nvCxnSpPr>
        <p:spPr>
          <a:xfrm>
            <a:off x="5864469" y="3402624"/>
            <a:ext cx="1582614" cy="1732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812215" y="386862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LRU Cache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812215" y="997845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FIFO Cache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12215" y="1608664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Persistent LRU Cache</a:t>
            </a:r>
            <a:endParaRPr lang="en-US" dirty="0"/>
          </a:p>
        </p:txBody>
      </p:sp>
      <p:cxnSp>
        <p:nvCxnSpPr>
          <p:cNvPr id="28" name="Straight Connector 27"/>
          <p:cNvCxnSpPr>
            <a:stCxn id="5" idx="3"/>
            <a:endCxn id="24" idx="1"/>
          </p:cNvCxnSpPr>
          <p:nvPr/>
        </p:nvCxnSpPr>
        <p:spPr>
          <a:xfrm flipV="1">
            <a:off x="9038492" y="571528"/>
            <a:ext cx="773723" cy="1230895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3"/>
            <a:endCxn id="25" idx="1"/>
          </p:cNvCxnSpPr>
          <p:nvPr/>
        </p:nvCxnSpPr>
        <p:spPr>
          <a:xfrm flipV="1">
            <a:off x="9038492" y="1182511"/>
            <a:ext cx="773723" cy="619912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" idx="3"/>
            <a:endCxn id="26" idx="1"/>
          </p:cNvCxnSpPr>
          <p:nvPr/>
        </p:nvCxnSpPr>
        <p:spPr>
          <a:xfrm flipV="1">
            <a:off x="9038492" y="1793330"/>
            <a:ext cx="773723" cy="9093"/>
          </a:xfrm>
          <a:prstGeom prst="line">
            <a:avLst/>
          </a:prstGeom>
          <a:ln w="127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92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407" y="729817"/>
            <a:ext cx="1130690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Cache Manager -</a:t>
            </a:r>
          </a:p>
          <a:p>
            <a:r>
              <a:rPr lang="en-US" dirty="0"/>
              <a:t>	</a:t>
            </a:r>
            <a:r>
              <a:rPr lang="en-US" dirty="0" smtClean="0"/>
              <a:t>Acts as a library and provides interface to external application for cache operations.</a:t>
            </a:r>
          </a:p>
          <a:p>
            <a:r>
              <a:rPr lang="en-US" dirty="0"/>
              <a:t>	</a:t>
            </a:r>
            <a:r>
              <a:rPr lang="en-US" dirty="0" smtClean="0"/>
              <a:t>Manages list of caches and provides a single point of contact for cache operations.</a:t>
            </a:r>
          </a:p>
          <a:p>
            <a:r>
              <a:rPr lang="en-US" dirty="0"/>
              <a:t>	</a:t>
            </a:r>
            <a:r>
              <a:rPr lang="en-US" dirty="0" smtClean="0"/>
              <a:t>Internally manages statistics with the help of </a:t>
            </a:r>
            <a:r>
              <a:rPr lang="en-US" dirty="0" err="1" smtClean="0"/>
              <a:t>CacheStatistics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2. Cache –</a:t>
            </a:r>
          </a:p>
          <a:p>
            <a:r>
              <a:rPr lang="en-US" dirty="0"/>
              <a:t>	</a:t>
            </a:r>
            <a:r>
              <a:rPr lang="en-US" dirty="0" smtClean="0"/>
              <a:t>Abstract class to provide structure for different types of caches (FIFO, LRU etc.)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2.1 FIFO Cache –</a:t>
            </a:r>
          </a:p>
          <a:p>
            <a:r>
              <a:rPr lang="en-US" dirty="0"/>
              <a:t>	</a:t>
            </a:r>
            <a:r>
              <a:rPr lang="en-US" dirty="0" smtClean="0"/>
              <a:t>	FIFO (First In First Out) Implementation of cache based on provided capacity.</a:t>
            </a:r>
          </a:p>
          <a:p>
            <a:r>
              <a:rPr lang="en-US" dirty="0"/>
              <a:t>	</a:t>
            </a:r>
            <a:r>
              <a:rPr lang="en-US" dirty="0" smtClean="0"/>
              <a:t>2.2 LRU Cache –</a:t>
            </a:r>
          </a:p>
          <a:p>
            <a:r>
              <a:rPr lang="en-US" dirty="0"/>
              <a:t>	</a:t>
            </a:r>
            <a:r>
              <a:rPr lang="en-US" dirty="0" smtClean="0"/>
              <a:t>	LRU (Least Recently Used) </a:t>
            </a:r>
            <a:r>
              <a:rPr lang="en-US" dirty="0" smtClean="0"/>
              <a:t>Implementation of cache based on provided capacity.</a:t>
            </a:r>
          </a:p>
          <a:p>
            <a:r>
              <a:rPr lang="en-US" dirty="0" smtClean="0"/>
              <a:t>	2.3 Persistent LRU Cache – </a:t>
            </a:r>
          </a:p>
          <a:p>
            <a:r>
              <a:rPr lang="en-US" dirty="0"/>
              <a:t>	</a:t>
            </a:r>
            <a:r>
              <a:rPr lang="en-US" dirty="0" smtClean="0"/>
              <a:t>	A special type of LRU cache which stores the cache to memory and loads during boot sequence.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dirty="0" smtClean="0"/>
              <a:t>. Cache Factory – </a:t>
            </a:r>
          </a:p>
          <a:p>
            <a:r>
              <a:rPr lang="en-US" dirty="0"/>
              <a:t>	</a:t>
            </a:r>
            <a:r>
              <a:rPr lang="en-US" dirty="0" smtClean="0"/>
              <a:t>Creates an object of caches based on cache type and provides it to the </a:t>
            </a:r>
            <a:r>
              <a:rPr lang="en-US" dirty="0" err="1" smtClean="0"/>
              <a:t>CacheManager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4. Cache Statistics – </a:t>
            </a:r>
          </a:p>
          <a:p>
            <a:r>
              <a:rPr lang="en-US" dirty="0"/>
              <a:t>	</a:t>
            </a:r>
            <a:r>
              <a:rPr lang="en-US" dirty="0" smtClean="0"/>
              <a:t>Logs various cache operations (at system as well as individual level) and acts as a database.</a:t>
            </a:r>
          </a:p>
          <a:p>
            <a:r>
              <a:rPr lang="en-US" dirty="0"/>
              <a:t>	</a:t>
            </a:r>
            <a:r>
              <a:rPr lang="en-US" dirty="0" smtClean="0"/>
              <a:t>Provides a summary of overall system as well as individual caches.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6734" y="298885"/>
            <a:ext cx="246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Component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99488" y="307677"/>
            <a:ext cx="232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215" y="1107831"/>
            <a:ext cx="1093763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Implementing multi-level cache as doubly-linked-list (control handover to cache)</a:t>
            </a:r>
          </a:p>
          <a:p>
            <a:endParaRPr lang="en-US" dirty="0"/>
          </a:p>
          <a:p>
            <a:r>
              <a:rPr lang="en-US" dirty="0" smtClean="0"/>
              <a:t>In this design, </a:t>
            </a:r>
            <a:r>
              <a:rPr lang="en-US" dirty="0" err="1" smtClean="0"/>
              <a:t>CacheManager</a:t>
            </a:r>
            <a:r>
              <a:rPr lang="en-US" dirty="0" smtClean="0"/>
              <a:t> will store the “head” of the doubly-linked-list of caches.</a:t>
            </a:r>
          </a:p>
          <a:p>
            <a:r>
              <a:rPr lang="en-US" dirty="0" smtClean="0"/>
              <a:t>For read operation, </a:t>
            </a:r>
            <a:r>
              <a:rPr lang="en-US" dirty="0" err="1" smtClean="0"/>
              <a:t>CacheManger</a:t>
            </a:r>
            <a:r>
              <a:rPr lang="en-US" dirty="0" smtClean="0"/>
              <a:t> will ask for key to the “head” cache.</a:t>
            </a:r>
          </a:p>
          <a:p>
            <a:r>
              <a:rPr lang="en-US" dirty="0" smtClean="0"/>
              <a:t>If the key is found, it will be returned. If not, the “head” cache will cascade the operation to “next” caches in chain.</a:t>
            </a:r>
          </a:p>
          <a:p>
            <a:r>
              <a:rPr lang="en-US" dirty="0" smtClean="0"/>
              <a:t>When a key is found at particular level, all the higher priority caches will update themselves with the key-value pair.</a:t>
            </a:r>
          </a:p>
          <a:p>
            <a:r>
              <a:rPr lang="en-US" dirty="0" smtClean="0"/>
              <a:t>For “write” operation, </a:t>
            </a:r>
            <a:r>
              <a:rPr lang="en-US" dirty="0" err="1" smtClean="0"/>
              <a:t>CacheManager</a:t>
            </a:r>
            <a:r>
              <a:rPr lang="en-US" dirty="0" smtClean="0"/>
              <a:t> will send the “write” request to the “head” cache and that request will be subsequently transferred to all the “next” caches to update their maps.</a:t>
            </a:r>
          </a:p>
          <a:p>
            <a:endParaRPr lang="en-US" dirty="0"/>
          </a:p>
          <a:p>
            <a:r>
              <a:rPr lang="en-US" dirty="0" smtClean="0"/>
              <a:t>The problem with this approach is that we are handing over the control to the caches and are relying on them to perform the necessary operations.</a:t>
            </a:r>
          </a:p>
          <a:p>
            <a:r>
              <a:rPr lang="en-US" dirty="0" smtClean="0"/>
              <a:t>There is no control of the “manager” over individual caches.</a:t>
            </a:r>
          </a:p>
          <a:p>
            <a:r>
              <a:rPr lang="en-US" dirty="0" smtClean="0"/>
              <a:t>Also, in this approach, we are stating that L1 cache will have linkage to L2, L2 will have linkage to L3, and so on…</a:t>
            </a:r>
          </a:p>
          <a:p>
            <a:endParaRPr lang="en-US" dirty="0"/>
          </a:p>
          <a:p>
            <a:r>
              <a:rPr lang="en-US" dirty="0" smtClean="0"/>
              <a:t>In case of real world multi-level cache systems, a cache does not have a linkage to any of the other caches.</a:t>
            </a:r>
          </a:p>
          <a:p>
            <a:r>
              <a:rPr lang="en-US" dirty="0" smtClean="0"/>
              <a:t>It is the task of controller/cache controller to perform “read” and “write” operations on necessary cache levels.</a:t>
            </a:r>
          </a:p>
          <a:p>
            <a:r>
              <a:rPr lang="en-US" dirty="0" smtClean="0"/>
              <a:t>An individual cache is only responsible for the “data” it stores/manages.</a:t>
            </a:r>
          </a:p>
          <a:p>
            <a:endParaRPr lang="en-US" dirty="0"/>
          </a:p>
          <a:p>
            <a:r>
              <a:rPr lang="en-US" dirty="0" smtClean="0"/>
              <a:t>Due to these shortfalls in the design, this approach is not chosen.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99488" y="307677"/>
            <a:ext cx="232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215" y="1107831"/>
            <a:ext cx="109376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. Implementing multi-level cache as a “list” of caches (control remains to “manager”)</a:t>
            </a:r>
          </a:p>
          <a:p>
            <a:endParaRPr lang="en-US" dirty="0"/>
          </a:p>
          <a:p>
            <a:r>
              <a:rPr lang="en-US" dirty="0" smtClean="0"/>
              <a:t>In this design, </a:t>
            </a:r>
            <a:r>
              <a:rPr lang="en-US" dirty="0" err="1" smtClean="0"/>
              <a:t>CacheManager</a:t>
            </a:r>
            <a:r>
              <a:rPr lang="en-US" dirty="0" smtClean="0"/>
              <a:t> will store the list of caches.</a:t>
            </a:r>
          </a:p>
          <a:p>
            <a:r>
              <a:rPr lang="en-US" dirty="0" smtClean="0"/>
              <a:t>For read operation, </a:t>
            </a:r>
            <a:r>
              <a:rPr lang="en-US" dirty="0" err="1" smtClean="0"/>
              <a:t>CacheManger</a:t>
            </a:r>
            <a:r>
              <a:rPr lang="en-US" dirty="0" smtClean="0"/>
              <a:t> will ask for key to the caches starting from “head” pointer of list.</a:t>
            </a:r>
          </a:p>
          <a:p>
            <a:r>
              <a:rPr lang="en-US" dirty="0" smtClean="0"/>
              <a:t>If the key is found, it will be returned. If not, the “manager” will call the “next” caches in chain.</a:t>
            </a:r>
          </a:p>
          <a:p>
            <a:r>
              <a:rPr lang="en-US" dirty="0" smtClean="0"/>
              <a:t>When a key is found at particular level, all the higher priority caches will be updated by the “manager”.</a:t>
            </a:r>
          </a:p>
          <a:p>
            <a:r>
              <a:rPr lang="en-US" dirty="0" smtClean="0"/>
              <a:t>For “write” operation, </a:t>
            </a:r>
            <a:r>
              <a:rPr lang="en-US" dirty="0" err="1" smtClean="0"/>
              <a:t>CacheManager</a:t>
            </a:r>
            <a:r>
              <a:rPr lang="en-US" dirty="0" smtClean="0"/>
              <a:t> will perform the “write” operation asynchronously on a different thread.</a:t>
            </a:r>
          </a:p>
          <a:p>
            <a:r>
              <a:rPr lang="en-US" dirty="0" smtClean="0"/>
              <a:t>This “write” thread will perform the write operations on all caches one-by-one to maintain cache coherency.</a:t>
            </a:r>
          </a:p>
          <a:p>
            <a:r>
              <a:rPr lang="en-US" dirty="0" smtClean="0"/>
              <a:t>If a “read” operation is performed while the “write” thread is performing its operations, the “read” will be blocked till the time write thread completed its execution.</a:t>
            </a:r>
          </a:p>
          <a:p>
            <a:endParaRPr lang="en-US" dirty="0" smtClean="0"/>
          </a:p>
          <a:p>
            <a:r>
              <a:rPr lang="en-US" dirty="0" smtClean="0"/>
              <a:t>In this approach, we don’t handover the control of cache (it remains with the manager from the start, simulating controller in the real world).</a:t>
            </a:r>
          </a:p>
          <a:p>
            <a:r>
              <a:rPr lang="en-US" dirty="0" smtClean="0"/>
              <a:t>Manager keeps track of all the caches by storing them in list and is responsible for read/write operations on individual caches.</a:t>
            </a:r>
          </a:p>
          <a:p>
            <a:r>
              <a:rPr lang="en-US" dirty="0" smtClean="0"/>
              <a:t>Any individual cache does not have any notion of underlying n-caches.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So, this approach closely resembles the real-world operation, and hence implemented the system using this 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488" y="307677"/>
            <a:ext cx="232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215" y="1107831"/>
            <a:ext cx="109376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‘read’ operation on the multi-level cache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CacheManager</a:t>
            </a:r>
            <a:r>
              <a:rPr lang="en-US" dirty="0" smtClean="0"/>
              <a:t> searches the key one-by-one on caches stored in the list.</a:t>
            </a:r>
          </a:p>
          <a:p>
            <a:r>
              <a:rPr lang="en-US" dirty="0"/>
              <a:t>	</a:t>
            </a:r>
            <a:r>
              <a:rPr lang="en-US" dirty="0" smtClean="0"/>
              <a:t>Once, the key is found, all the higher priority caches are updated by the manager.</a:t>
            </a:r>
          </a:p>
          <a:p>
            <a:r>
              <a:rPr lang="en-US" dirty="0"/>
              <a:t>	</a:t>
            </a:r>
            <a:r>
              <a:rPr lang="en-US" dirty="0" smtClean="0"/>
              <a:t>This </a:t>
            </a:r>
            <a:r>
              <a:rPr lang="en-US" dirty="0" err="1" smtClean="0"/>
              <a:t>updation</a:t>
            </a:r>
            <a:r>
              <a:rPr lang="en-US" dirty="0" smtClean="0"/>
              <a:t> (write) takes place synchronously to maintain the cache coherency.</a:t>
            </a:r>
          </a:p>
          <a:p>
            <a:endParaRPr lang="en-US" dirty="0"/>
          </a:p>
          <a:p>
            <a:r>
              <a:rPr lang="en-US" dirty="0" smtClean="0"/>
              <a:t>Asynchronous ‘write’ operation on multi-level cache</a:t>
            </a:r>
          </a:p>
          <a:p>
            <a:r>
              <a:rPr lang="en-US" dirty="0"/>
              <a:t>	</a:t>
            </a:r>
            <a:r>
              <a:rPr lang="en-US" dirty="0" smtClean="0"/>
              <a:t>This operation is done ‘asynchronously’ using a new single thread.</a:t>
            </a:r>
          </a:p>
          <a:p>
            <a:r>
              <a:rPr lang="en-US" dirty="0"/>
              <a:t>	</a:t>
            </a:r>
            <a:r>
              <a:rPr lang="en-US" dirty="0" smtClean="0"/>
              <a:t>The newly spawned write thread is responsible for writing the key-value pair to levels starting from L1.</a:t>
            </a:r>
          </a:p>
          <a:p>
            <a:r>
              <a:rPr lang="en-US" dirty="0"/>
              <a:t>	</a:t>
            </a:r>
            <a:r>
              <a:rPr lang="en-US" dirty="0" smtClean="0"/>
              <a:t>This operation continues till it reaches Ln or an exact same key-value is found at any level Li</a:t>
            </a:r>
          </a:p>
          <a:p>
            <a:endParaRPr lang="en-US" dirty="0" smtClean="0"/>
          </a:p>
          <a:p>
            <a:r>
              <a:rPr lang="en-US" dirty="0" smtClean="0"/>
              <a:t>‘read’ operation when ‘write’ thread </a:t>
            </a:r>
            <a:r>
              <a:rPr lang="en-US" smtClean="0"/>
              <a:t>is operational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CacheManager</a:t>
            </a:r>
            <a:r>
              <a:rPr lang="en-US" dirty="0" smtClean="0"/>
              <a:t> waits till the ‘write’ thread completes its operation.</a:t>
            </a:r>
          </a:p>
          <a:p>
            <a:r>
              <a:rPr lang="en-US" dirty="0"/>
              <a:t>	</a:t>
            </a:r>
            <a:r>
              <a:rPr lang="en-US" dirty="0" smtClean="0"/>
              <a:t>Only after that, it starts processing the ‘read’ request, this is done for ‘consistency’ principal.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943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585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Cache Manager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Manager</dc:title>
  <dc:creator>User</dc:creator>
  <cp:lastModifiedBy>User</cp:lastModifiedBy>
  <cp:revision>11</cp:revision>
  <dcterms:created xsi:type="dcterms:W3CDTF">2024-09-14T12:34:59Z</dcterms:created>
  <dcterms:modified xsi:type="dcterms:W3CDTF">2024-09-14T13:33:59Z</dcterms:modified>
</cp:coreProperties>
</file>