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4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94" autoAdjust="0"/>
  </p:normalViewPr>
  <p:slideViewPr>
    <p:cSldViewPr>
      <p:cViewPr varScale="1">
        <p:scale>
          <a:sx n="66" d="100"/>
          <a:sy n="66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0EFB73-32FE-4D06-8F7C-73558AAB8820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813A95E-3711-462B-B1A9-82FA48AF0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FC66A4-B15A-4DCE-8378-134B5C5CDF4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60F3E-EDE6-416A-892A-7868838EBDD4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D5BF-A361-4733-BBCB-18E25DC5C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A6500-1F25-495E-AD3B-343847B6548B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3D26-A5FE-45EB-AD51-006215F1C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1498B-C188-4D66-BFF7-B6545F89CEEC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AB801-91C6-4CFD-8D24-86917C146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09D1C-12D2-4B12-98B8-66CE59B22705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D01D8-01BA-4100-906C-3B190D835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68D8B-CE8D-4D37-A4DD-5E2E751FDD8A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D4290-63EE-4527-B776-7C3EE37AA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BF88C-5982-48FB-903A-1D31DAFE5C8C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CAA1A-7C5B-4375-964D-93693CCD7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F3AB1-7F16-4D64-8336-BC83C4089E2D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51AD7-D626-4B13-99CF-588E0E2EE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C82-5B48-44FF-BD1D-C0F9CAD0C5CB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432D-19FD-42A4-955D-AF8713C0D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BC14-AC70-43D2-B3A6-29449A1E6E26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FAE8F-0A33-4F0A-81A6-9C42957BE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AFA6B-EBBD-4F16-AAA1-97EA071E19A2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E67E9-9F25-401D-B581-2A44E3A8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BECE6-DA65-48C4-8697-74831ED2EB6F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41712-A083-4B58-84C3-5F37C2345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BF366F-ABA9-436C-8403-B4873F62619B}" type="datetimeFigureOut">
              <a:rPr lang="en-US"/>
              <a:pPr>
                <a:defRPr/>
              </a:pPr>
              <a:t>10/21/2009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42B49C-BFB6-4BE2-B048-30939E658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9" r:id="rId2"/>
    <p:sldLayoutId id="2147483768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9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boteducation.org/Myro_Reference_Manu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yloredmktg.com/rgb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Drawing and Image Processing </a:t>
            </a:r>
            <a:r>
              <a:rPr lang="en-US" dirty="0" smtClean="0"/>
              <a:t>in Python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Myro</a:t>
            </a:r>
            <a:r>
              <a:rPr lang="en-US" dirty="0" smtClean="0"/>
              <a:t> Graphics</a:t>
            </a:r>
            <a:endParaRPr lang="en-US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dirty="0" smtClean="0"/>
              <a:t>Dr. Paige H. Meeker</a:t>
            </a:r>
          </a:p>
          <a:p>
            <a:pPr marR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Line(point1,point2)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myLine = Line(point1,point2)</a:t>
            </a:r>
          </a:p>
          <a:p>
            <a:r>
              <a:rPr lang="en-US" smtClean="0">
                <a:cs typeface="Courier New" pitchFamily="49" charset="0"/>
              </a:rPr>
              <a:t>Actions you can use on lines include:</a:t>
            </a:r>
          </a:p>
          <a:p>
            <a:pPr lvl="1"/>
            <a:r>
              <a:rPr lang="en-US" smtClean="0">
                <a:cs typeface="Courier New" pitchFamily="49" charset="0"/>
              </a:rPr>
              <a:t>getCenter()</a:t>
            </a:r>
          </a:p>
          <a:p>
            <a:pPr lvl="1"/>
            <a:r>
              <a:rPr lang="en-US" smtClean="0"/>
              <a:t>setArrow("first" / "last" / "both" / "none")</a:t>
            </a:r>
            <a:endParaRPr lang="en-US" smtClean="0">
              <a:cs typeface="Courier New" pitchFamily="49" charset="0"/>
            </a:endParaRPr>
          </a:p>
          <a:p>
            <a:pPr lvl="1"/>
            <a:r>
              <a:rPr lang="en-US" smtClean="0">
                <a:cs typeface="Courier New" pitchFamily="49" charset="0"/>
              </a:rPr>
              <a:t>getP1()</a:t>
            </a:r>
          </a:p>
          <a:p>
            <a:pPr lvl="1"/>
            <a:r>
              <a:rPr lang="en-US" smtClean="0">
                <a:cs typeface="Courier New" pitchFamily="49" charset="0"/>
              </a:rPr>
              <a:t>getP2()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Circle(centerPoint,radius)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myCircle = Circle(centerPoint,radius)</a:t>
            </a:r>
          </a:p>
          <a:p>
            <a:r>
              <a:rPr lang="en-US" smtClean="0">
                <a:cs typeface="Courier New" pitchFamily="49" charset="0"/>
              </a:rPr>
              <a:t>Actions you can use on circles include:</a:t>
            </a:r>
          </a:p>
          <a:p>
            <a:pPr lvl="1"/>
            <a:r>
              <a:rPr lang="en-US" smtClean="0">
                <a:cs typeface="Courier New" pitchFamily="49" charset="0"/>
              </a:rPr>
              <a:t>getCenter()</a:t>
            </a:r>
          </a:p>
          <a:p>
            <a:pPr lvl="1"/>
            <a:r>
              <a:rPr lang="en-US" smtClean="0">
                <a:cs typeface="Courier New" pitchFamily="49" charset="0"/>
              </a:rPr>
              <a:t>getRadius()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Polygon(point1, point2, ...)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myPoly = Polygon(p1,p2,p3,…) #list of points</a:t>
            </a:r>
          </a:p>
          <a:p>
            <a:r>
              <a:rPr lang="en-US" smtClean="0">
                <a:cs typeface="Courier New" pitchFamily="49" charset="0"/>
              </a:rPr>
              <a:t>Actions you can use on polygons include:</a:t>
            </a:r>
          </a:p>
          <a:p>
            <a:pPr lvl="1"/>
            <a:r>
              <a:rPr lang="en-US" smtClean="0"/>
              <a:t>getPoints() #Returns a list of points.</a:t>
            </a:r>
            <a:endParaRPr lang="en-US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Text(anchorPoint, string)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myText = Text(anchorPoint,string)</a:t>
            </a:r>
          </a:p>
          <a:p>
            <a:r>
              <a:rPr lang="en-US" smtClean="0">
                <a:cs typeface="Courier New" pitchFamily="49" charset="0"/>
              </a:rPr>
              <a:t>Actions you can use on text include:</a:t>
            </a:r>
          </a:p>
          <a:p>
            <a:pPr lvl="1"/>
            <a:r>
              <a:rPr lang="en-US" smtClean="0"/>
              <a:t>setText(string)</a:t>
            </a:r>
          </a:p>
          <a:p>
            <a:pPr lvl="1"/>
            <a:r>
              <a:rPr lang="en-US" smtClean="0"/>
              <a:t>getText()</a:t>
            </a:r>
          </a:p>
          <a:p>
            <a:pPr lvl="1"/>
            <a:r>
              <a:rPr lang="en-US" smtClean="0"/>
              <a:t>getAnchor()</a:t>
            </a:r>
          </a:p>
          <a:p>
            <a:pPr lvl="1"/>
            <a:r>
              <a:rPr lang="en-US" smtClean="0"/>
              <a:t>setFace(family)</a:t>
            </a:r>
          </a:p>
          <a:p>
            <a:pPr lvl="1"/>
            <a:r>
              <a:rPr lang="en-US" smtClean="0"/>
              <a:t>setSize(point)</a:t>
            </a:r>
          </a:p>
          <a:p>
            <a:pPr lvl="1"/>
            <a:r>
              <a:rPr lang="en-US" smtClean="0"/>
              <a:t>setStyle('normal'/'bold'/'italic')</a:t>
            </a:r>
          </a:p>
          <a:p>
            <a:pPr lvl="1"/>
            <a:r>
              <a:rPr lang="en-US" smtClean="0"/>
              <a:t>setTextColor(color)</a:t>
            </a:r>
            <a:endParaRPr lang="en-US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Image(centerPoint, imageFileName)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#to read in a file (jpg, gif) and then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#convert it to an image: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dis = makePicture(pickAFile())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disPixmap = makePixmap(dis)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center = Point(150,150)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pic = Image(center,disPixmap)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So, to display a photo of ANY size correctly…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389437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myro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import * #need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myro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for this to work!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pickAFile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 #choose any image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disPixmap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makePixmap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#create 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pixmap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disPixmap.getWidth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#gets width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disHeight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disPixmap.getHeight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#gets height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center = Point(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/2,disHeight/2) #need the center point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Image(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center,disPixmap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#Python needs an IMAGE, not a JPG or GIF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disWin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GraphWin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Cinderella",disWidth,disHeight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#make a window to display it in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pic.draw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disWin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#draw it!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Actions for all Graphics Objects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are actions to take on all the Myro graphics objects except “Image” and “Text”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setFill( color )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setOutline( color )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setWidth( pixels )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draw(aGraphWin) #Used to draw the object onto a graph window. Once drawn, updates are automatic.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undraw() #Removes the object from a graph window.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move( dx, dy ) #Relative to current location.</a:t>
            </a:r>
          </a:p>
          <a:p>
            <a:pPr lvl="1"/>
            <a:r>
              <a:rPr lang="en-US" sz="1800" smtClean="0">
                <a:latin typeface="Courier New" pitchFamily="49" charset="0"/>
                <a:cs typeface="Courier New" pitchFamily="49" charset="0"/>
              </a:rPr>
              <a:t>clone() #Returns a reference to a clone of the object.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Cat.py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#Cat window created by Dr. Paige Meeker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#Robot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#September 5, 2008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#Collaboration Statement:  I worked on this program alone.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Cat.py</a:t>
            </a:r>
            <a:br>
              <a:rPr lang="en-US" smtClean="0"/>
            </a:br>
            <a:r>
              <a:rPr lang="en-US" smtClean="0"/>
              <a:t>Setting up the Window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#Import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library</a:t>
            </a: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myro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pPr>
              <a:buFont typeface="Wingdings 2" pitchFamily="18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#Create a window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GraphWin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("My Animal Drawing", 300, 300)</a:t>
            </a:r>
          </a:p>
          <a:p>
            <a:pPr>
              <a:buFont typeface="Wingdings 2" pitchFamily="18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#Change the background color of the window</a:t>
            </a: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#For a list of several of the RGB colors, visit:</a:t>
            </a: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#http://www.tayloredmktg.com/rgb/#OR</a:t>
            </a: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#alternatively, you can use Google with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color codes" as a search parameter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lightPink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color_rgb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(255,182,192)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animalWindow.setBackground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lightPink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Cat.py</a:t>
            </a:r>
            <a:br>
              <a:rPr lang="en-US" smtClean="0"/>
            </a:br>
            <a:r>
              <a:rPr lang="en-US" smtClean="0"/>
              <a:t>Making a face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#create the face of the cat:</a:t>
            </a:r>
          </a:p>
          <a:p>
            <a:pPr>
              <a:buFont typeface="Wingdings 2" pitchFamily="18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centerCatFace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Point(150,150)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face = Circle(centerCatFace,50)</a:t>
            </a:r>
          </a:p>
          <a:p>
            <a:pPr>
              <a:buFont typeface="Wingdings 2" pitchFamily="18" charset="2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catColor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color_rgb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(255,105,180)</a:t>
            </a:r>
          </a:p>
          <a:p>
            <a:pPr>
              <a:buFont typeface="Wingdings 2" pitchFamily="18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face.setOutline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catColor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face.setWidth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(10)</a:t>
            </a:r>
          </a:p>
          <a:p>
            <a:pPr>
              <a:buFont typeface="Wingdings 2" pitchFamily="18" charset="2"/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face.draw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466850"/>
          </a:xfrm>
        </p:spPr>
        <p:txBody>
          <a:bodyPr/>
          <a:lstStyle/>
          <a:p>
            <a:pPr eaLnBrk="1" hangingPunct="1"/>
            <a:r>
              <a:rPr lang="en-US" smtClean="0"/>
              <a:t>What can Python do without the Robots?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We can use Python to control the robots</a:t>
            </a:r>
          </a:p>
          <a:p>
            <a:pPr eaLnBrk="1" hangingPunct="1"/>
            <a:r>
              <a:rPr lang="en-US" sz="2400" smtClean="0"/>
              <a:t>We can also use Python to create some interesting drawings!</a:t>
            </a:r>
          </a:p>
          <a:p>
            <a:pPr eaLnBrk="1" hangingPunct="1"/>
            <a:r>
              <a:rPr lang="en-US" sz="2400" smtClean="0">
                <a:hlinkClick r:id="rId3"/>
              </a:rPr>
              <a:t>http://wiki.roboteducation.org/Myro_Reference_Manual</a:t>
            </a:r>
            <a:endParaRPr lang="en-US" sz="2400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Cat.py</a:t>
            </a:r>
            <a:br>
              <a:rPr lang="en-US" smtClean="0"/>
            </a:br>
            <a:r>
              <a:rPr lang="en-US" smtClean="0"/>
              <a:t>Making ears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505200" cy="43894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earPt1 = Point(125,110)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tip = Point(125,50)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earPt2 = Point(150,100)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tip2 = Point(175,50)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earPt3 = Point(175,110)</a:t>
            </a:r>
          </a:p>
          <a:p>
            <a:pPr>
              <a:buFont typeface="Wingdings 2" pitchFamily="18" charset="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leftEar1 = Line(earPt1,tip)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leftEar2 = Line(tip,earPt2)</a:t>
            </a:r>
          </a:p>
          <a:p>
            <a:pPr>
              <a:buFont typeface="Wingdings 2" pitchFamily="18" charset="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leftEar1.setWidth(10)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leftEar1.setOutline(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catColor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leftEar1.draw(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leftEar2.setWidth(10)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leftEar2.setOutline(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catColor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leftEar2.draw(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Content Placeholder 2"/>
          <p:cNvSpPr txBox="1">
            <a:spLocks/>
          </p:cNvSpPr>
          <p:nvPr/>
        </p:nvSpPr>
        <p:spPr bwMode="auto">
          <a:xfrm>
            <a:off x="4724400" y="1981200"/>
            <a:ext cx="350520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rightEar1 = Line(earPt2,tip2)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rightEar2 = Line(tip2,earPt3)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rightEar1.setWidth(10)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rightEar1.setOutline(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catColor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rightEar1.draw(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rightEar2.setWidth(10)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rightEar2.setOutline(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catColor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rightEar2.draw(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Cat.py</a:t>
            </a:r>
            <a:br>
              <a:rPr lang="en-US" smtClean="0"/>
            </a:br>
            <a:r>
              <a:rPr lang="en-US" smtClean="0"/>
              <a:t>Making eyes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color_rgb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(0,255,0)</a:t>
            </a: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eyePt1 = Point(135,135)</a:t>
            </a: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eyePt2 = Point(165,135)</a:t>
            </a:r>
          </a:p>
          <a:p>
            <a:pPr>
              <a:buFont typeface="Wingdings 2" pitchFamily="18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leftEye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Circle(eyePt1,10)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leftEye.setFill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leftEye.draw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rightEye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Circle(eyePt2,10)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rightEye.setFill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eyeColor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rightEye.draw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Cat.py</a:t>
            </a:r>
            <a:br>
              <a:rPr lang="en-US" smtClean="0"/>
            </a:br>
            <a:r>
              <a:rPr lang="en-US" smtClean="0"/>
              <a:t>Making the nose and mouth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nose = Circle(centerCatFace,5)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nose.setFill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nose.draw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mouthPt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Point(150,175)</a:t>
            </a:r>
          </a:p>
          <a:p>
            <a:pPr>
              <a:buFont typeface="Wingdings 2" pitchFamily="18" charset="2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mouth = Text(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mouthPt,"W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mouth.setSize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(30)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mouth.setTextColor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catColor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mouth.draw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animalWindow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Disney.py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590800"/>
          <a:ext cx="8229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1702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#Disney Image window created by Dr. Paige Meeker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#Robot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#September 5, 2008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#Collaboration Statement:  I worked on this program alone.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#Import the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myro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library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myro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import *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#Create a window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disneyWin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GraphWin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("My Disney Images", 300, 300)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makePicture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pickAFile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())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#show(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disPixmap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makePixmap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center = Point(150,150)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pic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Image(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center,disPixmap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pic.draw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disneyWin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981200"/>
            <a:ext cx="8077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To import images into your files, use the following example.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Disney.py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393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322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#Disney Image window created by Dr. Paige Meeker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#Robot 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Class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#September 5, 2008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#Collaboration Statement:  I worked on this program alone.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#Import the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myro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library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myro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import *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#Create a window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disneyWin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GraphWin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("My Disney Images", 300, 300)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makePicture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pickAFile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())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#show(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disPixmap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makePixmap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center = Point(150,150)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pic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Image(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center,disPixmap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pic.draw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disneyWin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endParaRPr lang="en-US" sz="16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#Can also draw on the window with the picture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circleTest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Circle(center,20)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ccolor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 = 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color_rgb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(255,182,98)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circleTest.setFill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ccolor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circleTest.draw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disneyWin</a:t>
                      </a:r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Gathering User Input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ask the user for information, use the “input” command.  In the parenthesis, ask a question of the user that will give the user the information they need to give back the proper answer.  This is usually stored in a variable name.</a:t>
            </a:r>
          </a:p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&lt;variable name&gt; = input(&lt;some prompt string&gt;)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xPoint = input(“Please enter the x coordinate of the point.”) 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yPoint = input(“Please enter the y coordinate of the point.”)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userPoint = Point(xPoint,yPoint)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Repetition aka “Looping”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Loop statements will allow repetition of events for a fixed number of times.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for &lt;variable&gt; in &lt;sequence&gt;: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&lt;do something&gt;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&lt;do something&gt;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smtClean="0"/>
              <a:t>We can use loop statements for lots of things.  One example is animation!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LoopingCircles.py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4343400" cy="4389438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#Circle window created by Dr. Paige Meeker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#Robot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#September 5, 2008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#Collaboration Statement:  I worked on this program alone.</a:t>
            </a: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#Import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library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myro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#Create a window</a:t>
            </a:r>
          </a:p>
          <a:p>
            <a:pPr>
              <a:buFont typeface="Wingdings 2" pitchFamily="18" charset="2"/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circleWin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GraphWin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("My Circle Drawing", 300, 300)</a:t>
            </a: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4800600" y="1828800"/>
            <a:ext cx="434340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#create the circle to be moved: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center = Point(150,150)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Circle(center,50)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color_rgb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(75,105,180)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myCircle.setOutline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myColor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myCircle.draw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circleWin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 range(10):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myCircle.move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(5,5)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wait(1) #without this, you can’t see the movement!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Repetition aka “Looping”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Loop statements also allow you to specify a start point, end point, and stepping sequence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for i in range(1,10,2):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myCircle.move(-5,-5)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wait(1) </a:t>
            </a:r>
          </a:p>
          <a:p>
            <a:r>
              <a:rPr lang="en-US" smtClean="0"/>
              <a:t>How do you think this statement will affect our circle’s movement if we add it to the code?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Repetition another way…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With the “for” example, we specified a number of times we wanted our actions to repeat.  We can also specify repetition as the amount of time we want our actions to repeat.</a:t>
            </a:r>
          </a:p>
          <a:p>
            <a:pPr lvl="2">
              <a:buFont typeface="Wingdings 2" pitchFamily="18" charset="2"/>
              <a:buNone/>
            </a:pPr>
            <a:r>
              <a:rPr lang="en-US" sz="1900" smtClean="0">
                <a:latin typeface="Courier New" pitchFamily="49" charset="0"/>
                <a:cs typeface="Courier New" pitchFamily="49" charset="0"/>
              </a:rPr>
              <a:t>while timeRemaining(10):</a:t>
            </a:r>
          </a:p>
          <a:p>
            <a:pPr lvl="2">
              <a:buFont typeface="Wingdings 2" pitchFamily="18" charset="2"/>
              <a:buNone/>
            </a:pPr>
            <a:r>
              <a:rPr lang="en-US" sz="1900" smtClean="0">
                <a:latin typeface="Courier New" pitchFamily="49" charset="0"/>
                <a:cs typeface="Courier New" pitchFamily="49" charset="0"/>
              </a:rPr>
              <a:t>	&lt;do something&gt;</a:t>
            </a:r>
          </a:p>
          <a:p>
            <a:pPr lvl="2">
              <a:buFont typeface="Wingdings 2" pitchFamily="18" charset="2"/>
              <a:buNone/>
            </a:pPr>
            <a:r>
              <a:rPr lang="en-US" sz="1900" smtClean="0">
                <a:latin typeface="Courier New" pitchFamily="49" charset="0"/>
                <a:cs typeface="Courier New" pitchFamily="49" charset="0"/>
              </a:rPr>
              <a:t>	&lt;do something&gt;</a:t>
            </a:r>
          </a:p>
          <a:p>
            <a:pPr lvl="2">
              <a:buFont typeface="Wingdings 2" pitchFamily="18" charset="2"/>
              <a:buNone/>
            </a:pPr>
            <a:r>
              <a:rPr lang="en-US" sz="190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r>
              <a:rPr lang="en-US" sz="2500" smtClean="0"/>
              <a:t>This will issue the commands for 10 seconds.  (The 10 can be any time you want.)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Colors</a:t>
            </a:r>
          </a:p>
        </p:txBody>
      </p:sp>
      <p:pic>
        <p:nvPicPr>
          <p:cNvPr id="7171" name="Picture 2" descr="C:\Users\Paige\Classes\PC\From Desktop PC at PC\PC\CSC 201 Intro to Microcomputers\Website\CCS201Website\CSC201\Notes\Chapter8\pics\RGB Color Cub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2286000"/>
            <a:ext cx="4686300" cy="3943350"/>
          </a:xfr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35163"/>
            <a:ext cx="4114800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>
                <a:latin typeface="+mn-lt"/>
                <a:cs typeface="+mn-cs"/>
              </a:rPr>
              <a:t>Python uses the RGB Color model.  That stands for red, green, and blue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600" dirty="0">
                <a:latin typeface="+mn-lt"/>
                <a:cs typeface="+mn-cs"/>
              </a:rPr>
              <a:t>The range for each color is 0-255.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endParaRPr lang="en-US" sz="26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While…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have your while command repeat forever, type:</a:t>
            </a:r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while True: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	&lt;do something&gt;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	&lt;do something&gt;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	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Image Processing and Perception</a:t>
            </a:r>
            <a:endParaRPr lang="en-US" sz="60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smtClean="0"/>
              <a:t>Dr. Paige H. Meeker</a:t>
            </a:r>
          </a:p>
          <a:p>
            <a:pPr marR="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7315200" cy="581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an Image?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Images are pictures, taken by a digital camera or created in a digital program.</a:t>
            </a:r>
          </a:p>
          <a:p>
            <a:r>
              <a:rPr lang="en-US" smtClean="0"/>
              <a:t>These images are made up of picture elements (aka pixels) that contain color values.</a:t>
            </a:r>
          </a:p>
          <a:p>
            <a:r>
              <a:rPr lang="en-US" smtClean="0"/>
              <a:t>Manipulation of these color values can make for interesting interpretations and make existing data easier to see</a:t>
            </a:r>
          </a:p>
          <a:p>
            <a:r>
              <a:rPr lang="en-US" smtClean="0"/>
              <a:t>The field that studies this is called “image processing.”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an Image?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 images are made up of 255 shades of red mixed with 255 shades of green mixed with 255 shades of blue.</a:t>
            </a:r>
          </a:p>
          <a:p>
            <a:r>
              <a:rPr lang="en-US" smtClean="0"/>
              <a:t>It takes 3 bytes (24 bits) to hold a single pixel’s color value.</a:t>
            </a:r>
          </a:p>
          <a:p>
            <a:r>
              <a:rPr lang="en-US" smtClean="0"/>
              <a:t>Grayscale images contains the level of gray in a pixel which can be represented in one byte (8 bits) with a number ranging from 0 to 255.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an Image?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digital cameras take photos of at least 6 Megapixels.</a:t>
            </a:r>
          </a:p>
          <a:p>
            <a:pPr lvl="1"/>
            <a:r>
              <a:rPr lang="en-US" smtClean="0"/>
              <a:t>Refers to the largest size image the camera can take</a:t>
            </a:r>
          </a:p>
          <a:p>
            <a:r>
              <a:rPr lang="en-US" smtClean="0"/>
              <a:t>Scribbler takes photos of 0.14 megapixels</a:t>
            </a:r>
          </a:p>
          <a:p>
            <a:r>
              <a:rPr lang="en-US" smtClean="0"/>
              <a:t>Myro supports images of type JPG and GIF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Myro Image Review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pic = takePicture() #Takes a photo with the Scribbler, stores it in variable “pic”</a:t>
            </a:r>
          </a:p>
          <a:p>
            <a:r>
              <a:rPr lang="en-US" sz="2000" smtClean="0"/>
              <a:t>pic = takePicture(“gray”) #Takes a grayscale photo with the Scribbler</a:t>
            </a:r>
          </a:p>
          <a:p>
            <a:r>
              <a:rPr lang="en-US" sz="2000" smtClean="0"/>
              <a:t>getWidth(pic) # gives the width of pic</a:t>
            </a:r>
          </a:p>
          <a:p>
            <a:r>
              <a:rPr lang="en-US" sz="2000" smtClean="0"/>
              <a:t>getHeight(pic) # gives the height of pic</a:t>
            </a:r>
          </a:p>
          <a:p>
            <a:r>
              <a:rPr lang="en-US" sz="2000" smtClean="0"/>
              <a:t>savePicture(pic, “NewPicName.jpg”) #saves a JPG</a:t>
            </a:r>
          </a:p>
          <a:p>
            <a:r>
              <a:rPr lang="en-US" sz="2000" smtClean="0"/>
              <a:t>savePicture(pic, “NewPicName.gif”) #saves a GIF</a:t>
            </a:r>
          </a:p>
          <a:p>
            <a:r>
              <a:rPr lang="en-US" sz="2000" smtClean="0"/>
              <a:t>makePicture(“</a:t>
            </a:r>
            <a:r>
              <a:rPr lang="en-US" sz="2000" i="1" smtClean="0"/>
              <a:t>directory/nameOfPic.JPGor.GIF”</a:t>
            </a:r>
            <a:r>
              <a:rPr lang="en-US" sz="2000" smtClean="0"/>
              <a:t>) #reads back in a photo that has been stored</a:t>
            </a:r>
          </a:p>
          <a:p>
            <a:r>
              <a:rPr lang="en-US" sz="2000" smtClean="0"/>
              <a:t>pickAFile() #opens navigational dialog box to allow user a choice of files to load in.</a:t>
            </a:r>
          </a:p>
          <a:p>
            <a:r>
              <a:rPr lang="en-US" sz="2000" smtClean="0"/>
              <a:t>show(pic) #shows the photo on the monitor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Robot Explorer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You can use the joyStick() function to guide your robots movements while taking photos, allowing you to remotely guide the robot.  Try the following code: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joyStick()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for i in range(25):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pic = takePicture(“gray”)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show(pic)</a:t>
            </a:r>
          </a:p>
          <a:p>
            <a:pPr>
              <a:buFont typeface="Wingdings 2" pitchFamily="18" charset="2"/>
              <a:buNone/>
            </a:pPr>
            <a:r>
              <a:rPr lang="en-US" sz="2400" smtClean="0"/>
              <a:t>What do you expect this code to allow you to do?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Animated GIFs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 chapter 5 (“Sensing the World”), we made an animated GIF – the instructions are repeated here.  Looking at the last slide, can you remember how to create one?</a:t>
            </a:r>
          </a:p>
          <a:p>
            <a:pPr>
              <a:buFont typeface="Wingdings 2" pitchFamily="18" charset="2"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Animated GIFs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First, you use the robot to create a list of pictures (through movement or rotating in place)</a:t>
            </a:r>
          </a:p>
          <a:p>
            <a:r>
              <a:rPr lang="en-US" sz="2400" smtClean="0"/>
              <a:t>Use the savePicture command with the list instead of a single photo – save it to a GIF file (JPG’s are not animated)</a:t>
            </a:r>
          </a:p>
          <a:p>
            <a:r>
              <a:rPr lang="en-US" sz="2400" smtClean="0"/>
              <a:t>Example: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pic1 = takePicture()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#move the robot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pic2 = takePicture()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picList = [pic1,pic2] #can have many more photos here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savePicture(picList, “AnimatedGifExample.gif”)</a:t>
            </a:r>
          </a:p>
          <a:p>
            <a:pPr>
              <a:buFont typeface="Wingdings 2" pitchFamily="18" charset="2"/>
              <a:buNone/>
            </a:pPr>
            <a:endParaRPr lang="en-US" sz="2000" smtClean="0"/>
          </a:p>
          <a:p>
            <a:pPr>
              <a:buFont typeface="Wingdings 2" pitchFamily="18" charset="2"/>
              <a:buNone/>
            </a:pPr>
            <a:r>
              <a:rPr lang="en-US" sz="2000" smtClean="0"/>
              <a:t>Open “AnimatedGifExample.gif” in any web browser to see the movie.</a:t>
            </a: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Changing Colors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create a new color value, assign an identifier to a new color:</a:t>
            </a:r>
          </a:p>
          <a:p>
            <a:pPr lvl="2"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redColor = color_rgb(255,0,0)</a:t>
            </a:r>
          </a:p>
          <a:p>
            <a:r>
              <a:rPr lang="en-US" smtClean="0"/>
              <a:t>There are 256 different shades for each of the three colors.  Combinations of these shades will allow you millions of color choices.</a:t>
            </a:r>
          </a:p>
          <a:p>
            <a:r>
              <a:rPr lang="en-US" smtClean="0"/>
              <a:t>For a list of several of the RGB colors, visit: </a:t>
            </a:r>
            <a:r>
              <a:rPr lang="en-US" smtClean="0">
                <a:hlinkClick r:id="rId2"/>
              </a:rPr>
              <a:t>http://www.tayloredmktg.com/rgb/</a:t>
            </a:r>
            <a:r>
              <a:rPr lang="en-US" smtClean="0"/>
              <a:t> </a:t>
            </a:r>
          </a:p>
          <a:p>
            <a:r>
              <a:rPr lang="en-US" smtClean="0"/>
              <a:t>Alternatively, you can use Google with "rgb color codes" as a search parameter</a:t>
            </a:r>
          </a:p>
          <a:p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Photos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create photos – in fact, you have created drawings of your own.  (See chapter 8 and or previous notes on creating images.)</a:t>
            </a:r>
          </a:p>
          <a:p>
            <a:r>
              <a:rPr lang="en-US" smtClean="0"/>
              <a:t>Let’s see what else we can do – we can create our own photos by manipulating each of the pixels within an image.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Color Values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Myro has some predefined colors: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black = makeColor( 0, 0, 0)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white = makeColor(255, 255, 255)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blue = makeColor( 0, 0, 255)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red = makeColor(255, 0, 0)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green = makeColor( 0, 255, 0)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gray = makeColor(128, 128, 128)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darkGray = makeColor( 64, 64, 64)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lightGray = makeColor(192, 192, 192)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yellow = makeColor(255, 255, 0)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pink = makeColor(255, 175, 175)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magenta = makeColor(255, 0, 255) </a:t>
            </a:r>
          </a:p>
          <a:p>
            <a:pPr lvl="1">
              <a:buFont typeface="Wingdings 2" pitchFamily="18" charset="2"/>
              <a:buNone/>
            </a:pPr>
            <a:r>
              <a:rPr lang="en-US" sz="1600" smtClean="0"/>
              <a:t>cyan = makeColor( 0, 255, 255)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Pictures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create a picture filled with one color: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#define some size for the width and height of the image</a:t>
            </a:r>
          </a:p>
          <a:p>
            <a:pPr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Width = Height = 100</a:t>
            </a:r>
          </a:p>
          <a:p>
            <a:pPr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#fill in “black” with any color</a:t>
            </a:r>
          </a:p>
          <a:p>
            <a:pPr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newPic = makePicture(width,height,black)</a:t>
            </a:r>
          </a:p>
          <a:p>
            <a:pPr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show(newPic)</a:t>
            </a:r>
          </a:p>
          <a:p>
            <a:pPr>
              <a:buFont typeface="Wingdings 2" pitchFamily="18" charset="2"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newPic2 = makePicture(width,height,makeColor(r,g,b))</a:t>
            </a:r>
          </a:p>
          <a:p>
            <a:pPr>
              <a:buFont typeface="Wingdings 2" pitchFamily="18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Show(newPic2)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smtClean="0"/>
              <a:t>Picture Commands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2000" smtClean="0"/>
              <a:t>getPixel(x,y) </a:t>
            </a:r>
          </a:p>
          <a:p>
            <a:pPr lvl="1"/>
            <a:r>
              <a:rPr lang="en-US" sz="2000" smtClean="0"/>
              <a:t>Returns the pixel at location x,y</a:t>
            </a:r>
          </a:p>
          <a:p>
            <a:r>
              <a:rPr lang="en-US" sz="2000" smtClean="0"/>
              <a:t>pickAColor()</a:t>
            </a:r>
          </a:p>
          <a:p>
            <a:pPr lvl="1"/>
            <a:r>
              <a:rPr lang="en-US" sz="2000" smtClean="0"/>
              <a:t>Displays a color palette allowing you to chose a new color</a:t>
            </a:r>
          </a:p>
          <a:p>
            <a:r>
              <a:rPr lang="en-US" sz="2000" smtClean="0"/>
              <a:t>repaint(pictureName)</a:t>
            </a:r>
          </a:p>
          <a:p>
            <a:pPr lvl="1"/>
            <a:r>
              <a:rPr lang="en-US" sz="2000" smtClean="0"/>
              <a:t>Refreshes the displayed image to allow you to see any changes that have been made</a:t>
            </a:r>
          </a:p>
          <a:p>
            <a:r>
              <a:rPr lang="en-US" sz="2000" smtClean="0"/>
              <a:t>setRGB(pixel,(r,g,b))</a:t>
            </a:r>
          </a:p>
          <a:p>
            <a:pPr lvl="1"/>
            <a:r>
              <a:rPr lang="en-US" sz="2000" smtClean="0"/>
              <a:t>Sets a pixel to the color specified by r,g,b (which are in the range of 0 to 255 each)</a:t>
            </a:r>
          </a:p>
          <a:p>
            <a:r>
              <a:rPr lang="en-US" sz="2200" smtClean="0"/>
              <a:t>r, g, b = getRGB(pixel)</a:t>
            </a:r>
          </a:p>
          <a:p>
            <a:pPr lvl="1"/>
            <a:r>
              <a:rPr lang="en-US" sz="2000" smtClean="0"/>
              <a:t>Returns the color values for red, green, and blue in pixel</a:t>
            </a:r>
          </a:p>
          <a:p>
            <a:r>
              <a:rPr lang="en-US" sz="2200" smtClean="0"/>
              <a:t>getRed(pixel), getGreen(pixel), getBlue(pixel)</a:t>
            </a:r>
          </a:p>
          <a:p>
            <a:pPr lvl="1"/>
            <a:r>
              <a:rPr lang="en-US" sz="2000" smtClean="0"/>
              <a:t>Returns the red, green, or blue color values in the pixel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By manipulating the pixels in an image, we can create some interesting pictures.</a:t>
            </a:r>
          </a:p>
          <a:p>
            <a:r>
              <a:rPr lang="en-US" smtClean="0"/>
              <a:t>To make things easier, let’s make them grayscale with the “gray” function below: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def gray(v):</a:t>
            </a:r>
          </a:p>
          <a:p>
            <a:pPr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return makeColor(v,v,v) #returns an rgb gray color for v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range of gray?  Use the previous function with the rule “pixel at </a:t>
            </a:r>
            <a:r>
              <a:rPr lang="en-US" dirty="0" err="1" smtClean="0"/>
              <a:t>x,y</a:t>
            </a:r>
            <a:r>
              <a:rPr lang="en-US" dirty="0" smtClean="0"/>
              <a:t> colored using grayscale </a:t>
            </a:r>
            <a:r>
              <a:rPr lang="en-US" dirty="0" err="1" smtClean="0"/>
              <a:t>x+y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shadesOfGray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MAX = 255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 = H = 100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(W,H)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myPic,"Shades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of Gray")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x in range (W):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for y in range (H):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color = gray((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)%(MAX+1))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x, y, color)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276600"/>
            <a:ext cx="12763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r>
              <a:rPr lang="en-US" smtClean="0"/>
              <a:t>Why does this work?</a:t>
            </a:r>
          </a:p>
          <a:p>
            <a:r>
              <a:rPr lang="en-US" smtClean="0"/>
              <a:t>Think about the values:  location 0,0 will be the value 0+0 MOD (max grayscale value) or 0 – black.</a:t>
            </a:r>
          </a:p>
          <a:p>
            <a:r>
              <a:rPr lang="en-US" smtClean="0"/>
              <a:t>How about location 100,100?  (100+100 MOD 256) – light gray!</a:t>
            </a:r>
          </a:p>
          <a:p>
            <a:r>
              <a:rPr lang="en-US" smtClean="0"/>
              <a:t>What if our image was size 123x123?</a:t>
            </a:r>
          </a:p>
          <a:p>
            <a:r>
              <a:rPr lang="en-US" smtClean="0"/>
              <a:t>123+123 MOD 256 = WHITE</a:t>
            </a:r>
          </a:p>
          <a:p>
            <a:pPr>
              <a:buFont typeface="Wingdings 2" pitchFamily="18" charset="2"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 with the other examples in your book – play with the values and see if you can predict the results before you view them.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You don’t have to start with a blank image to create a new one.</a:t>
            </a:r>
          </a:p>
          <a:p>
            <a:r>
              <a:rPr lang="en-US" sz="2400" smtClean="0"/>
              <a:t>You can use other techniques to transform existing images in interesting ways.</a:t>
            </a:r>
          </a:p>
          <a:p>
            <a:r>
              <a:rPr lang="en-US" sz="2400" smtClean="0"/>
              <a:t>Let’s see how we can:</a:t>
            </a:r>
          </a:p>
          <a:p>
            <a:pPr lvl="1"/>
            <a:r>
              <a:rPr lang="en-US" sz="2000" smtClean="0"/>
              <a:t>Shrink</a:t>
            </a:r>
          </a:p>
          <a:p>
            <a:pPr lvl="1"/>
            <a:r>
              <a:rPr lang="en-US" sz="2000" smtClean="0"/>
              <a:t>Enlarge</a:t>
            </a:r>
          </a:p>
          <a:p>
            <a:pPr lvl="1"/>
            <a:r>
              <a:rPr lang="en-US" sz="2000" smtClean="0"/>
              <a:t>Blur</a:t>
            </a:r>
          </a:p>
          <a:p>
            <a:pPr lvl="1"/>
            <a:r>
              <a:rPr lang="en-US" sz="2000" smtClean="0"/>
              <a:t>Sharpen</a:t>
            </a:r>
          </a:p>
          <a:p>
            <a:pPr lvl="1"/>
            <a:r>
              <a:rPr lang="en-US" sz="2000" smtClean="0"/>
              <a:t>Negative</a:t>
            </a:r>
          </a:p>
          <a:p>
            <a:pPr lvl="1"/>
            <a:r>
              <a:rPr lang="en-US" sz="2000" smtClean="0"/>
              <a:t>Emboss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 - Shrinking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Take an input image and shrink it by a given factor.</a:t>
            </a:r>
          </a:p>
          <a:p>
            <a:r>
              <a:rPr lang="en-US" sz="2400" dirty="0" smtClean="0"/>
              <a:t>Use the rule:</a:t>
            </a:r>
          </a:p>
          <a:p>
            <a:pPr lvl="1"/>
            <a:r>
              <a:rPr lang="en-US" sz="2000" i="1" dirty="0" smtClean="0"/>
              <a:t>New pixel at 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 = old pixel at x*Factor, y*Factor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def shrink(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pic,"Before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(ask("Enter shrink factor"))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x/F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y/F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newX,newY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for x in range(1,newX):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for y in range(1,newY):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F,y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*F))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newPic,"After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draw things, we need a window.  We create it with:</a:t>
            </a:r>
          </a:p>
          <a:p>
            <a:pPr>
              <a:buFont typeface="Wingdings 2" pitchFamily="18" charset="2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GraphWin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(title, width, height)</a:t>
            </a:r>
          </a:p>
          <a:p>
            <a:pPr>
              <a:buFont typeface="Wingdings 2" pitchFamily="18" charset="2"/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(remember,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myWin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is a variable name – it can be </a:t>
            </a:r>
            <a:r>
              <a:rPr lang="en-US" i="1" u="sng" dirty="0" smtClean="0">
                <a:latin typeface="Courier New" pitchFamily="49" charset="0"/>
                <a:cs typeface="Courier New" pitchFamily="49" charset="0"/>
              </a:rPr>
              <a:t>anything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you want it to be.)</a:t>
            </a:r>
          </a:p>
          <a:p>
            <a:r>
              <a:rPr lang="en-US" dirty="0" smtClean="0">
                <a:cs typeface="Courier New" pitchFamily="49" charset="0"/>
              </a:rPr>
              <a:t>After creating the window, you can do several things to it: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myWin.setBackground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(color)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myWin.close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myWin.isClosed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myWin.getMouse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Processing - Enlarging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Take an input image and enlarge it by a given factor.</a:t>
            </a:r>
          </a:p>
          <a:p>
            <a:r>
              <a:rPr lang="en-US" sz="2400" dirty="0" smtClean="0"/>
              <a:t>Use the rule:</a:t>
            </a:r>
          </a:p>
          <a:p>
            <a:pPr lvl="1"/>
            <a:r>
              <a:rPr lang="en-US" sz="2000" i="1" dirty="0" smtClean="0"/>
              <a:t>New pixel at 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 = old pixel at x/Factor, y/Factor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def enlarge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pic,"Before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(ask("Enter enlarge factor"))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x*F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y*F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newX,newY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for x in range(1,newX):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for y in range(1,newY):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F,y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/F))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newPic,"After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Image Processing - Blurring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2400" dirty="0" smtClean="0"/>
              <a:t>You can blur an image by taking the average color values of neighboring pixels</a:t>
            </a:r>
          </a:p>
          <a:p>
            <a:pPr lvl="1"/>
            <a:r>
              <a:rPr lang="en-US" sz="2000" dirty="0" smtClean="0"/>
              <a:t>Using a neighborhood of 4: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def blur(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pic,"Before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w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w,h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for x in range(1,w-1):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for y in range(1,h-1):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n1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n2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x-1, y)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n3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x+1, y)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n4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y-1)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n5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y+1)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v =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(n1)+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(n2)+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(n3)+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(n4)+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(n5))/5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y, gray(v))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newPic,"After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Image Processing - Blurring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2400" smtClean="0"/>
              <a:t>You can blur an image by taking the average color values of neighboring pixels</a:t>
            </a:r>
          </a:p>
          <a:p>
            <a:r>
              <a:rPr lang="en-US" sz="2400" smtClean="0"/>
              <a:t>How would you modify the code on the previous slide to:</a:t>
            </a:r>
          </a:p>
          <a:p>
            <a:pPr lvl="1"/>
            <a:r>
              <a:rPr lang="en-US" sz="2200" smtClean="0"/>
              <a:t>Calculate a color blurring instead of a grayscale one?</a:t>
            </a:r>
          </a:p>
          <a:p>
            <a:pPr lvl="1"/>
            <a:r>
              <a:rPr lang="en-US" sz="2200" smtClean="0"/>
              <a:t>Calculate a blurring of a neighborhood of 8?</a:t>
            </a:r>
          </a:p>
          <a:p>
            <a:pPr lvl="1"/>
            <a:r>
              <a:rPr lang="en-US" sz="2200" smtClean="0"/>
              <a:t>Calculate a blurring of a neighborhood of 15?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Image Processing - Sharpening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2400" dirty="0" smtClean="0"/>
              <a:t>You can sharpen an image by subtracting the values instead of averaging them.</a:t>
            </a:r>
          </a:p>
          <a:p>
            <a:pPr lvl="1"/>
            <a:r>
              <a:rPr lang="en-US" sz="2000" dirty="0" smtClean="0"/>
              <a:t>Using a neighborhood of 4: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def sharpen(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pic,"Before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w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w,h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for x in range(1,w-1):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for y in range(1,h-1):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n1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n2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x-1, y)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n3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x+1, y)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n4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y-1)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n5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y+1)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v = (5*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(n1)-(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(n2)+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(n3)+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(n4)+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(n5)))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setPixel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x, y, gray(v))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newPic,"After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mtClean="0"/>
              <a:t>Image Processing - Sharpening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2400" smtClean="0"/>
              <a:t>How would you modify the code on the previous slide to:</a:t>
            </a:r>
          </a:p>
          <a:p>
            <a:pPr lvl="1"/>
            <a:r>
              <a:rPr lang="en-US" sz="2200" smtClean="0"/>
              <a:t>Calculate a color sharpening instead of a grayscale one?</a:t>
            </a:r>
          </a:p>
          <a:p>
            <a:pPr lvl="1"/>
            <a:r>
              <a:rPr lang="en-US" sz="2200" smtClean="0"/>
              <a:t>Calculate a sharpening of a neighborhood of 8?</a:t>
            </a:r>
          </a:p>
          <a:p>
            <a:pPr lvl="1"/>
            <a:r>
              <a:rPr lang="en-US" sz="2200" smtClean="0"/>
              <a:t>Calculate a sharpening of a neighborhood of 15?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524000"/>
          </a:xfrm>
        </p:spPr>
        <p:txBody>
          <a:bodyPr/>
          <a:lstStyle/>
          <a:p>
            <a:r>
              <a:rPr lang="en-US" smtClean="0"/>
              <a:t>Image Processing – Negative and Embossing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/>
          <a:lstStyle/>
          <a:p>
            <a:r>
              <a:rPr lang="en-US" smtClean="0"/>
              <a:t>A negative of an image is obtained by inverting the pixel values – for a grayscale image, this means subtracting each pixel value from 255.</a:t>
            </a:r>
          </a:p>
          <a:p>
            <a:r>
              <a:rPr lang="en-US" smtClean="0"/>
              <a:t>An embossed image can be created by subtracting from the current pixel’s value the value (or fraction of the value) of a pixel two pixel’s away.</a:t>
            </a:r>
          </a:p>
          <a:p>
            <a:r>
              <a:rPr lang="en-US" smtClean="0"/>
              <a:t>How do we implement these ideas?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def negative(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pic,"Before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MAX = 255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(W,H)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x in range(W):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for y in range(H):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pixel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pic,x,y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 = MAX 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(pixel)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x, y, gray(v))</a:t>
            </a: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newPic,"After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Emboss  (full pixel value)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def emboss(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pic,"Before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(W,H)</a:t>
            </a: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x in range(W-2):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for y in range(H-2):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pixel1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pic,x,y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pixel2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(pic,x+2,y+2)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(pixel1) 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(pixel2)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x, y, gray(v))</a:t>
            </a:r>
          </a:p>
          <a:p>
            <a:pPr>
              <a:buFont typeface="Wingdings 2" pitchFamily="18" charset="2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newPic,"After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Emboss  (fraction of pixel value)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embossFrac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pic,fraction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pic,"Before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getWidth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H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getHeight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MAX = 255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makePicture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(W,H)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x in range(W-2):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for y in range(H-2):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pixel1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pic,x,y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pixel2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(pic,x+2,y+2)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v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(pixel1) + (MAX/fraction -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getRed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(pixel2))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setPixel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x, y, gray(v))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show(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newPic,"After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Font typeface="Wingdings 2" pitchFamily="18" charset="2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newPic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704850"/>
            <a:ext cx="7239000" cy="1143000"/>
          </a:xfrm>
        </p:spPr>
        <p:txBody>
          <a:bodyPr/>
          <a:lstStyle/>
          <a:p>
            <a:r>
              <a:rPr lang="en-US" smtClean="0"/>
              <a:t>Image Understanding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5562600" cy="4800600"/>
          </a:xfrm>
        </p:spPr>
        <p:txBody>
          <a:bodyPr/>
          <a:lstStyle/>
          <a:p>
            <a:r>
              <a:rPr lang="en-US" smtClean="0"/>
              <a:t>We can look at a picture and be able to answer questions about it.</a:t>
            </a:r>
          </a:p>
          <a:p>
            <a:r>
              <a:rPr lang="en-US" smtClean="0"/>
              <a:t>Given the image here</a:t>
            </a:r>
          </a:p>
          <a:p>
            <a:pPr lvl="1"/>
            <a:r>
              <a:rPr lang="en-US" smtClean="0"/>
              <a:t>How many people are in the photo?</a:t>
            </a:r>
          </a:p>
          <a:p>
            <a:pPr lvl="1"/>
            <a:r>
              <a:rPr lang="en-US" smtClean="0"/>
              <a:t>How many are kneeling?</a:t>
            </a:r>
          </a:p>
          <a:p>
            <a:pPr lvl="1"/>
            <a:r>
              <a:rPr lang="en-US" smtClean="0"/>
              <a:t>Could you draw a box around each of their faces?</a:t>
            </a:r>
          </a:p>
          <a:p>
            <a:r>
              <a:rPr lang="en-US" smtClean="0"/>
              <a:t>Now, how can you do this computationally?  So the a computer or a robot can understand the photo?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175" y="990600"/>
            <a:ext cx="35528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Myro Graphics Objects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draw lots of things using Myro:</a:t>
            </a:r>
          </a:p>
          <a:p>
            <a:pPr lvl="1"/>
            <a:r>
              <a:rPr lang="en-US" smtClean="0"/>
              <a:t>Point</a:t>
            </a:r>
          </a:p>
          <a:p>
            <a:pPr lvl="1"/>
            <a:r>
              <a:rPr lang="en-US" smtClean="0"/>
              <a:t>Oval</a:t>
            </a:r>
          </a:p>
          <a:p>
            <a:pPr lvl="1"/>
            <a:r>
              <a:rPr lang="en-US" smtClean="0"/>
              <a:t>Circle</a:t>
            </a:r>
          </a:p>
          <a:p>
            <a:pPr lvl="1"/>
            <a:r>
              <a:rPr lang="en-US" smtClean="0"/>
              <a:t>Rectangle</a:t>
            </a:r>
          </a:p>
          <a:p>
            <a:pPr lvl="1"/>
            <a:r>
              <a:rPr lang="en-US" smtClean="0"/>
              <a:t>Image</a:t>
            </a:r>
          </a:p>
          <a:p>
            <a:pPr lvl="1"/>
            <a:r>
              <a:rPr lang="en-US" smtClean="0"/>
              <a:t>Text</a:t>
            </a:r>
          </a:p>
          <a:p>
            <a:pPr lvl="1"/>
            <a:r>
              <a:rPr lang="en-US" smtClean="0"/>
              <a:t>Line</a:t>
            </a:r>
          </a:p>
          <a:p>
            <a:pPr lvl="1"/>
            <a:r>
              <a:rPr lang="en-US" smtClean="0"/>
              <a:t>Polygon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 Understanding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our robots to perceive their environment visually:</a:t>
            </a:r>
          </a:p>
          <a:p>
            <a:pPr lvl="1"/>
            <a:r>
              <a:rPr lang="en-US" smtClean="0"/>
              <a:t>First we need to take a picture</a:t>
            </a:r>
          </a:p>
          <a:p>
            <a:pPr lvl="1"/>
            <a:r>
              <a:rPr lang="en-US" smtClean="0"/>
              <a:t>Then, we ask a question about the environment</a:t>
            </a:r>
          </a:p>
          <a:p>
            <a:pPr lvl="1"/>
            <a:r>
              <a:rPr lang="en-US" smtClean="0"/>
              <a:t>We analyze the picture and answer our question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QUESTION:  Can the robot recognize a ball?  Once recognized, can the robot follow a ball wherever it goes?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Answering Questions…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Assume we can recognize the ball.  How do we follow it?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while timeRemaining(T):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#take picture and locate ball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if &lt;ball is to the left&gt;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turnLeft(cruiseSpeed)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elif &lt;ball is to the right&gt;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turnRight(cruiseSpeed)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forward(cruiseSpeed)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Answering Questions…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770437"/>
          </a:xfrm>
        </p:spPr>
        <p:txBody>
          <a:bodyPr/>
          <a:lstStyle/>
          <a:p>
            <a:r>
              <a:rPr lang="en-US" smtClean="0"/>
              <a:t>So, how do we recognize the ball?</a:t>
            </a:r>
          </a:p>
          <a:p>
            <a:pPr lvl="1"/>
            <a:r>
              <a:rPr lang="en-US" smtClean="0"/>
              <a:t>Start at the pixel level – if we know what color the ball is, we can look for pixels that are in that color range.</a:t>
            </a:r>
          </a:p>
          <a:p>
            <a:pPr lvl="1"/>
            <a:r>
              <a:rPr lang="en-US" smtClean="0"/>
              <a:t>The author’s ball was pink – with R=253 and G = 66 – so looking for a range within acceptable values of these would help us find the ball!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for pixel in getPixels(p):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r, g, b = getRGB(pixel)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if r &gt; 200 and g &lt; 100: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setRGB(pixel, (255,255,255))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setRGB(pixel, (0,0,0))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Answering Questions…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770437"/>
          </a:xfrm>
        </p:spPr>
        <p:txBody>
          <a:bodyPr/>
          <a:lstStyle/>
          <a:p>
            <a:r>
              <a:rPr lang="en-US" smtClean="0"/>
              <a:t>So, how do we recognize the ball?</a:t>
            </a:r>
          </a:p>
          <a:p>
            <a:pPr lvl="1"/>
            <a:r>
              <a:rPr lang="en-US" smtClean="0"/>
              <a:t>Using the code on the previous slide, we effectively filter out the unwanted regions of the image and can focus on the desired color.</a:t>
            </a:r>
          </a:p>
          <a:p>
            <a:r>
              <a:rPr lang="en-US" smtClean="0"/>
              <a:t>Now, how do you turn left, right, or keep center?</a:t>
            </a:r>
          </a:p>
          <a:p>
            <a:pPr lvl="1"/>
            <a:r>
              <a:rPr lang="en-US" smtClean="0"/>
              <a:t>We know the image is 256 pixels wide; divide this into 3 parts and assign left, right, and center!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illustrated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while timeTemaining(T):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# take picture and locate the ball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pic = takePicture()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ballLocation = locateBall(pic)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if ballLocation &lt;= 85: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turnLeft(cruiseSpeed)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elif ballLocation &lt;= 170: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forward(cruiseSpeed)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turnRight(cruiseSpeed)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smtClean="0"/>
              <a:t>Blobs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smtClean="0"/>
              <a:t>This kind of threshold filtering is called “blob filtering”</a:t>
            </a:r>
          </a:p>
          <a:p>
            <a:r>
              <a:rPr lang="en-US" smtClean="0"/>
              <a:t>Our robots can define blobs</a:t>
            </a:r>
          </a:p>
          <a:p>
            <a:pPr lvl="1"/>
            <a:r>
              <a:rPr lang="en-US" smtClean="0"/>
              <a:t>First, take a picture</a:t>
            </a:r>
          </a:p>
          <a:p>
            <a:pPr lvl="1"/>
            <a:r>
              <a:rPr lang="en-US" smtClean="0"/>
              <a:t>Then, display the picture and using your mouse, define a rectangular region that contains the desired blob.</a:t>
            </a:r>
          </a:p>
          <a:p>
            <a:pPr lvl="1"/>
            <a:r>
              <a:rPr lang="en-US" smtClean="0"/>
              <a:t>Once defined, you can use the command “takePicture(“blob”)</a:t>
            </a:r>
          </a:p>
          <a:p>
            <a:pPr lvl="1"/>
            <a:r>
              <a:rPr lang="en-US" smtClean="0"/>
              <a:t>Use the blob image to control the robot (this time, resulting blob is black)</a:t>
            </a:r>
          </a:p>
          <a:p>
            <a:pPr lvl="1"/>
            <a:r>
              <a:rPr lang="en-US" smtClean="0"/>
              <a:t>You can also use the getBlob() command:</a:t>
            </a:r>
          </a:p>
          <a:p>
            <a:pPr lvl="2">
              <a:buFont typeface="Wingdings 2" pitchFamily="18" charset="2"/>
              <a:buNone/>
            </a:pPr>
            <a:r>
              <a:rPr lang="en-US" smtClean="0"/>
              <a:t>onPixels, avgX, avgY = getBlob()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Recognition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computations on images include edge detection and object recognition.</a:t>
            </a:r>
          </a:p>
          <a:p>
            <a:r>
              <a:rPr lang="en-US" smtClean="0"/>
              <a:t>Can you think of features in today’s digital cameras that use object recognition?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Steps?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 in these code segments and try them out on your own images.  Do you get what you expect?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Point(x,y)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myPoint = Point(x,y)</a:t>
            </a:r>
          </a:p>
          <a:p>
            <a:r>
              <a:rPr lang="en-US" smtClean="0">
                <a:cs typeface="Courier New" pitchFamily="49" charset="0"/>
              </a:rPr>
              <a:t>Actions you can use on points include:</a:t>
            </a:r>
          </a:p>
          <a:p>
            <a:pPr lvl="1"/>
            <a:r>
              <a:rPr lang="en-US" smtClean="0">
                <a:cs typeface="Courier New" pitchFamily="49" charset="0"/>
              </a:rPr>
              <a:t>getX()</a:t>
            </a:r>
          </a:p>
          <a:p>
            <a:pPr lvl="1"/>
            <a:r>
              <a:rPr lang="en-US" smtClean="0">
                <a:cs typeface="Courier New" pitchFamily="49" charset="0"/>
              </a:rPr>
              <a:t>getY()</a:t>
            </a:r>
          </a:p>
          <a:p>
            <a:r>
              <a:rPr lang="en-US" smtClean="0">
                <a:cs typeface="Courier New" pitchFamily="49" charset="0"/>
              </a:rPr>
              <a:t>These actions (also called “methods”) will give you back the x and y locations of the point you reference.  To use any actions, you use the identifier of the point:</a:t>
            </a:r>
          </a:p>
          <a:p>
            <a:pPr lvl="2"/>
            <a:r>
              <a:rPr lang="en-US" smtClean="0">
                <a:cs typeface="Courier New" pitchFamily="49" charset="0"/>
              </a:rPr>
              <a:t>myPoint.getX()  #For 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Oval(point1,point2)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myOval = Oval(point1,point2)</a:t>
            </a:r>
          </a:p>
          <a:p>
            <a:r>
              <a:rPr lang="en-US" smtClean="0">
                <a:cs typeface="Courier New" pitchFamily="49" charset="0"/>
              </a:rPr>
              <a:t>Actions you can use on ovals include:</a:t>
            </a:r>
          </a:p>
          <a:p>
            <a:pPr lvl="1"/>
            <a:r>
              <a:rPr lang="en-US" smtClean="0">
                <a:cs typeface="Courier New" pitchFamily="49" charset="0"/>
              </a:rPr>
              <a:t>getCenter()</a:t>
            </a:r>
          </a:p>
          <a:p>
            <a:pPr lvl="1"/>
            <a:r>
              <a:rPr lang="en-US" smtClean="0">
                <a:cs typeface="Courier New" pitchFamily="49" charset="0"/>
              </a:rPr>
              <a:t>getP1()</a:t>
            </a:r>
          </a:p>
          <a:p>
            <a:pPr lvl="1"/>
            <a:r>
              <a:rPr lang="en-US" smtClean="0">
                <a:cs typeface="Courier New" pitchFamily="49" charset="0"/>
              </a:rPr>
              <a:t>getP2()</a:t>
            </a:r>
          </a:p>
          <a:p>
            <a:r>
              <a:rPr lang="en-US" smtClean="0">
                <a:cs typeface="Courier New" pitchFamily="49" charset="0"/>
              </a:rPr>
              <a:t>These actions (also called “methods”) will give you back the x and y locations of the point you reference.  To use any actions, you use the identifier of the point:</a:t>
            </a:r>
          </a:p>
          <a:p>
            <a:pPr lvl="2"/>
            <a:r>
              <a:rPr lang="en-US" smtClean="0">
                <a:cs typeface="Courier New" pitchFamily="49" charset="0"/>
              </a:rPr>
              <a:t>myOval.getCenter()  #For 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Rectangle(point1,point2)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myRectangle = Rectangle(point1,point2)</a:t>
            </a:r>
          </a:p>
          <a:p>
            <a:r>
              <a:rPr lang="en-US" smtClean="0">
                <a:cs typeface="Courier New" pitchFamily="49" charset="0"/>
              </a:rPr>
              <a:t>Actions you can use on rectangles include:</a:t>
            </a:r>
          </a:p>
          <a:p>
            <a:pPr lvl="1"/>
            <a:r>
              <a:rPr lang="en-US" smtClean="0">
                <a:cs typeface="Courier New" pitchFamily="49" charset="0"/>
              </a:rPr>
              <a:t>getCenter()</a:t>
            </a:r>
          </a:p>
          <a:p>
            <a:pPr lvl="1"/>
            <a:r>
              <a:rPr lang="en-US" smtClean="0">
                <a:cs typeface="Courier New" pitchFamily="49" charset="0"/>
              </a:rPr>
              <a:t>getP1()</a:t>
            </a:r>
          </a:p>
          <a:p>
            <a:pPr lvl="1"/>
            <a:r>
              <a:rPr lang="en-US" smtClean="0">
                <a:cs typeface="Courier New" pitchFamily="49" charset="0"/>
              </a:rPr>
              <a:t>getP2()</a:t>
            </a:r>
          </a:p>
          <a:p>
            <a:r>
              <a:rPr lang="en-US" smtClean="0">
                <a:cs typeface="Courier New" pitchFamily="49" charset="0"/>
              </a:rPr>
              <a:t>These actions (also called “methods”) will give you back the x and y locations of the point you reference.  To use any actions, you use the identifier of the point:</a:t>
            </a:r>
          </a:p>
          <a:p>
            <a:pPr lvl="2"/>
            <a:r>
              <a:rPr lang="en-US" smtClean="0">
                <a:cs typeface="Courier New" pitchFamily="49" charset="0"/>
              </a:rPr>
              <a:t>myRectangle.getCenter()  #For  example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624</TotalTime>
  <Words>4011</Words>
  <Application>Microsoft Office PowerPoint</Application>
  <PresentationFormat>On-screen Show (4:3)</PresentationFormat>
  <Paragraphs>620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Constantia</vt:lpstr>
      <vt:lpstr>Wingdings 2</vt:lpstr>
      <vt:lpstr>Courier New</vt:lpstr>
      <vt:lpstr>Flow</vt:lpstr>
      <vt:lpstr>Drawing and Image Processing in Python with Myro Graphics</vt:lpstr>
      <vt:lpstr>What can Python do without the Robots?</vt:lpstr>
      <vt:lpstr>Changing Colors</vt:lpstr>
      <vt:lpstr>Changing Colors</vt:lpstr>
      <vt:lpstr>Drawing</vt:lpstr>
      <vt:lpstr>Myro Graphics Objects</vt:lpstr>
      <vt:lpstr>Point(x,y)</vt:lpstr>
      <vt:lpstr>Oval(point1,point2)</vt:lpstr>
      <vt:lpstr>Rectangle(point1,point2)</vt:lpstr>
      <vt:lpstr>Line(point1,point2)</vt:lpstr>
      <vt:lpstr>Circle(centerPoint,radius)</vt:lpstr>
      <vt:lpstr>Polygon(point1, point2, ...)</vt:lpstr>
      <vt:lpstr>Text(anchorPoint, string)</vt:lpstr>
      <vt:lpstr>Image(centerPoint, imageFileName)</vt:lpstr>
      <vt:lpstr>So, to display a photo of ANY size correctly…</vt:lpstr>
      <vt:lpstr>Actions for all Graphics Objects</vt:lpstr>
      <vt:lpstr>Cat.py</vt:lpstr>
      <vt:lpstr>Cat.py Setting up the Window</vt:lpstr>
      <vt:lpstr>Cat.py Making a face</vt:lpstr>
      <vt:lpstr>Cat.py Making ears</vt:lpstr>
      <vt:lpstr>Cat.py Making eyes</vt:lpstr>
      <vt:lpstr>Cat.py Making the nose and mouth</vt:lpstr>
      <vt:lpstr>Disney.py</vt:lpstr>
      <vt:lpstr>Disney.py</vt:lpstr>
      <vt:lpstr>Gathering User Input</vt:lpstr>
      <vt:lpstr>Repetition aka “Looping”</vt:lpstr>
      <vt:lpstr>LoopingCircles.py</vt:lpstr>
      <vt:lpstr>Repetition aka “Looping”</vt:lpstr>
      <vt:lpstr>Repetition another way…</vt:lpstr>
      <vt:lpstr>While…</vt:lpstr>
      <vt:lpstr>Image Processing and Perception</vt:lpstr>
      <vt:lpstr>Slide 32</vt:lpstr>
      <vt:lpstr>What’s an Image?</vt:lpstr>
      <vt:lpstr>What’s an Image?</vt:lpstr>
      <vt:lpstr>What’s an Image?</vt:lpstr>
      <vt:lpstr>Myro Image Review</vt:lpstr>
      <vt:lpstr>Robot Explorer</vt:lpstr>
      <vt:lpstr>Animated GIFs</vt:lpstr>
      <vt:lpstr>Animated GIFs</vt:lpstr>
      <vt:lpstr>Making Photos</vt:lpstr>
      <vt:lpstr>Color Values</vt:lpstr>
      <vt:lpstr>Making Pictures</vt:lpstr>
      <vt:lpstr>Picture Commands</vt:lpstr>
      <vt:lpstr>Image Processing</vt:lpstr>
      <vt:lpstr>Image Processing</vt:lpstr>
      <vt:lpstr>Image Processing</vt:lpstr>
      <vt:lpstr>Image Processing</vt:lpstr>
      <vt:lpstr>Image Processing</vt:lpstr>
      <vt:lpstr>Image Processing - Shrinking</vt:lpstr>
      <vt:lpstr>Image Processing - Enlarging</vt:lpstr>
      <vt:lpstr>Image Processing - Blurring</vt:lpstr>
      <vt:lpstr>Image Processing - Blurring</vt:lpstr>
      <vt:lpstr>Image Processing - Sharpening</vt:lpstr>
      <vt:lpstr>Image Processing - Sharpening</vt:lpstr>
      <vt:lpstr>Image Processing – Negative and Embossing</vt:lpstr>
      <vt:lpstr>Negative</vt:lpstr>
      <vt:lpstr>Emboss  (full pixel value)</vt:lpstr>
      <vt:lpstr>Emboss  (fraction of pixel value)</vt:lpstr>
      <vt:lpstr>Image Understanding</vt:lpstr>
      <vt:lpstr>Image Understanding</vt:lpstr>
      <vt:lpstr>Answering Questions…</vt:lpstr>
      <vt:lpstr>Answering Questions…</vt:lpstr>
      <vt:lpstr>Answering Questions…</vt:lpstr>
      <vt:lpstr>Code illustrated</vt:lpstr>
      <vt:lpstr>Blobs</vt:lpstr>
      <vt:lpstr>Object Recognition</vt:lpstr>
      <vt:lpstr>Next Steps?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INTD 110 – 01 I Robot? NO! My Robot.</dc:title>
  <dc:creator>Dr. Paige H. Meeker</dc:creator>
  <cp:lastModifiedBy>Dr. Paige H. Meeker</cp:lastModifiedBy>
  <cp:revision>77</cp:revision>
  <dcterms:created xsi:type="dcterms:W3CDTF">2008-08-21T14:10:59Z</dcterms:created>
  <dcterms:modified xsi:type="dcterms:W3CDTF">2009-10-21T13:38:36Z</dcterms:modified>
</cp:coreProperties>
</file>