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4" r:id="rId9"/>
    <p:sldId id="265" r:id="rId10"/>
    <p:sldId id="262"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1200329"/>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Energy Consumption and </a:t>
            </a:r>
          </a:p>
          <a:p>
            <a:pPr algn="r"/>
            <a:r>
              <a:rPr lang="en-US" sz="3600" b="1" dirty="0">
                <a:solidFill>
                  <a:schemeClr val="bg1"/>
                </a:solidFill>
                <a:latin typeface="Calibri" panose="020F0502020204030204" pitchFamily="34" charset="0"/>
                <a:cs typeface="Times New Roman" panose="02020603050405020304" pitchFamily="18" charset="0"/>
              </a:rPr>
              <a:t>Trend Analysis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48816" y="1346398"/>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pic>
        <p:nvPicPr>
          <p:cNvPr id="4" name="Picture 3">
            <a:extLst>
              <a:ext uri="{FF2B5EF4-FFF2-40B4-BE49-F238E27FC236}">
                <a16:creationId xmlns:a16="http://schemas.microsoft.com/office/drawing/2014/main" id="{5A83AABD-0DE2-84E5-53C8-E46CB8C4ADD9}"/>
              </a:ext>
            </a:extLst>
          </p:cNvPr>
          <p:cNvPicPr>
            <a:picLocks noChangeAspect="1"/>
          </p:cNvPicPr>
          <p:nvPr/>
        </p:nvPicPr>
        <p:blipFill>
          <a:blip r:embed="rId2"/>
          <a:stretch>
            <a:fillRect/>
          </a:stretch>
        </p:blipFill>
        <p:spPr>
          <a:xfrm>
            <a:off x="7960195" y="2588209"/>
            <a:ext cx="4032530" cy="2590282"/>
          </a:xfrm>
          <a:prstGeom prst="rect">
            <a:avLst/>
          </a:prstGeom>
        </p:spPr>
      </p:pic>
      <p:sp>
        <p:nvSpPr>
          <p:cNvPr id="5" name="TextBox 4">
            <a:extLst>
              <a:ext uri="{FF2B5EF4-FFF2-40B4-BE49-F238E27FC236}">
                <a16:creationId xmlns:a16="http://schemas.microsoft.com/office/drawing/2014/main" id="{AF0E955E-A0ED-E942-C37B-CA08B0DED8C4}"/>
              </a:ext>
            </a:extLst>
          </p:cNvPr>
          <p:cNvSpPr txBox="1"/>
          <p:nvPr/>
        </p:nvSpPr>
        <p:spPr>
          <a:xfrm>
            <a:off x="248816" y="2258724"/>
            <a:ext cx="7711379" cy="3252878"/>
          </a:xfrm>
          <a:prstGeom prst="rect">
            <a:avLst/>
          </a:prstGeom>
          <a:noFill/>
        </p:spPr>
        <p:txBody>
          <a:bodyPr wrap="square" rtlCol="0">
            <a:spAutoFit/>
          </a:bodyPr>
          <a:lstStyle/>
          <a:p>
            <a:pPr algn="just">
              <a:buNone/>
            </a:pPr>
            <a:r>
              <a:rPr lang="en-US" dirty="0"/>
              <a:t>This project enabled the transformation of raw energy data into actionable insights using Power BI and Excel. It revealed key patterns such as seasonal usage spikes, peak consumption periods, and cost-impact relationships across cities and buildings. The visual dashboards made complex data easier to understand, helping in effective decision-making for energy optimization.</a:t>
            </a:r>
          </a:p>
          <a:p>
            <a:pPr algn="just">
              <a:buNone/>
            </a:pPr>
            <a:endParaRPr lang="en-US" dirty="0"/>
          </a:p>
          <a:p>
            <a:pPr algn="just"/>
            <a:r>
              <a:rPr lang="en-US" dirty="0"/>
              <a:t>The project not only improved my skills in data visualization and analysis, but also demonstrated how such tools can support smarter resource management in real-world scenarios. It reinforced the value of data-driven planning for sustainable and efficient energy usage.</a:t>
            </a:r>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a:extLst>
              <a:ext uri="{FF2B5EF4-FFF2-40B4-BE49-F238E27FC236}">
                <a16:creationId xmlns:a16="http://schemas.microsoft.com/office/drawing/2014/main" id="{DAD90BE2-EE86-D8E8-D2E8-960F2F27F232}"/>
              </a:ext>
            </a:extLst>
          </p:cNvPr>
          <p:cNvSpPr txBox="1"/>
          <p:nvPr/>
        </p:nvSpPr>
        <p:spPr>
          <a:xfrm>
            <a:off x="253587" y="1712092"/>
            <a:ext cx="7266886" cy="3827523"/>
          </a:xfrm>
          <a:prstGeom prst="rect">
            <a:avLst/>
          </a:prstGeom>
          <a:noFill/>
        </p:spPr>
        <p:txBody>
          <a:bodyPr wrap="square" rtlCol="0">
            <a:spAutoFit/>
          </a:bodyPr>
          <a:lstStyle/>
          <a:p>
            <a:pPr algn="just">
              <a:buFont typeface="Arial" panose="020B0604020202020204" pitchFamily="34" charset="0"/>
              <a:buChar char="•"/>
            </a:pPr>
            <a:r>
              <a:rPr lang="en-US" dirty="0"/>
              <a:t>Analyze real-world energy consumption data using </a:t>
            </a:r>
            <a:r>
              <a:rPr lang="en-US" b="1" dirty="0"/>
              <a:t>Power BI</a:t>
            </a:r>
            <a:r>
              <a:rPr lang="en-US" dirty="0"/>
              <a:t> and </a:t>
            </a:r>
            <a:r>
              <a:rPr lang="en-US" b="1" dirty="0"/>
              <a:t>Excel</a:t>
            </a:r>
          </a:p>
          <a:p>
            <a:pPr algn="just"/>
            <a:endParaRPr lang="en-US" dirty="0"/>
          </a:p>
          <a:p>
            <a:pPr algn="just">
              <a:buFont typeface="Arial" panose="020B0604020202020204" pitchFamily="34" charset="0"/>
              <a:buChar char="•"/>
            </a:pPr>
            <a:r>
              <a:rPr lang="en-US" dirty="0"/>
              <a:t>Clean and preprocess data for accurate trend analysis</a:t>
            </a:r>
          </a:p>
          <a:p>
            <a:pPr algn="just"/>
            <a:endParaRPr lang="en-US" dirty="0"/>
          </a:p>
          <a:p>
            <a:pPr algn="just">
              <a:buFont typeface="Arial" panose="020B0604020202020204" pitchFamily="34" charset="0"/>
              <a:buChar char="•"/>
            </a:pPr>
            <a:r>
              <a:rPr lang="en-US" dirty="0"/>
              <a:t>Extract meaningful time-based features (e.g., hour, day, month)</a:t>
            </a:r>
          </a:p>
          <a:p>
            <a:pPr algn="just"/>
            <a:endParaRPr lang="en-US" dirty="0"/>
          </a:p>
          <a:p>
            <a:pPr algn="just">
              <a:buFont typeface="Arial" panose="020B0604020202020204" pitchFamily="34" charset="0"/>
              <a:buChar char="•"/>
            </a:pPr>
            <a:r>
              <a:rPr lang="en-US" dirty="0"/>
              <a:t>Create interactive dashboards and visualizations in Power BI</a:t>
            </a:r>
          </a:p>
          <a:p>
            <a:pPr algn="just"/>
            <a:endParaRPr lang="en-US" dirty="0"/>
          </a:p>
          <a:p>
            <a:pPr algn="just">
              <a:buFont typeface="Arial" panose="020B0604020202020204" pitchFamily="34" charset="0"/>
              <a:buChar char="•"/>
            </a:pPr>
            <a:r>
              <a:rPr lang="en-US" dirty="0"/>
              <a:t>Interpret data patterns to identify peak usage and seasonal trends</a:t>
            </a:r>
          </a:p>
          <a:p>
            <a:pPr algn="just"/>
            <a:endParaRPr lang="en-US" dirty="0"/>
          </a:p>
          <a:p>
            <a:pPr algn="just">
              <a:buFont typeface="Arial" panose="020B0604020202020204" pitchFamily="34" charset="0"/>
              <a:buChar char="•"/>
            </a:pPr>
            <a:r>
              <a:rPr lang="en-US" dirty="0"/>
              <a:t>Strengthen foundational </a:t>
            </a:r>
            <a:r>
              <a:rPr lang="en-US" b="1" dirty="0"/>
              <a:t>data analysis</a:t>
            </a:r>
            <a:r>
              <a:rPr lang="en-US" dirty="0"/>
              <a:t> and </a:t>
            </a:r>
            <a:r>
              <a:rPr lang="en-US" b="1" dirty="0"/>
              <a:t>visual storytelling</a:t>
            </a:r>
            <a:r>
              <a:rPr lang="en-US" dirty="0"/>
              <a:t> skills</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a:solidFill>
                  <a:srgbClr val="213163"/>
                </a:solidFill>
              </a:rPr>
              <a:t>ools and Technology used </a:t>
            </a:r>
          </a:p>
        </p:txBody>
      </p:sp>
      <p:sp>
        <p:nvSpPr>
          <p:cNvPr id="5" name="Rectangle 2">
            <a:extLst>
              <a:ext uri="{FF2B5EF4-FFF2-40B4-BE49-F238E27FC236}">
                <a16:creationId xmlns:a16="http://schemas.microsoft.com/office/drawing/2014/main" id="{41108207-4CA5-B006-30B2-D23007E4D426}"/>
              </a:ext>
            </a:extLst>
          </p:cNvPr>
          <p:cNvSpPr>
            <a:spLocks noChangeArrowheads="1"/>
          </p:cNvSpPr>
          <p:nvPr/>
        </p:nvSpPr>
        <p:spPr bwMode="auto">
          <a:xfrm>
            <a:off x="656252" y="2413337"/>
            <a:ext cx="1087949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Power BI</a:t>
            </a:r>
            <a:r>
              <a:rPr kumimoji="0" lang="en-US" altLang="en-US" sz="1800" b="0" i="0" u="none" strike="noStrike" cap="none" normalizeH="0" baseline="0" dirty="0">
                <a:ln>
                  <a:noFill/>
                </a:ln>
                <a:solidFill>
                  <a:schemeClr val="tx1"/>
                </a:solidFill>
                <a:effectLst/>
                <a:latin typeface="Arial" panose="020B0604020202020204" pitchFamily="34" charset="0"/>
              </a:rPr>
              <a:t>: For creating interactive dashboards and visualizing energy consumption trends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Microsoft Excel</a:t>
            </a:r>
            <a:r>
              <a:rPr kumimoji="0" lang="en-US" altLang="en-US" sz="1800" b="0" i="0" u="none" strike="noStrike" cap="none" normalizeH="0" baseline="0" dirty="0">
                <a:ln>
                  <a:noFill/>
                </a:ln>
                <a:solidFill>
                  <a:schemeClr val="tx1"/>
                </a:solidFill>
                <a:effectLst/>
                <a:latin typeface="Arial" panose="020B0604020202020204" pitchFamily="34" charset="0"/>
              </a:rPr>
              <a:t>: Data cleaning, preprocessing, and initial exploration</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Sources</a:t>
            </a:r>
            <a:r>
              <a:rPr kumimoji="0" lang="en-US" altLang="en-US" sz="1800" b="0" i="0" u="none" strike="noStrike" cap="none" normalizeH="0" baseline="0" dirty="0">
                <a:ln>
                  <a:noFill/>
                </a:ln>
                <a:solidFill>
                  <a:schemeClr val="tx1"/>
                </a:solidFill>
                <a:effectLst/>
                <a:latin typeface="Arial" panose="020B0604020202020204" pitchFamily="34" charset="0"/>
              </a:rPr>
              <a:t>: Provided internal dataset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Freepik</a:t>
            </a:r>
            <a:r>
              <a:rPr kumimoji="0" lang="en-US" altLang="en-US" sz="1800" b="0" i="0" u="none" strike="noStrike" cap="none" normalizeH="0" baseline="0" dirty="0">
                <a:ln>
                  <a:noFill/>
                </a:ln>
                <a:solidFill>
                  <a:schemeClr val="tx1"/>
                </a:solidFill>
                <a:effectLst/>
                <a:latin typeface="Arial" panose="020B0604020202020204" pitchFamily="34" charset="0"/>
              </a:rPr>
              <a:t>: Source for presentation graphics and icons</a:t>
            </a:r>
          </a:p>
        </p:txBody>
      </p:sp>
      <p:pic>
        <p:nvPicPr>
          <p:cNvPr id="9" name="Picture 8">
            <a:extLst>
              <a:ext uri="{FF2B5EF4-FFF2-40B4-BE49-F238E27FC236}">
                <a16:creationId xmlns:a16="http://schemas.microsoft.com/office/drawing/2014/main" id="{4DC85B45-C8CB-ADC2-F43E-8BC6B1EC6557}"/>
              </a:ext>
            </a:extLst>
          </p:cNvPr>
          <p:cNvPicPr>
            <a:picLocks noChangeAspect="1"/>
          </p:cNvPicPr>
          <p:nvPr/>
        </p:nvPicPr>
        <p:blipFill>
          <a:blip r:embed="rId2"/>
          <a:stretch>
            <a:fillRect/>
          </a:stretch>
        </p:blipFill>
        <p:spPr>
          <a:xfrm>
            <a:off x="7557798" y="3536303"/>
            <a:ext cx="4329404" cy="2435290"/>
          </a:xfrm>
          <a:prstGeom prst="rect">
            <a:avLst/>
          </a:prstGeom>
        </p:spPr>
      </p:pic>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D399F42F-5300-CF94-D036-771ADE6CF088}"/>
              </a:ext>
            </a:extLst>
          </p:cNvPr>
          <p:cNvSpPr txBox="1"/>
          <p:nvPr/>
        </p:nvSpPr>
        <p:spPr>
          <a:xfrm>
            <a:off x="1295839" y="1328597"/>
            <a:ext cx="9600322" cy="5047536"/>
          </a:xfrm>
          <a:prstGeom prst="rect">
            <a:avLst/>
          </a:prstGeom>
          <a:noFill/>
        </p:spPr>
        <p:txBody>
          <a:bodyPr wrap="square" rtlCol="0">
            <a:spAutoFit/>
          </a:bodyPr>
          <a:lstStyle/>
          <a:p>
            <a:pPr algn="ctr">
              <a:buNone/>
            </a:pPr>
            <a:r>
              <a:rPr lang="en-US" sz="1400" b="1" dirty="0"/>
              <a:t>Data Cleaning</a:t>
            </a:r>
          </a:p>
          <a:p>
            <a:pPr algn="ctr">
              <a:buFont typeface="Arial" panose="020B0604020202020204" pitchFamily="34" charset="0"/>
              <a:buChar char="•"/>
            </a:pPr>
            <a:r>
              <a:rPr lang="en-US" sz="1400" dirty="0"/>
              <a:t>Removed missing values and duplicates</a:t>
            </a:r>
          </a:p>
          <a:p>
            <a:pPr algn="ctr">
              <a:buFont typeface="Arial" panose="020B0604020202020204" pitchFamily="34" charset="0"/>
              <a:buChar char="•"/>
            </a:pPr>
            <a:r>
              <a:rPr lang="en-US" sz="1400" dirty="0"/>
              <a:t>Standardized date/time formats</a:t>
            </a:r>
          </a:p>
          <a:p>
            <a:pPr algn="ctr">
              <a:buFont typeface="Arial" panose="020B0604020202020204" pitchFamily="34" charset="0"/>
              <a:buChar char="•"/>
            </a:pPr>
            <a:r>
              <a:rPr lang="en-US" sz="1400" dirty="0"/>
              <a:t>Normalized energy units and column names</a:t>
            </a:r>
          </a:p>
          <a:p>
            <a:pPr algn="ctr"/>
            <a:endParaRPr lang="en-US" sz="1400" dirty="0"/>
          </a:p>
          <a:p>
            <a:pPr algn="ctr">
              <a:buNone/>
            </a:pPr>
            <a:r>
              <a:rPr lang="en-US" sz="1400" b="1" dirty="0"/>
              <a:t>Feature Engineering</a:t>
            </a:r>
          </a:p>
          <a:p>
            <a:pPr algn="ctr">
              <a:buFont typeface="Arial" panose="020B0604020202020204" pitchFamily="34" charset="0"/>
              <a:buChar char="•"/>
            </a:pPr>
            <a:r>
              <a:rPr lang="en-US" sz="1400" dirty="0"/>
              <a:t>Extracted new time-based features:</a:t>
            </a:r>
          </a:p>
          <a:p>
            <a:pPr algn="ctr">
              <a:buFont typeface="Arial" panose="020B0604020202020204" pitchFamily="34" charset="0"/>
              <a:buChar char="•"/>
            </a:pPr>
            <a:r>
              <a:rPr lang="en-US" sz="1400" dirty="0"/>
              <a:t>Hour, Day, Month, Year, Weekday</a:t>
            </a:r>
          </a:p>
          <a:p>
            <a:pPr algn="ctr">
              <a:buFont typeface="Arial" panose="020B0604020202020204" pitchFamily="34" charset="0"/>
              <a:buChar char="•"/>
            </a:pPr>
            <a:r>
              <a:rPr lang="en-US" sz="1400" dirty="0"/>
              <a:t>Added peak/off-peak usage indicators</a:t>
            </a:r>
          </a:p>
          <a:p>
            <a:pPr algn="ctr"/>
            <a:endParaRPr lang="en-US" sz="1400" dirty="0"/>
          </a:p>
          <a:p>
            <a:pPr algn="ctr">
              <a:buNone/>
            </a:pPr>
            <a:r>
              <a:rPr lang="en-US" sz="1400" b="1" dirty="0"/>
              <a:t>Visualization</a:t>
            </a:r>
          </a:p>
          <a:p>
            <a:pPr algn="ctr">
              <a:buFont typeface="Arial" panose="020B0604020202020204" pitchFamily="34" charset="0"/>
              <a:buChar char="•"/>
            </a:pPr>
            <a:r>
              <a:rPr lang="en-US" sz="1400" dirty="0"/>
              <a:t>Line plots for monthly/weekly trends</a:t>
            </a:r>
          </a:p>
          <a:p>
            <a:pPr algn="ctr">
              <a:buFont typeface="Arial" panose="020B0604020202020204" pitchFamily="34" charset="0"/>
              <a:buChar char="•"/>
            </a:pPr>
            <a:r>
              <a:rPr lang="en-US" sz="1400" dirty="0"/>
              <a:t>Bar charts for hour/day-wise usage</a:t>
            </a:r>
          </a:p>
          <a:p>
            <a:pPr algn="ctr">
              <a:buFont typeface="Arial" panose="020B0604020202020204" pitchFamily="34" charset="0"/>
              <a:buChar char="•"/>
            </a:pPr>
            <a:r>
              <a:rPr lang="en-US" sz="1400" dirty="0"/>
              <a:t>Heatmaps to show time-of-day patterns</a:t>
            </a:r>
          </a:p>
          <a:p>
            <a:pPr algn="ctr"/>
            <a:endParaRPr lang="en-US" sz="1400" dirty="0"/>
          </a:p>
          <a:p>
            <a:pPr algn="ctr">
              <a:buNone/>
            </a:pPr>
            <a:r>
              <a:rPr lang="en-US" sz="1400" b="1" dirty="0"/>
              <a:t>Trend Analysis</a:t>
            </a:r>
          </a:p>
          <a:p>
            <a:pPr algn="ctr">
              <a:buFont typeface="Arial" panose="020B0604020202020204" pitchFamily="34" charset="0"/>
              <a:buChar char="•"/>
            </a:pPr>
            <a:r>
              <a:rPr lang="en-US" sz="1400" dirty="0"/>
              <a:t>Identified seasonal fluctuations and peak demand hours</a:t>
            </a:r>
          </a:p>
          <a:p>
            <a:pPr algn="ctr">
              <a:buFont typeface="Arial" panose="020B0604020202020204" pitchFamily="34" charset="0"/>
              <a:buChar char="•"/>
            </a:pPr>
            <a:r>
              <a:rPr lang="en-US" sz="1400" dirty="0"/>
              <a:t>Compared weekday vs weekend consumption behavior</a:t>
            </a:r>
          </a:p>
          <a:p>
            <a:pPr algn="ctr">
              <a:buFont typeface="Arial" panose="020B0604020202020204" pitchFamily="34" charset="0"/>
              <a:buChar char="•"/>
            </a:pPr>
            <a:r>
              <a:rPr lang="en-US" sz="1400" dirty="0"/>
              <a:t>Detected anomalies and unusual spikes</a:t>
            </a:r>
          </a:p>
          <a:p>
            <a:pPr algn="ctr"/>
            <a:endParaRPr lang="en-US" sz="1400" dirty="0"/>
          </a:p>
          <a:p>
            <a:pPr algn="ctr">
              <a:buNone/>
            </a:pPr>
            <a:r>
              <a:rPr lang="en-US" sz="1400" b="1" dirty="0"/>
              <a:t>Insight Extraction</a:t>
            </a:r>
          </a:p>
          <a:p>
            <a:pPr algn="ctr">
              <a:buFont typeface="Arial" panose="020B0604020202020204" pitchFamily="34" charset="0"/>
              <a:buChar char="•"/>
            </a:pPr>
            <a:r>
              <a:rPr lang="en-US" sz="1400" dirty="0"/>
              <a:t>Summarized usage patterns</a:t>
            </a:r>
          </a:p>
          <a:p>
            <a:pPr algn="ctr">
              <a:buFont typeface="Arial" panose="020B0604020202020204" pitchFamily="34" charset="0"/>
              <a:buChar char="•"/>
            </a:pPr>
            <a:r>
              <a:rPr lang="en-US" sz="1400" dirty="0"/>
              <a:t>Provided recommendations for energy optimization</a:t>
            </a:r>
          </a:p>
        </p:txBody>
      </p:sp>
      <p:pic>
        <p:nvPicPr>
          <p:cNvPr id="5" name="Picture 4">
            <a:extLst>
              <a:ext uri="{FF2B5EF4-FFF2-40B4-BE49-F238E27FC236}">
                <a16:creationId xmlns:a16="http://schemas.microsoft.com/office/drawing/2014/main" id="{509F3DEB-45EF-E8A4-F718-16EECBE7B766}"/>
              </a:ext>
            </a:extLst>
          </p:cNvPr>
          <p:cNvPicPr>
            <a:picLocks noChangeAspect="1"/>
          </p:cNvPicPr>
          <p:nvPr/>
        </p:nvPicPr>
        <p:blipFill>
          <a:blip r:embed="rId2"/>
          <a:stretch>
            <a:fillRect/>
          </a:stretch>
        </p:blipFill>
        <p:spPr>
          <a:xfrm>
            <a:off x="483636" y="2261495"/>
            <a:ext cx="3181739" cy="3181739"/>
          </a:xfrm>
          <a:prstGeom prst="rect">
            <a:avLst/>
          </a:prstGeom>
        </p:spPr>
      </p:pic>
      <p:pic>
        <p:nvPicPr>
          <p:cNvPr id="7" name="Picture 6">
            <a:extLst>
              <a:ext uri="{FF2B5EF4-FFF2-40B4-BE49-F238E27FC236}">
                <a16:creationId xmlns:a16="http://schemas.microsoft.com/office/drawing/2014/main" id="{0396FD6B-FC4E-236D-5D46-8BB1332D0099}"/>
              </a:ext>
            </a:extLst>
          </p:cNvPr>
          <p:cNvPicPr>
            <a:picLocks noChangeAspect="1"/>
          </p:cNvPicPr>
          <p:nvPr/>
        </p:nvPicPr>
        <p:blipFill>
          <a:blip r:embed="rId3"/>
          <a:stretch>
            <a:fillRect/>
          </a:stretch>
        </p:blipFill>
        <p:spPr>
          <a:xfrm>
            <a:off x="8526627" y="2137864"/>
            <a:ext cx="3429000" cy="3429000"/>
          </a:xfrm>
          <a:prstGeom prst="rect">
            <a:avLst/>
          </a:prstGeom>
        </p:spPr>
      </p:pic>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pic>
        <p:nvPicPr>
          <p:cNvPr id="9" name="Picture 8">
            <a:extLst>
              <a:ext uri="{FF2B5EF4-FFF2-40B4-BE49-F238E27FC236}">
                <a16:creationId xmlns:a16="http://schemas.microsoft.com/office/drawing/2014/main" id="{1E7920DB-F1F8-D477-C8A5-BFFBAA053CDF}"/>
              </a:ext>
            </a:extLst>
          </p:cNvPr>
          <p:cNvPicPr>
            <a:picLocks noChangeAspect="1"/>
          </p:cNvPicPr>
          <p:nvPr/>
        </p:nvPicPr>
        <p:blipFill>
          <a:blip r:embed="rId2"/>
          <a:stretch>
            <a:fillRect/>
          </a:stretch>
        </p:blipFill>
        <p:spPr>
          <a:xfrm>
            <a:off x="8797575" y="2072859"/>
            <a:ext cx="3139321" cy="3139321"/>
          </a:xfrm>
          <a:prstGeom prst="rect">
            <a:avLst/>
          </a:prstGeom>
        </p:spPr>
      </p:pic>
      <p:sp>
        <p:nvSpPr>
          <p:cNvPr id="7" name="Rectangle 3">
            <a:extLst>
              <a:ext uri="{FF2B5EF4-FFF2-40B4-BE49-F238E27FC236}">
                <a16:creationId xmlns:a16="http://schemas.microsoft.com/office/drawing/2014/main" id="{94D9716E-7A7F-6F4B-9A63-20188241A468}"/>
              </a:ext>
            </a:extLst>
          </p:cNvPr>
          <p:cNvSpPr>
            <a:spLocks noChangeArrowheads="1"/>
          </p:cNvSpPr>
          <p:nvPr/>
        </p:nvSpPr>
        <p:spPr bwMode="auto">
          <a:xfrm>
            <a:off x="255104" y="2072859"/>
            <a:ext cx="8264895"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 many organizations and households, energy consumption data exists but is underutilized due to its raw and unstructured format.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Without proper trend analysis, decision-makers struggle to forecast demand or implement cost-saving measures effectively.</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Key patterns like peak usage, seasonal spikes, or inefficiencies often remain hidden in spreadsheets and logs.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lack of visibility leads to poor energy planning, unnecessary costs, and missed opportunities for optimization.</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328758"/>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pic>
        <p:nvPicPr>
          <p:cNvPr id="7" name="Picture 6">
            <a:extLst>
              <a:ext uri="{FF2B5EF4-FFF2-40B4-BE49-F238E27FC236}">
                <a16:creationId xmlns:a16="http://schemas.microsoft.com/office/drawing/2014/main" id="{004B27CB-C250-F73C-007C-91BCD3334458}"/>
              </a:ext>
            </a:extLst>
          </p:cNvPr>
          <p:cNvPicPr>
            <a:picLocks noChangeAspect="1"/>
          </p:cNvPicPr>
          <p:nvPr/>
        </p:nvPicPr>
        <p:blipFill>
          <a:blip r:embed="rId2"/>
          <a:srcRect/>
          <a:stretch/>
        </p:blipFill>
        <p:spPr>
          <a:xfrm>
            <a:off x="8450357" y="1832232"/>
            <a:ext cx="3717033" cy="3717033"/>
          </a:xfrm>
          <a:prstGeom prst="rect">
            <a:avLst/>
          </a:prstGeom>
        </p:spPr>
      </p:pic>
      <p:sp>
        <p:nvSpPr>
          <p:cNvPr id="5" name="Rectangle 1">
            <a:extLst>
              <a:ext uri="{FF2B5EF4-FFF2-40B4-BE49-F238E27FC236}">
                <a16:creationId xmlns:a16="http://schemas.microsoft.com/office/drawing/2014/main" id="{29041B0B-A3CF-137C-1524-0DDEDD0E84BA}"/>
              </a:ext>
            </a:extLst>
          </p:cNvPr>
          <p:cNvSpPr>
            <a:spLocks noChangeArrowheads="1"/>
          </p:cNvSpPr>
          <p:nvPr/>
        </p:nvSpPr>
        <p:spPr bwMode="auto">
          <a:xfrm>
            <a:off x="255104" y="1921034"/>
            <a:ext cx="8195253"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 </a:t>
            </a:r>
            <a:r>
              <a:rPr kumimoji="0" lang="en-US" altLang="en-US" sz="1600" b="1" i="0" u="none" strike="noStrike" cap="none" normalizeH="0" baseline="0" dirty="0">
                <a:ln>
                  <a:noFill/>
                </a:ln>
                <a:solidFill>
                  <a:schemeClr val="tx1"/>
                </a:solidFill>
                <a:effectLst/>
                <a:latin typeface="Arial" panose="020B0604020202020204" pitchFamily="34" charset="0"/>
              </a:rPr>
              <a:t>dynamic Power BI dashboard</a:t>
            </a:r>
            <a:r>
              <a:rPr kumimoji="0" lang="en-US" altLang="en-US" sz="1600" b="0" i="0" u="none" strike="noStrike" cap="none" normalizeH="0" baseline="0" dirty="0">
                <a:ln>
                  <a:noFill/>
                </a:ln>
                <a:solidFill>
                  <a:schemeClr val="tx1"/>
                </a:solidFill>
                <a:effectLst/>
                <a:latin typeface="Arial" panose="020B0604020202020204" pitchFamily="34" charset="0"/>
              </a:rPr>
              <a:t> was created to transform complex energy data into interactive visual insights.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Consumption data was </a:t>
            </a:r>
            <a:r>
              <a:rPr kumimoji="0" lang="en-US" altLang="en-US" sz="1600" b="1" i="0" u="none" strike="noStrike" cap="none" normalizeH="0" baseline="0" dirty="0">
                <a:ln>
                  <a:noFill/>
                </a:ln>
                <a:solidFill>
                  <a:schemeClr val="tx1"/>
                </a:solidFill>
                <a:effectLst/>
                <a:latin typeface="Arial" panose="020B0604020202020204" pitchFamily="34" charset="0"/>
              </a:rPr>
              <a:t>segmented by city, building, and time (year, quarter, month)</a:t>
            </a:r>
            <a:r>
              <a:rPr kumimoji="0" lang="en-US" altLang="en-US" sz="1600" b="0" i="0" u="none" strike="noStrike" cap="none" normalizeH="0" baseline="0" dirty="0">
                <a:ln>
                  <a:noFill/>
                </a:ln>
                <a:solidFill>
                  <a:schemeClr val="tx1"/>
                </a:solidFill>
                <a:effectLst/>
                <a:latin typeface="Arial" panose="020B0604020202020204" pitchFamily="34" charset="0"/>
              </a:rPr>
              <a:t> to uncover localized usage trends.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lvl="1" algn="just" eaLnBrk="0" fontAlgn="base" hangingPunct="0">
              <a:spcBef>
                <a:spcPct val="0"/>
              </a:spcBef>
              <a:spcAft>
                <a:spcPct val="0"/>
              </a:spcAft>
              <a:buClrTx/>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Visualizations such as </a:t>
            </a:r>
            <a:r>
              <a:rPr kumimoji="0" lang="en-US" altLang="en-US" sz="1600" b="1" i="0" u="none" strike="noStrike" cap="none" normalizeH="0" baseline="0" dirty="0">
                <a:ln>
                  <a:noFill/>
                </a:ln>
                <a:solidFill>
                  <a:schemeClr val="tx1"/>
                </a:solidFill>
                <a:effectLst/>
                <a:latin typeface="Arial" panose="020B0604020202020204" pitchFamily="34" charset="0"/>
              </a:rPr>
              <a:t>bar charts, line graphs and pie charts</a:t>
            </a:r>
            <a:r>
              <a:rPr kumimoji="0" lang="en-US" altLang="en-US" sz="1600" b="0" i="0" u="none" strike="noStrike" cap="none" normalizeH="0" baseline="0" dirty="0">
                <a:ln>
                  <a:noFill/>
                </a:ln>
                <a:solidFill>
                  <a:schemeClr val="tx1"/>
                </a:solidFill>
                <a:effectLst/>
                <a:latin typeface="Arial" panose="020B0604020202020204" pitchFamily="34" charset="0"/>
              </a:rPr>
              <a:t> were used to highlight:</a:t>
            </a:r>
            <a:r>
              <a:rPr lang="en-US" altLang="en-US" sz="1600"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Peak electricity, gas and water usage</a:t>
            </a:r>
            <a:r>
              <a:rPr lang="en-US" altLang="en-US" sz="1600"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Monthly consumption patterns across cities</a:t>
            </a:r>
            <a:r>
              <a:rPr lang="en-US" altLang="en-US" sz="1600"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Price-per-unit trends by energy type</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Key Influencer analysis</a:t>
            </a:r>
            <a:r>
              <a:rPr kumimoji="0" lang="en-US" altLang="en-US" sz="1600" b="0" i="0" u="none" strike="noStrike" cap="none" normalizeH="0" baseline="0" dirty="0">
                <a:ln>
                  <a:noFill/>
                </a:ln>
                <a:solidFill>
                  <a:schemeClr val="tx1"/>
                </a:solidFill>
                <a:effectLst/>
                <a:latin typeface="Arial" panose="020B0604020202020204" pitchFamily="34" charset="0"/>
              </a:rPr>
              <a:t> helped determine what factors drive consumption behavior.</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solution empowers stakeholders to </a:t>
            </a:r>
            <a:r>
              <a:rPr kumimoji="0" lang="en-US" altLang="en-US" sz="1600" b="1" i="0" u="none" strike="noStrike" cap="none" normalizeH="0" baseline="0" dirty="0">
                <a:ln>
                  <a:noFill/>
                </a:ln>
                <a:solidFill>
                  <a:schemeClr val="tx1"/>
                </a:solidFill>
                <a:effectLst/>
                <a:latin typeface="Arial" panose="020B0604020202020204" pitchFamily="34" charset="0"/>
              </a:rPr>
              <a:t>monitor, compare and optimize</a:t>
            </a:r>
            <a:r>
              <a:rPr kumimoji="0" lang="en-US" altLang="en-US" sz="1600" b="0" i="0" u="none" strike="noStrike" cap="none" normalizeH="0" baseline="0" dirty="0">
                <a:ln>
                  <a:noFill/>
                </a:ln>
                <a:solidFill>
                  <a:schemeClr val="tx1"/>
                </a:solidFill>
                <a:effectLst/>
                <a:latin typeface="Arial" panose="020B0604020202020204" pitchFamily="34" charset="0"/>
              </a:rPr>
              <a:t> energy use across multiple locations in real time.</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5B476AA6-9B71-ED1A-2049-396DEBD92BBF}"/>
              </a:ext>
            </a:extLst>
          </p:cNvPr>
          <p:cNvPicPr>
            <a:picLocks noChangeAspect="1"/>
          </p:cNvPicPr>
          <p:nvPr/>
        </p:nvPicPr>
        <p:blipFill>
          <a:blip r:embed="rId2"/>
          <a:stretch>
            <a:fillRect/>
          </a:stretch>
        </p:blipFill>
        <p:spPr>
          <a:xfrm>
            <a:off x="3620278" y="1054412"/>
            <a:ext cx="8316618" cy="4673801"/>
          </a:xfrm>
          <a:prstGeom prst="rect">
            <a:avLst/>
          </a:prstGeom>
        </p:spPr>
      </p:pic>
      <p:sp>
        <p:nvSpPr>
          <p:cNvPr id="5" name="TextBox 4">
            <a:extLst>
              <a:ext uri="{FF2B5EF4-FFF2-40B4-BE49-F238E27FC236}">
                <a16:creationId xmlns:a16="http://schemas.microsoft.com/office/drawing/2014/main" id="{A70DBBAF-C446-A2F5-CB92-94294723C512}"/>
              </a:ext>
            </a:extLst>
          </p:cNvPr>
          <p:cNvSpPr txBox="1"/>
          <p:nvPr/>
        </p:nvSpPr>
        <p:spPr>
          <a:xfrm>
            <a:off x="127552" y="5803588"/>
            <a:ext cx="11936896" cy="954300"/>
          </a:xfrm>
          <a:prstGeom prst="rect">
            <a:avLst/>
          </a:prstGeom>
          <a:noFill/>
        </p:spPr>
        <p:txBody>
          <a:bodyPr wrap="square" rtlCol="0">
            <a:spAutoFit/>
          </a:bodyPr>
          <a:lstStyle/>
          <a:p>
            <a:pPr algn="just"/>
            <a:r>
              <a:rPr lang="en-US" dirty="0"/>
              <a:t>This Overview page summarizes key metrics like building count and average utility consumption. It shows how energy usage differs across cities and energy types. The Pie chart reflects the distribution of unit costs between electricity, gas and water. Together, these visuals give a high-level understanding of consumption behavior.</a:t>
            </a:r>
          </a:p>
        </p:txBody>
      </p:sp>
      <p:pic>
        <p:nvPicPr>
          <p:cNvPr id="7" name="Picture 6">
            <a:extLst>
              <a:ext uri="{FF2B5EF4-FFF2-40B4-BE49-F238E27FC236}">
                <a16:creationId xmlns:a16="http://schemas.microsoft.com/office/drawing/2014/main" id="{2F382CAB-6C70-DA38-C602-0F797F2C99A7}"/>
              </a:ext>
            </a:extLst>
          </p:cNvPr>
          <p:cNvPicPr>
            <a:picLocks noChangeAspect="1"/>
          </p:cNvPicPr>
          <p:nvPr/>
        </p:nvPicPr>
        <p:blipFill>
          <a:blip r:embed="rId3"/>
          <a:stretch>
            <a:fillRect/>
          </a:stretch>
        </p:blipFill>
        <p:spPr>
          <a:xfrm>
            <a:off x="612743" y="2764194"/>
            <a:ext cx="2363755" cy="1329612"/>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EC5B4C-11EB-F689-3B43-4D9D7C9B10A9}"/>
              </a:ext>
            </a:extLst>
          </p:cNvPr>
          <p:cNvPicPr>
            <a:picLocks noChangeAspect="1"/>
          </p:cNvPicPr>
          <p:nvPr/>
        </p:nvPicPr>
        <p:blipFill>
          <a:blip r:embed="rId2"/>
          <a:stretch>
            <a:fillRect/>
          </a:stretch>
        </p:blipFill>
        <p:spPr>
          <a:xfrm>
            <a:off x="2056735" y="879860"/>
            <a:ext cx="8078530" cy="4638917"/>
          </a:xfrm>
          <a:prstGeom prst="rect">
            <a:avLst/>
          </a:prstGeom>
        </p:spPr>
      </p:pic>
      <p:sp>
        <p:nvSpPr>
          <p:cNvPr id="4" name="TextBox 3">
            <a:extLst>
              <a:ext uri="{FF2B5EF4-FFF2-40B4-BE49-F238E27FC236}">
                <a16:creationId xmlns:a16="http://schemas.microsoft.com/office/drawing/2014/main" id="{C86FD1F6-3C97-49AC-6A51-6442989CDD9B}"/>
              </a:ext>
            </a:extLst>
          </p:cNvPr>
          <p:cNvSpPr txBox="1"/>
          <p:nvPr/>
        </p:nvSpPr>
        <p:spPr>
          <a:xfrm>
            <a:off x="475471" y="5518777"/>
            <a:ext cx="11241057" cy="1241622"/>
          </a:xfrm>
          <a:prstGeom prst="rect">
            <a:avLst/>
          </a:prstGeom>
          <a:noFill/>
        </p:spPr>
        <p:txBody>
          <a:bodyPr wrap="square" rtlCol="0">
            <a:spAutoFit/>
          </a:bodyPr>
          <a:lstStyle/>
          <a:p>
            <a:pPr algn="just"/>
            <a:r>
              <a:rPr lang="en-US" dirty="0"/>
              <a:t>This dashboard compares average electricity consumption across different buildings and visualizes energy usage trends over time. It highlights consistent electricity demand, with relatively low gas and water usage. The timeline chart helps identify seasonal or yearly variations. Filters for city and building enable focused, location-specific analysis.</a:t>
            </a:r>
          </a:p>
        </p:txBody>
      </p:sp>
    </p:spTree>
    <p:extLst>
      <p:ext uri="{BB962C8B-B14F-4D97-AF65-F5344CB8AC3E}">
        <p14:creationId xmlns:p14="http://schemas.microsoft.com/office/powerpoint/2010/main" val="3805667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5EBE4E-73D0-8115-179E-628DFBE4493C}"/>
              </a:ext>
            </a:extLst>
          </p:cNvPr>
          <p:cNvPicPr>
            <a:picLocks noChangeAspect="1"/>
          </p:cNvPicPr>
          <p:nvPr/>
        </p:nvPicPr>
        <p:blipFill>
          <a:blip r:embed="rId2"/>
          <a:stretch>
            <a:fillRect/>
          </a:stretch>
        </p:blipFill>
        <p:spPr>
          <a:xfrm>
            <a:off x="1838206" y="950989"/>
            <a:ext cx="8515585" cy="4778006"/>
          </a:xfrm>
          <a:prstGeom prst="rect">
            <a:avLst/>
          </a:prstGeom>
        </p:spPr>
      </p:pic>
      <p:sp>
        <p:nvSpPr>
          <p:cNvPr id="6" name="TextBox 5">
            <a:extLst>
              <a:ext uri="{FF2B5EF4-FFF2-40B4-BE49-F238E27FC236}">
                <a16:creationId xmlns:a16="http://schemas.microsoft.com/office/drawing/2014/main" id="{F490F909-8BF4-DA78-C4B3-F74FFF30030B}"/>
              </a:ext>
            </a:extLst>
          </p:cNvPr>
          <p:cNvSpPr txBox="1"/>
          <p:nvPr/>
        </p:nvSpPr>
        <p:spPr>
          <a:xfrm>
            <a:off x="380222" y="5728995"/>
            <a:ext cx="11431556" cy="954300"/>
          </a:xfrm>
          <a:prstGeom prst="rect">
            <a:avLst/>
          </a:prstGeom>
          <a:noFill/>
        </p:spPr>
        <p:txBody>
          <a:bodyPr wrap="square" rtlCol="0">
            <a:spAutoFit/>
          </a:bodyPr>
          <a:lstStyle/>
          <a:p>
            <a:pPr algn="just"/>
            <a:r>
              <a:rPr lang="en-US" dirty="0"/>
              <a:t>This page provides detailed monthly consumption data by building and city. It uses a key influencer analysis to reveal how price affects the choice of energy type, especially electricity. The tree map shows cost contribution by energy source. This level of insight supports data-driven decisions for energy planning.</a:t>
            </a:r>
          </a:p>
        </p:txBody>
      </p:sp>
    </p:spTree>
    <p:extLst>
      <p:ext uri="{BB962C8B-B14F-4D97-AF65-F5344CB8AC3E}">
        <p14:creationId xmlns:p14="http://schemas.microsoft.com/office/powerpoint/2010/main" val="80213119"/>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211</TotalTime>
  <Words>659</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imgautam17r@gmail.com</cp:lastModifiedBy>
  <cp:revision>7</cp:revision>
  <dcterms:created xsi:type="dcterms:W3CDTF">2024-12-31T09:40:01Z</dcterms:created>
  <dcterms:modified xsi:type="dcterms:W3CDTF">2025-05-17T16:44:17Z</dcterms:modified>
</cp:coreProperties>
</file>