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6511" y="6199632"/>
            <a:ext cx="1307592" cy="37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48671" y="6217920"/>
            <a:ext cx="1962912" cy="35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439" y="1436573"/>
            <a:ext cx="11215471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593" y="517398"/>
            <a:ext cx="10156825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347" y="1542450"/>
            <a:ext cx="11163655" cy="2480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1439" y="6554119"/>
            <a:ext cx="2611120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26266" y="6531964"/>
            <a:ext cx="205104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7.png"/><Relationship Id="rId5" Type="http://schemas.openxmlformats.org/officeDocument/2006/relationships/image" Target="../media/image48.jpg"/><Relationship Id="rId6" Type="http://schemas.openxmlformats.org/officeDocument/2006/relationships/image" Target="../media/image4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50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2.png"/><Relationship Id="rId19" Type="http://schemas.openxmlformats.org/officeDocument/2006/relationships/image" Target="../media/image5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loudplatform.sap.com/index.html" TargetMode="External"/><Relationship Id="rId3" Type="http://schemas.openxmlformats.org/officeDocument/2006/relationships/hyperlink" Target="https://cloudplatform.sap.com/scenarios.html" TargetMode="External"/><Relationship Id="rId4" Type="http://schemas.openxmlformats.org/officeDocument/2006/relationships/hyperlink" Target="https://help.sap.com/viewer/p/CP" TargetMode="External"/><Relationship Id="rId5" Type="http://schemas.openxmlformats.org/officeDocument/2006/relationships/hyperlink" Target="https://www.sap.com/community/topics/cloud-platform.html" TargetMode="External"/><Relationship Id="rId6" Type="http://schemas.openxmlformats.org/officeDocument/2006/relationships/image" Target="../media/image5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pen@sap.com" TargetMode="External"/><Relationship Id="rId3" Type="http://schemas.openxmlformats.org/officeDocument/2006/relationships/hyperlink" Target="mailto:en@sap.com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ap.com/corporate-en/legal/copyright/index.epx" TargetMode="External"/><Relationship Id="rId3" Type="http://schemas.openxmlformats.org/officeDocument/2006/relationships/hyperlink" Target="https://www.sap.com/registration/contact.htm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2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platform.sap.com/index.html" TargetMode="External"/><Relationship Id="rId3" Type="http://schemas.openxmlformats.org/officeDocument/2006/relationships/hyperlink" Target="https://cloudplatform.sap.com/scenarios.html" TargetMode="External"/><Relationship Id="rId4" Type="http://schemas.openxmlformats.org/officeDocument/2006/relationships/hyperlink" Target="https://cloudplatform.sap.com/content/skywalker/website/en_us/success.html" TargetMode="External"/><Relationship Id="rId5" Type="http://schemas.openxmlformats.org/officeDocument/2006/relationships/image" Target="../media/image8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loudplatform.sap.com/index.html" TargetMode="External"/><Relationship Id="rId3" Type="http://schemas.openxmlformats.org/officeDocument/2006/relationships/hyperlink" Target="https://cloudplatform.sap.com/scenarios.html" TargetMode="External"/><Relationship Id="rId4" Type="http://schemas.openxmlformats.org/officeDocument/2006/relationships/hyperlink" Target="https://cloudplatform.sap.com/capabilities.html" TargetMode="External"/><Relationship Id="rId5" Type="http://schemas.openxmlformats.org/officeDocument/2006/relationships/hyperlink" Target="https://cloudplatform.sap.com/scenarios/usecases/custom-app-s4hana.html" TargetMode="External"/><Relationship Id="rId6" Type="http://schemas.openxmlformats.org/officeDocument/2006/relationships/hyperlink" Target="https://cloudplatform.sap.com/scenarios/usecases/analytics-cloud.html" TargetMode="External"/><Relationship Id="rId7" Type="http://schemas.openxmlformats.org/officeDocument/2006/relationships/hyperlink" Target="https://cloudplatform.sap.com/scenarios/usecases/workflow.html" TargetMode="External"/><Relationship Id="rId8" Type="http://schemas.openxmlformats.org/officeDocument/2006/relationships/image" Target="../media/image8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pen@sap.com" TargetMode="External"/><Relationship Id="rId3" Type="http://schemas.openxmlformats.org/officeDocument/2006/relationships/hyperlink" Target="mailto:en@sap.com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ap.com/corporate-en/legal/copyright/index.epx" TargetMode="External"/><Relationship Id="rId3" Type="http://schemas.openxmlformats.org/officeDocument/2006/relationships/hyperlink" Target="https://www.sap.com/registration/contact.htm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jpg"/><Relationship Id="rId3" Type="http://schemas.openxmlformats.org/officeDocument/2006/relationships/image" Target="../media/image101.jpg"/><Relationship Id="rId4" Type="http://schemas.openxmlformats.org/officeDocument/2006/relationships/image" Target="../media/image10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platform.sap.com/index.html" TargetMode="External"/><Relationship Id="rId3" Type="http://schemas.openxmlformats.org/officeDocument/2006/relationships/image" Target="../media/image10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Relationship Id="rId3" Type="http://schemas.openxmlformats.org/officeDocument/2006/relationships/hyperlink" Target="https://help.sap.com/viewer/65de2977205c403bbc107264b8eccf4b/Cloud/en-US/144e1733d0d64d58a7176e817fa6aeb3.html" TargetMode="External"/><Relationship Id="rId4" Type="http://schemas.openxmlformats.org/officeDocument/2006/relationships/hyperlink" Target="https://help.sap.com/viewer/65de2977205c403bbc107264b8eccf4b/Cloud/en-US/3609c701207e4c7eae452017b3ef05b0.html" TargetMode="External"/><Relationship Id="rId5" Type="http://schemas.openxmlformats.org/officeDocument/2006/relationships/hyperlink" Target="https://help.sap.com/viewer/65de2977205c403bbc107264b8eccf4b/Cloud/en-US/a81ed0494d99471382f3e2d51b8ffd5e.html" TargetMode="External"/><Relationship Id="rId6" Type="http://schemas.openxmlformats.org/officeDocument/2006/relationships/hyperlink" Target="https://help.sap.com/viewer/65de2977205c403bbc107264b8eccf4b/Cloud/en-US/e47748b5bb571014afedc70595804f3e.html" TargetMode="External"/><Relationship Id="rId7" Type="http://schemas.openxmlformats.org/officeDocument/2006/relationships/hyperlink" Target="https://cloudplatform.sap.com/index.html" TargetMode="External"/><Relationship Id="rId8" Type="http://schemas.openxmlformats.org/officeDocument/2006/relationships/hyperlink" Target="http://www.sap.com/registration/trial.908cb719-0e03-421c-a091-daca045f0acc.html?url_id=cta-cp-header-freetrial-control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pen@sap.com" TargetMode="External"/><Relationship Id="rId3" Type="http://schemas.openxmlformats.org/officeDocument/2006/relationships/hyperlink" Target="mailto:en@sap.com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ap.com/corporate-en/legal/copyright/index.epx" TargetMode="External"/><Relationship Id="rId3" Type="http://schemas.openxmlformats.org/officeDocument/2006/relationships/hyperlink" Target="https://www.sap.com/registration/contact.htm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jp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jpg"/><Relationship Id="rId6" Type="http://schemas.openxmlformats.org/officeDocument/2006/relationships/image" Target="../media/image123.jp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1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loudfoundry.org/buildpacks/php/index.html" TargetMode="External"/><Relationship Id="rId3" Type="http://schemas.openxmlformats.org/officeDocument/2006/relationships/hyperlink" Target="https://docs.cloudfoundry.org/buildpacks/dotnet-core/index.html" TargetMode="External"/><Relationship Id="rId4" Type="http://schemas.openxmlformats.org/officeDocument/2006/relationships/hyperlink" Target="https://docs.cloudfoundry.org/buildpacks/go/index.html" TargetMode="External"/><Relationship Id="rId5" Type="http://schemas.openxmlformats.org/officeDocument/2006/relationships/hyperlink" Target="https://docs.cloudfoundry.org/buildpacks/ruby/index.html" TargetMode="External"/><Relationship Id="rId6" Type="http://schemas.openxmlformats.org/officeDocument/2006/relationships/hyperlink" Target="https://docs.cloudfoundry.org/buildpacks/binary/index.html" TargetMode="External"/><Relationship Id="rId7" Type="http://schemas.openxmlformats.org/officeDocument/2006/relationships/hyperlink" Target="https://docs.cloudfoundry.org/buildpacks/staticfile/index.html" TargetMode="External"/><Relationship Id="rId8" Type="http://schemas.openxmlformats.org/officeDocument/2006/relationships/image" Target="../media/image139.jp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jpg"/><Relationship Id="rId6" Type="http://schemas.openxmlformats.org/officeDocument/2006/relationships/image" Target="../media/image147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loudplatform.sap.com/index.html" TargetMode="External"/><Relationship Id="rId3" Type="http://schemas.openxmlformats.org/officeDocument/2006/relationships/hyperlink" Target="http://www.sap.com/registration/trial.908cb719-0e03-421c-a091-daca045f0acc.html?url_id=cta-cp-header-freetrial-control" TargetMode="External"/><Relationship Id="rId4" Type="http://schemas.openxmlformats.org/officeDocument/2006/relationships/hyperlink" Target="https://docs.cloudfoundry.org/buildpacks/" TargetMode="External"/><Relationship Id="rId5" Type="http://schemas.openxmlformats.org/officeDocument/2006/relationships/hyperlink" Target="http://docs.cloudfoundry.org/concepts/how-applications-are-staged.html" TargetMode="External"/><Relationship Id="rId6" Type="http://schemas.openxmlformats.org/officeDocument/2006/relationships/hyperlink" Target="https://docs.cloudfoundry.org/devguide/deploy-apps/app-lifecycle.html" TargetMode="External"/><Relationship Id="rId7" Type="http://schemas.openxmlformats.org/officeDocument/2006/relationships/image" Target="../media/image5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pen@sap.com" TargetMode="External"/><Relationship Id="rId3" Type="http://schemas.openxmlformats.org/officeDocument/2006/relationships/hyperlink" Target="mailto:en@sap.com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pen@sap.com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ap.com/corporate-en/legal/copyright/index.epx" TargetMode="External"/><Relationship Id="rId3" Type="http://schemas.openxmlformats.org/officeDocument/2006/relationships/hyperlink" Target="https://www.sap.com/registration/contact.htm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148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4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06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1.png"/><Relationship Id="rId3" Type="http://schemas.openxmlformats.org/officeDocument/2006/relationships/image" Target="../media/image162.jpg"/><Relationship Id="rId4" Type="http://schemas.openxmlformats.org/officeDocument/2006/relationships/image" Target="../media/image163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ap.com/corporate-en/legal/copyright/index.epx" TargetMode="External"/><Relationship Id="rId3" Type="http://schemas.openxmlformats.org/officeDocument/2006/relationships/hyperlink" Target="https://www.sap.com/registration/contact.htm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4.jpg"/><Relationship Id="rId3" Type="http://schemas.openxmlformats.org/officeDocument/2006/relationships/image" Target="../media/image175.jpg"/><Relationship Id="rId4" Type="http://schemas.openxmlformats.org/officeDocument/2006/relationships/image" Target="../media/image176.jp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49.png"/><Relationship Id="rId6" Type="http://schemas.openxmlformats.org/officeDocument/2006/relationships/image" Target="../media/image189.png"/><Relationship Id="rId7" Type="http://schemas.openxmlformats.org/officeDocument/2006/relationships/image" Target="../media/image151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54.png"/><Relationship Id="rId11" Type="http://schemas.openxmlformats.org/officeDocument/2006/relationships/image" Target="../media/image192.png"/><Relationship Id="rId12" Type="http://schemas.openxmlformats.org/officeDocument/2006/relationships/image" Target="../media/image152.png"/><Relationship Id="rId13" Type="http://schemas.openxmlformats.org/officeDocument/2006/relationships/image" Target="../media/image193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4.png"/><Relationship Id="rId3" Type="http://schemas.openxmlformats.org/officeDocument/2006/relationships/image" Target="../media/image197.png"/><Relationship Id="rId4" Type="http://schemas.openxmlformats.org/officeDocument/2006/relationships/image" Target="../media/image196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help.sap.com/viewer/65de2977205c403bbc107264b8eccf4b/Cloud/en-US/ab512c3fbda248ab82c1c545bde19c78.html#9c7092c7b7ae4d49bc8ae35fdd0e0b18.html" TargetMode="External"/><Relationship Id="rId3" Type="http://schemas.openxmlformats.org/officeDocument/2006/relationships/hyperlink" Target="https://docs.cloudfoundry.org/devguide/deploy-apps/prepare-to-deploy.html" TargetMode="External"/><Relationship Id="rId4" Type="http://schemas.openxmlformats.org/officeDocument/2006/relationships/hyperlink" Target="https://docs.cloudfoundry.org/loggregator/index.html" TargetMode="External"/><Relationship Id="rId5" Type="http://schemas.openxmlformats.org/officeDocument/2006/relationships/hyperlink" Target="https://help.sap.com/viewer/65de2977205c403bbc107264b8eccf4b/Cloud/en-US/c4f0d850b6ba46089a76d53ab805c9e6.html" TargetMode="External"/><Relationship Id="rId6" Type="http://schemas.openxmlformats.org/officeDocument/2006/relationships/hyperlink" Target="https://docs.cloudfoundry.org/devguide/deploy-apps/blue-green.html" TargetMode="External"/><Relationship Id="rId7" Type="http://schemas.openxmlformats.org/officeDocument/2006/relationships/hyperlink" Target="https://help.sap.com/viewer/65de2977205c403bbc107264b8eccf4b/Cloud/en-US/764308c52e68488dac848bae93e9137b.html" TargetMode="External"/><Relationship Id="rId8" Type="http://schemas.openxmlformats.org/officeDocument/2006/relationships/image" Target="../media/image84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pen@sap.com" TargetMode="Externa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ap.com/corporate-en/legal/copyright/index.epx" TargetMode="External"/><Relationship Id="rId3" Type="http://schemas.openxmlformats.org/officeDocument/2006/relationships/hyperlink" Target="https://www.sap.com/registration/contact.htm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148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jp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jpg"/><Relationship Id="rId10" Type="http://schemas.openxmlformats.org/officeDocument/2006/relationships/image" Target="../media/image44.png"/><Relationship Id="rId11" Type="http://schemas.openxmlformats.org/officeDocument/2006/relationships/image" Target="../media/image45.jpg"/><Relationship Id="rId12" Type="http://schemas.openxmlformats.org/officeDocument/2006/relationships/image" Target="../media/image4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" y="6201155"/>
            <a:ext cx="1306068" cy="37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48671" y="6217920"/>
            <a:ext cx="1964435" cy="35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336" y="3660920"/>
            <a:ext cx="5941695" cy="10642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00" spc="-15">
                <a:latin typeface="Arial"/>
                <a:cs typeface="Arial"/>
              </a:rPr>
              <a:t>Week </a:t>
            </a:r>
            <a:r>
              <a:rPr dirty="0" sz="2800" spc="-5">
                <a:latin typeface="Arial"/>
                <a:cs typeface="Arial"/>
              </a:rPr>
              <a:t>1: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Unit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1: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Course</a:t>
            </a:r>
            <a:r>
              <a:rPr dirty="0" sz="3600" spc="-50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5048" cy="3430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2077" y="1451849"/>
            <a:ext cx="2099310" cy="3295015"/>
            <a:chOff x="1382077" y="1451849"/>
            <a:chExt cx="2099310" cy="3295015"/>
          </a:xfrm>
        </p:grpSpPr>
        <p:sp>
          <p:nvSpPr>
            <p:cNvPr id="3" name="object 3"/>
            <p:cNvSpPr/>
            <p:nvPr/>
          </p:nvSpPr>
          <p:spPr>
            <a:xfrm>
              <a:off x="1822141" y="1451849"/>
              <a:ext cx="513189" cy="5858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444368" y="1780031"/>
              <a:ext cx="1032510" cy="2679700"/>
            </a:xfrm>
            <a:custGeom>
              <a:avLst/>
              <a:gdLst/>
              <a:ahLst/>
              <a:cxnLst/>
              <a:rect l="l" t="t" r="r" b="b"/>
              <a:pathLst>
                <a:path w="1032510" h="2679700">
                  <a:moveTo>
                    <a:pt x="0" y="2679699"/>
                  </a:moveTo>
                  <a:lnTo>
                    <a:pt x="46913" y="2666367"/>
                  </a:lnTo>
                  <a:lnTo>
                    <a:pt x="92992" y="2651539"/>
                  </a:lnTo>
                  <a:lnTo>
                    <a:pt x="138216" y="2635248"/>
                  </a:lnTo>
                  <a:lnTo>
                    <a:pt x="182565" y="2617528"/>
                  </a:lnTo>
                  <a:lnTo>
                    <a:pt x="226020" y="2598413"/>
                  </a:lnTo>
                  <a:lnTo>
                    <a:pt x="268562" y="2577937"/>
                  </a:lnTo>
                  <a:lnTo>
                    <a:pt x="310171" y="2556133"/>
                  </a:lnTo>
                  <a:lnTo>
                    <a:pt x="350827" y="2533035"/>
                  </a:lnTo>
                  <a:lnTo>
                    <a:pt x="390511" y="2508676"/>
                  </a:lnTo>
                  <a:lnTo>
                    <a:pt x="429203" y="2483091"/>
                  </a:lnTo>
                  <a:lnTo>
                    <a:pt x="466884" y="2456313"/>
                  </a:lnTo>
                  <a:lnTo>
                    <a:pt x="503535" y="2428375"/>
                  </a:lnTo>
                  <a:lnTo>
                    <a:pt x="539135" y="2399312"/>
                  </a:lnTo>
                  <a:lnTo>
                    <a:pt x="573666" y="2369157"/>
                  </a:lnTo>
                  <a:lnTo>
                    <a:pt x="607107" y="2337944"/>
                  </a:lnTo>
                  <a:lnTo>
                    <a:pt x="639439" y="2305706"/>
                  </a:lnTo>
                  <a:lnTo>
                    <a:pt x="670643" y="2272478"/>
                  </a:lnTo>
                  <a:lnTo>
                    <a:pt x="700699" y="2238292"/>
                  </a:lnTo>
                  <a:lnTo>
                    <a:pt x="729587" y="2203183"/>
                  </a:lnTo>
                  <a:lnTo>
                    <a:pt x="757288" y="2167184"/>
                  </a:lnTo>
                  <a:lnTo>
                    <a:pt x="783783" y="2130329"/>
                  </a:lnTo>
                  <a:lnTo>
                    <a:pt x="809052" y="2092651"/>
                  </a:lnTo>
                  <a:lnTo>
                    <a:pt x="833075" y="2054185"/>
                  </a:lnTo>
                  <a:lnTo>
                    <a:pt x="855833" y="2014964"/>
                  </a:lnTo>
                  <a:lnTo>
                    <a:pt x="877306" y="1975021"/>
                  </a:lnTo>
                  <a:lnTo>
                    <a:pt x="897475" y="1934391"/>
                  </a:lnTo>
                  <a:lnTo>
                    <a:pt x="916320" y="1893106"/>
                  </a:lnTo>
                  <a:lnTo>
                    <a:pt x="933821" y="1851202"/>
                  </a:lnTo>
                  <a:lnTo>
                    <a:pt x="949960" y="1808710"/>
                  </a:lnTo>
                  <a:lnTo>
                    <a:pt x="964717" y="1765666"/>
                  </a:lnTo>
                  <a:lnTo>
                    <a:pt x="978071" y="1722103"/>
                  </a:lnTo>
                  <a:lnTo>
                    <a:pt x="990005" y="1678054"/>
                  </a:lnTo>
                  <a:lnTo>
                    <a:pt x="1000497" y="1633553"/>
                  </a:lnTo>
                  <a:lnTo>
                    <a:pt x="1009528" y="1588634"/>
                  </a:lnTo>
                  <a:lnTo>
                    <a:pt x="1017080" y="1543331"/>
                  </a:lnTo>
                  <a:lnTo>
                    <a:pt x="1023131" y="1497677"/>
                  </a:lnTo>
                  <a:lnTo>
                    <a:pt x="1027664" y="1451705"/>
                  </a:lnTo>
                  <a:lnTo>
                    <a:pt x="1030658" y="1405451"/>
                  </a:lnTo>
                  <a:lnTo>
                    <a:pt x="1032094" y="1358946"/>
                  </a:lnTo>
                  <a:lnTo>
                    <a:pt x="1031952" y="1312226"/>
                  </a:lnTo>
                  <a:lnTo>
                    <a:pt x="1030212" y="1265323"/>
                  </a:lnTo>
                  <a:lnTo>
                    <a:pt x="1026856" y="1218272"/>
                  </a:lnTo>
                  <a:lnTo>
                    <a:pt x="1021864" y="1171105"/>
                  </a:lnTo>
                  <a:lnTo>
                    <a:pt x="1015215" y="1123857"/>
                  </a:lnTo>
                  <a:lnTo>
                    <a:pt x="1006891" y="1076562"/>
                  </a:lnTo>
                  <a:lnTo>
                    <a:pt x="996872" y="1029253"/>
                  </a:lnTo>
                  <a:lnTo>
                    <a:pt x="985139" y="981963"/>
                  </a:lnTo>
                  <a:lnTo>
                    <a:pt x="971601" y="934525"/>
                  </a:lnTo>
                  <a:lnTo>
                    <a:pt x="956461" y="887810"/>
                  </a:lnTo>
                  <a:lnTo>
                    <a:pt x="939749" y="841850"/>
                  </a:lnTo>
                  <a:lnTo>
                    <a:pt x="921496" y="796676"/>
                  </a:lnTo>
                  <a:lnTo>
                    <a:pt x="901733" y="752319"/>
                  </a:lnTo>
                  <a:lnTo>
                    <a:pt x="880492" y="708810"/>
                  </a:lnTo>
                  <a:lnTo>
                    <a:pt x="857802" y="666180"/>
                  </a:lnTo>
                  <a:lnTo>
                    <a:pt x="833697" y="624461"/>
                  </a:lnTo>
                  <a:lnTo>
                    <a:pt x="808206" y="583684"/>
                  </a:lnTo>
                  <a:lnTo>
                    <a:pt x="781360" y="543879"/>
                  </a:lnTo>
                  <a:lnTo>
                    <a:pt x="753191" y="505079"/>
                  </a:lnTo>
                  <a:lnTo>
                    <a:pt x="723730" y="467313"/>
                  </a:lnTo>
                  <a:lnTo>
                    <a:pt x="693007" y="430613"/>
                  </a:lnTo>
                  <a:lnTo>
                    <a:pt x="661055" y="395011"/>
                  </a:lnTo>
                  <a:lnTo>
                    <a:pt x="627903" y="360537"/>
                  </a:lnTo>
                  <a:lnTo>
                    <a:pt x="593584" y="327222"/>
                  </a:lnTo>
                  <a:lnTo>
                    <a:pt x="558127" y="295098"/>
                  </a:lnTo>
                  <a:lnTo>
                    <a:pt x="521565" y="264196"/>
                  </a:lnTo>
                  <a:lnTo>
                    <a:pt x="483928" y="234547"/>
                  </a:lnTo>
                  <a:lnTo>
                    <a:pt x="445247" y="206182"/>
                  </a:lnTo>
                  <a:lnTo>
                    <a:pt x="405554" y="179132"/>
                  </a:lnTo>
                  <a:lnTo>
                    <a:pt x="364879" y="153428"/>
                  </a:lnTo>
                  <a:lnTo>
                    <a:pt x="323254" y="129101"/>
                  </a:lnTo>
                  <a:lnTo>
                    <a:pt x="280709" y="106184"/>
                  </a:lnTo>
                  <a:lnTo>
                    <a:pt x="237276" y="84706"/>
                  </a:lnTo>
                  <a:lnTo>
                    <a:pt x="192986" y="64698"/>
                  </a:lnTo>
                  <a:lnTo>
                    <a:pt x="147869" y="46193"/>
                  </a:lnTo>
                  <a:lnTo>
                    <a:pt x="101958" y="29220"/>
                  </a:lnTo>
                  <a:lnTo>
                    <a:pt x="55282" y="13812"/>
                  </a:lnTo>
                  <a:lnTo>
                    <a:pt x="7874" y="0"/>
                  </a:lnTo>
                </a:path>
              </a:pathLst>
            </a:custGeom>
            <a:ln w="9144">
              <a:solidFill>
                <a:srgbClr val="4FB81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6839" y="2418587"/>
              <a:ext cx="1400810" cy="1402080"/>
            </a:xfrm>
            <a:custGeom>
              <a:avLst/>
              <a:gdLst/>
              <a:ahLst/>
              <a:cxnLst/>
              <a:rect l="l" t="t" r="r" b="b"/>
              <a:pathLst>
                <a:path w="1400810" h="1402079">
                  <a:moveTo>
                    <a:pt x="700278" y="0"/>
                  </a:moveTo>
                  <a:lnTo>
                    <a:pt x="652337" y="1617"/>
                  </a:lnTo>
                  <a:lnTo>
                    <a:pt x="605262" y="6398"/>
                  </a:lnTo>
                  <a:lnTo>
                    <a:pt x="559158" y="14240"/>
                  </a:lnTo>
                  <a:lnTo>
                    <a:pt x="514129" y="25038"/>
                  </a:lnTo>
                  <a:lnTo>
                    <a:pt x="470279" y="38687"/>
                  </a:lnTo>
                  <a:lnTo>
                    <a:pt x="427714" y="55084"/>
                  </a:lnTo>
                  <a:lnTo>
                    <a:pt x="386536" y="74123"/>
                  </a:lnTo>
                  <a:lnTo>
                    <a:pt x="346851" y="95701"/>
                  </a:lnTo>
                  <a:lnTo>
                    <a:pt x="308762" y="119713"/>
                  </a:lnTo>
                  <a:lnTo>
                    <a:pt x="272375" y="146055"/>
                  </a:lnTo>
                  <a:lnTo>
                    <a:pt x="237793" y="174622"/>
                  </a:lnTo>
                  <a:lnTo>
                    <a:pt x="205120" y="205311"/>
                  </a:lnTo>
                  <a:lnTo>
                    <a:pt x="174462" y="238016"/>
                  </a:lnTo>
                  <a:lnTo>
                    <a:pt x="145923" y="272634"/>
                  </a:lnTo>
                  <a:lnTo>
                    <a:pt x="119606" y="309060"/>
                  </a:lnTo>
                  <a:lnTo>
                    <a:pt x="95616" y="347189"/>
                  </a:lnTo>
                  <a:lnTo>
                    <a:pt x="74058" y="386918"/>
                  </a:lnTo>
                  <a:lnTo>
                    <a:pt x="55036" y="428142"/>
                  </a:lnTo>
                  <a:lnTo>
                    <a:pt x="38654" y="470757"/>
                  </a:lnTo>
                  <a:lnTo>
                    <a:pt x="25017" y="514658"/>
                  </a:lnTo>
                  <a:lnTo>
                    <a:pt x="14228" y="559741"/>
                  </a:lnTo>
                  <a:lnTo>
                    <a:pt x="6393" y="605902"/>
                  </a:lnTo>
                  <a:lnTo>
                    <a:pt x="1615" y="653036"/>
                  </a:lnTo>
                  <a:lnTo>
                    <a:pt x="0" y="701039"/>
                  </a:lnTo>
                  <a:lnTo>
                    <a:pt x="1615" y="749043"/>
                  </a:lnTo>
                  <a:lnTo>
                    <a:pt x="6393" y="796177"/>
                  </a:lnTo>
                  <a:lnTo>
                    <a:pt x="14228" y="842338"/>
                  </a:lnTo>
                  <a:lnTo>
                    <a:pt x="25017" y="887421"/>
                  </a:lnTo>
                  <a:lnTo>
                    <a:pt x="38654" y="931322"/>
                  </a:lnTo>
                  <a:lnTo>
                    <a:pt x="55036" y="973937"/>
                  </a:lnTo>
                  <a:lnTo>
                    <a:pt x="74058" y="1015161"/>
                  </a:lnTo>
                  <a:lnTo>
                    <a:pt x="95616" y="1054890"/>
                  </a:lnTo>
                  <a:lnTo>
                    <a:pt x="119606" y="1093019"/>
                  </a:lnTo>
                  <a:lnTo>
                    <a:pt x="145923" y="1129445"/>
                  </a:lnTo>
                  <a:lnTo>
                    <a:pt x="174462" y="1164063"/>
                  </a:lnTo>
                  <a:lnTo>
                    <a:pt x="205120" y="1196768"/>
                  </a:lnTo>
                  <a:lnTo>
                    <a:pt x="237793" y="1227457"/>
                  </a:lnTo>
                  <a:lnTo>
                    <a:pt x="272375" y="1256024"/>
                  </a:lnTo>
                  <a:lnTo>
                    <a:pt x="308762" y="1282366"/>
                  </a:lnTo>
                  <a:lnTo>
                    <a:pt x="346851" y="1306378"/>
                  </a:lnTo>
                  <a:lnTo>
                    <a:pt x="386536" y="1327956"/>
                  </a:lnTo>
                  <a:lnTo>
                    <a:pt x="427714" y="1346995"/>
                  </a:lnTo>
                  <a:lnTo>
                    <a:pt x="470279" y="1363392"/>
                  </a:lnTo>
                  <a:lnTo>
                    <a:pt x="514129" y="1377041"/>
                  </a:lnTo>
                  <a:lnTo>
                    <a:pt x="559158" y="1387839"/>
                  </a:lnTo>
                  <a:lnTo>
                    <a:pt x="605262" y="1395681"/>
                  </a:lnTo>
                  <a:lnTo>
                    <a:pt x="652337" y="1400462"/>
                  </a:lnTo>
                  <a:lnTo>
                    <a:pt x="700278" y="1402080"/>
                  </a:lnTo>
                  <a:lnTo>
                    <a:pt x="748218" y="1400462"/>
                  </a:lnTo>
                  <a:lnTo>
                    <a:pt x="795293" y="1395681"/>
                  </a:lnTo>
                  <a:lnTo>
                    <a:pt x="841397" y="1387839"/>
                  </a:lnTo>
                  <a:lnTo>
                    <a:pt x="886426" y="1377041"/>
                  </a:lnTo>
                  <a:lnTo>
                    <a:pt x="930276" y="1363392"/>
                  </a:lnTo>
                  <a:lnTo>
                    <a:pt x="972841" y="1346995"/>
                  </a:lnTo>
                  <a:lnTo>
                    <a:pt x="1014019" y="1327956"/>
                  </a:lnTo>
                  <a:lnTo>
                    <a:pt x="1053704" y="1306378"/>
                  </a:lnTo>
                  <a:lnTo>
                    <a:pt x="1091793" y="1282366"/>
                  </a:lnTo>
                  <a:lnTo>
                    <a:pt x="1128180" y="1256024"/>
                  </a:lnTo>
                  <a:lnTo>
                    <a:pt x="1162762" y="1227457"/>
                  </a:lnTo>
                  <a:lnTo>
                    <a:pt x="1195435" y="1196768"/>
                  </a:lnTo>
                  <a:lnTo>
                    <a:pt x="1226093" y="1164063"/>
                  </a:lnTo>
                  <a:lnTo>
                    <a:pt x="1254632" y="1129445"/>
                  </a:lnTo>
                  <a:lnTo>
                    <a:pt x="1280949" y="1093019"/>
                  </a:lnTo>
                  <a:lnTo>
                    <a:pt x="1304939" y="1054890"/>
                  </a:lnTo>
                  <a:lnTo>
                    <a:pt x="1326497" y="1015161"/>
                  </a:lnTo>
                  <a:lnTo>
                    <a:pt x="1345519" y="973937"/>
                  </a:lnTo>
                  <a:lnTo>
                    <a:pt x="1361901" y="931322"/>
                  </a:lnTo>
                  <a:lnTo>
                    <a:pt x="1375538" y="887421"/>
                  </a:lnTo>
                  <a:lnTo>
                    <a:pt x="1386327" y="842338"/>
                  </a:lnTo>
                  <a:lnTo>
                    <a:pt x="1394162" y="796177"/>
                  </a:lnTo>
                  <a:lnTo>
                    <a:pt x="1398940" y="749043"/>
                  </a:lnTo>
                  <a:lnTo>
                    <a:pt x="1400555" y="701039"/>
                  </a:lnTo>
                  <a:lnTo>
                    <a:pt x="1398940" y="653036"/>
                  </a:lnTo>
                  <a:lnTo>
                    <a:pt x="1394162" y="605902"/>
                  </a:lnTo>
                  <a:lnTo>
                    <a:pt x="1386327" y="559741"/>
                  </a:lnTo>
                  <a:lnTo>
                    <a:pt x="1375538" y="514658"/>
                  </a:lnTo>
                  <a:lnTo>
                    <a:pt x="1361901" y="470757"/>
                  </a:lnTo>
                  <a:lnTo>
                    <a:pt x="1345519" y="428142"/>
                  </a:lnTo>
                  <a:lnTo>
                    <a:pt x="1326497" y="386918"/>
                  </a:lnTo>
                  <a:lnTo>
                    <a:pt x="1304939" y="347189"/>
                  </a:lnTo>
                  <a:lnTo>
                    <a:pt x="1280949" y="309060"/>
                  </a:lnTo>
                  <a:lnTo>
                    <a:pt x="1254632" y="272634"/>
                  </a:lnTo>
                  <a:lnTo>
                    <a:pt x="1226093" y="238016"/>
                  </a:lnTo>
                  <a:lnTo>
                    <a:pt x="1195435" y="205311"/>
                  </a:lnTo>
                  <a:lnTo>
                    <a:pt x="1162762" y="174622"/>
                  </a:lnTo>
                  <a:lnTo>
                    <a:pt x="1128180" y="146055"/>
                  </a:lnTo>
                  <a:lnTo>
                    <a:pt x="1091793" y="119713"/>
                  </a:lnTo>
                  <a:lnTo>
                    <a:pt x="1053704" y="95701"/>
                  </a:lnTo>
                  <a:lnTo>
                    <a:pt x="1014019" y="74123"/>
                  </a:lnTo>
                  <a:lnTo>
                    <a:pt x="972841" y="55084"/>
                  </a:lnTo>
                  <a:lnTo>
                    <a:pt x="930276" y="38687"/>
                  </a:lnTo>
                  <a:lnTo>
                    <a:pt x="886426" y="25038"/>
                  </a:lnTo>
                  <a:lnTo>
                    <a:pt x="841397" y="14240"/>
                  </a:lnTo>
                  <a:lnTo>
                    <a:pt x="795293" y="6398"/>
                  </a:lnTo>
                  <a:lnTo>
                    <a:pt x="748218" y="1617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6839" y="2418587"/>
              <a:ext cx="1400810" cy="1402080"/>
            </a:xfrm>
            <a:custGeom>
              <a:avLst/>
              <a:gdLst/>
              <a:ahLst/>
              <a:cxnLst/>
              <a:rect l="l" t="t" r="r" b="b"/>
              <a:pathLst>
                <a:path w="1400810" h="1402079">
                  <a:moveTo>
                    <a:pt x="0" y="701039"/>
                  </a:moveTo>
                  <a:lnTo>
                    <a:pt x="1615" y="653036"/>
                  </a:lnTo>
                  <a:lnTo>
                    <a:pt x="6393" y="605902"/>
                  </a:lnTo>
                  <a:lnTo>
                    <a:pt x="14228" y="559741"/>
                  </a:lnTo>
                  <a:lnTo>
                    <a:pt x="25017" y="514658"/>
                  </a:lnTo>
                  <a:lnTo>
                    <a:pt x="38654" y="470757"/>
                  </a:lnTo>
                  <a:lnTo>
                    <a:pt x="55036" y="428142"/>
                  </a:lnTo>
                  <a:lnTo>
                    <a:pt x="74058" y="386918"/>
                  </a:lnTo>
                  <a:lnTo>
                    <a:pt x="95616" y="347189"/>
                  </a:lnTo>
                  <a:lnTo>
                    <a:pt x="119606" y="309060"/>
                  </a:lnTo>
                  <a:lnTo>
                    <a:pt x="145923" y="272634"/>
                  </a:lnTo>
                  <a:lnTo>
                    <a:pt x="174462" y="238016"/>
                  </a:lnTo>
                  <a:lnTo>
                    <a:pt x="205120" y="205311"/>
                  </a:lnTo>
                  <a:lnTo>
                    <a:pt x="237793" y="174622"/>
                  </a:lnTo>
                  <a:lnTo>
                    <a:pt x="272375" y="146055"/>
                  </a:lnTo>
                  <a:lnTo>
                    <a:pt x="308762" y="119713"/>
                  </a:lnTo>
                  <a:lnTo>
                    <a:pt x="346851" y="95701"/>
                  </a:lnTo>
                  <a:lnTo>
                    <a:pt x="386536" y="74123"/>
                  </a:lnTo>
                  <a:lnTo>
                    <a:pt x="427714" y="55084"/>
                  </a:lnTo>
                  <a:lnTo>
                    <a:pt x="470279" y="38687"/>
                  </a:lnTo>
                  <a:lnTo>
                    <a:pt x="514129" y="25038"/>
                  </a:lnTo>
                  <a:lnTo>
                    <a:pt x="559158" y="14240"/>
                  </a:lnTo>
                  <a:lnTo>
                    <a:pt x="605262" y="6398"/>
                  </a:lnTo>
                  <a:lnTo>
                    <a:pt x="652337" y="1617"/>
                  </a:lnTo>
                  <a:lnTo>
                    <a:pt x="700278" y="0"/>
                  </a:lnTo>
                  <a:lnTo>
                    <a:pt x="748218" y="1617"/>
                  </a:lnTo>
                  <a:lnTo>
                    <a:pt x="795293" y="6398"/>
                  </a:lnTo>
                  <a:lnTo>
                    <a:pt x="841397" y="14240"/>
                  </a:lnTo>
                  <a:lnTo>
                    <a:pt x="886426" y="25038"/>
                  </a:lnTo>
                  <a:lnTo>
                    <a:pt x="930276" y="38687"/>
                  </a:lnTo>
                  <a:lnTo>
                    <a:pt x="972841" y="55084"/>
                  </a:lnTo>
                  <a:lnTo>
                    <a:pt x="1014019" y="74123"/>
                  </a:lnTo>
                  <a:lnTo>
                    <a:pt x="1053704" y="95701"/>
                  </a:lnTo>
                  <a:lnTo>
                    <a:pt x="1091793" y="119713"/>
                  </a:lnTo>
                  <a:lnTo>
                    <a:pt x="1128180" y="146055"/>
                  </a:lnTo>
                  <a:lnTo>
                    <a:pt x="1162762" y="174622"/>
                  </a:lnTo>
                  <a:lnTo>
                    <a:pt x="1195435" y="205311"/>
                  </a:lnTo>
                  <a:lnTo>
                    <a:pt x="1226093" y="238016"/>
                  </a:lnTo>
                  <a:lnTo>
                    <a:pt x="1254632" y="272634"/>
                  </a:lnTo>
                  <a:lnTo>
                    <a:pt x="1280949" y="309060"/>
                  </a:lnTo>
                  <a:lnTo>
                    <a:pt x="1304939" y="347189"/>
                  </a:lnTo>
                  <a:lnTo>
                    <a:pt x="1326497" y="386918"/>
                  </a:lnTo>
                  <a:lnTo>
                    <a:pt x="1345519" y="428142"/>
                  </a:lnTo>
                  <a:lnTo>
                    <a:pt x="1361901" y="470757"/>
                  </a:lnTo>
                  <a:lnTo>
                    <a:pt x="1375538" y="514658"/>
                  </a:lnTo>
                  <a:lnTo>
                    <a:pt x="1386327" y="559741"/>
                  </a:lnTo>
                  <a:lnTo>
                    <a:pt x="1394162" y="605902"/>
                  </a:lnTo>
                  <a:lnTo>
                    <a:pt x="1398940" y="653036"/>
                  </a:lnTo>
                  <a:lnTo>
                    <a:pt x="1400555" y="701039"/>
                  </a:lnTo>
                  <a:lnTo>
                    <a:pt x="1398940" y="749043"/>
                  </a:lnTo>
                  <a:lnTo>
                    <a:pt x="1394162" y="796177"/>
                  </a:lnTo>
                  <a:lnTo>
                    <a:pt x="1386327" y="842338"/>
                  </a:lnTo>
                  <a:lnTo>
                    <a:pt x="1375538" y="887421"/>
                  </a:lnTo>
                  <a:lnTo>
                    <a:pt x="1361901" y="931322"/>
                  </a:lnTo>
                  <a:lnTo>
                    <a:pt x="1345519" y="973937"/>
                  </a:lnTo>
                  <a:lnTo>
                    <a:pt x="1326497" y="1015161"/>
                  </a:lnTo>
                  <a:lnTo>
                    <a:pt x="1304939" y="1054890"/>
                  </a:lnTo>
                  <a:lnTo>
                    <a:pt x="1280949" y="1093019"/>
                  </a:lnTo>
                  <a:lnTo>
                    <a:pt x="1254632" y="1129445"/>
                  </a:lnTo>
                  <a:lnTo>
                    <a:pt x="1226093" y="1164063"/>
                  </a:lnTo>
                  <a:lnTo>
                    <a:pt x="1195435" y="1196768"/>
                  </a:lnTo>
                  <a:lnTo>
                    <a:pt x="1162762" y="1227457"/>
                  </a:lnTo>
                  <a:lnTo>
                    <a:pt x="1128180" y="1256024"/>
                  </a:lnTo>
                  <a:lnTo>
                    <a:pt x="1091793" y="1282366"/>
                  </a:lnTo>
                  <a:lnTo>
                    <a:pt x="1053704" y="1306378"/>
                  </a:lnTo>
                  <a:lnTo>
                    <a:pt x="1014019" y="1327956"/>
                  </a:lnTo>
                  <a:lnTo>
                    <a:pt x="972841" y="1346995"/>
                  </a:lnTo>
                  <a:lnTo>
                    <a:pt x="930276" y="1363392"/>
                  </a:lnTo>
                  <a:lnTo>
                    <a:pt x="886426" y="1377041"/>
                  </a:lnTo>
                  <a:lnTo>
                    <a:pt x="841397" y="1387839"/>
                  </a:lnTo>
                  <a:lnTo>
                    <a:pt x="795293" y="1395681"/>
                  </a:lnTo>
                  <a:lnTo>
                    <a:pt x="748218" y="1400462"/>
                  </a:lnTo>
                  <a:lnTo>
                    <a:pt x="700278" y="1402080"/>
                  </a:lnTo>
                  <a:lnTo>
                    <a:pt x="652337" y="1400462"/>
                  </a:lnTo>
                  <a:lnTo>
                    <a:pt x="605262" y="1395681"/>
                  </a:lnTo>
                  <a:lnTo>
                    <a:pt x="559158" y="1387839"/>
                  </a:lnTo>
                  <a:lnTo>
                    <a:pt x="514129" y="1377041"/>
                  </a:lnTo>
                  <a:lnTo>
                    <a:pt x="470279" y="1363392"/>
                  </a:lnTo>
                  <a:lnTo>
                    <a:pt x="427714" y="1346995"/>
                  </a:lnTo>
                  <a:lnTo>
                    <a:pt x="386536" y="1327956"/>
                  </a:lnTo>
                  <a:lnTo>
                    <a:pt x="346851" y="1306378"/>
                  </a:lnTo>
                  <a:lnTo>
                    <a:pt x="308762" y="1282366"/>
                  </a:lnTo>
                  <a:lnTo>
                    <a:pt x="272375" y="1256024"/>
                  </a:lnTo>
                  <a:lnTo>
                    <a:pt x="237793" y="1227457"/>
                  </a:lnTo>
                  <a:lnTo>
                    <a:pt x="205120" y="1196768"/>
                  </a:lnTo>
                  <a:lnTo>
                    <a:pt x="174462" y="1164063"/>
                  </a:lnTo>
                  <a:lnTo>
                    <a:pt x="145923" y="1129445"/>
                  </a:lnTo>
                  <a:lnTo>
                    <a:pt x="119606" y="1093019"/>
                  </a:lnTo>
                  <a:lnTo>
                    <a:pt x="95616" y="1054890"/>
                  </a:lnTo>
                  <a:lnTo>
                    <a:pt x="74058" y="1015161"/>
                  </a:lnTo>
                  <a:lnTo>
                    <a:pt x="55036" y="973937"/>
                  </a:lnTo>
                  <a:lnTo>
                    <a:pt x="38654" y="931322"/>
                  </a:lnTo>
                  <a:lnTo>
                    <a:pt x="25017" y="887421"/>
                  </a:lnTo>
                  <a:lnTo>
                    <a:pt x="14228" y="842338"/>
                  </a:lnTo>
                  <a:lnTo>
                    <a:pt x="6393" y="796177"/>
                  </a:lnTo>
                  <a:lnTo>
                    <a:pt x="1615" y="749043"/>
                  </a:lnTo>
                  <a:lnTo>
                    <a:pt x="0" y="701039"/>
                  </a:lnTo>
                  <a:close/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47908" y="4233109"/>
              <a:ext cx="486179" cy="5131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3247390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Introducing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SAP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r>
              <a:rPr dirty="0" sz="1800" spc="-3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Digital</a:t>
            </a:r>
            <a:r>
              <a:rPr dirty="0" spc="-40"/>
              <a:t> </a:t>
            </a:r>
            <a:r>
              <a:rPr dirty="0"/>
              <a:t>platform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58946" y="1576197"/>
            <a:ext cx="188023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Best-in-class digital  platform for new app  development,  extensions, and  integration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9429" y="1538732"/>
            <a:ext cx="3949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10">
                <a:solidFill>
                  <a:srgbClr val="585858"/>
                </a:solidFill>
                <a:latin typeface="Arial"/>
                <a:cs typeface="Arial"/>
              </a:rPr>
              <a:t>Portal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08006" y="1526286"/>
            <a:ext cx="10420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Mobile</a:t>
            </a:r>
            <a:r>
              <a:rPr dirty="0" sz="1400" spc="-114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3245" y="1104391"/>
            <a:ext cx="1141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14">
                <a:solidFill>
                  <a:srgbClr val="585858"/>
                </a:solidFill>
                <a:latin typeface="Arial"/>
                <a:cs typeface="Arial"/>
              </a:rPr>
              <a:t>Security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4014" y="1369821"/>
            <a:ext cx="1076960" cy="581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Marketplace</a:t>
            </a:r>
            <a:endParaRPr sz="1400">
              <a:latin typeface="Arial"/>
              <a:cs typeface="Arial"/>
            </a:endParaRPr>
          </a:p>
          <a:p>
            <a:pPr marL="261620">
              <a:lnSpc>
                <a:spcPct val="100000"/>
              </a:lnSpc>
              <a:spcBef>
                <a:spcPts val="1010"/>
              </a:spcBef>
            </a:pPr>
            <a:r>
              <a:rPr dirty="0" sz="1400" spc="-175">
                <a:solidFill>
                  <a:srgbClr val="585858"/>
                </a:solidFill>
                <a:latin typeface="Arial"/>
                <a:cs typeface="Arial"/>
              </a:rPr>
              <a:t>UX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7519" y="1123950"/>
            <a:ext cx="1471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Collaboration</a:t>
            </a:r>
            <a:r>
              <a:rPr dirty="0" sz="1400" spc="-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0643" y="2145639"/>
            <a:ext cx="1490980" cy="694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94640">
              <a:lnSpc>
                <a:spcPct val="156800"/>
              </a:lnSpc>
              <a:spcBef>
                <a:spcPts val="100"/>
              </a:spcBef>
            </a:pPr>
            <a:r>
              <a:rPr dirty="0" sz="1400" spc="-114">
                <a:solidFill>
                  <a:srgbClr val="585858"/>
                </a:solidFill>
                <a:latin typeface="Arial"/>
                <a:cs typeface="Arial"/>
              </a:rPr>
              <a:t>Analytics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 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API</a:t>
            </a:r>
            <a:r>
              <a:rPr dirty="0" sz="1400" spc="-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55">
                <a:solidFill>
                  <a:srgbClr val="585858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453" y="1876425"/>
            <a:ext cx="18053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Leonardo </a:t>
            </a:r>
            <a:r>
              <a:rPr dirty="0" sz="1400" spc="-180">
                <a:solidFill>
                  <a:srgbClr val="585858"/>
                </a:solidFill>
                <a:latin typeface="Arial"/>
                <a:cs typeface="Arial"/>
              </a:rPr>
              <a:t>ML</a:t>
            </a: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10267" y="2129789"/>
            <a:ext cx="1814195" cy="617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Leonardo </a:t>
            </a: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IoT</a:t>
            </a: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1290"/>
              </a:spcBef>
            </a:pPr>
            <a:r>
              <a:rPr dirty="0" sz="1400" spc="-110">
                <a:solidFill>
                  <a:srgbClr val="585858"/>
                </a:solidFill>
                <a:latin typeface="Arial"/>
                <a:cs typeface="Arial"/>
              </a:rPr>
              <a:t>Integration</a:t>
            </a:r>
            <a:r>
              <a:rPr dirty="0" sz="140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69326" y="1481074"/>
            <a:ext cx="1863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245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2000" spc="-190">
                <a:solidFill>
                  <a:srgbClr val="585858"/>
                </a:solidFill>
                <a:latin typeface="Arial"/>
                <a:cs typeface="Arial"/>
              </a:rPr>
              <a:t>Cloud</a:t>
            </a:r>
            <a:r>
              <a:rPr dirty="0" sz="2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75">
                <a:solidFill>
                  <a:srgbClr val="585858"/>
                </a:solidFill>
                <a:latin typeface="Arial"/>
                <a:cs typeface="Arial"/>
              </a:rPr>
              <a:t>Platform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51550" y="1930399"/>
            <a:ext cx="2156460" cy="76073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100"/>
              </a:spcBef>
            </a:pPr>
            <a:r>
              <a:rPr dirty="0" sz="2000" spc="-245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2000" spc="-195">
                <a:solidFill>
                  <a:srgbClr val="585858"/>
                </a:solidFill>
                <a:latin typeface="Arial"/>
                <a:cs typeface="Arial"/>
              </a:rPr>
              <a:t>API </a:t>
            </a:r>
            <a:r>
              <a:rPr dirty="0" sz="2000" spc="-190">
                <a:solidFill>
                  <a:srgbClr val="585858"/>
                </a:solidFill>
                <a:latin typeface="Arial"/>
                <a:cs typeface="Arial"/>
              </a:rPr>
              <a:t>Business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20">
                <a:solidFill>
                  <a:srgbClr val="585858"/>
                </a:solidFill>
                <a:latin typeface="Arial"/>
                <a:cs typeface="Arial"/>
              </a:rPr>
              <a:t>Hub</a:t>
            </a:r>
            <a:endParaRPr sz="2000">
              <a:latin typeface="Arial"/>
              <a:cs typeface="Arial"/>
            </a:endParaRPr>
          </a:p>
          <a:p>
            <a:pPr algn="ctr" marR="27940">
              <a:lnSpc>
                <a:spcPct val="100000"/>
              </a:lnSpc>
              <a:spcBef>
                <a:spcPts val="705"/>
              </a:spcBef>
            </a:pP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Big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4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1473" y="3278885"/>
            <a:ext cx="12541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1400" spc="-14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400" spc="-229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23096" y="3493134"/>
            <a:ext cx="14827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Smart </a:t>
            </a:r>
            <a:r>
              <a:rPr dirty="0" sz="1400" spc="-14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4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585858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4681" y="3709898"/>
            <a:ext cx="2040889" cy="65087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880"/>
              </a:spcBef>
            </a:pP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Object </a:t>
            </a: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Store </a:t>
            </a:r>
            <a:r>
              <a:rPr dirty="0" sz="1400" spc="-114">
                <a:solidFill>
                  <a:srgbClr val="585858"/>
                </a:solidFill>
                <a:latin typeface="Arial"/>
                <a:cs typeface="Arial"/>
              </a:rPr>
              <a:t>(S3,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Swift…)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Smart </a:t>
            </a:r>
            <a:r>
              <a:rPr dirty="0" sz="1400" spc="-14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40">
                <a:solidFill>
                  <a:srgbClr val="585858"/>
                </a:solidFill>
                <a:latin typeface="Arial"/>
                <a:cs typeface="Arial"/>
              </a:rPr>
              <a:t>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91065" y="5060950"/>
            <a:ext cx="18199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40">
                <a:solidFill>
                  <a:srgbClr val="585858"/>
                </a:solidFill>
                <a:latin typeface="Arial"/>
                <a:cs typeface="Arial"/>
              </a:rPr>
              <a:t>Data </a:t>
            </a:r>
            <a:r>
              <a:rPr dirty="0" sz="1400" spc="-114">
                <a:solidFill>
                  <a:srgbClr val="585858"/>
                </a:solidFill>
                <a:latin typeface="Arial"/>
                <a:cs typeface="Arial"/>
              </a:rPr>
              <a:t>Lifecycle</a:t>
            </a:r>
            <a:r>
              <a:rPr dirty="0" sz="14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33744" y="3522573"/>
            <a:ext cx="2193290" cy="70167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80"/>
              </a:spcBef>
            </a:pP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1400" spc="-175">
                <a:solidFill>
                  <a:srgbClr val="585858"/>
                </a:solidFill>
                <a:latin typeface="Arial"/>
                <a:cs typeface="Arial"/>
              </a:rPr>
              <a:t>CP </a:t>
            </a: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Big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400" spc="-29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  <a:p>
            <a:pPr marL="888365">
              <a:lnSpc>
                <a:spcPct val="100000"/>
              </a:lnSpc>
              <a:spcBef>
                <a:spcPts val="980"/>
              </a:spcBef>
            </a:pPr>
            <a:r>
              <a:rPr dirty="0" sz="1400" spc="-110">
                <a:solidFill>
                  <a:srgbClr val="585858"/>
                </a:solidFill>
                <a:latin typeface="Arial"/>
                <a:cs typeface="Arial"/>
              </a:rPr>
              <a:t>Integration</a:t>
            </a:r>
            <a:r>
              <a:rPr dirty="0" sz="1400" spc="-10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33131" y="3154172"/>
            <a:ext cx="2259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Metadata </a:t>
            </a: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&amp; </a:t>
            </a:r>
            <a:r>
              <a:rPr dirty="0" sz="1400" spc="-114">
                <a:solidFill>
                  <a:srgbClr val="585858"/>
                </a:solidFill>
                <a:latin typeface="Arial"/>
                <a:cs typeface="Arial"/>
              </a:rPr>
              <a:t>Lifecycle</a:t>
            </a: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8755" y="4204182"/>
            <a:ext cx="1863089" cy="65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24154">
              <a:lnSpc>
                <a:spcPct val="147400"/>
              </a:lnSpc>
              <a:spcBef>
                <a:spcPts val="100"/>
              </a:spcBef>
            </a:pP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1400" spc="-180">
                <a:solidFill>
                  <a:srgbClr val="585858"/>
                </a:solidFill>
                <a:latin typeface="Arial"/>
                <a:cs typeface="Arial"/>
              </a:rPr>
              <a:t>HANA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Engines  </a:t>
            </a: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Orchestration </a:t>
            </a: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dirty="0" sz="14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Governance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3138" y="5000319"/>
            <a:ext cx="16021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65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Vora </a:t>
            </a:r>
            <a:r>
              <a:rPr dirty="0" sz="1400" spc="-105">
                <a:solidFill>
                  <a:srgbClr val="585858"/>
                </a:solidFill>
                <a:latin typeface="Arial"/>
                <a:cs typeface="Arial"/>
              </a:rPr>
              <a:t>Distr.</a:t>
            </a:r>
            <a:r>
              <a:rPr dirty="0" sz="1400" spc="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Engines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67445" y="4277163"/>
            <a:ext cx="3277235" cy="69469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95"/>
              </a:spcBef>
              <a:tabLst>
                <a:tab pos="2211705" algn="l"/>
              </a:tabLst>
            </a:pPr>
            <a:r>
              <a:rPr dirty="0" baseline="1984" sz="2100" spc="-195">
                <a:solidFill>
                  <a:srgbClr val="585858"/>
                </a:solidFill>
                <a:latin typeface="Arial"/>
                <a:cs typeface="Arial"/>
              </a:rPr>
              <a:t>Streaming</a:t>
            </a:r>
            <a:r>
              <a:rPr dirty="0" baseline="1984" sz="2100" spc="-89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baseline="1984" sz="2100" spc="-172">
                <a:solidFill>
                  <a:srgbClr val="585858"/>
                </a:solidFill>
                <a:latin typeface="Arial"/>
                <a:cs typeface="Arial"/>
              </a:rPr>
              <a:t>Analytics	</a:t>
            </a:r>
            <a:r>
              <a:rPr dirty="0" sz="2000" spc="-245">
                <a:solidFill>
                  <a:srgbClr val="585858"/>
                </a:solidFill>
                <a:latin typeface="Arial"/>
                <a:cs typeface="Arial"/>
              </a:rPr>
              <a:t>SAP</a:t>
            </a:r>
            <a:r>
              <a:rPr dirty="0" sz="2000" spc="-1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50">
                <a:solidFill>
                  <a:srgbClr val="585858"/>
                </a:solidFill>
                <a:latin typeface="Arial"/>
                <a:cs typeface="Arial"/>
              </a:rPr>
              <a:t>HANA</a:t>
            </a:r>
            <a:endParaRPr sz="200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  <a:spcBef>
                <a:spcPts val="490"/>
              </a:spcBef>
            </a:pP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Third Party</a:t>
            </a:r>
            <a:r>
              <a:rPr dirty="0" sz="14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(Spark/Hadoop)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17733" y="3395217"/>
            <a:ext cx="13652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245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2000" spc="-19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200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20">
                <a:solidFill>
                  <a:srgbClr val="585858"/>
                </a:solidFill>
                <a:latin typeface="Arial"/>
                <a:cs typeface="Arial"/>
              </a:rPr>
              <a:t>Hub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45666" y="5499461"/>
            <a:ext cx="8785860" cy="84581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319020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Unlock Data-Driven Intelligence and</a:t>
            </a:r>
            <a:r>
              <a:rPr dirty="0" sz="1600" spc="-15">
                <a:solidFill>
                  <a:srgbClr val="4FB81C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Innovation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Manage</a:t>
            </a:r>
            <a:r>
              <a:rPr dirty="0" sz="14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4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14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any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source,</a:t>
            </a:r>
            <a:r>
              <a:rPr dirty="0" sz="14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any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format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–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4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rapidly</a:t>
            </a:r>
            <a:r>
              <a:rPr dirty="0" sz="14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develop,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integrate,</a:t>
            </a:r>
            <a:r>
              <a:rPr dirty="0" sz="14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extend</a:t>
            </a:r>
            <a:r>
              <a:rPr dirty="0" sz="14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intelligent</a:t>
            </a:r>
            <a:r>
              <a:rPr dirty="0" sz="14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  <a:p>
            <a:pPr marL="3188970">
              <a:lnSpc>
                <a:spcPct val="100000"/>
              </a:lnSpc>
            </a:pP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–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an open digital</a:t>
            </a:r>
            <a:r>
              <a:rPr dirty="0" sz="1400" spc="-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platform.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95704" y="2646933"/>
            <a:ext cx="1755139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585">
              <a:lnSpc>
                <a:spcPts val="1825"/>
              </a:lnSpc>
              <a:spcBef>
                <a:spcPts val="95"/>
              </a:spcBef>
            </a:pP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Digital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  <a:tabLst>
                <a:tab pos="1077595" algn="l"/>
                <a:tab pos="1741805" algn="l"/>
              </a:tabLst>
            </a:pP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Platform	</a:t>
            </a:r>
            <a:r>
              <a:rPr dirty="0" u="sng" sz="1600" spc="-10">
                <a:solidFill>
                  <a:srgbClr val="4FB81C"/>
                </a:solidFill>
                <a:uFill>
                  <a:solidFill>
                    <a:srgbClr val="4FB81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5">
                <a:solidFill>
                  <a:srgbClr val="4FB81C"/>
                </a:solidFill>
                <a:uFill>
                  <a:solidFill>
                    <a:srgbClr val="4FB81C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31264" y="1380744"/>
            <a:ext cx="1844039" cy="3477895"/>
            <a:chOff x="1731264" y="1380744"/>
            <a:chExt cx="1844039" cy="3477895"/>
          </a:xfrm>
        </p:grpSpPr>
        <p:sp>
          <p:nvSpPr>
            <p:cNvPr id="33" name="object 33"/>
            <p:cNvSpPr/>
            <p:nvPr/>
          </p:nvSpPr>
          <p:spPr>
            <a:xfrm>
              <a:off x="3381756" y="3022092"/>
              <a:ext cx="193548" cy="19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35836" y="1385316"/>
              <a:ext cx="702945" cy="3469004"/>
            </a:xfrm>
            <a:custGeom>
              <a:avLst/>
              <a:gdLst/>
              <a:ahLst/>
              <a:cxnLst/>
              <a:rect l="l" t="t" r="r" b="b"/>
              <a:pathLst>
                <a:path w="702944" h="3469004">
                  <a:moveTo>
                    <a:pt x="351281" y="701039"/>
                  </a:moveTo>
                  <a:lnTo>
                    <a:pt x="398959" y="697839"/>
                  </a:lnTo>
                  <a:lnTo>
                    <a:pt x="444683" y="688516"/>
                  </a:lnTo>
                  <a:lnTo>
                    <a:pt x="488037" y="673488"/>
                  </a:lnTo>
                  <a:lnTo>
                    <a:pt x="528602" y="653175"/>
                  </a:lnTo>
                  <a:lnTo>
                    <a:pt x="565960" y="627992"/>
                  </a:lnTo>
                  <a:lnTo>
                    <a:pt x="599693" y="598360"/>
                  </a:lnTo>
                  <a:lnTo>
                    <a:pt x="629384" y="564695"/>
                  </a:lnTo>
                  <a:lnTo>
                    <a:pt x="654614" y="527416"/>
                  </a:lnTo>
                  <a:lnTo>
                    <a:pt x="674965" y="486941"/>
                  </a:lnTo>
                  <a:lnTo>
                    <a:pt x="690019" y="443688"/>
                  </a:lnTo>
                  <a:lnTo>
                    <a:pt x="699358" y="398075"/>
                  </a:lnTo>
                  <a:lnTo>
                    <a:pt x="702563" y="350520"/>
                  </a:lnTo>
                  <a:lnTo>
                    <a:pt x="699358" y="302964"/>
                  </a:lnTo>
                  <a:lnTo>
                    <a:pt x="690019" y="257351"/>
                  </a:lnTo>
                  <a:lnTo>
                    <a:pt x="674965" y="214098"/>
                  </a:lnTo>
                  <a:lnTo>
                    <a:pt x="654614" y="173623"/>
                  </a:lnTo>
                  <a:lnTo>
                    <a:pt x="629384" y="136344"/>
                  </a:lnTo>
                  <a:lnTo>
                    <a:pt x="599694" y="102679"/>
                  </a:lnTo>
                  <a:lnTo>
                    <a:pt x="565960" y="73047"/>
                  </a:lnTo>
                  <a:lnTo>
                    <a:pt x="528602" y="47864"/>
                  </a:lnTo>
                  <a:lnTo>
                    <a:pt x="488037" y="27551"/>
                  </a:lnTo>
                  <a:lnTo>
                    <a:pt x="444683" y="12523"/>
                  </a:lnTo>
                  <a:lnTo>
                    <a:pt x="398959" y="3200"/>
                  </a:lnTo>
                  <a:lnTo>
                    <a:pt x="351281" y="0"/>
                  </a:lnTo>
                  <a:lnTo>
                    <a:pt x="303604" y="3200"/>
                  </a:lnTo>
                  <a:lnTo>
                    <a:pt x="257880" y="12523"/>
                  </a:lnTo>
                  <a:lnTo>
                    <a:pt x="214526" y="27551"/>
                  </a:lnTo>
                  <a:lnTo>
                    <a:pt x="173961" y="47864"/>
                  </a:lnTo>
                  <a:lnTo>
                    <a:pt x="136603" y="73047"/>
                  </a:lnTo>
                  <a:lnTo>
                    <a:pt x="102870" y="102679"/>
                  </a:lnTo>
                  <a:lnTo>
                    <a:pt x="73179" y="136344"/>
                  </a:lnTo>
                  <a:lnTo>
                    <a:pt x="47949" y="173623"/>
                  </a:lnTo>
                  <a:lnTo>
                    <a:pt x="27598" y="214098"/>
                  </a:lnTo>
                  <a:lnTo>
                    <a:pt x="12544" y="257351"/>
                  </a:lnTo>
                  <a:lnTo>
                    <a:pt x="3205" y="302964"/>
                  </a:lnTo>
                  <a:lnTo>
                    <a:pt x="0" y="350520"/>
                  </a:lnTo>
                  <a:lnTo>
                    <a:pt x="3205" y="398075"/>
                  </a:lnTo>
                  <a:lnTo>
                    <a:pt x="12544" y="443688"/>
                  </a:lnTo>
                  <a:lnTo>
                    <a:pt x="27598" y="486941"/>
                  </a:lnTo>
                  <a:lnTo>
                    <a:pt x="47949" y="527416"/>
                  </a:lnTo>
                  <a:lnTo>
                    <a:pt x="73179" y="564695"/>
                  </a:lnTo>
                  <a:lnTo>
                    <a:pt x="102869" y="598360"/>
                  </a:lnTo>
                  <a:lnTo>
                    <a:pt x="136603" y="627992"/>
                  </a:lnTo>
                  <a:lnTo>
                    <a:pt x="173961" y="653175"/>
                  </a:lnTo>
                  <a:lnTo>
                    <a:pt x="214526" y="673488"/>
                  </a:lnTo>
                  <a:lnTo>
                    <a:pt x="257880" y="688516"/>
                  </a:lnTo>
                  <a:lnTo>
                    <a:pt x="303604" y="697839"/>
                  </a:lnTo>
                  <a:lnTo>
                    <a:pt x="351281" y="701039"/>
                  </a:lnTo>
                  <a:close/>
                </a:path>
                <a:path w="702944" h="3469004">
                  <a:moveTo>
                    <a:pt x="351281" y="3468624"/>
                  </a:moveTo>
                  <a:lnTo>
                    <a:pt x="398959" y="3465418"/>
                  </a:lnTo>
                  <a:lnTo>
                    <a:pt x="444683" y="3456079"/>
                  </a:lnTo>
                  <a:lnTo>
                    <a:pt x="488037" y="3441025"/>
                  </a:lnTo>
                  <a:lnTo>
                    <a:pt x="528602" y="3420674"/>
                  </a:lnTo>
                  <a:lnTo>
                    <a:pt x="565960" y="3395444"/>
                  </a:lnTo>
                  <a:lnTo>
                    <a:pt x="599693" y="3365754"/>
                  </a:lnTo>
                  <a:lnTo>
                    <a:pt x="629384" y="3332020"/>
                  </a:lnTo>
                  <a:lnTo>
                    <a:pt x="654614" y="3294662"/>
                  </a:lnTo>
                  <a:lnTo>
                    <a:pt x="674965" y="3254097"/>
                  </a:lnTo>
                  <a:lnTo>
                    <a:pt x="690019" y="3210743"/>
                  </a:lnTo>
                  <a:lnTo>
                    <a:pt x="699358" y="3165019"/>
                  </a:lnTo>
                  <a:lnTo>
                    <a:pt x="702563" y="3117342"/>
                  </a:lnTo>
                  <a:lnTo>
                    <a:pt x="699358" y="3069664"/>
                  </a:lnTo>
                  <a:lnTo>
                    <a:pt x="690019" y="3023940"/>
                  </a:lnTo>
                  <a:lnTo>
                    <a:pt x="674965" y="2980586"/>
                  </a:lnTo>
                  <a:lnTo>
                    <a:pt x="654614" y="2940021"/>
                  </a:lnTo>
                  <a:lnTo>
                    <a:pt x="629384" y="2902663"/>
                  </a:lnTo>
                  <a:lnTo>
                    <a:pt x="599694" y="2868930"/>
                  </a:lnTo>
                  <a:lnTo>
                    <a:pt x="565960" y="2839239"/>
                  </a:lnTo>
                  <a:lnTo>
                    <a:pt x="528602" y="2814009"/>
                  </a:lnTo>
                  <a:lnTo>
                    <a:pt x="488037" y="2793658"/>
                  </a:lnTo>
                  <a:lnTo>
                    <a:pt x="444683" y="2778604"/>
                  </a:lnTo>
                  <a:lnTo>
                    <a:pt x="398959" y="2769265"/>
                  </a:lnTo>
                  <a:lnTo>
                    <a:pt x="351281" y="2766060"/>
                  </a:lnTo>
                  <a:lnTo>
                    <a:pt x="303604" y="2769265"/>
                  </a:lnTo>
                  <a:lnTo>
                    <a:pt x="257880" y="2778604"/>
                  </a:lnTo>
                  <a:lnTo>
                    <a:pt x="214526" y="2793658"/>
                  </a:lnTo>
                  <a:lnTo>
                    <a:pt x="173961" y="2814009"/>
                  </a:lnTo>
                  <a:lnTo>
                    <a:pt x="136603" y="2839239"/>
                  </a:lnTo>
                  <a:lnTo>
                    <a:pt x="102870" y="2868930"/>
                  </a:lnTo>
                  <a:lnTo>
                    <a:pt x="73179" y="2902663"/>
                  </a:lnTo>
                  <a:lnTo>
                    <a:pt x="47949" y="2940021"/>
                  </a:lnTo>
                  <a:lnTo>
                    <a:pt x="27598" y="2980586"/>
                  </a:lnTo>
                  <a:lnTo>
                    <a:pt x="12544" y="3023940"/>
                  </a:lnTo>
                  <a:lnTo>
                    <a:pt x="3205" y="3069664"/>
                  </a:lnTo>
                  <a:lnTo>
                    <a:pt x="0" y="3117342"/>
                  </a:lnTo>
                  <a:lnTo>
                    <a:pt x="3205" y="3165019"/>
                  </a:lnTo>
                  <a:lnTo>
                    <a:pt x="12544" y="3210743"/>
                  </a:lnTo>
                  <a:lnTo>
                    <a:pt x="27598" y="3254097"/>
                  </a:lnTo>
                  <a:lnTo>
                    <a:pt x="47949" y="3294662"/>
                  </a:lnTo>
                  <a:lnTo>
                    <a:pt x="73179" y="3332020"/>
                  </a:lnTo>
                  <a:lnTo>
                    <a:pt x="102869" y="3365754"/>
                  </a:lnTo>
                  <a:lnTo>
                    <a:pt x="136603" y="3395444"/>
                  </a:lnTo>
                  <a:lnTo>
                    <a:pt x="173961" y="3420674"/>
                  </a:lnTo>
                  <a:lnTo>
                    <a:pt x="214526" y="3441025"/>
                  </a:lnTo>
                  <a:lnTo>
                    <a:pt x="257880" y="3456079"/>
                  </a:lnTo>
                  <a:lnTo>
                    <a:pt x="303604" y="3465418"/>
                  </a:lnTo>
                  <a:lnTo>
                    <a:pt x="351281" y="3468624"/>
                  </a:lnTo>
                  <a:close/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25752" y="3172967"/>
              <a:ext cx="522731" cy="533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96011" y="4316095"/>
            <a:ext cx="106426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661035">
              <a:lnSpc>
                <a:spcPts val="1510"/>
              </a:lnSpc>
              <a:spcBef>
                <a:spcPts val="29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at</a:t>
            </a:r>
            <a:r>
              <a:rPr dirty="0" sz="1400">
                <a:latin typeface="Arial"/>
                <a:cs typeface="Arial"/>
              </a:rPr>
              <a:t>a  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anage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9391" y="1502156"/>
            <a:ext cx="69024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199390">
              <a:lnSpc>
                <a:spcPts val="1510"/>
              </a:lnSpc>
              <a:spcBef>
                <a:spcPts val="295"/>
              </a:spcBef>
            </a:pP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loud  </a:t>
            </a:r>
            <a:r>
              <a:rPr dirty="0" sz="1400">
                <a:latin typeface="Arial"/>
                <a:cs typeface="Arial"/>
              </a:rPr>
              <a:t>Plat</a:t>
            </a: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58946" y="3364509"/>
            <a:ext cx="1761489" cy="13315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10"/>
              </a:spcBef>
            </a:pP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Unified data  management to  capture real-time  value from</a:t>
            </a:r>
            <a:r>
              <a:rPr dirty="0" sz="1600" spc="-55">
                <a:solidFill>
                  <a:srgbClr val="4FB81C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different  types of</a:t>
            </a:r>
            <a:r>
              <a:rPr dirty="0" sz="1600" spc="20">
                <a:solidFill>
                  <a:srgbClr val="4FB81C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5468" y="5460491"/>
            <a:ext cx="11531218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77305" y="863346"/>
            <a:ext cx="6123940" cy="2200910"/>
          </a:xfrm>
          <a:custGeom>
            <a:avLst/>
            <a:gdLst/>
            <a:ahLst/>
            <a:cxnLst/>
            <a:rect l="l" t="t" r="r" b="b"/>
            <a:pathLst>
              <a:path w="6123940" h="2200910">
                <a:moveTo>
                  <a:pt x="0" y="2200655"/>
                </a:moveTo>
                <a:lnTo>
                  <a:pt x="6123432" y="2200655"/>
                </a:lnTo>
                <a:lnTo>
                  <a:pt x="6123432" y="0"/>
                </a:lnTo>
                <a:lnTo>
                  <a:pt x="0" y="0"/>
                </a:lnTo>
                <a:lnTo>
                  <a:pt x="0" y="2200655"/>
                </a:lnTo>
                <a:close/>
              </a:path>
            </a:pathLst>
          </a:custGeom>
          <a:ln w="2590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77305" y="3158489"/>
            <a:ext cx="6123940" cy="2200910"/>
          </a:xfrm>
          <a:custGeom>
            <a:avLst/>
            <a:gdLst/>
            <a:ahLst/>
            <a:cxnLst/>
            <a:rect l="l" t="t" r="r" b="b"/>
            <a:pathLst>
              <a:path w="6123940" h="2200910">
                <a:moveTo>
                  <a:pt x="0" y="2200656"/>
                </a:moveTo>
                <a:lnTo>
                  <a:pt x="6123432" y="2200656"/>
                </a:lnTo>
                <a:lnTo>
                  <a:pt x="6123432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ln w="25907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3470" y="2506726"/>
            <a:ext cx="453390" cy="2852420"/>
            <a:chOff x="2363470" y="2506726"/>
            <a:chExt cx="453390" cy="2852420"/>
          </a:xfrm>
        </p:grpSpPr>
        <p:sp>
          <p:nvSpPr>
            <p:cNvPr id="3" name="object 3"/>
            <p:cNvSpPr/>
            <p:nvPr/>
          </p:nvSpPr>
          <p:spPr>
            <a:xfrm>
              <a:off x="2370155" y="3953041"/>
              <a:ext cx="440055" cy="439420"/>
            </a:xfrm>
            <a:custGeom>
              <a:avLst/>
              <a:gdLst/>
              <a:ahLst/>
              <a:cxnLst/>
              <a:rect l="l" t="t" r="r" b="b"/>
              <a:pathLst>
                <a:path w="440055" h="439420">
                  <a:moveTo>
                    <a:pt x="159684" y="431506"/>
                  </a:moveTo>
                  <a:lnTo>
                    <a:pt x="118179" y="415067"/>
                  </a:lnTo>
                  <a:lnTo>
                    <a:pt x="81891" y="391432"/>
                  </a:lnTo>
                  <a:lnTo>
                    <a:pt x="51428" y="361692"/>
                  </a:lnTo>
                  <a:lnTo>
                    <a:pt x="27398" y="326938"/>
                  </a:lnTo>
                  <a:lnTo>
                    <a:pt x="10411" y="288260"/>
                  </a:lnTo>
                  <a:lnTo>
                    <a:pt x="1075" y="246751"/>
                  </a:lnTo>
                  <a:lnTo>
                    <a:pt x="0" y="203500"/>
                  </a:lnTo>
                  <a:lnTo>
                    <a:pt x="7792" y="159599"/>
                  </a:lnTo>
                  <a:lnTo>
                    <a:pt x="24195" y="118095"/>
                  </a:lnTo>
                  <a:lnTo>
                    <a:pt x="47813" y="81808"/>
                  </a:lnTo>
                  <a:lnTo>
                    <a:pt x="77551" y="51349"/>
                  </a:lnTo>
                  <a:lnTo>
                    <a:pt x="112313" y="27329"/>
                  </a:lnTo>
                  <a:lnTo>
                    <a:pt x="151005" y="10357"/>
                  </a:lnTo>
                  <a:lnTo>
                    <a:pt x="192530" y="1044"/>
                  </a:lnTo>
                  <a:lnTo>
                    <a:pt x="235793" y="0"/>
                  </a:lnTo>
                  <a:lnTo>
                    <a:pt x="279699" y="7834"/>
                  </a:lnTo>
                  <a:lnTo>
                    <a:pt x="321210" y="24232"/>
                  </a:lnTo>
                  <a:lnTo>
                    <a:pt x="357513" y="47837"/>
                  </a:lnTo>
                  <a:lnTo>
                    <a:pt x="387996" y="77560"/>
                  </a:lnTo>
                  <a:lnTo>
                    <a:pt x="412049" y="112308"/>
                  </a:lnTo>
                  <a:lnTo>
                    <a:pt x="429060" y="150991"/>
                  </a:lnTo>
                  <a:lnTo>
                    <a:pt x="438416" y="192518"/>
                  </a:lnTo>
                  <a:lnTo>
                    <a:pt x="439506" y="235799"/>
                  </a:lnTo>
                  <a:lnTo>
                    <a:pt x="431718" y="279741"/>
                  </a:lnTo>
                  <a:lnTo>
                    <a:pt x="415315" y="321204"/>
                  </a:lnTo>
                  <a:lnTo>
                    <a:pt x="391696" y="357461"/>
                  </a:lnTo>
                  <a:lnTo>
                    <a:pt x="361953" y="387902"/>
                  </a:lnTo>
                  <a:lnTo>
                    <a:pt x="327182" y="411917"/>
                  </a:lnTo>
                  <a:lnTo>
                    <a:pt x="288475" y="428894"/>
                  </a:lnTo>
                  <a:lnTo>
                    <a:pt x="246927" y="438225"/>
                  </a:lnTo>
                  <a:lnTo>
                    <a:pt x="203633" y="439299"/>
                  </a:lnTo>
                  <a:lnTo>
                    <a:pt x="159684" y="431506"/>
                  </a:lnTo>
                  <a:close/>
                </a:path>
              </a:pathLst>
            </a:custGeom>
            <a:ln w="12700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481939" y="4043578"/>
              <a:ext cx="235352" cy="254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9820" y="4911852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89" h="440689">
                  <a:moveTo>
                    <a:pt x="220218" y="440436"/>
                  </a:moveTo>
                  <a:lnTo>
                    <a:pt x="175824" y="435963"/>
                  </a:lnTo>
                  <a:lnTo>
                    <a:pt x="134481" y="423136"/>
                  </a:lnTo>
                  <a:lnTo>
                    <a:pt x="97073" y="402837"/>
                  </a:lnTo>
                  <a:lnTo>
                    <a:pt x="64484" y="375951"/>
                  </a:lnTo>
                  <a:lnTo>
                    <a:pt x="37598" y="343362"/>
                  </a:lnTo>
                  <a:lnTo>
                    <a:pt x="17299" y="305954"/>
                  </a:lnTo>
                  <a:lnTo>
                    <a:pt x="4472" y="264611"/>
                  </a:lnTo>
                  <a:lnTo>
                    <a:pt x="0" y="220218"/>
                  </a:lnTo>
                  <a:lnTo>
                    <a:pt x="4472" y="175824"/>
                  </a:lnTo>
                  <a:lnTo>
                    <a:pt x="17299" y="134481"/>
                  </a:lnTo>
                  <a:lnTo>
                    <a:pt x="37598" y="97073"/>
                  </a:lnTo>
                  <a:lnTo>
                    <a:pt x="64484" y="64484"/>
                  </a:lnTo>
                  <a:lnTo>
                    <a:pt x="97073" y="37598"/>
                  </a:lnTo>
                  <a:lnTo>
                    <a:pt x="134481" y="17299"/>
                  </a:lnTo>
                  <a:lnTo>
                    <a:pt x="175824" y="4472"/>
                  </a:lnTo>
                  <a:lnTo>
                    <a:pt x="220218" y="0"/>
                  </a:lnTo>
                  <a:lnTo>
                    <a:pt x="264611" y="4472"/>
                  </a:lnTo>
                  <a:lnTo>
                    <a:pt x="305954" y="17299"/>
                  </a:lnTo>
                  <a:lnTo>
                    <a:pt x="343362" y="37598"/>
                  </a:lnTo>
                  <a:lnTo>
                    <a:pt x="375951" y="64484"/>
                  </a:lnTo>
                  <a:lnTo>
                    <a:pt x="402837" y="97073"/>
                  </a:lnTo>
                  <a:lnTo>
                    <a:pt x="423136" y="134481"/>
                  </a:lnTo>
                  <a:lnTo>
                    <a:pt x="435963" y="175824"/>
                  </a:lnTo>
                  <a:lnTo>
                    <a:pt x="440436" y="220218"/>
                  </a:lnTo>
                  <a:lnTo>
                    <a:pt x="435963" y="264611"/>
                  </a:lnTo>
                  <a:lnTo>
                    <a:pt x="423136" y="305954"/>
                  </a:lnTo>
                  <a:lnTo>
                    <a:pt x="402837" y="343362"/>
                  </a:lnTo>
                  <a:lnTo>
                    <a:pt x="375951" y="375951"/>
                  </a:lnTo>
                  <a:lnTo>
                    <a:pt x="343362" y="402837"/>
                  </a:lnTo>
                  <a:lnTo>
                    <a:pt x="305954" y="423136"/>
                  </a:lnTo>
                  <a:lnTo>
                    <a:pt x="264611" y="435963"/>
                  </a:lnTo>
                  <a:lnTo>
                    <a:pt x="220218" y="440436"/>
                  </a:lnTo>
                </a:path>
              </a:pathLst>
            </a:custGeom>
            <a:ln w="12192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54760" y="5021465"/>
              <a:ext cx="288439" cy="193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69820" y="4431792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89" h="440689">
                  <a:moveTo>
                    <a:pt x="220218" y="440435"/>
                  </a:moveTo>
                  <a:lnTo>
                    <a:pt x="175824" y="435963"/>
                  </a:lnTo>
                  <a:lnTo>
                    <a:pt x="134481" y="423136"/>
                  </a:lnTo>
                  <a:lnTo>
                    <a:pt x="97073" y="402837"/>
                  </a:lnTo>
                  <a:lnTo>
                    <a:pt x="64484" y="375951"/>
                  </a:lnTo>
                  <a:lnTo>
                    <a:pt x="37598" y="343362"/>
                  </a:lnTo>
                  <a:lnTo>
                    <a:pt x="17299" y="305954"/>
                  </a:lnTo>
                  <a:lnTo>
                    <a:pt x="4472" y="264611"/>
                  </a:lnTo>
                  <a:lnTo>
                    <a:pt x="0" y="220217"/>
                  </a:lnTo>
                  <a:lnTo>
                    <a:pt x="4472" y="175824"/>
                  </a:lnTo>
                  <a:lnTo>
                    <a:pt x="17299" y="134481"/>
                  </a:lnTo>
                  <a:lnTo>
                    <a:pt x="37598" y="97073"/>
                  </a:lnTo>
                  <a:lnTo>
                    <a:pt x="64484" y="64484"/>
                  </a:lnTo>
                  <a:lnTo>
                    <a:pt x="97073" y="37598"/>
                  </a:lnTo>
                  <a:lnTo>
                    <a:pt x="134481" y="17299"/>
                  </a:lnTo>
                  <a:lnTo>
                    <a:pt x="175824" y="4472"/>
                  </a:lnTo>
                  <a:lnTo>
                    <a:pt x="220218" y="0"/>
                  </a:lnTo>
                  <a:lnTo>
                    <a:pt x="264611" y="4472"/>
                  </a:lnTo>
                  <a:lnTo>
                    <a:pt x="305954" y="17299"/>
                  </a:lnTo>
                  <a:lnTo>
                    <a:pt x="343362" y="37598"/>
                  </a:lnTo>
                  <a:lnTo>
                    <a:pt x="375951" y="64484"/>
                  </a:lnTo>
                  <a:lnTo>
                    <a:pt x="402837" y="97073"/>
                  </a:lnTo>
                  <a:lnTo>
                    <a:pt x="423136" y="134481"/>
                  </a:lnTo>
                  <a:lnTo>
                    <a:pt x="435963" y="175824"/>
                  </a:lnTo>
                  <a:lnTo>
                    <a:pt x="440436" y="220217"/>
                  </a:lnTo>
                  <a:lnTo>
                    <a:pt x="435963" y="264611"/>
                  </a:lnTo>
                  <a:lnTo>
                    <a:pt x="423136" y="305954"/>
                  </a:lnTo>
                  <a:lnTo>
                    <a:pt x="402837" y="343362"/>
                  </a:lnTo>
                  <a:lnTo>
                    <a:pt x="375951" y="375951"/>
                  </a:lnTo>
                  <a:lnTo>
                    <a:pt x="343362" y="402837"/>
                  </a:lnTo>
                  <a:lnTo>
                    <a:pt x="305954" y="423136"/>
                  </a:lnTo>
                  <a:lnTo>
                    <a:pt x="264611" y="435963"/>
                  </a:lnTo>
                  <a:lnTo>
                    <a:pt x="220218" y="440435"/>
                  </a:lnTo>
                </a:path>
              </a:pathLst>
            </a:custGeom>
            <a:ln w="12191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92142" y="4556087"/>
              <a:ext cx="212957" cy="2155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69820" y="3471672"/>
              <a:ext cx="440690" cy="441959"/>
            </a:xfrm>
            <a:custGeom>
              <a:avLst/>
              <a:gdLst/>
              <a:ahLst/>
              <a:cxnLst/>
              <a:rect l="l" t="t" r="r" b="b"/>
              <a:pathLst>
                <a:path w="440689" h="441960">
                  <a:moveTo>
                    <a:pt x="0" y="220979"/>
                  </a:moveTo>
                  <a:lnTo>
                    <a:pt x="4472" y="176443"/>
                  </a:lnTo>
                  <a:lnTo>
                    <a:pt x="17299" y="134963"/>
                  </a:lnTo>
                  <a:lnTo>
                    <a:pt x="37598" y="97426"/>
                  </a:lnTo>
                  <a:lnTo>
                    <a:pt x="64484" y="64722"/>
                  </a:lnTo>
                  <a:lnTo>
                    <a:pt x="97073" y="37739"/>
                  </a:lnTo>
                  <a:lnTo>
                    <a:pt x="134481" y="17365"/>
                  </a:lnTo>
                  <a:lnTo>
                    <a:pt x="175824" y="4489"/>
                  </a:lnTo>
                  <a:lnTo>
                    <a:pt x="220218" y="0"/>
                  </a:lnTo>
                  <a:lnTo>
                    <a:pt x="264611" y="4489"/>
                  </a:lnTo>
                  <a:lnTo>
                    <a:pt x="305954" y="17365"/>
                  </a:lnTo>
                  <a:lnTo>
                    <a:pt x="343362" y="37739"/>
                  </a:lnTo>
                  <a:lnTo>
                    <a:pt x="375951" y="64722"/>
                  </a:lnTo>
                  <a:lnTo>
                    <a:pt x="402837" y="97426"/>
                  </a:lnTo>
                  <a:lnTo>
                    <a:pt x="423136" y="134963"/>
                  </a:lnTo>
                  <a:lnTo>
                    <a:pt x="435963" y="176443"/>
                  </a:lnTo>
                  <a:lnTo>
                    <a:pt x="440436" y="220979"/>
                  </a:lnTo>
                  <a:lnTo>
                    <a:pt x="435963" y="265516"/>
                  </a:lnTo>
                  <a:lnTo>
                    <a:pt x="423136" y="306996"/>
                  </a:lnTo>
                  <a:lnTo>
                    <a:pt x="402837" y="344533"/>
                  </a:lnTo>
                  <a:lnTo>
                    <a:pt x="375951" y="377237"/>
                  </a:lnTo>
                  <a:lnTo>
                    <a:pt x="343362" y="404220"/>
                  </a:lnTo>
                  <a:lnTo>
                    <a:pt x="305954" y="424594"/>
                  </a:lnTo>
                  <a:lnTo>
                    <a:pt x="264611" y="437470"/>
                  </a:lnTo>
                  <a:lnTo>
                    <a:pt x="220218" y="441959"/>
                  </a:lnTo>
                  <a:lnTo>
                    <a:pt x="175824" y="437470"/>
                  </a:lnTo>
                  <a:lnTo>
                    <a:pt x="134481" y="424594"/>
                  </a:lnTo>
                  <a:lnTo>
                    <a:pt x="97073" y="404220"/>
                  </a:lnTo>
                  <a:lnTo>
                    <a:pt x="64484" y="377237"/>
                  </a:lnTo>
                  <a:lnTo>
                    <a:pt x="37598" y="344533"/>
                  </a:lnTo>
                  <a:lnTo>
                    <a:pt x="17299" y="306996"/>
                  </a:lnTo>
                  <a:lnTo>
                    <a:pt x="4472" y="265516"/>
                  </a:lnTo>
                  <a:lnTo>
                    <a:pt x="0" y="220979"/>
                  </a:lnTo>
                  <a:close/>
                </a:path>
              </a:pathLst>
            </a:custGeom>
            <a:ln w="12192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69820" y="251307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89" h="440689">
                  <a:moveTo>
                    <a:pt x="220218" y="440436"/>
                  </a:moveTo>
                  <a:lnTo>
                    <a:pt x="175824" y="435963"/>
                  </a:lnTo>
                  <a:lnTo>
                    <a:pt x="134481" y="423136"/>
                  </a:lnTo>
                  <a:lnTo>
                    <a:pt x="97073" y="402837"/>
                  </a:lnTo>
                  <a:lnTo>
                    <a:pt x="64484" y="375951"/>
                  </a:lnTo>
                  <a:lnTo>
                    <a:pt x="37598" y="343362"/>
                  </a:lnTo>
                  <a:lnTo>
                    <a:pt x="17299" y="305954"/>
                  </a:lnTo>
                  <a:lnTo>
                    <a:pt x="4472" y="264611"/>
                  </a:lnTo>
                  <a:lnTo>
                    <a:pt x="0" y="220218"/>
                  </a:lnTo>
                  <a:lnTo>
                    <a:pt x="4472" y="175824"/>
                  </a:lnTo>
                  <a:lnTo>
                    <a:pt x="17299" y="134481"/>
                  </a:lnTo>
                  <a:lnTo>
                    <a:pt x="37598" y="97073"/>
                  </a:lnTo>
                  <a:lnTo>
                    <a:pt x="64484" y="64484"/>
                  </a:lnTo>
                  <a:lnTo>
                    <a:pt x="97073" y="37598"/>
                  </a:lnTo>
                  <a:lnTo>
                    <a:pt x="134481" y="17299"/>
                  </a:lnTo>
                  <a:lnTo>
                    <a:pt x="175824" y="4472"/>
                  </a:lnTo>
                  <a:lnTo>
                    <a:pt x="220218" y="0"/>
                  </a:lnTo>
                  <a:lnTo>
                    <a:pt x="264611" y="4472"/>
                  </a:lnTo>
                  <a:lnTo>
                    <a:pt x="305954" y="17299"/>
                  </a:lnTo>
                  <a:lnTo>
                    <a:pt x="343362" y="37598"/>
                  </a:lnTo>
                  <a:lnTo>
                    <a:pt x="375951" y="64484"/>
                  </a:lnTo>
                  <a:lnTo>
                    <a:pt x="402837" y="97073"/>
                  </a:lnTo>
                  <a:lnTo>
                    <a:pt x="423136" y="134481"/>
                  </a:lnTo>
                  <a:lnTo>
                    <a:pt x="435963" y="175824"/>
                  </a:lnTo>
                  <a:lnTo>
                    <a:pt x="440436" y="220218"/>
                  </a:lnTo>
                  <a:lnTo>
                    <a:pt x="435963" y="264611"/>
                  </a:lnTo>
                  <a:lnTo>
                    <a:pt x="423136" y="305954"/>
                  </a:lnTo>
                  <a:lnTo>
                    <a:pt x="402837" y="343362"/>
                  </a:lnTo>
                  <a:lnTo>
                    <a:pt x="375951" y="375951"/>
                  </a:lnTo>
                  <a:lnTo>
                    <a:pt x="343362" y="402837"/>
                  </a:lnTo>
                  <a:lnTo>
                    <a:pt x="305954" y="423136"/>
                  </a:lnTo>
                  <a:lnTo>
                    <a:pt x="264611" y="435963"/>
                  </a:lnTo>
                  <a:lnTo>
                    <a:pt x="220218" y="440436"/>
                  </a:lnTo>
                </a:path>
              </a:pathLst>
            </a:custGeom>
            <a:ln w="12192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65877" y="2629612"/>
              <a:ext cx="236925" cy="2362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88288" y="3538473"/>
            <a:ext cx="13366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10" b="1">
                <a:latin typeface="Trebuchet MS"/>
                <a:cs typeface="Trebuchet MS"/>
              </a:rPr>
              <a:t> </a:t>
            </a:r>
            <a:r>
              <a:rPr dirty="0" sz="1400" spc="160" b="1">
                <a:latin typeface="Trebuchet MS"/>
                <a:cs typeface="Trebuchet MS"/>
              </a:rPr>
              <a:t>C/4HANA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036" y="2571699"/>
            <a:ext cx="18294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14" b="1">
                <a:latin typeface="Trebuchet MS"/>
                <a:cs typeface="Trebuchet MS"/>
              </a:rPr>
              <a:t> </a:t>
            </a:r>
            <a:r>
              <a:rPr dirty="0" sz="1400" spc="75" b="1">
                <a:latin typeface="Trebuchet MS"/>
                <a:cs typeface="Trebuchet MS"/>
              </a:rPr>
              <a:t>SuccessFactors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3545" y="3587622"/>
            <a:ext cx="25527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b="1">
                <a:solidFill>
                  <a:srgbClr val="FFB700"/>
                </a:solidFill>
                <a:latin typeface="Arial"/>
                <a:cs typeface="Arial"/>
              </a:rPr>
              <a:t>C/4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807" y="4505071"/>
            <a:ext cx="10750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14" b="1">
                <a:latin typeface="Trebuchet MS"/>
                <a:cs typeface="Trebuchet MS"/>
              </a:rPr>
              <a:t> </a:t>
            </a:r>
            <a:r>
              <a:rPr dirty="0" sz="1400" spc="55" b="1">
                <a:latin typeface="Trebuchet MS"/>
                <a:cs typeface="Trebuchet MS"/>
              </a:rPr>
              <a:t>Concur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090" y="4021963"/>
            <a:ext cx="13214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10" b="1">
                <a:latin typeface="Trebuchet MS"/>
                <a:cs typeface="Trebuchet MS"/>
              </a:rPr>
              <a:t> </a:t>
            </a:r>
            <a:r>
              <a:rPr dirty="0" sz="1400" spc="55" b="1">
                <a:latin typeface="Trebuchet MS"/>
                <a:cs typeface="Trebuchet MS"/>
              </a:rPr>
              <a:t>Fieldglass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1910" y="4988178"/>
            <a:ext cx="910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20" b="1">
                <a:latin typeface="Trebuchet MS"/>
                <a:cs typeface="Trebuchet MS"/>
              </a:rPr>
              <a:t> </a:t>
            </a:r>
            <a:r>
              <a:rPr dirty="0" sz="1400" spc="40" b="1">
                <a:latin typeface="Trebuchet MS"/>
                <a:cs typeface="Trebuchet MS"/>
              </a:rPr>
              <a:t>Ariba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600" y="3055366"/>
            <a:ext cx="18865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85" b="1">
                <a:latin typeface="Trebuchet MS"/>
                <a:cs typeface="Trebuchet MS"/>
              </a:rPr>
              <a:t> </a:t>
            </a:r>
            <a:r>
              <a:rPr dirty="0" sz="1400" spc="175" b="1">
                <a:latin typeface="Trebuchet MS"/>
                <a:cs typeface="Trebuchet MS"/>
              </a:rPr>
              <a:t>S/4HANA</a:t>
            </a:r>
            <a:r>
              <a:rPr dirty="0" sz="1400" spc="-90" b="1">
                <a:latin typeface="Trebuchet MS"/>
                <a:cs typeface="Trebuchet MS"/>
              </a:rPr>
              <a:t> </a:t>
            </a:r>
            <a:r>
              <a:rPr dirty="0" sz="1400" spc="60" b="1">
                <a:latin typeface="Trebuchet MS"/>
                <a:cs typeface="Trebuchet MS"/>
              </a:rPr>
              <a:t>Cloud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9820" y="2993135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89" h="440689">
                <a:moveTo>
                  <a:pt x="0" y="220217"/>
                </a:moveTo>
                <a:lnTo>
                  <a:pt x="4472" y="175824"/>
                </a:lnTo>
                <a:lnTo>
                  <a:pt x="17299" y="134481"/>
                </a:lnTo>
                <a:lnTo>
                  <a:pt x="37598" y="97073"/>
                </a:lnTo>
                <a:lnTo>
                  <a:pt x="64484" y="64484"/>
                </a:lnTo>
                <a:lnTo>
                  <a:pt x="97073" y="37598"/>
                </a:lnTo>
                <a:lnTo>
                  <a:pt x="134481" y="17299"/>
                </a:lnTo>
                <a:lnTo>
                  <a:pt x="175824" y="4472"/>
                </a:lnTo>
                <a:lnTo>
                  <a:pt x="220218" y="0"/>
                </a:lnTo>
                <a:lnTo>
                  <a:pt x="264611" y="4472"/>
                </a:lnTo>
                <a:lnTo>
                  <a:pt x="305954" y="17299"/>
                </a:lnTo>
                <a:lnTo>
                  <a:pt x="343362" y="37598"/>
                </a:lnTo>
                <a:lnTo>
                  <a:pt x="375951" y="64484"/>
                </a:lnTo>
                <a:lnTo>
                  <a:pt x="402837" y="97073"/>
                </a:lnTo>
                <a:lnTo>
                  <a:pt x="423136" y="134481"/>
                </a:lnTo>
                <a:lnTo>
                  <a:pt x="435963" y="175824"/>
                </a:lnTo>
                <a:lnTo>
                  <a:pt x="440436" y="220217"/>
                </a:lnTo>
                <a:lnTo>
                  <a:pt x="435963" y="264611"/>
                </a:lnTo>
                <a:lnTo>
                  <a:pt x="423136" y="305954"/>
                </a:lnTo>
                <a:lnTo>
                  <a:pt x="402837" y="343362"/>
                </a:lnTo>
                <a:lnTo>
                  <a:pt x="375951" y="375951"/>
                </a:lnTo>
                <a:lnTo>
                  <a:pt x="343362" y="402837"/>
                </a:lnTo>
                <a:lnTo>
                  <a:pt x="305954" y="423136"/>
                </a:lnTo>
                <a:lnTo>
                  <a:pt x="264611" y="435963"/>
                </a:lnTo>
                <a:lnTo>
                  <a:pt x="220218" y="440436"/>
                </a:lnTo>
                <a:lnTo>
                  <a:pt x="175824" y="435963"/>
                </a:lnTo>
                <a:lnTo>
                  <a:pt x="134481" y="423136"/>
                </a:lnTo>
                <a:lnTo>
                  <a:pt x="97073" y="402837"/>
                </a:lnTo>
                <a:lnTo>
                  <a:pt x="64484" y="375951"/>
                </a:lnTo>
                <a:lnTo>
                  <a:pt x="37598" y="343362"/>
                </a:lnTo>
                <a:lnTo>
                  <a:pt x="17299" y="305954"/>
                </a:lnTo>
                <a:lnTo>
                  <a:pt x="4472" y="264611"/>
                </a:lnTo>
                <a:lnTo>
                  <a:pt x="0" y="220217"/>
                </a:lnTo>
                <a:close/>
              </a:path>
            </a:pathLst>
          </a:custGeom>
          <a:ln w="12192">
            <a:solidFill>
              <a:srgbClr val="008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66594" y="3107562"/>
            <a:ext cx="24765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 b="1">
                <a:solidFill>
                  <a:srgbClr val="FFB700"/>
                </a:solidFill>
                <a:latin typeface="Arial"/>
                <a:cs typeface="Arial"/>
              </a:rPr>
              <a:t>S/4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0379" y="1621282"/>
            <a:ext cx="7307580" cy="4400550"/>
            <a:chOff x="3040379" y="1621282"/>
            <a:chExt cx="7307580" cy="4400550"/>
          </a:xfrm>
        </p:grpSpPr>
        <p:sp>
          <p:nvSpPr>
            <p:cNvPr id="22" name="object 22"/>
            <p:cNvSpPr/>
            <p:nvPr/>
          </p:nvSpPr>
          <p:spPr>
            <a:xfrm>
              <a:off x="5108956" y="1621281"/>
              <a:ext cx="3134360" cy="1937385"/>
            </a:xfrm>
            <a:custGeom>
              <a:avLst/>
              <a:gdLst/>
              <a:ahLst/>
              <a:cxnLst/>
              <a:rect l="l" t="t" r="r" b="b"/>
              <a:pathLst>
                <a:path w="3134359" h="1937385">
                  <a:moveTo>
                    <a:pt x="50800" y="1911362"/>
                  </a:moveTo>
                  <a:lnTo>
                    <a:pt x="48793" y="1901444"/>
                  </a:lnTo>
                  <a:lnTo>
                    <a:pt x="43332" y="1893366"/>
                  </a:lnTo>
                  <a:lnTo>
                    <a:pt x="35255" y="1887943"/>
                  </a:lnTo>
                  <a:lnTo>
                    <a:pt x="31750" y="1887232"/>
                  </a:lnTo>
                  <a:lnTo>
                    <a:pt x="31750" y="1885950"/>
                  </a:lnTo>
                  <a:lnTo>
                    <a:pt x="31750" y="2794"/>
                  </a:lnTo>
                  <a:lnTo>
                    <a:pt x="28956" y="0"/>
                  </a:lnTo>
                  <a:lnTo>
                    <a:pt x="21844" y="0"/>
                  </a:lnTo>
                  <a:lnTo>
                    <a:pt x="19050" y="2794"/>
                  </a:lnTo>
                  <a:lnTo>
                    <a:pt x="19050" y="1887232"/>
                  </a:lnTo>
                  <a:lnTo>
                    <a:pt x="15532" y="1887943"/>
                  </a:lnTo>
                  <a:lnTo>
                    <a:pt x="7454" y="1893366"/>
                  </a:lnTo>
                  <a:lnTo>
                    <a:pt x="1993" y="1901444"/>
                  </a:lnTo>
                  <a:lnTo>
                    <a:pt x="0" y="1911362"/>
                  </a:lnTo>
                  <a:lnTo>
                    <a:pt x="1993" y="1921217"/>
                  </a:lnTo>
                  <a:lnTo>
                    <a:pt x="7454" y="1929295"/>
                  </a:lnTo>
                  <a:lnTo>
                    <a:pt x="15532" y="1934756"/>
                  </a:lnTo>
                  <a:lnTo>
                    <a:pt x="25400" y="1936762"/>
                  </a:lnTo>
                  <a:lnTo>
                    <a:pt x="35255" y="1934756"/>
                  </a:lnTo>
                  <a:lnTo>
                    <a:pt x="43332" y="1929295"/>
                  </a:lnTo>
                  <a:lnTo>
                    <a:pt x="48793" y="1921217"/>
                  </a:lnTo>
                  <a:lnTo>
                    <a:pt x="49504" y="1917712"/>
                  </a:lnTo>
                  <a:lnTo>
                    <a:pt x="50800" y="1911362"/>
                  </a:lnTo>
                  <a:close/>
                </a:path>
                <a:path w="3134359" h="1937385">
                  <a:moveTo>
                    <a:pt x="1615186" y="1524127"/>
                  </a:moveTo>
                  <a:lnTo>
                    <a:pt x="1613179" y="1514271"/>
                  </a:lnTo>
                  <a:lnTo>
                    <a:pt x="1607718" y="1506194"/>
                  </a:lnTo>
                  <a:lnTo>
                    <a:pt x="1599641" y="1500733"/>
                  </a:lnTo>
                  <a:lnTo>
                    <a:pt x="1596123" y="1500022"/>
                  </a:lnTo>
                  <a:lnTo>
                    <a:pt x="1596136" y="1527683"/>
                  </a:lnTo>
                  <a:lnTo>
                    <a:pt x="1596110" y="1500022"/>
                  </a:lnTo>
                  <a:lnTo>
                    <a:pt x="1596110" y="1498727"/>
                  </a:lnTo>
                  <a:lnTo>
                    <a:pt x="1595374" y="9398"/>
                  </a:lnTo>
                  <a:lnTo>
                    <a:pt x="1595374" y="5842"/>
                  </a:lnTo>
                  <a:lnTo>
                    <a:pt x="1592580" y="3048"/>
                  </a:lnTo>
                  <a:lnTo>
                    <a:pt x="1585468" y="3048"/>
                  </a:lnTo>
                  <a:lnTo>
                    <a:pt x="1582674" y="5842"/>
                  </a:lnTo>
                  <a:lnTo>
                    <a:pt x="1583410" y="1500022"/>
                  </a:lnTo>
                  <a:lnTo>
                    <a:pt x="1579867" y="1500733"/>
                  </a:lnTo>
                  <a:lnTo>
                    <a:pt x="1571790" y="1506194"/>
                  </a:lnTo>
                  <a:lnTo>
                    <a:pt x="1566367" y="1514271"/>
                  </a:lnTo>
                  <a:lnTo>
                    <a:pt x="1564386" y="1524127"/>
                  </a:lnTo>
                  <a:lnTo>
                    <a:pt x="1566379" y="1534045"/>
                  </a:lnTo>
                  <a:lnTo>
                    <a:pt x="1571840" y="1542122"/>
                  </a:lnTo>
                  <a:lnTo>
                    <a:pt x="1579918" y="1547545"/>
                  </a:lnTo>
                  <a:lnTo>
                    <a:pt x="1589786" y="1549527"/>
                  </a:lnTo>
                  <a:lnTo>
                    <a:pt x="1599641" y="1547545"/>
                  </a:lnTo>
                  <a:lnTo>
                    <a:pt x="1607718" y="1542122"/>
                  </a:lnTo>
                  <a:lnTo>
                    <a:pt x="1613179" y="1534045"/>
                  </a:lnTo>
                  <a:lnTo>
                    <a:pt x="1613890" y="1530477"/>
                  </a:lnTo>
                  <a:lnTo>
                    <a:pt x="1615186" y="1524127"/>
                  </a:lnTo>
                  <a:close/>
                </a:path>
                <a:path w="3134359" h="1937385">
                  <a:moveTo>
                    <a:pt x="3133852" y="1911362"/>
                  </a:moveTo>
                  <a:lnTo>
                    <a:pt x="3131845" y="1901444"/>
                  </a:lnTo>
                  <a:lnTo>
                    <a:pt x="3126384" y="1893366"/>
                  </a:lnTo>
                  <a:lnTo>
                    <a:pt x="3118307" y="1887943"/>
                  </a:lnTo>
                  <a:lnTo>
                    <a:pt x="3114802" y="1887232"/>
                  </a:lnTo>
                  <a:lnTo>
                    <a:pt x="3114802" y="1885950"/>
                  </a:lnTo>
                  <a:lnTo>
                    <a:pt x="3114802" y="2794"/>
                  </a:lnTo>
                  <a:lnTo>
                    <a:pt x="3112008" y="0"/>
                  </a:lnTo>
                  <a:lnTo>
                    <a:pt x="3104896" y="0"/>
                  </a:lnTo>
                  <a:lnTo>
                    <a:pt x="3102102" y="2794"/>
                  </a:lnTo>
                  <a:lnTo>
                    <a:pt x="3102102" y="1887232"/>
                  </a:lnTo>
                  <a:lnTo>
                    <a:pt x="3098584" y="1887943"/>
                  </a:lnTo>
                  <a:lnTo>
                    <a:pt x="3090507" y="1893366"/>
                  </a:lnTo>
                  <a:lnTo>
                    <a:pt x="3085046" y="1901444"/>
                  </a:lnTo>
                  <a:lnTo>
                    <a:pt x="3083052" y="1911362"/>
                  </a:lnTo>
                  <a:lnTo>
                    <a:pt x="3085046" y="1921217"/>
                  </a:lnTo>
                  <a:lnTo>
                    <a:pt x="3090507" y="1929295"/>
                  </a:lnTo>
                  <a:lnTo>
                    <a:pt x="3098584" y="1934756"/>
                  </a:lnTo>
                  <a:lnTo>
                    <a:pt x="3108452" y="1936762"/>
                  </a:lnTo>
                  <a:lnTo>
                    <a:pt x="3118307" y="1934756"/>
                  </a:lnTo>
                  <a:lnTo>
                    <a:pt x="3126384" y="1929295"/>
                  </a:lnTo>
                  <a:lnTo>
                    <a:pt x="3131845" y="1921217"/>
                  </a:lnTo>
                  <a:lnTo>
                    <a:pt x="3132556" y="1917712"/>
                  </a:lnTo>
                  <a:lnTo>
                    <a:pt x="3133852" y="19113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40379" y="1627632"/>
              <a:ext cx="7307326" cy="91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43042" y="3225673"/>
              <a:ext cx="6153229" cy="27926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43042" y="3225673"/>
              <a:ext cx="6153785" cy="2792730"/>
            </a:xfrm>
            <a:custGeom>
              <a:avLst/>
              <a:gdLst/>
              <a:ahLst/>
              <a:cxnLst/>
              <a:rect l="l" t="t" r="r" b="b"/>
              <a:pathLst>
                <a:path w="6153784" h="2792729">
                  <a:moveTo>
                    <a:pt x="2194258" y="313943"/>
                  </a:moveTo>
                  <a:lnTo>
                    <a:pt x="2142226" y="301478"/>
                  </a:lnTo>
                  <a:lnTo>
                    <a:pt x="2090101" y="291632"/>
                  </a:lnTo>
                  <a:lnTo>
                    <a:pt x="2037974" y="284327"/>
                  </a:lnTo>
                  <a:lnTo>
                    <a:pt x="1985939" y="279483"/>
                  </a:lnTo>
                  <a:lnTo>
                    <a:pt x="1934088" y="277019"/>
                  </a:lnTo>
                  <a:lnTo>
                    <a:pt x="1882513" y="276857"/>
                  </a:lnTo>
                  <a:lnTo>
                    <a:pt x="1831306" y="278915"/>
                  </a:lnTo>
                  <a:lnTo>
                    <a:pt x="1780561" y="283116"/>
                  </a:lnTo>
                  <a:lnTo>
                    <a:pt x="1730368" y="289378"/>
                  </a:lnTo>
                  <a:lnTo>
                    <a:pt x="1680822" y="297622"/>
                  </a:lnTo>
                  <a:lnTo>
                    <a:pt x="1632013" y="307768"/>
                  </a:lnTo>
                  <a:lnTo>
                    <a:pt x="1584035" y="319737"/>
                  </a:lnTo>
                  <a:lnTo>
                    <a:pt x="1536980" y="333448"/>
                  </a:lnTo>
                  <a:lnTo>
                    <a:pt x="1490940" y="348822"/>
                  </a:lnTo>
                  <a:lnTo>
                    <a:pt x="1446008" y="365778"/>
                  </a:lnTo>
                  <a:lnTo>
                    <a:pt x="1402276" y="384238"/>
                  </a:lnTo>
                  <a:lnTo>
                    <a:pt x="1359836" y="404122"/>
                  </a:lnTo>
                  <a:lnTo>
                    <a:pt x="1318781" y="425349"/>
                  </a:lnTo>
                  <a:lnTo>
                    <a:pt x="1279203" y="447839"/>
                  </a:lnTo>
                  <a:lnTo>
                    <a:pt x="1241195" y="471514"/>
                  </a:lnTo>
                  <a:lnTo>
                    <a:pt x="1204849" y="496293"/>
                  </a:lnTo>
                  <a:lnTo>
                    <a:pt x="1170257" y="522096"/>
                  </a:lnTo>
                  <a:lnTo>
                    <a:pt x="1129429" y="555245"/>
                  </a:lnTo>
                  <a:lnTo>
                    <a:pt x="1090084" y="589777"/>
                  </a:lnTo>
                  <a:lnTo>
                    <a:pt x="1052261" y="625649"/>
                  </a:lnTo>
                  <a:lnTo>
                    <a:pt x="1015995" y="662818"/>
                  </a:lnTo>
                  <a:lnTo>
                    <a:pt x="981324" y="701243"/>
                  </a:lnTo>
                  <a:lnTo>
                    <a:pt x="948283" y="740881"/>
                  </a:lnTo>
                  <a:lnTo>
                    <a:pt x="916911" y="781691"/>
                  </a:lnTo>
                  <a:lnTo>
                    <a:pt x="887243" y="823628"/>
                  </a:lnTo>
                  <a:lnTo>
                    <a:pt x="859317" y="866652"/>
                  </a:lnTo>
                  <a:lnTo>
                    <a:pt x="833169" y="910721"/>
                  </a:lnTo>
                  <a:lnTo>
                    <a:pt x="808836" y="955790"/>
                  </a:lnTo>
                  <a:lnTo>
                    <a:pt x="786355" y="1001819"/>
                  </a:lnTo>
                  <a:lnTo>
                    <a:pt x="765762" y="1048765"/>
                  </a:lnTo>
                  <a:lnTo>
                    <a:pt x="721519" y="1067540"/>
                  </a:lnTo>
                  <a:lnTo>
                    <a:pt x="679099" y="1089941"/>
                  </a:lnTo>
                  <a:lnTo>
                    <a:pt x="638602" y="1115783"/>
                  </a:lnTo>
                  <a:lnTo>
                    <a:pt x="600131" y="1144885"/>
                  </a:lnTo>
                  <a:lnTo>
                    <a:pt x="563784" y="1177061"/>
                  </a:lnTo>
                  <a:lnTo>
                    <a:pt x="529664" y="1212128"/>
                  </a:lnTo>
                  <a:lnTo>
                    <a:pt x="497872" y="1249902"/>
                  </a:lnTo>
                  <a:lnTo>
                    <a:pt x="468507" y="1290199"/>
                  </a:lnTo>
                  <a:lnTo>
                    <a:pt x="441671" y="1332835"/>
                  </a:lnTo>
                  <a:lnTo>
                    <a:pt x="417464" y="1377627"/>
                  </a:lnTo>
                  <a:lnTo>
                    <a:pt x="395987" y="1424390"/>
                  </a:lnTo>
                  <a:lnTo>
                    <a:pt x="377342" y="1472942"/>
                  </a:lnTo>
                  <a:lnTo>
                    <a:pt x="361629" y="1523097"/>
                  </a:lnTo>
                  <a:lnTo>
                    <a:pt x="348948" y="1574672"/>
                  </a:lnTo>
                  <a:lnTo>
                    <a:pt x="314731" y="1607207"/>
                  </a:lnTo>
                  <a:lnTo>
                    <a:pt x="281702" y="1641190"/>
                  </a:lnTo>
                  <a:lnTo>
                    <a:pt x="249967" y="1676573"/>
                  </a:lnTo>
                  <a:lnTo>
                    <a:pt x="219629" y="1713304"/>
                  </a:lnTo>
                  <a:lnTo>
                    <a:pt x="190794" y="1751331"/>
                  </a:lnTo>
                  <a:lnTo>
                    <a:pt x="163566" y="1790605"/>
                  </a:lnTo>
                  <a:lnTo>
                    <a:pt x="138049" y="1831075"/>
                  </a:lnTo>
                  <a:lnTo>
                    <a:pt x="114348" y="1872689"/>
                  </a:lnTo>
                  <a:lnTo>
                    <a:pt x="92567" y="1915398"/>
                  </a:lnTo>
                  <a:lnTo>
                    <a:pt x="72811" y="1959149"/>
                  </a:lnTo>
                  <a:lnTo>
                    <a:pt x="55185" y="2003892"/>
                  </a:lnTo>
                  <a:lnTo>
                    <a:pt x="39793" y="2049577"/>
                  </a:lnTo>
                  <a:lnTo>
                    <a:pt x="26739" y="2096153"/>
                  </a:lnTo>
                  <a:lnTo>
                    <a:pt x="16128" y="2143568"/>
                  </a:lnTo>
                  <a:lnTo>
                    <a:pt x="8065" y="2191772"/>
                  </a:lnTo>
                  <a:lnTo>
                    <a:pt x="2654" y="2240714"/>
                  </a:lnTo>
                  <a:lnTo>
                    <a:pt x="0" y="2290344"/>
                  </a:lnTo>
                  <a:lnTo>
                    <a:pt x="206" y="2340610"/>
                  </a:lnTo>
                  <a:lnTo>
                    <a:pt x="2920" y="2393768"/>
                  </a:lnTo>
                  <a:lnTo>
                    <a:pt x="7544" y="2446453"/>
                  </a:lnTo>
                  <a:lnTo>
                    <a:pt x="14134" y="2498554"/>
                  </a:lnTo>
                  <a:lnTo>
                    <a:pt x="22746" y="2549958"/>
                  </a:lnTo>
                  <a:lnTo>
                    <a:pt x="33438" y="2600554"/>
                  </a:lnTo>
                  <a:lnTo>
                    <a:pt x="46265" y="2650228"/>
                  </a:lnTo>
                  <a:lnTo>
                    <a:pt x="61284" y="2698869"/>
                  </a:lnTo>
                  <a:lnTo>
                    <a:pt x="78551" y="2746365"/>
                  </a:lnTo>
                  <a:lnTo>
                    <a:pt x="98123" y="2792603"/>
                  </a:lnTo>
                  <a:lnTo>
                    <a:pt x="6054550" y="2792603"/>
                  </a:lnTo>
                  <a:lnTo>
                    <a:pt x="6074592" y="2746227"/>
                  </a:lnTo>
                  <a:lnTo>
                    <a:pt x="6092510" y="2698748"/>
                  </a:lnTo>
                  <a:lnTo>
                    <a:pt x="6108243" y="2650228"/>
                  </a:lnTo>
                  <a:lnTo>
                    <a:pt x="6121727" y="2600726"/>
                  </a:lnTo>
                  <a:lnTo>
                    <a:pt x="6132901" y="2550303"/>
                  </a:lnTo>
                  <a:lnTo>
                    <a:pt x="6141700" y="2499020"/>
                  </a:lnTo>
                  <a:lnTo>
                    <a:pt x="6148064" y="2446936"/>
                  </a:lnTo>
                  <a:lnTo>
                    <a:pt x="6151927" y="2394113"/>
                  </a:lnTo>
                  <a:lnTo>
                    <a:pt x="6153229" y="2340610"/>
                  </a:lnTo>
                  <a:lnTo>
                    <a:pt x="6151994" y="2288741"/>
                  </a:lnTo>
                  <a:lnTo>
                    <a:pt x="6148327" y="2237992"/>
                  </a:lnTo>
                  <a:lnTo>
                    <a:pt x="6142283" y="2188359"/>
                  </a:lnTo>
                  <a:lnTo>
                    <a:pt x="6133918" y="2139836"/>
                  </a:lnTo>
                  <a:lnTo>
                    <a:pt x="6123288" y="2092420"/>
                  </a:lnTo>
                  <a:lnTo>
                    <a:pt x="6110449" y="2046106"/>
                  </a:lnTo>
                  <a:lnTo>
                    <a:pt x="6095456" y="2000889"/>
                  </a:lnTo>
                  <a:lnTo>
                    <a:pt x="6078366" y="1956766"/>
                  </a:lnTo>
                  <a:lnTo>
                    <a:pt x="6059233" y="1913731"/>
                  </a:lnTo>
                  <a:lnTo>
                    <a:pt x="6038115" y="1871780"/>
                  </a:lnTo>
                  <a:lnTo>
                    <a:pt x="6015066" y="1830909"/>
                  </a:lnTo>
                  <a:lnTo>
                    <a:pt x="5990142" y="1791113"/>
                  </a:lnTo>
                  <a:lnTo>
                    <a:pt x="5963400" y="1752389"/>
                  </a:lnTo>
                  <a:lnTo>
                    <a:pt x="5934895" y="1714730"/>
                  </a:lnTo>
                  <a:lnTo>
                    <a:pt x="5904683" y="1678134"/>
                  </a:lnTo>
                  <a:lnTo>
                    <a:pt x="5872819" y="1642595"/>
                  </a:lnTo>
                  <a:lnTo>
                    <a:pt x="5839359" y="1608110"/>
                  </a:lnTo>
                  <a:lnTo>
                    <a:pt x="5804360" y="1574672"/>
                  </a:lnTo>
                  <a:lnTo>
                    <a:pt x="5794250" y="1525908"/>
                  </a:lnTo>
                  <a:lnTo>
                    <a:pt x="5780416" y="1477580"/>
                  </a:lnTo>
                  <a:lnTo>
                    <a:pt x="5763031" y="1430013"/>
                  </a:lnTo>
                  <a:lnTo>
                    <a:pt x="5742267" y="1383525"/>
                  </a:lnTo>
                  <a:lnTo>
                    <a:pt x="5718296" y="1338440"/>
                  </a:lnTo>
                  <a:lnTo>
                    <a:pt x="5691290" y="1295077"/>
                  </a:lnTo>
                  <a:lnTo>
                    <a:pt x="5661422" y="1253759"/>
                  </a:lnTo>
                  <a:lnTo>
                    <a:pt x="5628863" y="1214807"/>
                  </a:lnTo>
                  <a:lnTo>
                    <a:pt x="5593787" y="1178542"/>
                  </a:lnTo>
                  <a:lnTo>
                    <a:pt x="5556364" y="1145285"/>
                  </a:lnTo>
                  <a:lnTo>
                    <a:pt x="5516768" y="1115357"/>
                  </a:lnTo>
                  <a:lnTo>
                    <a:pt x="5475170" y="1089081"/>
                  </a:lnTo>
                  <a:lnTo>
                    <a:pt x="5431742" y="1066776"/>
                  </a:lnTo>
                  <a:lnTo>
                    <a:pt x="5386657" y="1048765"/>
                  </a:lnTo>
                  <a:lnTo>
                    <a:pt x="5366185" y="1001079"/>
                  </a:lnTo>
                  <a:lnTo>
                    <a:pt x="5343878" y="954611"/>
                  </a:lnTo>
                  <a:lnTo>
                    <a:pt x="5319753" y="909357"/>
                  </a:lnTo>
                  <a:lnTo>
                    <a:pt x="5293828" y="865310"/>
                  </a:lnTo>
                  <a:lnTo>
                    <a:pt x="5266120" y="822463"/>
                  </a:lnTo>
                  <a:lnTo>
                    <a:pt x="5236648" y="780809"/>
                  </a:lnTo>
                  <a:lnTo>
                    <a:pt x="5205429" y="740342"/>
                  </a:lnTo>
                  <a:lnTo>
                    <a:pt x="5172480" y="701056"/>
                  </a:lnTo>
                  <a:lnTo>
                    <a:pt x="5137820" y="662943"/>
                  </a:lnTo>
                  <a:lnTo>
                    <a:pt x="5101466" y="625997"/>
                  </a:lnTo>
                  <a:lnTo>
                    <a:pt x="5063435" y="590212"/>
                  </a:lnTo>
                  <a:lnTo>
                    <a:pt x="5023746" y="555581"/>
                  </a:lnTo>
                  <a:lnTo>
                    <a:pt x="4982416" y="522096"/>
                  </a:lnTo>
                  <a:lnTo>
                    <a:pt x="4947822" y="496246"/>
                  </a:lnTo>
                  <a:lnTo>
                    <a:pt x="4911470" y="471428"/>
                  </a:lnTo>
                  <a:lnTo>
                    <a:pt x="4873452" y="447723"/>
                  </a:lnTo>
                  <a:lnTo>
                    <a:pt x="4833861" y="425210"/>
                  </a:lnTo>
                  <a:lnTo>
                    <a:pt x="4792792" y="403967"/>
                  </a:lnTo>
                  <a:lnTo>
                    <a:pt x="4750336" y="384073"/>
                  </a:lnTo>
                  <a:lnTo>
                    <a:pt x="4706586" y="365609"/>
                  </a:lnTo>
                  <a:lnTo>
                    <a:pt x="4661637" y="348653"/>
                  </a:lnTo>
                  <a:lnTo>
                    <a:pt x="4615580" y="333284"/>
                  </a:lnTo>
                  <a:lnTo>
                    <a:pt x="4568509" y="319582"/>
                  </a:lnTo>
                  <a:lnTo>
                    <a:pt x="4520517" y="307625"/>
                  </a:lnTo>
                  <a:lnTo>
                    <a:pt x="4471697" y="297493"/>
                  </a:lnTo>
                  <a:lnTo>
                    <a:pt x="4422142" y="289265"/>
                  </a:lnTo>
                  <a:lnTo>
                    <a:pt x="4371944" y="283020"/>
                  </a:lnTo>
                  <a:lnTo>
                    <a:pt x="4321198" y="278837"/>
                  </a:lnTo>
                  <a:lnTo>
                    <a:pt x="4269996" y="276795"/>
                  </a:lnTo>
                  <a:lnTo>
                    <a:pt x="4218430" y="276973"/>
                  </a:lnTo>
                  <a:lnTo>
                    <a:pt x="4166595" y="279452"/>
                  </a:lnTo>
                  <a:lnTo>
                    <a:pt x="4114583" y="284309"/>
                  </a:lnTo>
                  <a:lnTo>
                    <a:pt x="4062487" y="291623"/>
                  </a:lnTo>
                  <a:lnTo>
                    <a:pt x="4010400" y="301475"/>
                  </a:lnTo>
                  <a:lnTo>
                    <a:pt x="3958415" y="313943"/>
                  </a:lnTo>
                  <a:lnTo>
                    <a:pt x="3918136" y="279174"/>
                  </a:lnTo>
                  <a:lnTo>
                    <a:pt x="3877113" y="246666"/>
                  </a:lnTo>
                  <a:lnTo>
                    <a:pt x="3835358" y="216378"/>
                  </a:lnTo>
                  <a:lnTo>
                    <a:pt x="3792882" y="188269"/>
                  </a:lnTo>
                  <a:lnTo>
                    <a:pt x="3749694" y="162297"/>
                  </a:lnTo>
                  <a:lnTo>
                    <a:pt x="3705807" y="138422"/>
                  </a:lnTo>
                  <a:lnTo>
                    <a:pt x="3661230" y="116602"/>
                  </a:lnTo>
                  <a:lnTo>
                    <a:pt x="3615974" y="96795"/>
                  </a:lnTo>
                  <a:lnTo>
                    <a:pt x="3570049" y="78961"/>
                  </a:lnTo>
                  <a:lnTo>
                    <a:pt x="3523468" y="63057"/>
                  </a:lnTo>
                  <a:lnTo>
                    <a:pt x="3476239" y="49043"/>
                  </a:lnTo>
                  <a:lnTo>
                    <a:pt x="3428374" y="36878"/>
                  </a:lnTo>
                  <a:lnTo>
                    <a:pt x="3379883" y="26519"/>
                  </a:lnTo>
                  <a:lnTo>
                    <a:pt x="3330778" y="17926"/>
                  </a:lnTo>
                  <a:lnTo>
                    <a:pt x="3281068" y="11058"/>
                  </a:lnTo>
                  <a:lnTo>
                    <a:pt x="3230765" y="5872"/>
                  </a:lnTo>
                  <a:lnTo>
                    <a:pt x="3179879" y="2328"/>
                  </a:lnTo>
                  <a:lnTo>
                    <a:pt x="3128420" y="384"/>
                  </a:lnTo>
                  <a:lnTo>
                    <a:pt x="3076400" y="0"/>
                  </a:lnTo>
                  <a:lnTo>
                    <a:pt x="3024361" y="384"/>
                  </a:lnTo>
                  <a:lnTo>
                    <a:pt x="2972886" y="2328"/>
                  </a:lnTo>
                  <a:lnTo>
                    <a:pt x="2921984" y="5872"/>
                  </a:lnTo>
                  <a:lnTo>
                    <a:pt x="2871668" y="11058"/>
                  </a:lnTo>
                  <a:lnTo>
                    <a:pt x="2821946" y="17926"/>
                  </a:lnTo>
                  <a:lnTo>
                    <a:pt x="2772831" y="26519"/>
                  </a:lnTo>
                  <a:lnTo>
                    <a:pt x="2724332" y="36878"/>
                  </a:lnTo>
                  <a:lnTo>
                    <a:pt x="2676459" y="49043"/>
                  </a:lnTo>
                  <a:lnTo>
                    <a:pt x="2629224" y="63057"/>
                  </a:lnTo>
                  <a:lnTo>
                    <a:pt x="2582638" y="78961"/>
                  </a:lnTo>
                  <a:lnTo>
                    <a:pt x="2536709" y="96795"/>
                  </a:lnTo>
                  <a:lnTo>
                    <a:pt x="2491450" y="116602"/>
                  </a:lnTo>
                  <a:lnTo>
                    <a:pt x="2446871" y="138422"/>
                  </a:lnTo>
                  <a:lnTo>
                    <a:pt x="2402982" y="162297"/>
                  </a:lnTo>
                  <a:lnTo>
                    <a:pt x="2359793" y="188269"/>
                  </a:lnTo>
                  <a:lnTo>
                    <a:pt x="2317316" y="216378"/>
                  </a:lnTo>
                  <a:lnTo>
                    <a:pt x="2275561" y="246666"/>
                  </a:lnTo>
                  <a:lnTo>
                    <a:pt x="2234538" y="279174"/>
                  </a:lnTo>
                  <a:lnTo>
                    <a:pt x="2194258" y="313943"/>
                  </a:lnTo>
                  <a:close/>
                </a:path>
              </a:pathLst>
            </a:custGeom>
            <a:ln w="609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659879" y="5213603"/>
              <a:ext cx="628015" cy="248920"/>
            </a:xfrm>
            <a:custGeom>
              <a:avLst/>
              <a:gdLst/>
              <a:ahLst/>
              <a:cxnLst/>
              <a:rect l="l" t="t" r="r" b="b"/>
              <a:pathLst>
                <a:path w="628015" h="248920">
                  <a:moveTo>
                    <a:pt x="606044" y="0"/>
                  </a:moveTo>
                  <a:lnTo>
                    <a:pt x="21844" y="0"/>
                  </a:lnTo>
                  <a:lnTo>
                    <a:pt x="13340" y="1716"/>
                  </a:lnTo>
                  <a:lnTo>
                    <a:pt x="6397" y="6397"/>
                  </a:lnTo>
                  <a:lnTo>
                    <a:pt x="1716" y="13340"/>
                  </a:lnTo>
                  <a:lnTo>
                    <a:pt x="0" y="21844"/>
                  </a:lnTo>
                  <a:lnTo>
                    <a:pt x="0" y="226568"/>
                  </a:lnTo>
                  <a:lnTo>
                    <a:pt x="1716" y="235071"/>
                  </a:lnTo>
                  <a:lnTo>
                    <a:pt x="6397" y="242014"/>
                  </a:lnTo>
                  <a:lnTo>
                    <a:pt x="13340" y="246695"/>
                  </a:lnTo>
                  <a:lnTo>
                    <a:pt x="21844" y="248412"/>
                  </a:lnTo>
                  <a:lnTo>
                    <a:pt x="606044" y="248412"/>
                  </a:lnTo>
                  <a:lnTo>
                    <a:pt x="614547" y="246695"/>
                  </a:lnTo>
                  <a:lnTo>
                    <a:pt x="621490" y="242014"/>
                  </a:lnTo>
                  <a:lnTo>
                    <a:pt x="626171" y="235071"/>
                  </a:lnTo>
                  <a:lnTo>
                    <a:pt x="627888" y="226568"/>
                  </a:lnTo>
                  <a:lnTo>
                    <a:pt x="627888" y="21844"/>
                  </a:lnTo>
                  <a:lnTo>
                    <a:pt x="626171" y="13340"/>
                  </a:lnTo>
                  <a:lnTo>
                    <a:pt x="621490" y="6397"/>
                  </a:lnTo>
                  <a:lnTo>
                    <a:pt x="614547" y="1716"/>
                  </a:lnTo>
                  <a:lnTo>
                    <a:pt x="60604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60875" y="4751832"/>
              <a:ext cx="5538470" cy="349250"/>
            </a:xfrm>
            <a:custGeom>
              <a:avLst/>
              <a:gdLst/>
              <a:ahLst/>
              <a:cxnLst/>
              <a:rect l="l" t="t" r="r" b="b"/>
              <a:pathLst>
                <a:path w="5538470" h="349250">
                  <a:moveTo>
                    <a:pt x="1340485" y="42545"/>
                  </a:moveTo>
                  <a:lnTo>
                    <a:pt x="1649222" y="349250"/>
                  </a:lnTo>
                  <a:lnTo>
                    <a:pt x="3896232" y="349250"/>
                  </a:lnTo>
                  <a:lnTo>
                    <a:pt x="3907102" y="338455"/>
                  </a:lnTo>
                  <a:lnTo>
                    <a:pt x="1656207" y="338455"/>
                  </a:lnTo>
                  <a:lnTo>
                    <a:pt x="1651762" y="336550"/>
                  </a:lnTo>
                  <a:lnTo>
                    <a:pt x="1654290" y="336550"/>
                  </a:lnTo>
                  <a:lnTo>
                    <a:pt x="1360375" y="44450"/>
                  </a:lnTo>
                  <a:lnTo>
                    <a:pt x="1344929" y="44450"/>
                  </a:lnTo>
                  <a:lnTo>
                    <a:pt x="1340485" y="42545"/>
                  </a:lnTo>
                  <a:close/>
                </a:path>
                <a:path w="5538470" h="349250">
                  <a:moveTo>
                    <a:pt x="1654290" y="336550"/>
                  </a:moveTo>
                  <a:lnTo>
                    <a:pt x="1651762" y="336550"/>
                  </a:lnTo>
                  <a:lnTo>
                    <a:pt x="1656207" y="338455"/>
                  </a:lnTo>
                  <a:lnTo>
                    <a:pt x="1654290" y="336550"/>
                  </a:lnTo>
                  <a:close/>
                </a:path>
                <a:path w="5538470" h="349250">
                  <a:moveTo>
                    <a:pt x="3891039" y="336550"/>
                  </a:moveTo>
                  <a:lnTo>
                    <a:pt x="1654290" y="336550"/>
                  </a:lnTo>
                  <a:lnTo>
                    <a:pt x="1656207" y="338455"/>
                  </a:lnTo>
                  <a:lnTo>
                    <a:pt x="3889121" y="338455"/>
                  </a:lnTo>
                  <a:lnTo>
                    <a:pt x="3891039" y="336550"/>
                  </a:lnTo>
                  <a:close/>
                </a:path>
                <a:path w="5538470" h="349250">
                  <a:moveTo>
                    <a:pt x="5463294" y="42545"/>
                  </a:moveTo>
                  <a:lnTo>
                    <a:pt x="4187063" y="42545"/>
                  </a:lnTo>
                  <a:lnTo>
                    <a:pt x="3889121" y="338455"/>
                  </a:lnTo>
                  <a:lnTo>
                    <a:pt x="3893693" y="336550"/>
                  </a:lnTo>
                  <a:lnTo>
                    <a:pt x="3909020" y="336550"/>
                  </a:lnTo>
                  <a:lnTo>
                    <a:pt x="4192256" y="55245"/>
                  </a:lnTo>
                  <a:lnTo>
                    <a:pt x="4189603" y="55245"/>
                  </a:lnTo>
                  <a:lnTo>
                    <a:pt x="4194175" y="53340"/>
                  </a:lnTo>
                  <a:lnTo>
                    <a:pt x="5462913" y="53340"/>
                  </a:lnTo>
                  <a:lnTo>
                    <a:pt x="5462016" y="48895"/>
                  </a:lnTo>
                  <a:lnTo>
                    <a:pt x="5463294" y="42545"/>
                  </a:lnTo>
                  <a:close/>
                </a:path>
                <a:path w="5538470" h="349250">
                  <a:moveTo>
                    <a:pt x="3909020" y="336550"/>
                  </a:moveTo>
                  <a:lnTo>
                    <a:pt x="3893693" y="336550"/>
                  </a:lnTo>
                  <a:lnTo>
                    <a:pt x="3889121" y="338455"/>
                  </a:lnTo>
                  <a:lnTo>
                    <a:pt x="3907102" y="338455"/>
                  </a:lnTo>
                  <a:lnTo>
                    <a:pt x="3909020" y="336550"/>
                  </a:lnTo>
                  <a:close/>
                </a:path>
                <a:path w="5538470" h="349250">
                  <a:moveTo>
                    <a:pt x="5500116" y="10795"/>
                  </a:moveTo>
                  <a:lnTo>
                    <a:pt x="5485268" y="13783"/>
                  </a:lnTo>
                  <a:lnTo>
                    <a:pt x="5473160" y="21939"/>
                  </a:lnTo>
                  <a:lnTo>
                    <a:pt x="5465004" y="34047"/>
                  </a:lnTo>
                  <a:lnTo>
                    <a:pt x="5462016" y="48895"/>
                  </a:lnTo>
                  <a:lnTo>
                    <a:pt x="5465004" y="63688"/>
                  </a:lnTo>
                  <a:lnTo>
                    <a:pt x="5473160" y="75803"/>
                  </a:lnTo>
                  <a:lnTo>
                    <a:pt x="5485268" y="83988"/>
                  </a:lnTo>
                  <a:lnTo>
                    <a:pt x="5500116" y="86995"/>
                  </a:lnTo>
                  <a:lnTo>
                    <a:pt x="5514963" y="83988"/>
                  </a:lnTo>
                  <a:lnTo>
                    <a:pt x="5527071" y="75803"/>
                  </a:lnTo>
                  <a:lnTo>
                    <a:pt x="5535227" y="63688"/>
                  </a:lnTo>
                  <a:lnTo>
                    <a:pt x="5536933" y="55245"/>
                  </a:lnTo>
                  <a:lnTo>
                    <a:pt x="5500116" y="55245"/>
                  </a:lnTo>
                  <a:lnTo>
                    <a:pt x="5500116" y="42545"/>
                  </a:lnTo>
                  <a:lnTo>
                    <a:pt x="5536937" y="42545"/>
                  </a:lnTo>
                  <a:lnTo>
                    <a:pt x="5535227" y="34047"/>
                  </a:lnTo>
                  <a:lnTo>
                    <a:pt x="5527071" y="21939"/>
                  </a:lnTo>
                  <a:lnTo>
                    <a:pt x="5514963" y="13783"/>
                  </a:lnTo>
                  <a:lnTo>
                    <a:pt x="5500116" y="10795"/>
                  </a:lnTo>
                  <a:close/>
                </a:path>
                <a:path w="5538470" h="34925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5538470" h="349250">
                  <a:moveTo>
                    <a:pt x="4194175" y="53340"/>
                  </a:moveTo>
                  <a:lnTo>
                    <a:pt x="4189603" y="55245"/>
                  </a:lnTo>
                  <a:lnTo>
                    <a:pt x="4192256" y="55245"/>
                  </a:lnTo>
                  <a:lnTo>
                    <a:pt x="4194175" y="53340"/>
                  </a:lnTo>
                  <a:close/>
                </a:path>
                <a:path w="5538470" h="349250">
                  <a:moveTo>
                    <a:pt x="5462913" y="53340"/>
                  </a:moveTo>
                  <a:lnTo>
                    <a:pt x="4194175" y="53340"/>
                  </a:lnTo>
                  <a:lnTo>
                    <a:pt x="4192256" y="55245"/>
                  </a:lnTo>
                  <a:lnTo>
                    <a:pt x="5463298" y="55245"/>
                  </a:lnTo>
                  <a:lnTo>
                    <a:pt x="5462913" y="53340"/>
                  </a:lnTo>
                  <a:close/>
                </a:path>
                <a:path w="5538470" h="349250">
                  <a:moveTo>
                    <a:pt x="5536937" y="42545"/>
                  </a:moveTo>
                  <a:lnTo>
                    <a:pt x="5500116" y="42545"/>
                  </a:lnTo>
                  <a:lnTo>
                    <a:pt x="5500116" y="55245"/>
                  </a:lnTo>
                  <a:lnTo>
                    <a:pt x="5536933" y="55245"/>
                  </a:lnTo>
                  <a:lnTo>
                    <a:pt x="5538216" y="48895"/>
                  </a:lnTo>
                  <a:lnTo>
                    <a:pt x="5536937" y="42545"/>
                  </a:lnTo>
                  <a:close/>
                </a:path>
                <a:path w="5538470" h="34925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5538470" h="349250">
                  <a:moveTo>
                    <a:pt x="1347597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1342402" y="44450"/>
                  </a:lnTo>
                  <a:lnTo>
                    <a:pt x="1340485" y="42545"/>
                  </a:lnTo>
                  <a:lnTo>
                    <a:pt x="1358459" y="42545"/>
                  </a:lnTo>
                  <a:lnTo>
                    <a:pt x="1347597" y="31750"/>
                  </a:lnTo>
                  <a:close/>
                </a:path>
                <a:path w="5538470" h="349250">
                  <a:moveTo>
                    <a:pt x="1358459" y="42545"/>
                  </a:moveTo>
                  <a:lnTo>
                    <a:pt x="1340485" y="42545"/>
                  </a:lnTo>
                  <a:lnTo>
                    <a:pt x="1344929" y="44450"/>
                  </a:lnTo>
                  <a:lnTo>
                    <a:pt x="1360375" y="44450"/>
                  </a:lnTo>
                  <a:lnTo>
                    <a:pt x="1358459" y="4254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871086" y="1788668"/>
            <a:ext cx="74866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EFAB00"/>
                </a:solidFill>
                <a:latin typeface="Arial"/>
                <a:cs typeface="Arial"/>
              </a:rPr>
              <a:t>Extend  </a:t>
            </a:r>
            <a:r>
              <a:rPr dirty="0" sz="1400" spc="-5">
                <a:latin typeface="Arial"/>
                <a:cs typeface="Arial"/>
              </a:rPr>
              <a:t>Cloud </a:t>
            </a:r>
            <a:r>
              <a:rPr dirty="0" sz="1400">
                <a:latin typeface="Arial"/>
                <a:cs typeface="Arial"/>
              </a:rPr>
              <a:t>&amp;  </a:t>
            </a:r>
            <a:r>
              <a:rPr dirty="0" sz="1400" spc="-5">
                <a:latin typeface="Arial"/>
                <a:cs typeface="Arial"/>
              </a:rPr>
              <a:t>On</a:t>
            </a:r>
            <a:r>
              <a:rPr dirty="0" sz="1400">
                <a:latin typeface="Arial"/>
                <a:cs typeface="Arial"/>
              </a:rPr>
              <a:t>-Prem  </a:t>
            </a:r>
            <a:r>
              <a:rPr dirty="0" sz="1400" spc="-5"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2272" y="1788668"/>
            <a:ext cx="11715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960982"/>
                </a:solidFill>
                <a:latin typeface="Arial"/>
                <a:cs typeface="Arial"/>
              </a:rPr>
              <a:t>Experience  </a:t>
            </a:r>
            <a:r>
              <a:rPr dirty="0" sz="1400">
                <a:latin typeface="Arial"/>
                <a:cs typeface="Arial"/>
              </a:rPr>
              <a:t>People &amp;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79768" y="1788668"/>
            <a:ext cx="112395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8FD2"/>
                </a:solidFill>
                <a:latin typeface="Arial"/>
                <a:cs typeface="Arial"/>
              </a:rPr>
              <a:t>Build  </a:t>
            </a: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if</a:t>
            </a: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erent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ing  </a:t>
            </a:r>
            <a:r>
              <a:rPr dirty="0" sz="1400">
                <a:latin typeface="Arial"/>
                <a:cs typeface="Arial"/>
              </a:rPr>
              <a:t>Digital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20278" y="1788668"/>
            <a:ext cx="112077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Integrate  </a:t>
            </a:r>
            <a:r>
              <a:rPr dirty="0" sz="1400">
                <a:latin typeface="Arial"/>
                <a:cs typeface="Arial"/>
              </a:rPr>
              <a:t>Apps, </a:t>
            </a:r>
            <a:r>
              <a:rPr dirty="0" sz="1400" spc="-5">
                <a:latin typeface="Arial"/>
                <a:cs typeface="Arial"/>
              </a:rPr>
              <a:t>Data,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&amp;  Processes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02959" y="2633368"/>
            <a:ext cx="448945" cy="451484"/>
            <a:chOff x="5902959" y="2633368"/>
            <a:chExt cx="448945" cy="451484"/>
          </a:xfrm>
        </p:grpSpPr>
        <p:sp>
          <p:nvSpPr>
            <p:cNvPr id="33" name="object 33"/>
            <p:cNvSpPr/>
            <p:nvPr/>
          </p:nvSpPr>
          <p:spPr>
            <a:xfrm>
              <a:off x="5907531" y="2637940"/>
              <a:ext cx="439420" cy="268605"/>
            </a:xfrm>
            <a:custGeom>
              <a:avLst/>
              <a:gdLst/>
              <a:ahLst/>
              <a:cxnLst/>
              <a:rect l="l" t="t" r="r" b="b"/>
              <a:pathLst>
                <a:path w="439420" h="268605">
                  <a:moveTo>
                    <a:pt x="416432" y="268327"/>
                  </a:moveTo>
                  <a:lnTo>
                    <a:pt x="409390" y="246000"/>
                  </a:lnTo>
                  <a:lnTo>
                    <a:pt x="404383" y="224496"/>
                  </a:lnTo>
                  <a:lnTo>
                    <a:pt x="403877" y="202301"/>
                  </a:lnTo>
                  <a:lnTo>
                    <a:pt x="410337" y="177903"/>
                  </a:lnTo>
                  <a:lnTo>
                    <a:pt x="420042" y="157993"/>
                  </a:lnTo>
                  <a:lnTo>
                    <a:pt x="429307" y="139977"/>
                  </a:lnTo>
                  <a:lnTo>
                    <a:pt x="436358" y="120699"/>
                  </a:lnTo>
                  <a:lnTo>
                    <a:pt x="439419" y="97004"/>
                  </a:lnTo>
                  <a:lnTo>
                    <a:pt x="437913" y="74223"/>
                  </a:lnTo>
                  <a:lnTo>
                    <a:pt x="432323" y="53157"/>
                  </a:lnTo>
                  <a:lnTo>
                    <a:pt x="407034" y="19788"/>
                  </a:lnTo>
                  <a:lnTo>
                    <a:pt x="368807" y="2484"/>
                  </a:lnTo>
                  <a:lnTo>
                    <a:pt x="346241" y="0"/>
                  </a:lnTo>
                  <a:lnTo>
                    <a:pt x="321817" y="2516"/>
                  </a:lnTo>
                  <a:lnTo>
                    <a:pt x="285892" y="18438"/>
                  </a:lnTo>
                  <a:lnTo>
                    <a:pt x="261112" y="49506"/>
                  </a:lnTo>
                  <a:lnTo>
                    <a:pt x="251414" y="83956"/>
                  </a:lnTo>
                  <a:lnTo>
                    <a:pt x="251459" y="94083"/>
                  </a:lnTo>
                  <a:lnTo>
                    <a:pt x="253364" y="104878"/>
                  </a:lnTo>
                  <a:lnTo>
                    <a:pt x="252856" y="107291"/>
                  </a:lnTo>
                  <a:lnTo>
                    <a:pt x="248665" y="116308"/>
                  </a:lnTo>
                  <a:lnTo>
                    <a:pt x="245617" y="123039"/>
                  </a:lnTo>
                  <a:lnTo>
                    <a:pt x="242823" y="129135"/>
                  </a:lnTo>
                  <a:lnTo>
                    <a:pt x="239775" y="134723"/>
                  </a:lnTo>
                  <a:lnTo>
                    <a:pt x="237291" y="139166"/>
                  </a:lnTo>
                  <a:lnTo>
                    <a:pt x="234759" y="144454"/>
                  </a:lnTo>
                  <a:lnTo>
                    <a:pt x="234132" y="149671"/>
                  </a:lnTo>
                  <a:lnTo>
                    <a:pt x="237362" y="153900"/>
                  </a:lnTo>
                  <a:lnTo>
                    <a:pt x="242383" y="155705"/>
                  </a:lnTo>
                  <a:lnTo>
                    <a:pt x="246284" y="156725"/>
                  </a:lnTo>
                  <a:lnTo>
                    <a:pt x="248328" y="160365"/>
                  </a:lnTo>
                  <a:lnTo>
                    <a:pt x="247776" y="170029"/>
                  </a:lnTo>
                  <a:lnTo>
                    <a:pt x="246125" y="180570"/>
                  </a:lnTo>
                  <a:lnTo>
                    <a:pt x="250316" y="175871"/>
                  </a:lnTo>
                  <a:lnTo>
                    <a:pt x="249427" y="180824"/>
                  </a:lnTo>
                  <a:lnTo>
                    <a:pt x="248412" y="186285"/>
                  </a:lnTo>
                  <a:lnTo>
                    <a:pt x="248157" y="187174"/>
                  </a:lnTo>
                  <a:lnTo>
                    <a:pt x="251205" y="190984"/>
                  </a:lnTo>
                  <a:lnTo>
                    <a:pt x="254507" y="195048"/>
                  </a:lnTo>
                  <a:lnTo>
                    <a:pt x="253618" y="208510"/>
                  </a:lnTo>
                  <a:lnTo>
                    <a:pt x="254126" y="215495"/>
                  </a:lnTo>
                  <a:lnTo>
                    <a:pt x="259476" y="224603"/>
                  </a:lnTo>
                  <a:lnTo>
                    <a:pt x="270446" y="227687"/>
                  </a:lnTo>
                  <a:lnTo>
                    <a:pt x="283130" y="227818"/>
                  </a:lnTo>
                  <a:lnTo>
                    <a:pt x="293623" y="228068"/>
                  </a:lnTo>
                  <a:lnTo>
                    <a:pt x="303494" y="231911"/>
                  </a:lnTo>
                  <a:lnTo>
                    <a:pt x="307339" y="239958"/>
                  </a:lnTo>
                  <a:lnTo>
                    <a:pt x="307661" y="252124"/>
                  </a:lnTo>
                  <a:lnTo>
                    <a:pt x="306958" y="268327"/>
                  </a:lnTo>
                </a:path>
                <a:path w="439420" h="268605">
                  <a:moveTo>
                    <a:pt x="23367" y="268327"/>
                  </a:moveTo>
                  <a:lnTo>
                    <a:pt x="30442" y="246000"/>
                  </a:lnTo>
                  <a:lnTo>
                    <a:pt x="35385" y="224496"/>
                  </a:lnTo>
                  <a:lnTo>
                    <a:pt x="35780" y="202301"/>
                  </a:lnTo>
                  <a:lnTo>
                    <a:pt x="29209" y="177903"/>
                  </a:lnTo>
                  <a:lnTo>
                    <a:pt x="19627" y="157993"/>
                  </a:lnTo>
                  <a:lnTo>
                    <a:pt x="10366" y="139977"/>
                  </a:lnTo>
                  <a:lnTo>
                    <a:pt x="3224" y="120699"/>
                  </a:lnTo>
                  <a:lnTo>
                    <a:pt x="0" y="97004"/>
                  </a:lnTo>
                  <a:lnTo>
                    <a:pt x="1549" y="74223"/>
                  </a:lnTo>
                  <a:lnTo>
                    <a:pt x="7254" y="53157"/>
                  </a:lnTo>
                  <a:lnTo>
                    <a:pt x="32892" y="19788"/>
                  </a:lnTo>
                  <a:lnTo>
                    <a:pt x="71310" y="2484"/>
                  </a:lnTo>
                  <a:lnTo>
                    <a:pt x="93936" y="0"/>
                  </a:lnTo>
                  <a:lnTo>
                    <a:pt x="118490" y="2516"/>
                  </a:lnTo>
                  <a:lnTo>
                    <a:pt x="154892" y="18438"/>
                  </a:lnTo>
                  <a:lnTo>
                    <a:pt x="179577" y="49506"/>
                  </a:lnTo>
                  <a:lnTo>
                    <a:pt x="189610" y="94083"/>
                  </a:lnTo>
                  <a:lnTo>
                    <a:pt x="187451" y="104878"/>
                  </a:lnTo>
                  <a:lnTo>
                    <a:pt x="187959" y="107291"/>
                  </a:lnTo>
                  <a:lnTo>
                    <a:pt x="192404" y="116308"/>
                  </a:lnTo>
                  <a:lnTo>
                    <a:pt x="195198" y="123039"/>
                  </a:lnTo>
                  <a:lnTo>
                    <a:pt x="197992" y="129135"/>
                  </a:lnTo>
                  <a:lnTo>
                    <a:pt x="201040" y="134723"/>
                  </a:lnTo>
                  <a:lnTo>
                    <a:pt x="203602" y="139166"/>
                  </a:lnTo>
                  <a:lnTo>
                    <a:pt x="206200" y="144454"/>
                  </a:lnTo>
                  <a:lnTo>
                    <a:pt x="206916" y="149671"/>
                  </a:lnTo>
                  <a:lnTo>
                    <a:pt x="203834" y="153900"/>
                  </a:lnTo>
                  <a:lnTo>
                    <a:pt x="198701" y="155705"/>
                  </a:lnTo>
                  <a:lnTo>
                    <a:pt x="194675" y="156725"/>
                  </a:lnTo>
                  <a:lnTo>
                    <a:pt x="192530" y="160365"/>
                  </a:lnTo>
                  <a:lnTo>
                    <a:pt x="193039" y="170029"/>
                  </a:lnTo>
                  <a:lnTo>
                    <a:pt x="194690" y="180570"/>
                  </a:lnTo>
                  <a:lnTo>
                    <a:pt x="190753" y="175871"/>
                  </a:lnTo>
                  <a:lnTo>
                    <a:pt x="191642" y="180824"/>
                  </a:lnTo>
                  <a:lnTo>
                    <a:pt x="192404" y="186285"/>
                  </a:lnTo>
                  <a:lnTo>
                    <a:pt x="193039" y="187174"/>
                  </a:lnTo>
                  <a:lnTo>
                    <a:pt x="189610" y="190984"/>
                  </a:lnTo>
                  <a:lnTo>
                    <a:pt x="186308" y="195048"/>
                  </a:lnTo>
                  <a:lnTo>
                    <a:pt x="187451" y="208510"/>
                  </a:lnTo>
                  <a:lnTo>
                    <a:pt x="186816" y="215495"/>
                  </a:lnTo>
                  <a:lnTo>
                    <a:pt x="181405" y="224603"/>
                  </a:lnTo>
                  <a:lnTo>
                    <a:pt x="170291" y="227687"/>
                  </a:lnTo>
                  <a:lnTo>
                    <a:pt x="157438" y="227818"/>
                  </a:lnTo>
                  <a:lnTo>
                    <a:pt x="146812" y="228068"/>
                  </a:lnTo>
                  <a:lnTo>
                    <a:pt x="136981" y="231911"/>
                  </a:lnTo>
                  <a:lnTo>
                    <a:pt x="133222" y="239958"/>
                  </a:lnTo>
                  <a:lnTo>
                    <a:pt x="132988" y="252124"/>
                  </a:lnTo>
                  <a:lnTo>
                    <a:pt x="133730" y="26832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925311" y="2909315"/>
              <a:ext cx="402590" cy="175260"/>
            </a:xfrm>
            <a:custGeom>
              <a:avLst/>
              <a:gdLst/>
              <a:ahLst/>
              <a:cxnLst/>
              <a:rect l="l" t="t" r="r" b="b"/>
              <a:pathLst>
                <a:path w="402589" h="175260">
                  <a:moveTo>
                    <a:pt x="144779" y="0"/>
                  </a:moveTo>
                  <a:lnTo>
                    <a:pt x="144779" y="175260"/>
                  </a:lnTo>
                </a:path>
                <a:path w="402589" h="175260">
                  <a:moveTo>
                    <a:pt x="173736" y="48768"/>
                  </a:moveTo>
                  <a:lnTo>
                    <a:pt x="173736" y="128016"/>
                  </a:lnTo>
                </a:path>
                <a:path w="402589" h="175260">
                  <a:moveTo>
                    <a:pt x="202691" y="25908"/>
                  </a:moveTo>
                  <a:lnTo>
                    <a:pt x="202691" y="150875"/>
                  </a:lnTo>
                </a:path>
                <a:path w="402589" h="175260">
                  <a:moveTo>
                    <a:pt x="231648" y="38100"/>
                  </a:moveTo>
                  <a:lnTo>
                    <a:pt x="231648" y="140208"/>
                  </a:lnTo>
                </a:path>
                <a:path w="402589" h="175260">
                  <a:moveTo>
                    <a:pt x="260603" y="9144"/>
                  </a:moveTo>
                  <a:lnTo>
                    <a:pt x="260603" y="167639"/>
                  </a:lnTo>
                </a:path>
                <a:path w="402589" h="175260">
                  <a:moveTo>
                    <a:pt x="289560" y="64008"/>
                  </a:moveTo>
                  <a:lnTo>
                    <a:pt x="289560" y="111251"/>
                  </a:lnTo>
                </a:path>
                <a:path w="402589" h="175260">
                  <a:moveTo>
                    <a:pt x="115824" y="68580"/>
                  </a:moveTo>
                  <a:lnTo>
                    <a:pt x="115824" y="108204"/>
                  </a:lnTo>
                </a:path>
                <a:path w="402589" h="175260">
                  <a:moveTo>
                    <a:pt x="318515" y="28956"/>
                  </a:moveTo>
                  <a:lnTo>
                    <a:pt x="318515" y="146304"/>
                  </a:lnTo>
                </a:path>
                <a:path w="402589" h="175260">
                  <a:moveTo>
                    <a:pt x="347472" y="64008"/>
                  </a:moveTo>
                  <a:lnTo>
                    <a:pt x="347472" y="111251"/>
                  </a:lnTo>
                </a:path>
                <a:path w="402589" h="175260">
                  <a:moveTo>
                    <a:pt x="86867" y="28956"/>
                  </a:moveTo>
                  <a:lnTo>
                    <a:pt x="86867" y="146304"/>
                  </a:lnTo>
                </a:path>
                <a:path w="402589" h="175260">
                  <a:moveTo>
                    <a:pt x="57912" y="64008"/>
                  </a:moveTo>
                  <a:lnTo>
                    <a:pt x="57912" y="111251"/>
                  </a:lnTo>
                </a:path>
                <a:path w="402589" h="175260">
                  <a:moveTo>
                    <a:pt x="33527" y="88392"/>
                  </a:moveTo>
                  <a:lnTo>
                    <a:pt x="0" y="88392"/>
                  </a:lnTo>
                  <a:lnTo>
                    <a:pt x="0" y="13716"/>
                  </a:lnTo>
                </a:path>
                <a:path w="402589" h="175260">
                  <a:moveTo>
                    <a:pt x="368808" y="88392"/>
                  </a:moveTo>
                  <a:lnTo>
                    <a:pt x="402336" y="88392"/>
                  </a:lnTo>
                  <a:lnTo>
                    <a:pt x="402336" y="13716"/>
                  </a:lnTo>
                </a:path>
              </a:pathLst>
            </a:custGeom>
            <a:ln w="9144">
              <a:solidFill>
                <a:srgbClr val="9609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4475988" y="2628900"/>
            <a:ext cx="467995" cy="460375"/>
            <a:chOff x="4475988" y="2628900"/>
            <a:chExt cx="467995" cy="460375"/>
          </a:xfrm>
        </p:grpSpPr>
        <p:sp>
          <p:nvSpPr>
            <p:cNvPr id="36" name="object 36"/>
            <p:cNvSpPr/>
            <p:nvPr/>
          </p:nvSpPr>
          <p:spPr>
            <a:xfrm>
              <a:off x="4613148" y="2633472"/>
              <a:ext cx="326390" cy="198120"/>
            </a:xfrm>
            <a:custGeom>
              <a:avLst/>
              <a:gdLst/>
              <a:ahLst/>
              <a:cxnLst/>
              <a:rect l="l" t="t" r="r" b="b"/>
              <a:pathLst>
                <a:path w="326389" h="198119">
                  <a:moveTo>
                    <a:pt x="0" y="123825"/>
                  </a:moveTo>
                  <a:lnTo>
                    <a:pt x="6316" y="106507"/>
                  </a:lnTo>
                  <a:lnTo>
                    <a:pt x="17192" y="92154"/>
                  </a:lnTo>
                  <a:lnTo>
                    <a:pt x="31664" y="81730"/>
                  </a:lnTo>
                  <a:lnTo>
                    <a:pt x="48767" y="76200"/>
                  </a:lnTo>
                  <a:lnTo>
                    <a:pt x="58110" y="46184"/>
                  </a:lnTo>
                  <a:lnTo>
                    <a:pt x="76549" y="22002"/>
                  </a:lnTo>
                  <a:lnTo>
                    <a:pt x="101988" y="5869"/>
                  </a:lnTo>
                  <a:lnTo>
                    <a:pt x="132334" y="0"/>
                  </a:lnTo>
                  <a:lnTo>
                    <a:pt x="152856" y="2631"/>
                  </a:lnTo>
                  <a:lnTo>
                    <a:pt x="171545" y="10096"/>
                  </a:lnTo>
                  <a:lnTo>
                    <a:pt x="187805" y="21752"/>
                  </a:lnTo>
                  <a:lnTo>
                    <a:pt x="201040" y="36956"/>
                  </a:lnTo>
                  <a:lnTo>
                    <a:pt x="206248" y="35432"/>
                  </a:lnTo>
                  <a:lnTo>
                    <a:pt x="211962" y="34543"/>
                  </a:lnTo>
                  <a:lnTo>
                    <a:pt x="217804" y="34543"/>
                  </a:lnTo>
                  <a:lnTo>
                    <a:pt x="236267" y="37601"/>
                  </a:lnTo>
                  <a:lnTo>
                    <a:pt x="252349" y="46148"/>
                  </a:lnTo>
                  <a:lnTo>
                    <a:pt x="265096" y="59243"/>
                  </a:lnTo>
                  <a:lnTo>
                    <a:pt x="273557" y="75945"/>
                  </a:lnTo>
                  <a:lnTo>
                    <a:pt x="294257" y="82399"/>
                  </a:lnTo>
                  <a:lnTo>
                    <a:pt x="310943" y="95757"/>
                  </a:lnTo>
                  <a:lnTo>
                    <a:pt x="322081" y="114450"/>
                  </a:lnTo>
                  <a:lnTo>
                    <a:pt x="326136" y="136905"/>
                  </a:lnTo>
                  <a:lnTo>
                    <a:pt x="321518" y="160722"/>
                  </a:lnTo>
                  <a:lnTo>
                    <a:pt x="308911" y="180181"/>
                  </a:lnTo>
                  <a:lnTo>
                    <a:pt x="290185" y="193305"/>
                  </a:lnTo>
                  <a:lnTo>
                    <a:pt x="267207" y="198119"/>
                  </a:lnTo>
                  <a:lnTo>
                    <a:pt x="182372" y="198119"/>
                  </a:lnTo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80560" y="2790444"/>
              <a:ext cx="315595" cy="294640"/>
            </a:xfrm>
            <a:custGeom>
              <a:avLst/>
              <a:gdLst/>
              <a:ahLst/>
              <a:cxnLst/>
              <a:rect l="l" t="t" r="r" b="b"/>
              <a:pathLst>
                <a:path w="315595" h="294639">
                  <a:moveTo>
                    <a:pt x="0" y="294131"/>
                  </a:moveTo>
                  <a:lnTo>
                    <a:pt x="0" y="0"/>
                  </a:lnTo>
                  <a:lnTo>
                    <a:pt x="315467" y="0"/>
                  </a:lnTo>
                  <a:lnTo>
                    <a:pt x="315467" y="2941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21708" y="2755392"/>
              <a:ext cx="243840" cy="325120"/>
            </a:xfrm>
            <a:custGeom>
              <a:avLst/>
              <a:gdLst/>
              <a:ahLst/>
              <a:cxnLst/>
              <a:rect l="l" t="t" r="r" b="b"/>
              <a:pathLst>
                <a:path w="243839" h="325119">
                  <a:moveTo>
                    <a:pt x="0" y="35051"/>
                  </a:moveTo>
                  <a:lnTo>
                    <a:pt x="231648" y="35051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  <a:path w="243839" h="325119">
                  <a:moveTo>
                    <a:pt x="22859" y="184403"/>
                  </a:moveTo>
                  <a:lnTo>
                    <a:pt x="22859" y="131063"/>
                  </a:lnTo>
                  <a:lnTo>
                    <a:pt x="243839" y="131063"/>
                  </a:lnTo>
                  <a:lnTo>
                    <a:pt x="243839" y="184403"/>
                  </a:lnTo>
                </a:path>
                <a:path w="243839" h="325119">
                  <a:moveTo>
                    <a:pt x="170687" y="141731"/>
                  </a:moveTo>
                  <a:lnTo>
                    <a:pt x="170687" y="173735"/>
                  </a:lnTo>
                </a:path>
                <a:path w="243839" h="325119">
                  <a:moveTo>
                    <a:pt x="195071" y="141731"/>
                  </a:moveTo>
                  <a:lnTo>
                    <a:pt x="195071" y="173735"/>
                  </a:lnTo>
                </a:path>
                <a:path w="243839" h="325119">
                  <a:moveTo>
                    <a:pt x="219455" y="141731"/>
                  </a:moveTo>
                  <a:lnTo>
                    <a:pt x="219455" y="173735"/>
                  </a:lnTo>
                </a:path>
                <a:path w="243839" h="325119">
                  <a:moveTo>
                    <a:pt x="22859" y="254507"/>
                  </a:moveTo>
                  <a:lnTo>
                    <a:pt x="22859" y="199643"/>
                  </a:lnTo>
                  <a:lnTo>
                    <a:pt x="243839" y="199643"/>
                  </a:lnTo>
                  <a:lnTo>
                    <a:pt x="243839" y="254507"/>
                  </a:lnTo>
                </a:path>
                <a:path w="243839" h="325119">
                  <a:moveTo>
                    <a:pt x="170687" y="210311"/>
                  </a:moveTo>
                  <a:lnTo>
                    <a:pt x="170687" y="242315"/>
                  </a:lnTo>
                </a:path>
                <a:path w="243839" h="325119">
                  <a:moveTo>
                    <a:pt x="195071" y="210311"/>
                  </a:moveTo>
                  <a:lnTo>
                    <a:pt x="195071" y="242315"/>
                  </a:lnTo>
                </a:path>
                <a:path w="243839" h="325119">
                  <a:moveTo>
                    <a:pt x="219455" y="210311"/>
                  </a:moveTo>
                  <a:lnTo>
                    <a:pt x="219455" y="242315"/>
                  </a:lnTo>
                </a:path>
                <a:path w="243839" h="325119">
                  <a:moveTo>
                    <a:pt x="22859" y="324611"/>
                  </a:moveTo>
                  <a:lnTo>
                    <a:pt x="22859" y="271271"/>
                  </a:lnTo>
                  <a:lnTo>
                    <a:pt x="243839" y="271271"/>
                  </a:lnTo>
                  <a:lnTo>
                    <a:pt x="243839" y="324611"/>
                  </a:lnTo>
                </a:path>
                <a:path w="243839" h="325119">
                  <a:moveTo>
                    <a:pt x="170687" y="281939"/>
                  </a:moveTo>
                  <a:lnTo>
                    <a:pt x="170687" y="312419"/>
                  </a:lnTo>
                </a:path>
                <a:path w="243839" h="325119">
                  <a:moveTo>
                    <a:pt x="195071" y="281939"/>
                  </a:moveTo>
                  <a:lnTo>
                    <a:pt x="195071" y="312419"/>
                  </a:lnTo>
                </a:path>
                <a:path w="243839" h="325119">
                  <a:moveTo>
                    <a:pt x="219455" y="281939"/>
                  </a:moveTo>
                  <a:lnTo>
                    <a:pt x="219455" y="312419"/>
                  </a:lnTo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8822435" y="2647188"/>
            <a:ext cx="756285" cy="421640"/>
            <a:chOff x="8822435" y="2647188"/>
            <a:chExt cx="756285" cy="421640"/>
          </a:xfrm>
        </p:grpSpPr>
        <p:sp>
          <p:nvSpPr>
            <p:cNvPr id="40" name="object 40"/>
            <p:cNvSpPr/>
            <p:nvPr/>
          </p:nvSpPr>
          <p:spPr>
            <a:xfrm>
              <a:off x="8827007" y="2680716"/>
              <a:ext cx="182880" cy="169545"/>
            </a:xfrm>
            <a:custGeom>
              <a:avLst/>
              <a:gdLst/>
              <a:ahLst/>
              <a:cxnLst/>
              <a:rect l="l" t="t" r="r" b="b"/>
              <a:pathLst>
                <a:path w="182879" h="169544">
                  <a:moveTo>
                    <a:pt x="7620" y="0"/>
                  </a:moveTo>
                  <a:lnTo>
                    <a:pt x="175514" y="0"/>
                  </a:lnTo>
                  <a:lnTo>
                    <a:pt x="179450" y="0"/>
                  </a:lnTo>
                  <a:lnTo>
                    <a:pt x="182880" y="3683"/>
                  </a:lnTo>
                  <a:lnTo>
                    <a:pt x="182880" y="8128"/>
                  </a:lnTo>
                  <a:lnTo>
                    <a:pt x="182880" y="161289"/>
                  </a:lnTo>
                  <a:lnTo>
                    <a:pt x="182880" y="165481"/>
                  </a:lnTo>
                  <a:lnTo>
                    <a:pt x="179450" y="169163"/>
                  </a:lnTo>
                  <a:lnTo>
                    <a:pt x="175514" y="169163"/>
                  </a:lnTo>
                  <a:lnTo>
                    <a:pt x="7620" y="169163"/>
                  </a:lnTo>
                  <a:lnTo>
                    <a:pt x="3428" y="169163"/>
                  </a:lnTo>
                  <a:lnTo>
                    <a:pt x="0" y="165481"/>
                  </a:lnTo>
                  <a:lnTo>
                    <a:pt x="0" y="161289"/>
                  </a:lnTo>
                  <a:lnTo>
                    <a:pt x="0" y="8128"/>
                  </a:lnTo>
                  <a:lnTo>
                    <a:pt x="0" y="3683"/>
                  </a:lnTo>
                  <a:lnTo>
                    <a:pt x="3428" y="0"/>
                  </a:lnTo>
                  <a:lnTo>
                    <a:pt x="7620" y="0"/>
                  </a:lnTo>
                  <a:close/>
                </a:path>
                <a:path w="182879" h="169544">
                  <a:moveTo>
                    <a:pt x="1524" y="54863"/>
                  </a:moveTo>
                  <a:lnTo>
                    <a:pt x="182880" y="54863"/>
                  </a:lnTo>
                </a:path>
                <a:path w="182879" h="169544">
                  <a:moveTo>
                    <a:pt x="82296" y="25908"/>
                  </a:moveTo>
                  <a:lnTo>
                    <a:pt x="82296" y="20066"/>
                  </a:lnTo>
                  <a:lnTo>
                    <a:pt x="86741" y="15239"/>
                  </a:lnTo>
                  <a:lnTo>
                    <a:pt x="92201" y="15239"/>
                  </a:lnTo>
                  <a:lnTo>
                    <a:pt x="97663" y="15239"/>
                  </a:lnTo>
                  <a:lnTo>
                    <a:pt x="102108" y="20066"/>
                  </a:lnTo>
                  <a:lnTo>
                    <a:pt x="102108" y="25908"/>
                  </a:lnTo>
                  <a:lnTo>
                    <a:pt x="102108" y="31750"/>
                  </a:lnTo>
                  <a:lnTo>
                    <a:pt x="97663" y="36575"/>
                  </a:lnTo>
                  <a:lnTo>
                    <a:pt x="92201" y="36575"/>
                  </a:lnTo>
                  <a:lnTo>
                    <a:pt x="86741" y="36575"/>
                  </a:lnTo>
                  <a:lnTo>
                    <a:pt x="82296" y="31750"/>
                  </a:lnTo>
                  <a:lnTo>
                    <a:pt x="82296" y="25908"/>
                  </a:lnTo>
                  <a:close/>
                </a:path>
                <a:path w="182879" h="169544">
                  <a:moveTo>
                    <a:pt x="114300" y="25908"/>
                  </a:moveTo>
                  <a:lnTo>
                    <a:pt x="114300" y="20066"/>
                  </a:lnTo>
                  <a:lnTo>
                    <a:pt x="119125" y="15239"/>
                  </a:lnTo>
                  <a:lnTo>
                    <a:pt x="124968" y="15239"/>
                  </a:lnTo>
                  <a:lnTo>
                    <a:pt x="130810" y="15239"/>
                  </a:lnTo>
                  <a:lnTo>
                    <a:pt x="135636" y="20066"/>
                  </a:lnTo>
                  <a:lnTo>
                    <a:pt x="135636" y="25908"/>
                  </a:lnTo>
                  <a:lnTo>
                    <a:pt x="135636" y="31750"/>
                  </a:lnTo>
                  <a:lnTo>
                    <a:pt x="130810" y="36575"/>
                  </a:lnTo>
                  <a:lnTo>
                    <a:pt x="124968" y="36575"/>
                  </a:lnTo>
                  <a:lnTo>
                    <a:pt x="119125" y="36575"/>
                  </a:lnTo>
                  <a:lnTo>
                    <a:pt x="114300" y="31750"/>
                  </a:lnTo>
                  <a:lnTo>
                    <a:pt x="114300" y="25908"/>
                  </a:lnTo>
                  <a:close/>
                </a:path>
                <a:path w="182879" h="169544">
                  <a:moveTo>
                    <a:pt x="147827" y="25908"/>
                  </a:moveTo>
                  <a:lnTo>
                    <a:pt x="147827" y="20066"/>
                  </a:lnTo>
                  <a:lnTo>
                    <a:pt x="152273" y="15239"/>
                  </a:lnTo>
                  <a:lnTo>
                    <a:pt x="157734" y="15239"/>
                  </a:lnTo>
                  <a:lnTo>
                    <a:pt x="163195" y="15239"/>
                  </a:lnTo>
                  <a:lnTo>
                    <a:pt x="167640" y="20066"/>
                  </a:lnTo>
                  <a:lnTo>
                    <a:pt x="167640" y="25908"/>
                  </a:lnTo>
                  <a:lnTo>
                    <a:pt x="167640" y="31750"/>
                  </a:lnTo>
                  <a:lnTo>
                    <a:pt x="163195" y="36575"/>
                  </a:lnTo>
                  <a:lnTo>
                    <a:pt x="157734" y="36575"/>
                  </a:lnTo>
                  <a:lnTo>
                    <a:pt x="152273" y="36575"/>
                  </a:lnTo>
                  <a:lnTo>
                    <a:pt x="147827" y="31750"/>
                  </a:lnTo>
                  <a:lnTo>
                    <a:pt x="147827" y="259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031223" y="2651760"/>
              <a:ext cx="289560" cy="218440"/>
            </a:xfrm>
            <a:custGeom>
              <a:avLst/>
              <a:gdLst/>
              <a:ahLst/>
              <a:cxnLst/>
              <a:rect l="l" t="t" r="r" b="b"/>
              <a:pathLst>
                <a:path w="289559" h="218439">
                  <a:moveTo>
                    <a:pt x="214629" y="3175"/>
                  </a:moveTo>
                  <a:lnTo>
                    <a:pt x="217170" y="17272"/>
                  </a:lnTo>
                  <a:lnTo>
                    <a:pt x="221360" y="18923"/>
                  </a:lnTo>
                  <a:lnTo>
                    <a:pt x="225551" y="20954"/>
                  </a:lnTo>
                  <a:lnTo>
                    <a:pt x="229234" y="23113"/>
                  </a:lnTo>
                  <a:lnTo>
                    <a:pt x="241173" y="15748"/>
                  </a:lnTo>
                  <a:lnTo>
                    <a:pt x="252475" y="24637"/>
                  </a:lnTo>
                  <a:lnTo>
                    <a:pt x="249554" y="38607"/>
                  </a:lnTo>
                  <a:lnTo>
                    <a:pt x="252729" y="41782"/>
                  </a:lnTo>
                  <a:lnTo>
                    <a:pt x="255524" y="45465"/>
                  </a:lnTo>
                  <a:lnTo>
                    <a:pt x="258318" y="48894"/>
                  </a:lnTo>
                  <a:lnTo>
                    <a:pt x="272033" y="47243"/>
                  </a:lnTo>
                  <a:lnTo>
                    <a:pt x="279273" y="60451"/>
                  </a:lnTo>
                  <a:lnTo>
                    <a:pt x="270891" y="72262"/>
                  </a:lnTo>
                  <a:lnTo>
                    <a:pt x="272542" y="76453"/>
                  </a:lnTo>
                  <a:lnTo>
                    <a:pt x="273684" y="80644"/>
                  </a:lnTo>
                  <a:lnTo>
                    <a:pt x="274827" y="85089"/>
                  </a:lnTo>
                  <a:lnTo>
                    <a:pt x="288162" y="89535"/>
                  </a:lnTo>
                  <a:lnTo>
                    <a:pt x="289559" y="104520"/>
                  </a:lnTo>
                  <a:lnTo>
                    <a:pt x="277495" y="111887"/>
                  </a:lnTo>
                  <a:lnTo>
                    <a:pt x="277241" y="116331"/>
                  </a:lnTo>
                  <a:lnTo>
                    <a:pt x="276732" y="120776"/>
                  </a:lnTo>
                  <a:lnTo>
                    <a:pt x="276098" y="125222"/>
                  </a:lnTo>
                  <a:lnTo>
                    <a:pt x="286511" y="135254"/>
                  </a:lnTo>
                  <a:lnTo>
                    <a:pt x="282067" y="149605"/>
                  </a:lnTo>
                  <a:lnTo>
                    <a:pt x="267843" y="151002"/>
                  </a:lnTo>
                  <a:lnTo>
                    <a:pt x="266065" y="154939"/>
                  </a:lnTo>
                  <a:lnTo>
                    <a:pt x="263905" y="158623"/>
                  </a:lnTo>
                  <a:lnTo>
                    <a:pt x="261620" y="162305"/>
                  </a:lnTo>
                  <a:lnTo>
                    <a:pt x="267716" y="176149"/>
                  </a:lnTo>
                  <a:lnTo>
                    <a:pt x="258064" y="187451"/>
                  </a:lnTo>
                  <a:lnTo>
                    <a:pt x="244348" y="182499"/>
                  </a:lnTo>
                  <a:lnTo>
                    <a:pt x="241173" y="185165"/>
                  </a:lnTo>
                  <a:lnTo>
                    <a:pt x="237871" y="187705"/>
                  </a:lnTo>
                  <a:lnTo>
                    <a:pt x="234315" y="190118"/>
                  </a:lnTo>
                  <a:lnTo>
                    <a:pt x="234569" y="205359"/>
                  </a:lnTo>
                  <a:lnTo>
                    <a:pt x="221615" y="211581"/>
                  </a:lnTo>
                  <a:lnTo>
                    <a:pt x="210820" y="200913"/>
                  </a:lnTo>
                  <a:lnTo>
                    <a:pt x="206882" y="202184"/>
                  </a:lnTo>
                  <a:lnTo>
                    <a:pt x="202946" y="203200"/>
                  </a:lnTo>
                  <a:lnTo>
                    <a:pt x="198754" y="203707"/>
                  </a:lnTo>
                  <a:lnTo>
                    <a:pt x="193167" y="217931"/>
                  </a:lnTo>
                  <a:lnTo>
                    <a:pt x="178689" y="217931"/>
                  </a:lnTo>
                  <a:lnTo>
                    <a:pt x="172847" y="203707"/>
                  </a:lnTo>
                  <a:lnTo>
                    <a:pt x="171069" y="203453"/>
                  </a:lnTo>
                  <a:lnTo>
                    <a:pt x="168909" y="202945"/>
                  </a:lnTo>
                  <a:lnTo>
                    <a:pt x="167004" y="202437"/>
                  </a:lnTo>
                  <a:lnTo>
                    <a:pt x="164973" y="202184"/>
                  </a:lnTo>
                  <a:lnTo>
                    <a:pt x="163068" y="201422"/>
                  </a:lnTo>
                  <a:lnTo>
                    <a:pt x="161035" y="200913"/>
                  </a:lnTo>
                  <a:lnTo>
                    <a:pt x="150241" y="211581"/>
                  </a:lnTo>
                  <a:lnTo>
                    <a:pt x="137286" y="205359"/>
                  </a:lnTo>
                  <a:lnTo>
                    <a:pt x="137541" y="189864"/>
                  </a:lnTo>
                  <a:lnTo>
                    <a:pt x="133984" y="187705"/>
                  </a:lnTo>
                  <a:lnTo>
                    <a:pt x="130682" y="184912"/>
                  </a:lnTo>
                  <a:lnTo>
                    <a:pt x="127507" y="182244"/>
                  </a:lnTo>
                  <a:lnTo>
                    <a:pt x="113792" y="187198"/>
                  </a:lnTo>
                  <a:lnTo>
                    <a:pt x="104140" y="176149"/>
                  </a:lnTo>
                  <a:lnTo>
                    <a:pt x="110235" y="162051"/>
                  </a:lnTo>
                  <a:lnTo>
                    <a:pt x="107950" y="158368"/>
                  </a:lnTo>
                  <a:lnTo>
                    <a:pt x="105791" y="154686"/>
                  </a:lnTo>
                  <a:lnTo>
                    <a:pt x="104140" y="150749"/>
                  </a:lnTo>
                  <a:lnTo>
                    <a:pt x="89789" y="149351"/>
                  </a:lnTo>
                  <a:lnTo>
                    <a:pt x="85344" y="135000"/>
                  </a:lnTo>
                  <a:lnTo>
                    <a:pt x="96011" y="124967"/>
                  </a:lnTo>
                  <a:lnTo>
                    <a:pt x="95376" y="120776"/>
                  </a:lnTo>
                  <a:lnTo>
                    <a:pt x="94869" y="116331"/>
                  </a:lnTo>
                  <a:lnTo>
                    <a:pt x="94615" y="111887"/>
                  </a:lnTo>
                  <a:lnTo>
                    <a:pt x="82296" y="104520"/>
                  </a:lnTo>
                  <a:lnTo>
                    <a:pt x="83693" y="89535"/>
                  </a:lnTo>
                  <a:lnTo>
                    <a:pt x="97154" y="85089"/>
                  </a:lnTo>
                  <a:lnTo>
                    <a:pt x="98425" y="80644"/>
                  </a:lnTo>
                  <a:lnTo>
                    <a:pt x="99568" y="76200"/>
                  </a:lnTo>
                  <a:lnTo>
                    <a:pt x="101219" y="72262"/>
                  </a:lnTo>
                  <a:lnTo>
                    <a:pt x="92836" y="60325"/>
                  </a:lnTo>
                  <a:lnTo>
                    <a:pt x="99949" y="47243"/>
                  </a:lnTo>
                  <a:lnTo>
                    <a:pt x="113792" y="48894"/>
                  </a:lnTo>
                  <a:lnTo>
                    <a:pt x="116585" y="45212"/>
                  </a:lnTo>
                  <a:lnTo>
                    <a:pt x="119379" y="42037"/>
                  </a:lnTo>
                  <a:lnTo>
                    <a:pt x="122300" y="38862"/>
                  </a:lnTo>
                  <a:lnTo>
                    <a:pt x="119379" y="24384"/>
                  </a:lnTo>
                  <a:lnTo>
                    <a:pt x="130936" y="15493"/>
                  </a:lnTo>
                  <a:lnTo>
                    <a:pt x="142875" y="23113"/>
                  </a:lnTo>
                  <a:lnTo>
                    <a:pt x="146557" y="20954"/>
                  </a:lnTo>
                  <a:lnTo>
                    <a:pt x="150749" y="18923"/>
                  </a:lnTo>
                  <a:lnTo>
                    <a:pt x="154685" y="17525"/>
                  </a:lnTo>
                  <a:lnTo>
                    <a:pt x="157479" y="3175"/>
                  </a:lnTo>
                  <a:lnTo>
                    <a:pt x="171450" y="0"/>
                  </a:lnTo>
                  <a:lnTo>
                    <a:pt x="179450" y="11811"/>
                  </a:lnTo>
                  <a:lnTo>
                    <a:pt x="183769" y="11556"/>
                  </a:lnTo>
                  <a:lnTo>
                    <a:pt x="188214" y="11556"/>
                  </a:lnTo>
                  <a:lnTo>
                    <a:pt x="192658" y="11811"/>
                  </a:lnTo>
                  <a:lnTo>
                    <a:pt x="200659" y="0"/>
                  </a:lnTo>
                  <a:lnTo>
                    <a:pt x="214629" y="3175"/>
                  </a:lnTo>
                  <a:close/>
                </a:path>
                <a:path w="289559" h="218439">
                  <a:moveTo>
                    <a:pt x="171069" y="182499"/>
                  </a:moveTo>
                  <a:lnTo>
                    <a:pt x="225297" y="171989"/>
                  </a:lnTo>
                  <a:lnTo>
                    <a:pt x="256667" y="123951"/>
                  </a:lnTo>
                  <a:lnTo>
                    <a:pt x="256922" y="93747"/>
                  </a:lnTo>
                  <a:lnTo>
                    <a:pt x="246522" y="66627"/>
                  </a:lnTo>
                  <a:lnTo>
                    <a:pt x="227288" y="45531"/>
                  </a:lnTo>
                  <a:lnTo>
                    <a:pt x="201041" y="33400"/>
                  </a:lnTo>
                  <a:lnTo>
                    <a:pt x="172434" y="33230"/>
                  </a:lnTo>
                  <a:lnTo>
                    <a:pt x="146780" y="44227"/>
                  </a:lnTo>
                  <a:lnTo>
                    <a:pt x="126888" y="64512"/>
                  </a:lnTo>
                  <a:lnTo>
                    <a:pt x="115570" y="92201"/>
                  </a:lnTo>
                  <a:lnTo>
                    <a:pt x="115222" y="122455"/>
                  </a:lnTo>
                  <a:lnTo>
                    <a:pt x="125555" y="149542"/>
                  </a:lnTo>
                  <a:lnTo>
                    <a:pt x="144770" y="170533"/>
                  </a:lnTo>
                  <a:lnTo>
                    <a:pt x="171069" y="182499"/>
                  </a:lnTo>
                  <a:close/>
                </a:path>
                <a:path w="289559" h="218439">
                  <a:moveTo>
                    <a:pt x="59435" y="108203"/>
                  </a:moveTo>
                  <a:lnTo>
                    <a:pt x="0" y="108203"/>
                  </a:lnTo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398507" y="2703576"/>
              <a:ext cx="175260" cy="127000"/>
            </a:xfrm>
            <a:custGeom>
              <a:avLst/>
              <a:gdLst/>
              <a:ahLst/>
              <a:cxnLst/>
              <a:rect l="l" t="t" r="r" b="b"/>
              <a:pathLst>
                <a:path w="175259" h="127000">
                  <a:moveTo>
                    <a:pt x="73278" y="0"/>
                  </a:moveTo>
                  <a:lnTo>
                    <a:pt x="117348" y="63246"/>
                  </a:lnTo>
                  <a:lnTo>
                    <a:pt x="73278" y="126491"/>
                  </a:lnTo>
                </a:path>
                <a:path w="175259" h="127000">
                  <a:moveTo>
                    <a:pt x="73278" y="126491"/>
                  </a:moveTo>
                  <a:lnTo>
                    <a:pt x="56388" y="126491"/>
                  </a:lnTo>
                </a:path>
                <a:path w="175259" h="127000">
                  <a:moveTo>
                    <a:pt x="73278" y="0"/>
                  </a:moveTo>
                  <a:lnTo>
                    <a:pt x="56388" y="0"/>
                  </a:lnTo>
                </a:path>
                <a:path w="175259" h="127000">
                  <a:moveTo>
                    <a:pt x="130048" y="0"/>
                  </a:moveTo>
                  <a:lnTo>
                    <a:pt x="175260" y="63246"/>
                  </a:lnTo>
                  <a:lnTo>
                    <a:pt x="130048" y="126491"/>
                  </a:lnTo>
                </a:path>
                <a:path w="175259" h="127000">
                  <a:moveTo>
                    <a:pt x="130048" y="126491"/>
                  </a:moveTo>
                  <a:lnTo>
                    <a:pt x="112775" y="126491"/>
                  </a:lnTo>
                </a:path>
                <a:path w="175259" h="127000">
                  <a:moveTo>
                    <a:pt x="130048" y="0"/>
                  </a:moveTo>
                  <a:lnTo>
                    <a:pt x="112775" y="0"/>
                  </a:lnTo>
                </a:path>
                <a:path w="175259" h="127000">
                  <a:moveTo>
                    <a:pt x="16891" y="0"/>
                  </a:moveTo>
                  <a:lnTo>
                    <a:pt x="60960" y="63246"/>
                  </a:lnTo>
                  <a:lnTo>
                    <a:pt x="16891" y="126491"/>
                  </a:lnTo>
                </a:path>
                <a:path w="175259" h="127000">
                  <a:moveTo>
                    <a:pt x="16891" y="126491"/>
                  </a:moveTo>
                  <a:lnTo>
                    <a:pt x="0" y="126491"/>
                  </a:lnTo>
                </a:path>
                <a:path w="175259" h="127000">
                  <a:moveTo>
                    <a:pt x="1689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337547" y="275996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959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099803" y="2970276"/>
              <a:ext cx="236220" cy="93980"/>
            </a:xfrm>
            <a:custGeom>
              <a:avLst/>
              <a:gdLst/>
              <a:ahLst/>
              <a:cxnLst/>
              <a:rect l="l" t="t" r="r" b="b"/>
              <a:pathLst>
                <a:path w="236220" h="93980">
                  <a:moveTo>
                    <a:pt x="125729" y="0"/>
                  </a:moveTo>
                  <a:lnTo>
                    <a:pt x="145309" y="1605"/>
                  </a:lnTo>
                  <a:lnTo>
                    <a:pt x="161020" y="4651"/>
                  </a:lnTo>
                  <a:lnTo>
                    <a:pt x="171467" y="8768"/>
                  </a:lnTo>
                  <a:lnTo>
                    <a:pt x="175260" y="13588"/>
                  </a:lnTo>
                  <a:lnTo>
                    <a:pt x="170757" y="19020"/>
                  </a:lnTo>
                  <a:lnTo>
                    <a:pt x="158480" y="23415"/>
                  </a:lnTo>
                  <a:lnTo>
                    <a:pt x="140273" y="26358"/>
                  </a:lnTo>
                  <a:lnTo>
                    <a:pt x="117982" y="27432"/>
                  </a:lnTo>
                  <a:lnTo>
                    <a:pt x="95732" y="26358"/>
                  </a:lnTo>
                  <a:lnTo>
                    <a:pt x="77612" y="23415"/>
                  </a:lnTo>
                  <a:lnTo>
                    <a:pt x="65422" y="19020"/>
                  </a:lnTo>
                  <a:lnTo>
                    <a:pt x="60960" y="13588"/>
                  </a:lnTo>
                  <a:lnTo>
                    <a:pt x="64704" y="8768"/>
                  </a:lnTo>
                  <a:lnTo>
                    <a:pt x="75009" y="4651"/>
                  </a:lnTo>
                  <a:lnTo>
                    <a:pt x="90481" y="1605"/>
                  </a:lnTo>
                  <a:lnTo>
                    <a:pt x="109727" y="0"/>
                  </a:lnTo>
                  <a:lnTo>
                    <a:pt x="125729" y="0"/>
                  </a:lnTo>
                  <a:close/>
                </a:path>
                <a:path w="236220" h="93980">
                  <a:moveTo>
                    <a:pt x="175260" y="15239"/>
                  </a:moveTo>
                  <a:lnTo>
                    <a:pt x="175005" y="82169"/>
                  </a:lnTo>
                  <a:lnTo>
                    <a:pt x="135000" y="93218"/>
                  </a:lnTo>
                  <a:lnTo>
                    <a:pt x="119145" y="93761"/>
                  </a:lnTo>
                  <a:lnTo>
                    <a:pt x="100171" y="93186"/>
                  </a:lnTo>
                  <a:lnTo>
                    <a:pt x="81530" y="91039"/>
                  </a:lnTo>
                  <a:lnTo>
                    <a:pt x="66675" y="86868"/>
                  </a:lnTo>
                  <a:lnTo>
                    <a:pt x="64262" y="85851"/>
                  </a:lnTo>
                  <a:lnTo>
                    <a:pt x="60960" y="84200"/>
                  </a:lnTo>
                  <a:lnTo>
                    <a:pt x="60960" y="81534"/>
                  </a:lnTo>
                  <a:lnTo>
                    <a:pt x="60960" y="15239"/>
                  </a:lnTo>
                  <a:lnTo>
                    <a:pt x="61722" y="21082"/>
                  </a:lnTo>
                  <a:lnTo>
                    <a:pt x="76962" y="23875"/>
                  </a:lnTo>
                  <a:lnTo>
                    <a:pt x="81661" y="24764"/>
                  </a:lnTo>
                  <a:lnTo>
                    <a:pt x="101425" y="27001"/>
                  </a:lnTo>
                  <a:lnTo>
                    <a:pt x="124809" y="27511"/>
                  </a:lnTo>
                  <a:lnTo>
                    <a:pt x="147954" y="25854"/>
                  </a:lnTo>
                  <a:lnTo>
                    <a:pt x="167004" y="21589"/>
                  </a:lnTo>
                  <a:lnTo>
                    <a:pt x="169799" y="20574"/>
                  </a:lnTo>
                  <a:lnTo>
                    <a:pt x="174751" y="18669"/>
                  </a:lnTo>
                  <a:lnTo>
                    <a:pt x="175260" y="15239"/>
                  </a:lnTo>
                  <a:close/>
                </a:path>
                <a:path w="236220" h="93980">
                  <a:moveTo>
                    <a:pt x="39750" y="25908"/>
                  </a:moveTo>
                  <a:lnTo>
                    <a:pt x="48132" y="26162"/>
                  </a:lnTo>
                  <a:lnTo>
                    <a:pt x="55499" y="27050"/>
                  </a:lnTo>
                  <a:lnTo>
                    <a:pt x="60960" y="28321"/>
                  </a:lnTo>
                  <a:lnTo>
                    <a:pt x="60960" y="38481"/>
                  </a:lnTo>
                  <a:lnTo>
                    <a:pt x="55659" y="39540"/>
                  </a:lnTo>
                  <a:lnTo>
                    <a:pt x="49418" y="40386"/>
                  </a:lnTo>
                  <a:lnTo>
                    <a:pt x="42439" y="40945"/>
                  </a:lnTo>
                  <a:lnTo>
                    <a:pt x="34925" y="41148"/>
                  </a:lnTo>
                  <a:lnTo>
                    <a:pt x="21377" y="40528"/>
                  </a:lnTo>
                  <a:lnTo>
                    <a:pt x="10271" y="38862"/>
                  </a:lnTo>
                  <a:lnTo>
                    <a:pt x="2760" y="36433"/>
                  </a:lnTo>
                  <a:lnTo>
                    <a:pt x="0" y="33527"/>
                  </a:lnTo>
                  <a:lnTo>
                    <a:pt x="2289" y="30694"/>
                  </a:lnTo>
                  <a:lnTo>
                    <a:pt x="8604" y="28384"/>
                  </a:lnTo>
                  <a:lnTo>
                    <a:pt x="18109" y="26741"/>
                  </a:lnTo>
                  <a:lnTo>
                    <a:pt x="29972" y="25908"/>
                  </a:lnTo>
                  <a:lnTo>
                    <a:pt x="39750" y="25908"/>
                  </a:lnTo>
                  <a:close/>
                </a:path>
                <a:path w="236220" h="93980">
                  <a:moveTo>
                    <a:pt x="60960" y="79375"/>
                  </a:moveTo>
                  <a:lnTo>
                    <a:pt x="54737" y="80772"/>
                  </a:lnTo>
                  <a:lnTo>
                    <a:pt x="47751" y="81279"/>
                  </a:lnTo>
                  <a:lnTo>
                    <a:pt x="45466" y="81534"/>
                  </a:lnTo>
                  <a:lnTo>
                    <a:pt x="35722" y="81867"/>
                  </a:lnTo>
                  <a:lnTo>
                    <a:pt x="24098" y="81534"/>
                  </a:lnTo>
                  <a:lnTo>
                    <a:pt x="12711" y="80248"/>
                  </a:lnTo>
                  <a:lnTo>
                    <a:pt x="3682" y="77724"/>
                  </a:lnTo>
                  <a:lnTo>
                    <a:pt x="2286" y="77215"/>
                  </a:lnTo>
                  <a:lnTo>
                    <a:pt x="253" y="75946"/>
                  </a:lnTo>
                  <a:lnTo>
                    <a:pt x="0" y="74549"/>
                  </a:lnTo>
                  <a:lnTo>
                    <a:pt x="0" y="35051"/>
                  </a:lnTo>
                  <a:lnTo>
                    <a:pt x="507" y="38735"/>
                  </a:lnTo>
                  <a:lnTo>
                    <a:pt x="9778" y="40386"/>
                  </a:lnTo>
                  <a:lnTo>
                    <a:pt x="12826" y="40894"/>
                  </a:lnTo>
                  <a:lnTo>
                    <a:pt x="23616" y="42025"/>
                  </a:lnTo>
                  <a:lnTo>
                    <a:pt x="36369" y="42418"/>
                  </a:lnTo>
                  <a:lnTo>
                    <a:pt x="49385" y="41858"/>
                  </a:lnTo>
                  <a:lnTo>
                    <a:pt x="60960" y="40132"/>
                  </a:lnTo>
                  <a:lnTo>
                    <a:pt x="60960" y="79375"/>
                  </a:lnTo>
                  <a:close/>
                </a:path>
                <a:path w="236220" h="93980">
                  <a:moveTo>
                    <a:pt x="196342" y="25908"/>
                  </a:moveTo>
                  <a:lnTo>
                    <a:pt x="188087" y="26162"/>
                  </a:lnTo>
                  <a:lnTo>
                    <a:pt x="180467" y="27050"/>
                  </a:lnTo>
                  <a:lnTo>
                    <a:pt x="175260" y="28321"/>
                  </a:lnTo>
                  <a:lnTo>
                    <a:pt x="175260" y="38481"/>
                  </a:lnTo>
                  <a:lnTo>
                    <a:pt x="180594" y="39540"/>
                  </a:lnTo>
                  <a:lnTo>
                    <a:pt x="186785" y="40386"/>
                  </a:lnTo>
                  <a:lnTo>
                    <a:pt x="193690" y="40945"/>
                  </a:lnTo>
                  <a:lnTo>
                    <a:pt x="201168" y="41148"/>
                  </a:lnTo>
                  <a:lnTo>
                    <a:pt x="214735" y="40528"/>
                  </a:lnTo>
                  <a:lnTo>
                    <a:pt x="225885" y="38862"/>
                  </a:lnTo>
                  <a:lnTo>
                    <a:pt x="233439" y="36433"/>
                  </a:lnTo>
                  <a:lnTo>
                    <a:pt x="236220" y="33527"/>
                  </a:lnTo>
                  <a:lnTo>
                    <a:pt x="233914" y="30694"/>
                  </a:lnTo>
                  <a:lnTo>
                    <a:pt x="227583" y="28384"/>
                  </a:lnTo>
                  <a:lnTo>
                    <a:pt x="218110" y="26741"/>
                  </a:lnTo>
                  <a:lnTo>
                    <a:pt x="206375" y="25908"/>
                  </a:lnTo>
                  <a:lnTo>
                    <a:pt x="196342" y="25908"/>
                  </a:lnTo>
                  <a:close/>
                </a:path>
                <a:path w="236220" h="93980">
                  <a:moveTo>
                    <a:pt x="175260" y="79375"/>
                  </a:moveTo>
                  <a:lnTo>
                    <a:pt x="181228" y="80772"/>
                  </a:lnTo>
                  <a:lnTo>
                    <a:pt x="188595" y="81279"/>
                  </a:lnTo>
                  <a:lnTo>
                    <a:pt x="190880" y="81534"/>
                  </a:lnTo>
                  <a:lnTo>
                    <a:pt x="200590" y="81867"/>
                  </a:lnTo>
                  <a:lnTo>
                    <a:pt x="212169" y="81534"/>
                  </a:lnTo>
                  <a:lnTo>
                    <a:pt x="223581" y="80248"/>
                  </a:lnTo>
                  <a:lnTo>
                    <a:pt x="232791" y="77724"/>
                  </a:lnTo>
                  <a:lnTo>
                    <a:pt x="234188" y="77215"/>
                  </a:lnTo>
                  <a:lnTo>
                    <a:pt x="235966" y="75946"/>
                  </a:lnTo>
                  <a:lnTo>
                    <a:pt x="236220" y="74549"/>
                  </a:lnTo>
                  <a:lnTo>
                    <a:pt x="236220" y="35051"/>
                  </a:lnTo>
                  <a:lnTo>
                    <a:pt x="235712" y="38735"/>
                  </a:lnTo>
                  <a:lnTo>
                    <a:pt x="226314" y="40386"/>
                  </a:lnTo>
                  <a:lnTo>
                    <a:pt x="223393" y="40894"/>
                  </a:lnTo>
                  <a:lnTo>
                    <a:pt x="212621" y="42025"/>
                  </a:lnTo>
                  <a:lnTo>
                    <a:pt x="199802" y="42418"/>
                  </a:lnTo>
                  <a:lnTo>
                    <a:pt x="186745" y="41858"/>
                  </a:lnTo>
                  <a:lnTo>
                    <a:pt x="175260" y="40132"/>
                  </a:lnTo>
                  <a:lnTo>
                    <a:pt x="175260" y="7937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218675" y="288645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4008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153150" y="1339722"/>
            <a:ext cx="111125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5" b="1">
                <a:latin typeface="Arial"/>
                <a:cs typeface="Arial"/>
              </a:rPr>
              <a:t>USE</a:t>
            </a:r>
            <a:r>
              <a:rPr dirty="0" sz="1450" spc="-8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CASES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30441" y="4741926"/>
            <a:ext cx="76962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5" b="1">
                <a:latin typeface="Arial"/>
                <a:cs typeface="Arial"/>
              </a:rPr>
              <a:t>RUN</a:t>
            </a:r>
            <a:r>
              <a:rPr dirty="0" sz="1450" spc="-75" b="1">
                <a:latin typeface="Arial"/>
                <a:cs typeface="Arial"/>
              </a:rPr>
              <a:t> </a:t>
            </a:r>
            <a:r>
              <a:rPr dirty="0" sz="1450" spc="20" b="1">
                <a:latin typeface="Arial"/>
                <a:cs typeface="Arial"/>
              </a:rPr>
              <a:t>ON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43792" y="3785552"/>
            <a:ext cx="710565" cy="623570"/>
            <a:chOff x="4943792" y="3785552"/>
            <a:chExt cx="710565" cy="623570"/>
          </a:xfrm>
        </p:grpSpPr>
        <p:sp>
          <p:nvSpPr>
            <p:cNvPr id="49" name="object 49"/>
            <p:cNvSpPr/>
            <p:nvPr/>
          </p:nvSpPr>
          <p:spPr>
            <a:xfrm>
              <a:off x="4949189" y="3790950"/>
              <a:ext cx="699770" cy="612775"/>
            </a:xfrm>
            <a:custGeom>
              <a:avLst/>
              <a:gdLst/>
              <a:ahLst/>
              <a:cxnLst/>
              <a:rect l="l" t="t" r="r" b="b"/>
              <a:pathLst>
                <a:path w="699770" h="612775">
                  <a:moveTo>
                    <a:pt x="661670" y="0"/>
                  </a:moveTo>
                  <a:lnTo>
                    <a:pt x="37846" y="0"/>
                  </a:lnTo>
                  <a:lnTo>
                    <a:pt x="23252" y="3020"/>
                  </a:lnTo>
                  <a:lnTo>
                    <a:pt x="11207" y="11207"/>
                  </a:lnTo>
                  <a:lnTo>
                    <a:pt x="3020" y="23252"/>
                  </a:lnTo>
                  <a:lnTo>
                    <a:pt x="0" y="37845"/>
                  </a:lnTo>
                  <a:lnTo>
                    <a:pt x="0" y="574801"/>
                  </a:lnTo>
                  <a:lnTo>
                    <a:pt x="3020" y="589395"/>
                  </a:lnTo>
                  <a:lnTo>
                    <a:pt x="11207" y="601440"/>
                  </a:lnTo>
                  <a:lnTo>
                    <a:pt x="23252" y="609627"/>
                  </a:lnTo>
                  <a:lnTo>
                    <a:pt x="37846" y="612648"/>
                  </a:lnTo>
                  <a:lnTo>
                    <a:pt x="661670" y="612648"/>
                  </a:lnTo>
                  <a:lnTo>
                    <a:pt x="676370" y="609627"/>
                  </a:lnTo>
                  <a:lnTo>
                    <a:pt x="688403" y="601440"/>
                  </a:lnTo>
                  <a:lnTo>
                    <a:pt x="696531" y="589395"/>
                  </a:lnTo>
                  <a:lnTo>
                    <a:pt x="699515" y="574801"/>
                  </a:lnTo>
                  <a:lnTo>
                    <a:pt x="699515" y="37845"/>
                  </a:lnTo>
                  <a:lnTo>
                    <a:pt x="696531" y="23252"/>
                  </a:lnTo>
                  <a:lnTo>
                    <a:pt x="688403" y="11207"/>
                  </a:lnTo>
                  <a:lnTo>
                    <a:pt x="676370" y="3020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949189" y="3790950"/>
              <a:ext cx="699770" cy="612775"/>
            </a:xfrm>
            <a:custGeom>
              <a:avLst/>
              <a:gdLst/>
              <a:ahLst/>
              <a:cxnLst/>
              <a:rect l="l" t="t" r="r" b="b"/>
              <a:pathLst>
                <a:path w="699770" h="612775">
                  <a:moveTo>
                    <a:pt x="37846" y="0"/>
                  </a:moveTo>
                  <a:lnTo>
                    <a:pt x="661670" y="0"/>
                  </a:lnTo>
                  <a:lnTo>
                    <a:pt x="676370" y="3020"/>
                  </a:lnTo>
                  <a:lnTo>
                    <a:pt x="688403" y="11207"/>
                  </a:lnTo>
                  <a:lnTo>
                    <a:pt x="696531" y="23252"/>
                  </a:lnTo>
                  <a:lnTo>
                    <a:pt x="699515" y="37845"/>
                  </a:lnTo>
                  <a:lnTo>
                    <a:pt x="699515" y="574801"/>
                  </a:lnTo>
                  <a:lnTo>
                    <a:pt x="696531" y="589395"/>
                  </a:lnTo>
                  <a:lnTo>
                    <a:pt x="688403" y="601440"/>
                  </a:lnTo>
                  <a:lnTo>
                    <a:pt x="676370" y="609627"/>
                  </a:lnTo>
                  <a:lnTo>
                    <a:pt x="661670" y="612648"/>
                  </a:lnTo>
                  <a:lnTo>
                    <a:pt x="37846" y="612648"/>
                  </a:lnTo>
                  <a:lnTo>
                    <a:pt x="23252" y="609627"/>
                  </a:lnTo>
                  <a:lnTo>
                    <a:pt x="11207" y="601440"/>
                  </a:lnTo>
                  <a:lnTo>
                    <a:pt x="3020" y="589395"/>
                  </a:lnTo>
                  <a:lnTo>
                    <a:pt x="0" y="574801"/>
                  </a:lnTo>
                  <a:lnTo>
                    <a:pt x="0" y="37845"/>
                  </a:lnTo>
                  <a:lnTo>
                    <a:pt x="3020" y="23252"/>
                  </a:lnTo>
                  <a:lnTo>
                    <a:pt x="11207" y="11207"/>
                  </a:lnTo>
                  <a:lnTo>
                    <a:pt x="23252" y="3020"/>
                  </a:lnTo>
                  <a:lnTo>
                    <a:pt x="37846" y="0"/>
                  </a:lnTo>
                  <a:close/>
                </a:path>
                <a:path w="699770" h="612775">
                  <a:moveTo>
                    <a:pt x="0" y="131063"/>
                  </a:moveTo>
                  <a:lnTo>
                    <a:pt x="699515" y="131063"/>
                  </a:lnTo>
                </a:path>
                <a:path w="699770" h="612775">
                  <a:moveTo>
                    <a:pt x="633095" y="79248"/>
                  </a:moveTo>
                  <a:lnTo>
                    <a:pt x="625856" y="79248"/>
                  </a:lnTo>
                  <a:lnTo>
                    <a:pt x="620013" y="73406"/>
                  </a:lnTo>
                  <a:lnTo>
                    <a:pt x="620013" y="66167"/>
                  </a:lnTo>
                  <a:lnTo>
                    <a:pt x="620013" y="59055"/>
                  </a:lnTo>
                  <a:lnTo>
                    <a:pt x="625856" y="53339"/>
                  </a:lnTo>
                  <a:lnTo>
                    <a:pt x="633095" y="53339"/>
                  </a:lnTo>
                  <a:lnTo>
                    <a:pt x="640334" y="53339"/>
                  </a:lnTo>
                  <a:lnTo>
                    <a:pt x="646176" y="59055"/>
                  </a:lnTo>
                  <a:lnTo>
                    <a:pt x="646176" y="66167"/>
                  </a:lnTo>
                  <a:lnTo>
                    <a:pt x="646176" y="73406"/>
                  </a:lnTo>
                  <a:lnTo>
                    <a:pt x="640334" y="79248"/>
                  </a:lnTo>
                  <a:lnTo>
                    <a:pt x="633095" y="79248"/>
                  </a:lnTo>
                  <a:close/>
                </a:path>
                <a:path w="699770" h="612775">
                  <a:moveTo>
                    <a:pt x="591312" y="79248"/>
                  </a:moveTo>
                  <a:lnTo>
                    <a:pt x="584073" y="79248"/>
                  </a:lnTo>
                  <a:lnTo>
                    <a:pt x="578231" y="73406"/>
                  </a:lnTo>
                  <a:lnTo>
                    <a:pt x="578231" y="66167"/>
                  </a:lnTo>
                  <a:lnTo>
                    <a:pt x="578231" y="59055"/>
                  </a:lnTo>
                  <a:lnTo>
                    <a:pt x="584073" y="53339"/>
                  </a:lnTo>
                  <a:lnTo>
                    <a:pt x="591312" y="53339"/>
                  </a:lnTo>
                  <a:lnTo>
                    <a:pt x="598551" y="53339"/>
                  </a:lnTo>
                  <a:lnTo>
                    <a:pt x="604520" y="59055"/>
                  </a:lnTo>
                  <a:lnTo>
                    <a:pt x="604520" y="66167"/>
                  </a:lnTo>
                  <a:lnTo>
                    <a:pt x="604520" y="73406"/>
                  </a:lnTo>
                  <a:lnTo>
                    <a:pt x="598551" y="79248"/>
                  </a:lnTo>
                  <a:lnTo>
                    <a:pt x="591312" y="79248"/>
                  </a:lnTo>
                  <a:close/>
                </a:path>
                <a:path w="699770" h="612775">
                  <a:moveTo>
                    <a:pt x="549656" y="79248"/>
                  </a:moveTo>
                  <a:lnTo>
                    <a:pt x="542417" y="79248"/>
                  </a:lnTo>
                  <a:lnTo>
                    <a:pt x="536448" y="73406"/>
                  </a:lnTo>
                  <a:lnTo>
                    <a:pt x="536448" y="66167"/>
                  </a:lnTo>
                  <a:lnTo>
                    <a:pt x="536448" y="59055"/>
                  </a:lnTo>
                  <a:lnTo>
                    <a:pt x="542417" y="53339"/>
                  </a:lnTo>
                  <a:lnTo>
                    <a:pt x="549656" y="53339"/>
                  </a:lnTo>
                  <a:lnTo>
                    <a:pt x="556768" y="53339"/>
                  </a:lnTo>
                  <a:lnTo>
                    <a:pt x="562737" y="59055"/>
                  </a:lnTo>
                  <a:lnTo>
                    <a:pt x="562737" y="66167"/>
                  </a:lnTo>
                  <a:lnTo>
                    <a:pt x="562737" y="73406"/>
                  </a:lnTo>
                  <a:lnTo>
                    <a:pt x="556768" y="79248"/>
                  </a:lnTo>
                  <a:lnTo>
                    <a:pt x="549656" y="79248"/>
                  </a:lnTo>
                  <a:close/>
                </a:path>
              </a:pathLst>
            </a:custGeom>
            <a:ln w="10668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071617" y="3988434"/>
            <a:ext cx="447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80" b="1">
                <a:solidFill>
                  <a:srgbClr val="EFAB00"/>
                </a:solidFill>
                <a:latin typeface="Trebuchet MS"/>
                <a:cs typeface="Trebuchet MS"/>
              </a:rPr>
              <a:t>SAP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124009" y="3777932"/>
            <a:ext cx="5404485" cy="1007744"/>
            <a:chOff x="3124009" y="3777932"/>
            <a:chExt cx="5404485" cy="1007744"/>
          </a:xfrm>
        </p:grpSpPr>
        <p:sp>
          <p:nvSpPr>
            <p:cNvPr id="53" name="object 53"/>
            <p:cNvSpPr/>
            <p:nvPr/>
          </p:nvSpPr>
          <p:spPr>
            <a:xfrm>
              <a:off x="5297423" y="4402836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w="0" h="377825">
                  <a:moveTo>
                    <a:pt x="0" y="0"/>
                  </a:moveTo>
                  <a:lnTo>
                    <a:pt x="0" y="377825"/>
                  </a:lnTo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128772" y="3919728"/>
              <a:ext cx="1711325" cy="0"/>
            </a:xfrm>
            <a:custGeom>
              <a:avLst/>
              <a:gdLst/>
              <a:ahLst/>
              <a:cxnLst/>
              <a:rect l="l" t="t" r="r" b="b"/>
              <a:pathLst>
                <a:path w="1711325" h="0">
                  <a:moveTo>
                    <a:pt x="0" y="0"/>
                  </a:moveTo>
                  <a:lnTo>
                    <a:pt x="1710816" y="0"/>
                  </a:lnTo>
                </a:path>
              </a:pathLst>
            </a:custGeom>
            <a:ln w="9144">
              <a:solidFill>
                <a:srgbClr val="EFAB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800593" y="3783330"/>
              <a:ext cx="722630" cy="632460"/>
            </a:xfrm>
            <a:custGeom>
              <a:avLst/>
              <a:gdLst/>
              <a:ahLst/>
              <a:cxnLst/>
              <a:rect l="l" t="t" r="r" b="b"/>
              <a:pathLst>
                <a:path w="722629" h="632460">
                  <a:moveTo>
                    <a:pt x="683259" y="0"/>
                  </a:moveTo>
                  <a:lnTo>
                    <a:pt x="39115" y="0"/>
                  </a:lnTo>
                  <a:lnTo>
                    <a:pt x="24002" y="3111"/>
                  </a:lnTo>
                  <a:lnTo>
                    <a:pt x="11556" y="11557"/>
                  </a:lnTo>
                  <a:lnTo>
                    <a:pt x="3111" y="24003"/>
                  </a:lnTo>
                  <a:lnTo>
                    <a:pt x="0" y="39116"/>
                  </a:lnTo>
                  <a:lnTo>
                    <a:pt x="0" y="593344"/>
                  </a:lnTo>
                  <a:lnTo>
                    <a:pt x="3111" y="608457"/>
                  </a:lnTo>
                  <a:lnTo>
                    <a:pt x="11556" y="620903"/>
                  </a:lnTo>
                  <a:lnTo>
                    <a:pt x="24002" y="629348"/>
                  </a:lnTo>
                  <a:lnTo>
                    <a:pt x="39115" y="632460"/>
                  </a:lnTo>
                  <a:lnTo>
                    <a:pt x="683259" y="632460"/>
                  </a:lnTo>
                  <a:lnTo>
                    <a:pt x="698480" y="629348"/>
                  </a:lnTo>
                  <a:lnTo>
                    <a:pt x="710914" y="620903"/>
                  </a:lnTo>
                  <a:lnTo>
                    <a:pt x="719300" y="608457"/>
                  </a:lnTo>
                  <a:lnTo>
                    <a:pt x="722376" y="593344"/>
                  </a:lnTo>
                  <a:lnTo>
                    <a:pt x="722376" y="39116"/>
                  </a:lnTo>
                  <a:lnTo>
                    <a:pt x="719300" y="24003"/>
                  </a:lnTo>
                  <a:lnTo>
                    <a:pt x="710914" y="11557"/>
                  </a:lnTo>
                  <a:lnTo>
                    <a:pt x="698480" y="3111"/>
                  </a:lnTo>
                  <a:lnTo>
                    <a:pt x="68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800593" y="3783330"/>
              <a:ext cx="722630" cy="632460"/>
            </a:xfrm>
            <a:custGeom>
              <a:avLst/>
              <a:gdLst/>
              <a:ahLst/>
              <a:cxnLst/>
              <a:rect l="l" t="t" r="r" b="b"/>
              <a:pathLst>
                <a:path w="722629" h="632460">
                  <a:moveTo>
                    <a:pt x="39115" y="0"/>
                  </a:moveTo>
                  <a:lnTo>
                    <a:pt x="683259" y="0"/>
                  </a:lnTo>
                  <a:lnTo>
                    <a:pt x="698480" y="3111"/>
                  </a:lnTo>
                  <a:lnTo>
                    <a:pt x="710914" y="11557"/>
                  </a:lnTo>
                  <a:lnTo>
                    <a:pt x="719300" y="24003"/>
                  </a:lnTo>
                  <a:lnTo>
                    <a:pt x="722376" y="39116"/>
                  </a:lnTo>
                  <a:lnTo>
                    <a:pt x="722376" y="593344"/>
                  </a:lnTo>
                  <a:lnTo>
                    <a:pt x="719300" y="608457"/>
                  </a:lnTo>
                  <a:lnTo>
                    <a:pt x="710914" y="620903"/>
                  </a:lnTo>
                  <a:lnTo>
                    <a:pt x="698480" y="629348"/>
                  </a:lnTo>
                  <a:lnTo>
                    <a:pt x="683259" y="632460"/>
                  </a:lnTo>
                  <a:lnTo>
                    <a:pt x="39115" y="632460"/>
                  </a:lnTo>
                  <a:lnTo>
                    <a:pt x="24002" y="629348"/>
                  </a:lnTo>
                  <a:lnTo>
                    <a:pt x="11556" y="620903"/>
                  </a:lnTo>
                  <a:lnTo>
                    <a:pt x="3111" y="608457"/>
                  </a:lnTo>
                  <a:lnTo>
                    <a:pt x="0" y="593344"/>
                  </a:lnTo>
                  <a:lnTo>
                    <a:pt x="0" y="39116"/>
                  </a:lnTo>
                  <a:lnTo>
                    <a:pt x="3111" y="24003"/>
                  </a:lnTo>
                  <a:lnTo>
                    <a:pt x="11556" y="11557"/>
                  </a:lnTo>
                  <a:lnTo>
                    <a:pt x="24002" y="3111"/>
                  </a:lnTo>
                  <a:lnTo>
                    <a:pt x="39115" y="0"/>
                  </a:lnTo>
                  <a:close/>
                </a:path>
                <a:path w="722629" h="632460">
                  <a:moveTo>
                    <a:pt x="0" y="135636"/>
                  </a:moveTo>
                  <a:lnTo>
                    <a:pt x="722376" y="135636"/>
                  </a:lnTo>
                </a:path>
                <a:path w="722629" h="632460">
                  <a:moveTo>
                    <a:pt x="654050" y="82296"/>
                  </a:moveTo>
                  <a:lnTo>
                    <a:pt x="646683" y="82296"/>
                  </a:lnTo>
                  <a:lnTo>
                    <a:pt x="640714" y="76073"/>
                  </a:lnTo>
                  <a:lnTo>
                    <a:pt x="640714" y="68453"/>
                  </a:lnTo>
                  <a:lnTo>
                    <a:pt x="640714" y="60960"/>
                  </a:lnTo>
                  <a:lnTo>
                    <a:pt x="646683" y="54864"/>
                  </a:lnTo>
                  <a:lnTo>
                    <a:pt x="654050" y="54864"/>
                  </a:lnTo>
                  <a:lnTo>
                    <a:pt x="661542" y="54864"/>
                  </a:lnTo>
                  <a:lnTo>
                    <a:pt x="667511" y="60960"/>
                  </a:lnTo>
                  <a:lnTo>
                    <a:pt x="667511" y="68453"/>
                  </a:lnTo>
                  <a:lnTo>
                    <a:pt x="667511" y="76073"/>
                  </a:lnTo>
                  <a:lnTo>
                    <a:pt x="661542" y="82296"/>
                  </a:lnTo>
                  <a:lnTo>
                    <a:pt x="654050" y="82296"/>
                  </a:lnTo>
                  <a:close/>
                </a:path>
                <a:path w="722629" h="632460">
                  <a:moveTo>
                    <a:pt x="611124" y="82296"/>
                  </a:moveTo>
                  <a:lnTo>
                    <a:pt x="603630" y="82296"/>
                  </a:lnTo>
                  <a:lnTo>
                    <a:pt x="597661" y="76073"/>
                  </a:lnTo>
                  <a:lnTo>
                    <a:pt x="597661" y="68453"/>
                  </a:lnTo>
                  <a:lnTo>
                    <a:pt x="597661" y="60960"/>
                  </a:lnTo>
                  <a:lnTo>
                    <a:pt x="603630" y="54864"/>
                  </a:lnTo>
                  <a:lnTo>
                    <a:pt x="611124" y="54864"/>
                  </a:lnTo>
                  <a:lnTo>
                    <a:pt x="618616" y="54864"/>
                  </a:lnTo>
                  <a:lnTo>
                    <a:pt x="624712" y="60960"/>
                  </a:lnTo>
                  <a:lnTo>
                    <a:pt x="624712" y="68453"/>
                  </a:lnTo>
                  <a:lnTo>
                    <a:pt x="624712" y="76073"/>
                  </a:lnTo>
                  <a:lnTo>
                    <a:pt x="618616" y="82296"/>
                  </a:lnTo>
                  <a:lnTo>
                    <a:pt x="611124" y="82296"/>
                  </a:lnTo>
                  <a:close/>
                </a:path>
                <a:path w="722629" h="632460">
                  <a:moveTo>
                    <a:pt x="568325" y="82296"/>
                  </a:moveTo>
                  <a:lnTo>
                    <a:pt x="560831" y="82296"/>
                  </a:lnTo>
                  <a:lnTo>
                    <a:pt x="554735" y="76073"/>
                  </a:lnTo>
                  <a:lnTo>
                    <a:pt x="554735" y="68453"/>
                  </a:lnTo>
                  <a:lnTo>
                    <a:pt x="554735" y="60960"/>
                  </a:lnTo>
                  <a:lnTo>
                    <a:pt x="560831" y="54864"/>
                  </a:lnTo>
                  <a:lnTo>
                    <a:pt x="568325" y="54864"/>
                  </a:lnTo>
                  <a:lnTo>
                    <a:pt x="575563" y="54864"/>
                  </a:lnTo>
                  <a:lnTo>
                    <a:pt x="581786" y="60960"/>
                  </a:lnTo>
                  <a:lnTo>
                    <a:pt x="581786" y="68453"/>
                  </a:lnTo>
                  <a:lnTo>
                    <a:pt x="581786" y="76073"/>
                  </a:lnTo>
                  <a:lnTo>
                    <a:pt x="575563" y="82296"/>
                  </a:lnTo>
                  <a:lnTo>
                    <a:pt x="568325" y="82296"/>
                  </a:lnTo>
                  <a:close/>
                </a:path>
              </a:pathLst>
            </a:custGeom>
            <a:ln w="10668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889747" y="3827075"/>
            <a:ext cx="551180" cy="5175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55"/>
              </a:spcBef>
            </a:pPr>
            <a:r>
              <a:rPr dirty="0" baseline="-15873" sz="2100" spc="60" b="1">
                <a:solidFill>
                  <a:srgbClr val="4FB81C"/>
                </a:solidFill>
                <a:latin typeface="Trebuchet MS"/>
                <a:cs typeface="Trebuchet MS"/>
              </a:rPr>
              <a:t>3</a:t>
            </a:r>
            <a:r>
              <a:rPr dirty="0" sz="900" spc="40" b="1">
                <a:solidFill>
                  <a:srgbClr val="4FB81C"/>
                </a:solidFill>
                <a:latin typeface="Trebuchet MS"/>
                <a:cs typeface="Trebuchet MS"/>
              </a:rPr>
              <a:t>rd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400" spc="50" b="1">
                <a:solidFill>
                  <a:srgbClr val="4FB81C"/>
                </a:solidFill>
                <a:latin typeface="Trebuchet MS"/>
                <a:cs typeface="Trebuchet MS"/>
              </a:rPr>
              <a:t>Party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992177" y="3491293"/>
            <a:ext cx="4397375" cy="1319530"/>
            <a:chOff x="5992177" y="3491293"/>
            <a:chExt cx="4397375" cy="1319530"/>
          </a:xfrm>
        </p:grpSpPr>
        <p:sp>
          <p:nvSpPr>
            <p:cNvPr id="59" name="object 59"/>
            <p:cNvSpPr/>
            <p:nvPr/>
          </p:nvSpPr>
          <p:spPr>
            <a:xfrm>
              <a:off x="8142732" y="4416552"/>
              <a:ext cx="0" cy="389890"/>
            </a:xfrm>
            <a:custGeom>
              <a:avLst/>
              <a:gdLst/>
              <a:ahLst/>
              <a:cxnLst/>
              <a:rect l="l" t="t" r="r" b="b"/>
              <a:pathLst>
                <a:path w="0" h="389889">
                  <a:moveTo>
                    <a:pt x="0" y="0"/>
                  </a:moveTo>
                  <a:lnTo>
                    <a:pt x="0" y="389509"/>
                  </a:lnTo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607552" y="3919727"/>
              <a:ext cx="1776730" cy="0"/>
            </a:xfrm>
            <a:custGeom>
              <a:avLst/>
              <a:gdLst/>
              <a:ahLst/>
              <a:cxnLst/>
              <a:rect l="l" t="t" r="r" b="b"/>
              <a:pathLst>
                <a:path w="1776729" h="0">
                  <a:moveTo>
                    <a:pt x="0" y="0"/>
                  </a:moveTo>
                  <a:lnTo>
                    <a:pt x="1776729" y="0"/>
                  </a:lnTo>
                </a:path>
              </a:pathLst>
            </a:custGeom>
            <a:ln w="9144">
              <a:solidFill>
                <a:srgbClr val="4FB81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996940" y="3496055"/>
              <a:ext cx="721360" cy="719455"/>
            </a:xfrm>
            <a:custGeom>
              <a:avLst/>
              <a:gdLst/>
              <a:ahLst/>
              <a:cxnLst/>
              <a:rect l="l" t="t" r="r" b="b"/>
              <a:pathLst>
                <a:path w="721359" h="719454">
                  <a:moveTo>
                    <a:pt x="674369" y="0"/>
                  </a:moveTo>
                  <a:lnTo>
                    <a:pt x="46482" y="0"/>
                  </a:lnTo>
                  <a:lnTo>
                    <a:pt x="28396" y="3653"/>
                  </a:lnTo>
                  <a:lnTo>
                    <a:pt x="13620" y="13604"/>
                  </a:lnTo>
                  <a:lnTo>
                    <a:pt x="3655" y="28342"/>
                  </a:lnTo>
                  <a:lnTo>
                    <a:pt x="0" y="46355"/>
                  </a:lnTo>
                  <a:lnTo>
                    <a:pt x="0" y="672973"/>
                  </a:lnTo>
                  <a:lnTo>
                    <a:pt x="3655" y="690985"/>
                  </a:lnTo>
                  <a:lnTo>
                    <a:pt x="13620" y="705723"/>
                  </a:lnTo>
                  <a:lnTo>
                    <a:pt x="28396" y="715674"/>
                  </a:lnTo>
                  <a:lnTo>
                    <a:pt x="46482" y="719328"/>
                  </a:lnTo>
                  <a:lnTo>
                    <a:pt x="674369" y="719328"/>
                  </a:lnTo>
                  <a:lnTo>
                    <a:pt x="692455" y="715674"/>
                  </a:lnTo>
                  <a:lnTo>
                    <a:pt x="707231" y="705723"/>
                  </a:lnTo>
                  <a:lnTo>
                    <a:pt x="717196" y="690985"/>
                  </a:lnTo>
                  <a:lnTo>
                    <a:pt x="720852" y="672973"/>
                  </a:lnTo>
                  <a:lnTo>
                    <a:pt x="720852" y="46355"/>
                  </a:lnTo>
                  <a:lnTo>
                    <a:pt x="717196" y="28342"/>
                  </a:lnTo>
                  <a:lnTo>
                    <a:pt x="707231" y="13604"/>
                  </a:lnTo>
                  <a:lnTo>
                    <a:pt x="692455" y="3653"/>
                  </a:lnTo>
                  <a:lnTo>
                    <a:pt x="674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996940" y="3496055"/>
              <a:ext cx="721360" cy="719455"/>
            </a:xfrm>
            <a:custGeom>
              <a:avLst/>
              <a:gdLst/>
              <a:ahLst/>
              <a:cxnLst/>
              <a:rect l="l" t="t" r="r" b="b"/>
              <a:pathLst>
                <a:path w="721359" h="719454">
                  <a:moveTo>
                    <a:pt x="674369" y="0"/>
                  </a:moveTo>
                  <a:lnTo>
                    <a:pt x="46482" y="0"/>
                  </a:lnTo>
                  <a:lnTo>
                    <a:pt x="28396" y="3653"/>
                  </a:lnTo>
                  <a:lnTo>
                    <a:pt x="13620" y="13604"/>
                  </a:lnTo>
                  <a:lnTo>
                    <a:pt x="3655" y="28342"/>
                  </a:lnTo>
                  <a:lnTo>
                    <a:pt x="0" y="46355"/>
                  </a:lnTo>
                  <a:lnTo>
                    <a:pt x="0" y="672973"/>
                  </a:lnTo>
                  <a:lnTo>
                    <a:pt x="3655" y="690985"/>
                  </a:lnTo>
                  <a:lnTo>
                    <a:pt x="13620" y="705723"/>
                  </a:lnTo>
                  <a:lnTo>
                    <a:pt x="28396" y="715674"/>
                  </a:lnTo>
                  <a:lnTo>
                    <a:pt x="46482" y="719328"/>
                  </a:lnTo>
                  <a:lnTo>
                    <a:pt x="674369" y="719328"/>
                  </a:lnTo>
                  <a:lnTo>
                    <a:pt x="692455" y="715674"/>
                  </a:lnTo>
                  <a:lnTo>
                    <a:pt x="707231" y="705723"/>
                  </a:lnTo>
                  <a:lnTo>
                    <a:pt x="717196" y="690985"/>
                  </a:lnTo>
                  <a:lnTo>
                    <a:pt x="720852" y="672973"/>
                  </a:lnTo>
                  <a:lnTo>
                    <a:pt x="720852" y="46355"/>
                  </a:lnTo>
                  <a:lnTo>
                    <a:pt x="717196" y="28342"/>
                  </a:lnTo>
                  <a:lnTo>
                    <a:pt x="707231" y="13604"/>
                  </a:lnTo>
                  <a:lnTo>
                    <a:pt x="692455" y="3653"/>
                  </a:lnTo>
                  <a:lnTo>
                    <a:pt x="674369" y="0"/>
                  </a:lnTo>
                  <a:close/>
                </a:path>
                <a:path w="721359" h="719454">
                  <a:moveTo>
                    <a:pt x="720852" y="158496"/>
                  </a:moveTo>
                  <a:lnTo>
                    <a:pt x="0" y="158496"/>
                  </a:lnTo>
                  <a:lnTo>
                    <a:pt x="0" y="46482"/>
                  </a:lnTo>
                  <a:lnTo>
                    <a:pt x="3655" y="28396"/>
                  </a:lnTo>
                  <a:lnTo>
                    <a:pt x="13620" y="13620"/>
                  </a:lnTo>
                  <a:lnTo>
                    <a:pt x="28396" y="3655"/>
                  </a:lnTo>
                  <a:lnTo>
                    <a:pt x="46482" y="0"/>
                  </a:lnTo>
                  <a:lnTo>
                    <a:pt x="674369" y="0"/>
                  </a:lnTo>
                  <a:lnTo>
                    <a:pt x="692455" y="3655"/>
                  </a:lnTo>
                  <a:lnTo>
                    <a:pt x="707231" y="13620"/>
                  </a:lnTo>
                  <a:lnTo>
                    <a:pt x="717196" y="28396"/>
                  </a:lnTo>
                  <a:lnTo>
                    <a:pt x="720852" y="46482"/>
                  </a:lnTo>
                  <a:lnTo>
                    <a:pt x="720852" y="158496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268212" y="3532631"/>
              <a:ext cx="85344" cy="883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039612" y="3532631"/>
              <a:ext cx="88392" cy="883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153912" y="3532631"/>
              <a:ext cx="88392" cy="883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352032" y="4210811"/>
              <a:ext cx="9143" cy="4607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6029959" y="3717416"/>
            <a:ext cx="658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8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dirty="0" sz="1400" spc="-7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omer 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853237" y="3730561"/>
            <a:ext cx="626745" cy="1015365"/>
            <a:chOff x="6853237" y="3730561"/>
            <a:chExt cx="626745" cy="1015365"/>
          </a:xfrm>
        </p:grpSpPr>
        <p:sp>
          <p:nvSpPr>
            <p:cNvPr id="69" name="object 69"/>
            <p:cNvSpPr/>
            <p:nvPr/>
          </p:nvSpPr>
          <p:spPr>
            <a:xfrm>
              <a:off x="6858000" y="3735323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577342" y="0"/>
                  </a:moveTo>
                  <a:lnTo>
                    <a:pt x="39877" y="0"/>
                  </a:lnTo>
                  <a:lnTo>
                    <a:pt x="24378" y="3141"/>
                  </a:lnTo>
                  <a:lnTo>
                    <a:pt x="11699" y="11699"/>
                  </a:lnTo>
                  <a:lnTo>
                    <a:pt x="3141" y="24378"/>
                  </a:lnTo>
                  <a:lnTo>
                    <a:pt x="0" y="39877"/>
                  </a:lnTo>
                  <a:lnTo>
                    <a:pt x="0" y="578865"/>
                  </a:lnTo>
                  <a:lnTo>
                    <a:pt x="3141" y="594365"/>
                  </a:lnTo>
                  <a:lnTo>
                    <a:pt x="11699" y="607044"/>
                  </a:lnTo>
                  <a:lnTo>
                    <a:pt x="24378" y="615602"/>
                  </a:lnTo>
                  <a:lnTo>
                    <a:pt x="39877" y="618744"/>
                  </a:lnTo>
                  <a:lnTo>
                    <a:pt x="577342" y="618744"/>
                  </a:lnTo>
                  <a:lnTo>
                    <a:pt x="592841" y="615602"/>
                  </a:lnTo>
                  <a:lnTo>
                    <a:pt x="605520" y="607044"/>
                  </a:lnTo>
                  <a:lnTo>
                    <a:pt x="614078" y="594365"/>
                  </a:lnTo>
                  <a:lnTo>
                    <a:pt x="617220" y="578865"/>
                  </a:lnTo>
                  <a:lnTo>
                    <a:pt x="617220" y="39877"/>
                  </a:lnTo>
                  <a:lnTo>
                    <a:pt x="614078" y="24378"/>
                  </a:lnTo>
                  <a:lnTo>
                    <a:pt x="605520" y="11699"/>
                  </a:lnTo>
                  <a:lnTo>
                    <a:pt x="592841" y="3141"/>
                  </a:lnTo>
                  <a:lnTo>
                    <a:pt x="5773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858000" y="3735323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577342" y="0"/>
                  </a:moveTo>
                  <a:lnTo>
                    <a:pt x="39877" y="0"/>
                  </a:lnTo>
                  <a:lnTo>
                    <a:pt x="24378" y="3141"/>
                  </a:lnTo>
                  <a:lnTo>
                    <a:pt x="11699" y="11699"/>
                  </a:lnTo>
                  <a:lnTo>
                    <a:pt x="3141" y="24378"/>
                  </a:lnTo>
                  <a:lnTo>
                    <a:pt x="0" y="39877"/>
                  </a:lnTo>
                  <a:lnTo>
                    <a:pt x="0" y="578865"/>
                  </a:lnTo>
                  <a:lnTo>
                    <a:pt x="3141" y="594365"/>
                  </a:lnTo>
                  <a:lnTo>
                    <a:pt x="11699" y="607044"/>
                  </a:lnTo>
                  <a:lnTo>
                    <a:pt x="24378" y="615602"/>
                  </a:lnTo>
                  <a:lnTo>
                    <a:pt x="39877" y="618744"/>
                  </a:lnTo>
                  <a:lnTo>
                    <a:pt x="577342" y="618744"/>
                  </a:lnTo>
                  <a:lnTo>
                    <a:pt x="592841" y="615602"/>
                  </a:lnTo>
                  <a:lnTo>
                    <a:pt x="605520" y="607044"/>
                  </a:lnTo>
                  <a:lnTo>
                    <a:pt x="614078" y="594365"/>
                  </a:lnTo>
                  <a:lnTo>
                    <a:pt x="617220" y="578865"/>
                  </a:lnTo>
                  <a:lnTo>
                    <a:pt x="617220" y="39877"/>
                  </a:lnTo>
                  <a:lnTo>
                    <a:pt x="614078" y="24378"/>
                  </a:lnTo>
                  <a:lnTo>
                    <a:pt x="605520" y="11699"/>
                  </a:lnTo>
                  <a:lnTo>
                    <a:pt x="592841" y="3141"/>
                  </a:lnTo>
                  <a:lnTo>
                    <a:pt x="577342" y="0"/>
                  </a:lnTo>
                  <a:close/>
                </a:path>
                <a:path w="617220" h="619125">
                  <a:moveTo>
                    <a:pt x="617220" y="137159"/>
                  </a:moveTo>
                  <a:lnTo>
                    <a:pt x="0" y="137159"/>
                  </a:lnTo>
                  <a:lnTo>
                    <a:pt x="0" y="40131"/>
                  </a:lnTo>
                  <a:lnTo>
                    <a:pt x="3141" y="24538"/>
                  </a:lnTo>
                  <a:lnTo>
                    <a:pt x="11699" y="11779"/>
                  </a:lnTo>
                  <a:lnTo>
                    <a:pt x="24378" y="3163"/>
                  </a:lnTo>
                  <a:lnTo>
                    <a:pt x="39877" y="0"/>
                  </a:lnTo>
                  <a:lnTo>
                    <a:pt x="577342" y="0"/>
                  </a:lnTo>
                  <a:lnTo>
                    <a:pt x="592841" y="3163"/>
                  </a:lnTo>
                  <a:lnTo>
                    <a:pt x="605520" y="11779"/>
                  </a:lnTo>
                  <a:lnTo>
                    <a:pt x="614078" y="24538"/>
                  </a:lnTo>
                  <a:lnTo>
                    <a:pt x="617220" y="40131"/>
                  </a:lnTo>
                  <a:lnTo>
                    <a:pt x="617220" y="137159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089647" y="3767327"/>
              <a:ext cx="74675" cy="76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990587" y="3767327"/>
              <a:ext cx="77724" cy="76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893051" y="3767327"/>
              <a:ext cx="77724" cy="76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161275" y="4349495"/>
              <a:ext cx="9144" cy="3963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6890766" y="3906773"/>
            <a:ext cx="5041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Partn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1400" spc="-75">
                <a:solidFill>
                  <a:srgbClr val="585858"/>
                </a:solidFill>
                <a:latin typeface="Arial"/>
                <a:cs typeface="Arial"/>
              </a:rPr>
              <a:t>r 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345560" y="3605910"/>
            <a:ext cx="966469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5" b="1">
                <a:latin typeface="Arial"/>
                <a:cs typeface="Arial"/>
              </a:rPr>
              <a:t>RUN</a:t>
            </a:r>
            <a:r>
              <a:rPr dirty="0" sz="1450" spc="-7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WITH</a:t>
            </a:r>
            <a:endParaRPr sz="14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162415" y="3588766"/>
            <a:ext cx="110553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b="1">
                <a:latin typeface="Arial"/>
                <a:cs typeface="Arial"/>
              </a:rPr>
              <a:t>I</a:t>
            </a:r>
            <a:r>
              <a:rPr dirty="0" sz="1450" spc="25" b="1">
                <a:latin typeface="Arial"/>
                <a:cs typeface="Arial"/>
              </a:rPr>
              <a:t>N</a:t>
            </a:r>
            <a:r>
              <a:rPr dirty="0" sz="1450" spc="-5" b="1">
                <a:latin typeface="Arial"/>
                <a:cs typeface="Arial"/>
              </a:rPr>
              <a:t>T</a:t>
            </a:r>
            <a:r>
              <a:rPr dirty="0" sz="1450" spc="25" b="1">
                <a:latin typeface="Arial"/>
                <a:cs typeface="Arial"/>
              </a:rPr>
              <a:t>EGR</a:t>
            </a:r>
            <a:r>
              <a:rPr dirty="0" sz="1450" spc="-30" b="1">
                <a:latin typeface="Arial"/>
                <a:cs typeface="Arial"/>
              </a:rPr>
              <a:t>A</a:t>
            </a:r>
            <a:r>
              <a:rPr dirty="0" sz="1450" spc="-5" b="1">
                <a:latin typeface="Arial"/>
                <a:cs typeface="Arial"/>
              </a:rPr>
              <a:t>T</a:t>
            </a:r>
            <a:r>
              <a:rPr dirty="0" sz="1450" spc="25" b="1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323588" y="2618644"/>
            <a:ext cx="4503420" cy="2860675"/>
            <a:chOff x="4323588" y="2618644"/>
            <a:chExt cx="4503420" cy="2860675"/>
          </a:xfrm>
        </p:grpSpPr>
        <p:sp>
          <p:nvSpPr>
            <p:cNvPr id="79" name="object 79"/>
            <p:cNvSpPr/>
            <p:nvPr/>
          </p:nvSpPr>
          <p:spPr>
            <a:xfrm>
              <a:off x="8237220" y="5196839"/>
              <a:ext cx="589787" cy="2819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323588" y="5242559"/>
              <a:ext cx="1386839" cy="190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562315" y="2618644"/>
              <a:ext cx="412503" cy="4836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4501134" y="5209159"/>
            <a:ext cx="5328920" cy="73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Verdana"/>
                <a:cs typeface="Verdana"/>
              </a:rPr>
              <a:t>NEO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tabLst>
                <a:tab pos="754380" algn="l"/>
                <a:tab pos="2411095" algn="l"/>
                <a:tab pos="3894454" algn="l"/>
              </a:tabLst>
            </a:pPr>
            <a:r>
              <a:rPr dirty="0" sz="1600" spc="-5">
                <a:solidFill>
                  <a:srgbClr val="666666"/>
                </a:solidFill>
                <a:latin typeface="Arial"/>
                <a:cs typeface="Arial"/>
              </a:rPr>
              <a:t>AWS	Microsoft</a:t>
            </a:r>
            <a:r>
              <a:rPr dirty="0" sz="16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666666"/>
                </a:solidFill>
                <a:latin typeface="Arial"/>
                <a:cs typeface="Arial"/>
              </a:rPr>
              <a:t>Azure	Google</a:t>
            </a:r>
            <a:r>
              <a:rPr dirty="0" sz="16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666666"/>
                </a:solidFill>
                <a:latin typeface="Arial"/>
                <a:cs typeface="Arial"/>
              </a:rPr>
              <a:t>Cloud	</a:t>
            </a:r>
            <a:r>
              <a:rPr dirty="0" baseline="1736" sz="2400" spc="-7">
                <a:solidFill>
                  <a:srgbClr val="666666"/>
                </a:solidFill>
                <a:latin typeface="Arial"/>
                <a:cs typeface="Arial"/>
              </a:rPr>
              <a:t>Alibaba Cloud</a:t>
            </a:r>
            <a:r>
              <a:rPr dirty="0" baseline="1736" sz="2400" spc="-494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baseline="47619" sz="1575" spc="7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baseline="47619" sz="1575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526398" y="3033027"/>
            <a:ext cx="997935" cy="7782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0487659" y="3886961"/>
            <a:ext cx="1202690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Apps, </a:t>
            </a:r>
            <a:r>
              <a:rPr dirty="0" sz="1400" spc="-5">
                <a:latin typeface="Arial"/>
                <a:cs typeface="Arial"/>
              </a:rPr>
              <a:t>Data, 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Processes  outside SAP  </a:t>
            </a:r>
            <a:r>
              <a:rPr dirty="0" sz="1400" spc="-5">
                <a:latin typeface="Arial"/>
                <a:cs typeface="Arial"/>
              </a:rPr>
              <a:t>Cloud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4579620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Introducing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SAP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r>
              <a:rPr dirty="0" sz="1800" spc="-2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SAP Cloud Platform – Main use</a:t>
            </a:r>
            <a:r>
              <a:rPr dirty="0" spc="-170"/>
              <a:t> </a:t>
            </a:r>
            <a:r>
              <a:rPr dirty="0"/>
              <a:t>cases</a:t>
            </a:r>
          </a:p>
        </p:txBody>
      </p:sp>
      <p:sp>
        <p:nvSpPr>
          <p:cNvPr id="86" name="object 86"/>
          <p:cNvSpPr/>
          <p:nvPr/>
        </p:nvSpPr>
        <p:spPr>
          <a:xfrm>
            <a:off x="3892296" y="5681471"/>
            <a:ext cx="477012" cy="2346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9107805" y="6128625"/>
            <a:ext cx="2581910" cy="230504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114">
                <a:solidFill>
                  <a:srgbClr val="666666"/>
                </a:solidFill>
                <a:latin typeface="Arial"/>
                <a:cs typeface="Arial"/>
              </a:rPr>
              <a:t>2) </a:t>
            </a:r>
            <a:r>
              <a:rPr dirty="0" sz="1400" spc="-135">
                <a:solidFill>
                  <a:srgbClr val="666666"/>
                </a:solidFill>
                <a:latin typeface="Arial"/>
                <a:cs typeface="Arial"/>
              </a:rPr>
              <a:t>planned </a:t>
            </a:r>
            <a:r>
              <a:rPr dirty="0" sz="1400" spc="-120">
                <a:solidFill>
                  <a:srgbClr val="666666"/>
                </a:solidFill>
                <a:latin typeface="Arial"/>
                <a:cs typeface="Arial"/>
              </a:rPr>
              <a:t>innovations </a:t>
            </a:r>
            <a:r>
              <a:rPr dirty="0" sz="1400" spc="-70">
                <a:solidFill>
                  <a:srgbClr val="666666"/>
                </a:solidFill>
                <a:latin typeface="Arial"/>
                <a:cs typeface="Arial"/>
              </a:rPr>
              <a:t>/ </a:t>
            </a:r>
            <a:r>
              <a:rPr dirty="0" sz="1400" spc="-114">
                <a:solidFill>
                  <a:srgbClr val="666666"/>
                </a:solidFill>
                <a:latin typeface="Arial"/>
                <a:cs typeface="Arial"/>
              </a:rPr>
              <a:t>future</a:t>
            </a:r>
            <a:r>
              <a:rPr dirty="0" sz="1400" spc="1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666666"/>
                </a:solidFill>
                <a:latin typeface="Arial"/>
                <a:cs typeface="Arial"/>
              </a:rPr>
              <a:t>direction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1729" y="5130546"/>
            <a:ext cx="7383780" cy="579120"/>
          </a:xfrm>
          <a:custGeom>
            <a:avLst/>
            <a:gdLst/>
            <a:ahLst/>
            <a:cxnLst/>
            <a:rect l="l" t="t" r="r" b="b"/>
            <a:pathLst>
              <a:path w="7383780" h="579120">
                <a:moveTo>
                  <a:pt x="0" y="39115"/>
                </a:moveTo>
                <a:lnTo>
                  <a:pt x="3075" y="23895"/>
                </a:lnTo>
                <a:lnTo>
                  <a:pt x="11461" y="11461"/>
                </a:lnTo>
                <a:lnTo>
                  <a:pt x="23895" y="3075"/>
                </a:lnTo>
                <a:lnTo>
                  <a:pt x="39115" y="0"/>
                </a:lnTo>
                <a:lnTo>
                  <a:pt x="7344664" y="0"/>
                </a:lnTo>
                <a:lnTo>
                  <a:pt x="7359884" y="3075"/>
                </a:lnTo>
                <a:lnTo>
                  <a:pt x="7372318" y="11461"/>
                </a:lnTo>
                <a:lnTo>
                  <a:pt x="7380704" y="23895"/>
                </a:lnTo>
                <a:lnTo>
                  <a:pt x="7383780" y="39115"/>
                </a:lnTo>
                <a:lnTo>
                  <a:pt x="7383780" y="540054"/>
                </a:lnTo>
                <a:lnTo>
                  <a:pt x="7380704" y="555261"/>
                </a:lnTo>
                <a:lnTo>
                  <a:pt x="7372318" y="567678"/>
                </a:lnTo>
                <a:lnTo>
                  <a:pt x="7359884" y="576050"/>
                </a:lnTo>
                <a:lnTo>
                  <a:pt x="7344664" y="579119"/>
                </a:lnTo>
                <a:lnTo>
                  <a:pt x="39115" y="579119"/>
                </a:lnTo>
                <a:lnTo>
                  <a:pt x="23895" y="576050"/>
                </a:lnTo>
                <a:lnTo>
                  <a:pt x="11461" y="567678"/>
                </a:lnTo>
                <a:lnTo>
                  <a:pt x="3075" y="555261"/>
                </a:lnTo>
                <a:lnTo>
                  <a:pt x="0" y="540054"/>
                </a:lnTo>
                <a:lnTo>
                  <a:pt x="0" y="39115"/>
                </a:lnTo>
                <a:close/>
              </a:path>
            </a:pathLst>
          </a:custGeom>
          <a:ln w="28956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33481" y="1674258"/>
            <a:ext cx="1832610" cy="1468755"/>
            <a:chOff x="1233481" y="1674258"/>
            <a:chExt cx="1832610" cy="1468755"/>
          </a:xfrm>
        </p:grpSpPr>
        <p:sp>
          <p:nvSpPr>
            <p:cNvPr id="4" name="object 4"/>
            <p:cNvSpPr/>
            <p:nvPr/>
          </p:nvSpPr>
          <p:spPr>
            <a:xfrm>
              <a:off x="1233481" y="1674258"/>
              <a:ext cx="1832125" cy="14427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31136" y="2106168"/>
              <a:ext cx="457200" cy="1036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4189" y="3655821"/>
            <a:ext cx="295465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435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COMPLIANCE /  LEGAL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39485" y="1731264"/>
            <a:ext cx="1905635" cy="1317625"/>
            <a:chOff x="5139485" y="1731264"/>
            <a:chExt cx="1905635" cy="1317625"/>
          </a:xfrm>
        </p:grpSpPr>
        <p:sp>
          <p:nvSpPr>
            <p:cNvPr id="8" name="object 8"/>
            <p:cNvSpPr/>
            <p:nvPr/>
          </p:nvSpPr>
          <p:spPr>
            <a:xfrm>
              <a:off x="5139485" y="1765864"/>
              <a:ext cx="1905410" cy="12824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55208" y="1731264"/>
              <a:ext cx="1042415" cy="8092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92700" y="3655821"/>
            <a:ext cx="16541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717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Arial"/>
                <a:cs typeface="Arial"/>
              </a:rPr>
              <a:t>SERVICE  </a:t>
            </a:r>
            <a:r>
              <a:rPr dirty="0" sz="2000" spc="-150">
                <a:latin typeface="Arial"/>
                <a:cs typeface="Arial"/>
              </a:rPr>
              <a:t>AV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-10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IL</a:t>
            </a: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59917" y="1717862"/>
            <a:ext cx="1002030" cy="1431925"/>
            <a:chOff x="9459917" y="1717862"/>
            <a:chExt cx="1002030" cy="1431925"/>
          </a:xfrm>
        </p:grpSpPr>
        <p:sp>
          <p:nvSpPr>
            <p:cNvPr id="12" name="object 12"/>
            <p:cNvSpPr/>
            <p:nvPr/>
          </p:nvSpPr>
          <p:spPr>
            <a:xfrm>
              <a:off x="9459917" y="1717862"/>
              <a:ext cx="1001894" cy="14319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65208" y="1914144"/>
              <a:ext cx="595883" cy="614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975852" y="3503421"/>
            <a:ext cx="1974214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60400" marR="105410" indent="-549275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O-LO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5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TI</a:t>
            </a:r>
            <a:r>
              <a:rPr dirty="0" sz="2000" spc="-2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N  </a:t>
            </a:r>
            <a:r>
              <a:rPr dirty="0" sz="200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CLOUD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ASSETS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764" y="243078"/>
            <a:ext cx="3247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Introducing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SAP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r>
              <a:rPr dirty="0" sz="1800" spc="-3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05764" y="515874"/>
            <a:ext cx="298958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multi-cloud</a:t>
            </a:r>
            <a:r>
              <a:rPr dirty="0" spc="-110"/>
              <a:t> </a:t>
            </a:r>
            <a:r>
              <a:rPr dirty="0"/>
              <a:t>matters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86683" y="5185917"/>
            <a:ext cx="5899150" cy="3714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5080">
              <a:lnSpc>
                <a:spcPts val="900"/>
              </a:lnSpc>
              <a:spcBef>
                <a:spcPts val="114"/>
              </a:spcBef>
            </a:pPr>
            <a:r>
              <a:rPr dirty="0" sz="1050" spc="5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  <a:tabLst>
                <a:tab pos="819150" algn="l"/>
                <a:tab pos="2696210" algn="l"/>
                <a:tab pos="4381500" algn="l"/>
              </a:tabLst>
            </a:pPr>
            <a:r>
              <a:rPr dirty="0" sz="1800">
                <a:solidFill>
                  <a:srgbClr val="666666"/>
                </a:solidFill>
                <a:latin typeface="Arial"/>
                <a:cs typeface="Arial"/>
              </a:rPr>
              <a:t>AWS	</a:t>
            </a:r>
            <a:r>
              <a:rPr dirty="0" sz="1800" spc="-5">
                <a:solidFill>
                  <a:srgbClr val="666666"/>
                </a:solidFill>
                <a:latin typeface="Arial"/>
                <a:cs typeface="Arial"/>
              </a:rPr>
              <a:t>Microsoft</a:t>
            </a:r>
            <a:r>
              <a:rPr dirty="0" sz="18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66666"/>
                </a:solidFill>
                <a:latin typeface="Arial"/>
                <a:cs typeface="Arial"/>
              </a:rPr>
              <a:t>Azure	Google</a:t>
            </a:r>
            <a:r>
              <a:rPr dirty="0" sz="18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66666"/>
                </a:solidFill>
                <a:latin typeface="Arial"/>
                <a:cs typeface="Arial"/>
              </a:rPr>
              <a:t>Cloud	</a:t>
            </a:r>
            <a:r>
              <a:rPr dirty="0" baseline="1543" sz="2700" spc="-7">
                <a:solidFill>
                  <a:srgbClr val="666666"/>
                </a:solidFill>
                <a:latin typeface="Arial"/>
                <a:cs typeface="Arial"/>
              </a:rPr>
              <a:t>Alibaba</a:t>
            </a:r>
            <a:r>
              <a:rPr dirty="0" baseline="1543" sz="2700" spc="-22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baseline="1543" sz="2700" spc="-7">
                <a:solidFill>
                  <a:srgbClr val="666666"/>
                </a:solidFill>
                <a:latin typeface="Arial"/>
                <a:cs typeface="Arial"/>
              </a:rPr>
              <a:t>Cloud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0904" y="5259323"/>
            <a:ext cx="684276" cy="3368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107805" y="6128625"/>
            <a:ext cx="2581910" cy="230504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114">
                <a:solidFill>
                  <a:srgbClr val="666666"/>
                </a:solidFill>
                <a:latin typeface="Arial"/>
                <a:cs typeface="Arial"/>
              </a:rPr>
              <a:t>2) </a:t>
            </a:r>
            <a:r>
              <a:rPr dirty="0" sz="1400" spc="-135">
                <a:solidFill>
                  <a:srgbClr val="666666"/>
                </a:solidFill>
                <a:latin typeface="Arial"/>
                <a:cs typeface="Arial"/>
              </a:rPr>
              <a:t>planned </a:t>
            </a:r>
            <a:r>
              <a:rPr dirty="0" sz="1400" spc="-120">
                <a:solidFill>
                  <a:srgbClr val="666666"/>
                </a:solidFill>
                <a:latin typeface="Arial"/>
                <a:cs typeface="Arial"/>
              </a:rPr>
              <a:t>innovations </a:t>
            </a:r>
            <a:r>
              <a:rPr dirty="0" sz="1400" spc="-70">
                <a:solidFill>
                  <a:srgbClr val="666666"/>
                </a:solidFill>
                <a:latin typeface="Arial"/>
                <a:cs typeface="Arial"/>
              </a:rPr>
              <a:t>/ </a:t>
            </a:r>
            <a:r>
              <a:rPr dirty="0" sz="1400" spc="-114">
                <a:solidFill>
                  <a:srgbClr val="666666"/>
                </a:solidFill>
                <a:latin typeface="Arial"/>
                <a:cs typeface="Arial"/>
              </a:rPr>
              <a:t>future</a:t>
            </a:r>
            <a:r>
              <a:rPr dirty="0" sz="1400" spc="1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666666"/>
                </a:solidFill>
                <a:latin typeface="Arial"/>
                <a:cs typeface="Arial"/>
              </a:rPr>
              <a:t>direction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243078"/>
            <a:ext cx="3247390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Introducing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SAP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r>
              <a:rPr dirty="0" sz="1800" spc="-3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z="2000" b="1">
                <a:latin typeface="Arial"/>
                <a:cs typeface="Arial"/>
              </a:rPr>
              <a:t>Further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reading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871" y="1618233"/>
            <a:ext cx="4570095" cy="1931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SAP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Cloud Platform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Web</a:t>
            </a:r>
            <a:r>
              <a:rPr dirty="0" u="heavy" sz="2000" spc="-8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site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Blueprints and</a:t>
            </a:r>
            <a:r>
              <a:rPr dirty="0" u="heavy" sz="2000" spc="-4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scenarios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75000"/>
              </a:lnSpc>
            </a:pP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SAP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Cloud Platform help</a:t>
            </a:r>
            <a:r>
              <a:rPr dirty="0" u="heavy" sz="2000" spc="-1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documentation </a:t>
            </a:r>
            <a:r>
              <a:rPr dirty="0" sz="2000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SAP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Cloud Platform</a:t>
            </a:r>
            <a:r>
              <a:rPr dirty="0" u="heavy" sz="2000" spc="-7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Community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3776" y="1630679"/>
            <a:ext cx="3564635" cy="4715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31630" y="262890"/>
            <a:ext cx="2433955" cy="612775"/>
          </a:xfrm>
          <a:custGeom>
            <a:avLst/>
            <a:gdLst/>
            <a:ahLst/>
            <a:cxnLst/>
            <a:rect l="l" t="t" r="r" b="b"/>
            <a:pathLst>
              <a:path w="2433954" h="612775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2331720" y="0"/>
                </a:lnTo>
                <a:lnTo>
                  <a:pt x="2371463" y="8024"/>
                </a:lnTo>
                <a:lnTo>
                  <a:pt x="2403919" y="29908"/>
                </a:lnTo>
                <a:lnTo>
                  <a:pt x="2425803" y="62364"/>
                </a:lnTo>
                <a:lnTo>
                  <a:pt x="2433828" y="102107"/>
                </a:lnTo>
                <a:lnTo>
                  <a:pt x="2433828" y="510539"/>
                </a:lnTo>
                <a:lnTo>
                  <a:pt x="2425803" y="550283"/>
                </a:lnTo>
                <a:lnTo>
                  <a:pt x="2403919" y="582739"/>
                </a:lnTo>
                <a:lnTo>
                  <a:pt x="2371463" y="604623"/>
                </a:lnTo>
                <a:lnTo>
                  <a:pt x="2331720" y="612647"/>
                </a:lnTo>
                <a:lnTo>
                  <a:pt x="102108" y="612647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19812">
            <a:solidFill>
              <a:srgbClr val="EFA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47580" y="429260"/>
            <a:ext cx="1692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Additional</a:t>
            </a:r>
            <a:r>
              <a:rPr dirty="0" sz="1600" spc="-5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Material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23831" y="350520"/>
            <a:ext cx="436245" cy="436245"/>
          </a:xfrm>
          <a:custGeom>
            <a:avLst/>
            <a:gdLst/>
            <a:ahLst/>
            <a:cxnLst/>
            <a:rect l="l" t="t" r="r" b="b"/>
            <a:pathLst>
              <a:path w="436245" h="436245">
                <a:moveTo>
                  <a:pt x="363220" y="0"/>
                </a:moveTo>
                <a:lnTo>
                  <a:pt x="72644" y="0"/>
                </a:lnTo>
                <a:lnTo>
                  <a:pt x="44362" y="5707"/>
                </a:lnTo>
                <a:lnTo>
                  <a:pt x="21272" y="21272"/>
                </a:lnTo>
                <a:lnTo>
                  <a:pt x="5707" y="44362"/>
                </a:lnTo>
                <a:lnTo>
                  <a:pt x="0" y="72643"/>
                </a:lnTo>
                <a:lnTo>
                  <a:pt x="0" y="363219"/>
                </a:lnTo>
                <a:lnTo>
                  <a:pt x="5707" y="391501"/>
                </a:lnTo>
                <a:lnTo>
                  <a:pt x="21272" y="414591"/>
                </a:lnTo>
                <a:lnTo>
                  <a:pt x="44362" y="430156"/>
                </a:lnTo>
                <a:lnTo>
                  <a:pt x="72644" y="435863"/>
                </a:lnTo>
                <a:lnTo>
                  <a:pt x="363220" y="435863"/>
                </a:lnTo>
                <a:lnTo>
                  <a:pt x="391501" y="430156"/>
                </a:lnTo>
                <a:lnTo>
                  <a:pt x="414591" y="414591"/>
                </a:lnTo>
                <a:lnTo>
                  <a:pt x="430156" y="391501"/>
                </a:lnTo>
                <a:lnTo>
                  <a:pt x="435864" y="363219"/>
                </a:lnTo>
                <a:lnTo>
                  <a:pt x="435864" y="72643"/>
                </a:lnTo>
                <a:lnTo>
                  <a:pt x="430156" y="44362"/>
                </a:lnTo>
                <a:lnTo>
                  <a:pt x="414591" y="21272"/>
                </a:lnTo>
                <a:lnTo>
                  <a:pt x="391501" y="5707"/>
                </a:lnTo>
                <a:lnTo>
                  <a:pt x="36322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79406" y="371347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542668"/>
            <a:ext cx="6155055" cy="10769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role </a:t>
            </a:r>
            <a:r>
              <a:rPr dirty="0" sz="1800">
                <a:latin typeface="Arial"/>
                <a:cs typeface="Arial"/>
              </a:rPr>
              <a:t>of SAP </a:t>
            </a:r>
            <a:r>
              <a:rPr dirty="0" sz="1800" spc="-5">
                <a:latin typeface="Arial"/>
                <a:cs typeface="Arial"/>
              </a:rPr>
              <a:t>Cloud Platform in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Intelligent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Enterprise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main use cases </a:t>
            </a:r>
            <a:r>
              <a:rPr dirty="0" sz="1800">
                <a:latin typeface="Arial"/>
                <a:cs typeface="Arial"/>
              </a:rPr>
              <a:t>of SAP </a:t>
            </a:r>
            <a:r>
              <a:rPr dirty="0" sz="1800" spc="-5">
                <a:latin typeface="Arial"/>
                <a:cs typeface="Arial"/>
              </a:rPr>
              <a:t>Cloud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Why </a:t>
            </a:r>
            <a:r>
              <a:rPr dirty="0" sz="1800" spc="-5">
                <a:latin typeface="Arial"/>
                <a:cs typeface="Arial"/>
              </a:rPr>
              <a:t>multi-cloud</a:t>
            </a:r>
            <a:r>
              <a:rPr dirty="0" sz="1800">
                <a:latin typeface="Arial"/>
                <a:cs typeface="Arial"/>
              </a:rPr>
              <a:t> matters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13776" y="1636776"/>
            <a:ext cx="3564635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5764" y="243078"/>
            <a:ext cx="3846829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Introducing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SAP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r>
              <a:rPr dirty="0" sz="1800" spc="-2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What </a:t>
            </a:r>
            <a:r>
              <a:rPr dirty="0" spc="-10"/>
              <a:t>you’ve </a:t>
            </a:r>
            <a:r>
              <a:rPr dirty="0"/>
              <a:t>learned in this</a:t>
            </a:r>
            <a:r>
              <a:rPr dirty="0" spc="-80"/>
              <a:t> </a:t>
            </a:r>
            <a:r>
              <a:rPr dirty="0"/>
              <a:t>unit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39" y="2888995"/>
            <a:ext cx="20193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Contact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information: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  <a:hlinkClick r:id="rId2"/>
              </a:rPr>
              <a:t>op</a:t>
            </a:r>
            <a:r>
              <a:rPr dirty="0" sz="1600" spc="-5" b="1">
                <a:latin typeface="Arial"/>
                <a:cs typeface="Arial"/>
                <a:hlinkClick r:id="rId3"/>
              </a:rPr>
              <a:t>en@sap.com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436065"/>
            <a:ext cx="3713479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" b="1">
                <a:solidFill>
                  <a:srgbClr val="EFAB00"/>
                </a:solidFill>
                <a:latin typeface="Arial"/>
                <a:cs typeface="Arial"/>
              </a:rPr>
              <a:t>Thank</a:t>
            </a:r>
            <a:r>
              <a:rPr dirty="0" sz="5500" spc="-70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5500" b="1">
                <a:solidFill>
                  <a:srgbClr val="EFAB00"/>
                </a:solidFill>
                <a:latin typeface="Arial"/>
                <a:cs typeface="Arial"/>
              </a:rPr>
              <a:t>you.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24" y="3199638"/>
            <a:ext cx="5894705" cy="3166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© </a:t>
            </a:r>
            <a:r>
              <a:rPr dirty="0" sz="800" spc="-5">
                <a:latin typeface="Arial"/>
                <a:cs typeface="Arial"/>
              </a:rPr>
              <a:t>2019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rights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  <a:p>
            <a:pPr marL="12700" marR="227329">
              <a:lnSpc>
                <a:spcPct val="100000"/>
              </a:lnSpc>
              <a:spcBef>
                <a:spcPts val="595"/>
              </a:spcBef>
            </a:pPr>
            <a:r>
              <a:rPr dirty="0" sz="800" spc="-5">
                <a:latin typeface="Arial"/>
                <a:cs typeface="Arial"/>
              </a:rPr>
              <a:t>No part of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publication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reproduced or </a:t>
            </a:r>
            <a:r>
              <a:rPr dirty="0" sz="800">
                <a:latin typeface="Arial"/>
                <a:cs typeface="Arial"/>
              </a:rPr>
              <a:t>transmitted in </a:t>
            </a:r>
            <a:r>
              <a:rPr dirty="0" sz="800" spc="-5">
                <a:latin typeface="Arial"/>
                <a:cs typeface="Arial"/>
              </a:rPr>
              <a:t>any form or for any purpose without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express </a:t>
            </a:r>
            <a:r>
              <a:rPr dirty="0" sz="800">
                <a:latin typeface="Arial"/>
                <a:cs typeface="Arial"/>
              </a:rPr>
              <a:t>permission </a:t>
            </a:r>
            <a:r>
              <a:rPr dirty="0" sz="800" spc="-5">
                <a:latin typeface="Arial"/>
                <a:cs typeface="Arial"/>
              </a:rPr>
              <a:t>of 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company.</a:t>
            </a:r>
            <a:endParaRPr sz="800">
              <a:latin typeface="Arial"/>
              <a:cs typeface="Arial"/>
            </a:endParaRPr>
          </a:p>
          <a:p>
            <a:pPr marL="12700" marR="231775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The information </a:t>
            </a:r>
            <a:r>
              <a:rPr dirty="0" sz="800" spc="-5">
                <a:latin typeface="Arial"/>
                <a:cs typeface="Arial"/>
              </a:rPr>
              <a:t>contained herein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changed without prior </a:t>
            </a:r>
            <a:r>
              <a:rPr dirty="0" sz="800">
                <a:latin typeface="Arial"/>
                <a:cs typeface="Arial"/>
              </a:rPr>
              <a:t>notice. Some </a:t>
            </a:r>
            <a:r>
              <a:rPr dirty="0" sz="800" spc="-5">
                <a:latin typeface="Arial"/>
                <a:cs typeface="Arial"/>
              </a:rPr>
              <a:t>software products </a:t>
            </a:r>
            <a:r>
              <a:rPr dirty="0" sz="800">
                <a:latin typeface="Arial"/>
                <a:cs typeface="Arial"/>
              </a:rPr>
              <a:t>marketed </a:t>
            </a:r>
            <a:r>
              <a:rPr dirty="0" sz="800" spc="-5">
                <a:latin typeface="Arial"/>
                <a:cs typeface="Arial"/>
              </a:rPr>
              <a:t>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its  </a:t>
            </a:r>
            <a:r>
              <a:rPr dirty="0" sz="800" spc="-5">
                <a:latin typeface="Arial"/>
                <a:cs typeface="Arial"/>
              </a:rPr>
              <a:t>distributors contain proprietary software </a:t>
            </a:r>
            <a:r>
              <a:rPr dirty="0" sz="800">
                <a:latin typeface="Arial"/>
                <a:cs typeface="Arial"/>
              </a:rPr>
              <a:t>components </a:t>
            </a:r>
            <a:r>
              <a:rPr dirty="0" sz="800" spc="-5">
                <a:latin typeface="Arial"/>
                <a:cs typeface="Arial"/>
              </a:rPr>
              <a:t>of other software vendors. National product </a:t>
            </a:r>
            <a:r>
              <a:rPr dirty="0" sz="800">
                <a:latin typeface="Arial"/>
                <a:cs typeface="Arial"/>
              </a:rPr>
              <a:t>specifications may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vary.</a:t>
            </a:r>
            <a:endParaRPr sz="800">
              <a:latin typeface="Arial"/>
              <a:cs typeface="Arial"/>
            </a:endParaRPr>
          </a:p>
          <a:p>
            <a:pPr marL="12700" marR="11938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These materials </a:t>
            </a:r>
            <a:r>
              <a:rPr dirty="0" sz="800" spc="-5">
                <a:latin typeface="Arial"/>
                <a:cs typeface="Arial"/>
              </a:rPr>
              <a:t>are provided 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company </a:t>
            </a:r>
            <a:r>
              <a:rPr dirty="0" sz="800" spc="-5">
                <a:latin typeface="Arial"/>
                <a:cs typeface="Arial"/>
              </a:rPr>
              <a:t>for </a:t>
            </a:r>
            <a:r>
              <a:rPr dirty="0" sz="800">
                <a:latin typeface="Arial"/>
                <a:cs typeface="Arial"/>
              </a:rPr>
              <a:t>informational </a:t>
            </a:r>
            <a:r>
              <a:rPr dirty="0" sz="800" spc="-5">
                <a:latin typeface="Arial"/>
                <a:cs typeface="Arial"/>
              </a:rPr>
              <a:t>purposes only, without representation or  warranty of any </a:t>
            </a:r>
            <a:r>
              <a:rPr dirty="0" sz="800">
                <a:latin typeface="Arial"/>
                <a:cs typeface="Arial"/>
              </a:rPr>
              <a:t>kind,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shall not be liable for errors or </a:t>
            </a:r>
            <a:r>
              <a:rPr dirty="0" sz="800">
                <a:latin typeface="Arial"/>
                <a:cs typeface="Arial"/>
              </a:rPr>
              <a:t>omissions </a:t>
            </a:r>
            <a:r>
              <a:rPr dirty="0" sz="800" spc="-5">
                <a:latin typeface="Arial"/>
                <a:cs typeface="Arial"/>
              </a:rPr>
              <a:t>with respect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5">
                <a:latin typeface="Arial"/>
                <a:cs typeface="Arial"/>
              </a:rPr>
              <a:t>materials.  </a:t>
            </a:r>
            <a:r>
              <a:rPr dirty="0" sz="800">
                <a:latin typeface="Arial"/>
                <a:cs typeface="Arial"/>
              </a:rPr>
              <a:t>The only </a:t>
            </a:r>
            <a:r>
              <a:rPr dirty="0" sz="800" spc="-5">
                <a:latin typeface="Arial"/>
                <a:cs typeface="Arial"/>
              </a:rPr>
              <a:t>warranties </a:t>
            </a:r>
            <a:r>
              <a:rPr dirty="0" sz="800">
                <a:latin typeface="Arial"/>
                <a:cs typeface="Arial"/>
              </a:rPr>
              <a:t>for SAP or SAP affiliate company </a:t>
            </a:r>
            <a:r>
              <a:rPr dirty="0" sz="800" spc="-5">
                <a:latin typeface="Arial"/>
                <a:cs typeface="Arial"/>
              </a:rPr>
              <a:t>products </a:t>
            </a:r>
            <a:r>
              <a:rPr dirty="0" sz="80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services are </a:t>
            </a:r>
            <a:r>
              <a:rPr dirty="0" sz="800">
                <a:latin typeface="Arial"/>
                <a:cs typeface="Arial"/>
              </a:rPr>
              <a:t>those that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set forth in the </a:t>
            </a:r>
            <a:r>
              <a:rPr dirty="0" sz="800" spc="-5">
                <a:latin typeface="Arial"/>
                <a:cs typeface="Arial"/>
              </a:rPr>
              <a:t>express </a:t>
            </a:r>
            <a:r>
              <a:rPr dirty="0" sz="800">
                <a:latin typeface="Arial"/>
                <a:cs typeface="Arial"/>
              </a:rPr>
              <a:t>warranty  statements accompanying such </a:t>
            </a:r>
            <a:r>
              <a:rPr dirty="0" sz="800" spc="-5">
                <a:latin typeface="Arial"/>
                <a:cs typeface="Arial"/>
              </a:rPr>
              <a:t>products and services, </a:t>
            </a:r>
            <a:r>
              <a:rPr dirty="0" sz="800">
                <a:latin typeface="Arial"/>
                <a:cs typeface="Arial"/>
              </a:rPr>
              <a:t>if </a:t>
            </a:r>
            <a:r>
              <a:rPr dirty="0" sz="800" spc="-5">
                <a:latin typeface="Arial"/>
                <a:cs typeface="Arial"/>
              </a:rPr>
              <a:t>any. Nothing herein should be construed as </a:t>
            </a:r>
            <a:r>
              <a:rPr dirty="0" sz="800">
                <a:latin typeface="Arial"/>
                <a:cs typeface="Arial"/>
              </a:rPr>
              <a:t>constituting </a:t>
            </a:r>
            <a:r>
              <a:rPr dirty="0" sz="800" spc="-5">
                <a:latin typeface="Arial"/>
                <a:cs typeface="Arial"/>
              </a:rPr>
              <a:t>an additional  warranty.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particular,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have no obligation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pursue any course of </a:t>
            </a:r>
            <a:r>
              <a:rPr dirty="0" sz="800">
                <a:latin typeface="Arial"/>
                <a:cs typeface="Arial"/>
              </a:rPr>
              <a:t>business </a:t>
            </a:r>
            <a:r>
              <a:rPr dirty="0" sz="800" spc="-5">
                <a:latin typeface="Arial"/>
                <a:cs typeface="Arial"/>
              </a:rPr>
              <a:t>outlined </a:t>
            </a:r>
            <a:r>
              <a:rPr dirty="0" sz="800">
                <a:latin typeface="Arial"/>
                <a:cs typeface="Arial"/>
              </a:rPr>
              <a:t>in this </a:t>
            </a:r>
            <a:r>
              <a:rPr dirty="0" sz="800" spc="5">
                <a:latin typeface="Arial"/>
                <a:cs typeface="Arial"/>
              </a:rPr>
              <a:t>document </a:t>
            </a:r>
            <a:r>
              <a:rPr dirty="0" sz="800" spc="-5">
                <a:latin typeface="Arial"/>
                <a:cs typeface="Arial"/>
              </a:rPr>
              <a:t>or  any related presentation, or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develop or release any </a:t>
            </a:r>
            <a:r>
              <a:rPr dirty="0" sz="800">
                <a:latin typeface="Arial"/>
                <a:cs typeface="Arial"/>
              </a:rPr>
              <a:t>functionality mentioned </a:t>
            </a:r>
            <a:r>
              <a:rPr dirty="0" sz="800" spc="-5">
                <a:latin typeface="Arial"/>
                <a:cs typeface="Arial"/>
              </a:rPr>
              <a:t>therein. </a:t>
            </a:r>
            <a:r>
              <a:rPr dirty="0" sz="800">
                <a:latin typeface="Arial"/>
                <a:cs typeface="Arial"/>
              </a:rPr>
              <a:t>This document, </a:t>
            </a:r>
            <a:r>
              <a:rPr dirty="0" sz="800" spc="-5">
                <a:latin typeface="Arial"/>
                <a:cs typeface="Arial"/>
              </a:rPr>
              <a:t>or any related </a:t>
            </a:r>
            <a:r>
              <a:rPr dirty="0" sz="800">
                <a:latin typeface="Arial"/>
                <a:cs typeface="Arial"/>
              </a:rPr>
              <a:t>presentation, 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SAP SE’s </a:t>
            </a:r>
            <a:r>
              <a:rPr dirty="0" sz="800" spc="-5">
                <a:latin typeface="Arial"/>
                <a:cs typeface="Arial"/>
              </a:rPr>
              <a:t>or its affiliated </a:t>
            </a:r>
            <a:r>
              <a:rPr dirty="0" sz="800">
                <a:latin typeface="Arial"/>
                <a:cs typeface="Arial"/>
              </a:rPr>
              <a:t>companies’ </a:t>
            </a:r>
            <a:r>
              <a:rPr dirty="0" sz="800" spc="-5">
                <a:latin typeface="Arial"/>
                <a:cs typeface="Arial"/>
              </a:rPr>
              <a:t>strategy and possible future developments, products, and/or </a:t>
            </a:r>
            <a:r>
              <a:rPr dirty="0" sz="800">
                <a:latin typeface="Arial"/>
                <a:cs typeface="Arial"/>
              </a:rPr>
              <a:t>platforms, </a:t>
            </a:r>
            <a:r>
              <a:rPr dirty="0" sz="800" spc="-5">
                <a:latin typeface="Arial"/>
                <a:cs typeface="Arial"/>
              </a:rPr>
              <a:t>directions, and  </a:t>
            </a:r>
            <a:r>
              <a:rPr dirty="0" sz="800">
                <a:latin typeface="Arial"/>
                <a:cs typeface="Arial"/>
              </a:rPr>
              <a:t>functionality </a:t>
            </a:r>
            <a:r>
              <a:rPr dirty="0" sz="800" spc="-5">
                <a:latin typeface="Arial"/>
                <a:cs typeface="Arial"/>
              </a:rPr>
              <a:t>are all </a:t>
            </a:r>
            <a:r>
              <a:rPr dirty="0" sz="800">
                <a:latin typeface="Arial"/>
                <a:cs typeface="Arial"/>
              </a:rPr>
              <a:t>subject to </a:t>
            </a:r>
            <a:r>
              <a:rPr dirty="0" sz="800" spc="-5">
                <a:latin typeface="Arial"/>
                <a:cs typeface="Arial"/>
              </a:rPr>
              <a:t>change and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changed 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at any </a:t>
            </a:r>
            <a:r>
              <a:rPr dirty="0" sz="800" spc="5">
                <a:latin typeface="Arial"/>
                <a:cs typeface="Arial"/>
              </a:rPr>
              <a:t>time </a:t>
            </a:r>
            <a:r>
              <a:rPr dirty="0" sz="800" spc="-5">
                <a:latin typeface="Arial"/>
                <a:cs typeface="Arial"/>
              </a:rPr>
              <a:t>for any reason  without </a:t>
            </a:r>
            <a:r>
              <a:rPr dirty="0" sz="800">
                <a:latin typeface="Arial"/>
                <a:cs typeface="Arial"/>
              </a:rPr>
              <a:t>notice. The information in this document is </a:t>
            </a:r>
            <a:r>
              <a:rPr dirty="0" sz="800" spc="-5">
                <a:latin typeface="Arial"/>
                <a:cs typeface="Arial"/>
              </a:rPr>
              <a:t>not </a:t>
            </a:r>
            <a:r>
              <a:rPr dirty="0" sz="800">
                <a:latin typeface="Arial"/>
                <a:cs typeface="Arial"/>
              </a:rPr>
              <a:t>a commitment, promise, </a:t>
            </a:r>
            <a:r>
              <a:rPr dirty="0" sz="800" spc="-5">
                <a:latin typeface="Arial"/>
                <a:cs typeface="Arial"/>
              </a:rPr>
              <a:t>or legal obligation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deliver any </a:t>
            </a:r>
            <a:r>
              <a:rPr dirty="0" sz="800">
                <a:latin typeface="Arial"/>
                <a:cs typeface="Arial"/>
              </a:rPr>
              <a:t>material, </a:t>
            </a:r>
            <a:r>
              <a:rPr dirty="0" sz="800" spc="5">
                <a:latin typeface="Arial"/>
                <a:cs typeface="Arial"/>
              </a:rPr>
              <a:t>code, </a:t>
            </a:r>
            <a:r>
              <a:rPr dirty="0" sz="800" spc="-5">
                <a:latin typeface="Arial"/>
                <a:cs typeface="Arial"/>
              </a:rPr>
              <a:t>or  functionality.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forward-looking </a:t>
            </a:r>
            <a:r>
              <a:rPr dirty="0" sz="800">
                <a:latin typeface="Arial"/>
                <a:cs typeface="Arial"/>
              </a:rPr>
              <a:t>statements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subject to </a:t>
            </a:r>
            <a:r>
              <a:rPr dirty="0" sz="800" spc="-5">
                <a:latin typeface="Arial"/>
                <a:cs typeface="Arial"/>
              </a:rPr>
              <a:t>various </a:t>
            </a:r>
            <a:r>
              <a:rPr dirty="0" sz="800">
                <a:latin typeface="Arial"/>
                <a:cs typeface="Arial"/>
              </a:rPr>
              <a:t>risks </a:t>
            </a:r>
            <a:r>
              <a:rPr dirty="0" sz="800" spc="-5">
                <a:latin typeface="Arial"/>
                <a:cs typeface="Arial"/>
              </a:rPr>
              <a:t>and uncertainties that could </a:t>
            </a:r>
            <a:r>
              <a:rPr dirty="0" sz="800">
                <a:latin typeface="Arial"/>
                <a:cs typeface="Arial"/>
              </a:rPr>
              <a:t>cause </a:t>
            </a:r>
            <a:r>
              <a:rPr dirty="0" sz="800" spc="-5">
                <a:latin typeface="Arial"/>
                <a:cs typeface="Arial"/>
              </a:rPr>
              <a:t>actual results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differ  </a:t>
            </a:r>
            <a:r>
              <a:rPr dirty="0" sz="800">
                <a:latin typeface="Arial"/>
                <a:cs typeface="Arial"/>
              </a:rPr>
              <a:t>materially </a:t>
            </a:r>
            <a:r>
              <a:rPr dirty="0" sz="800" spc="-5">
                <a:latin typeface="Arial"/>
                <a:cs typeface="Arial"/>
              </a:rPr>
              <a:t>from expectations. Readers are cautioned not </a:t>
            </a:r>
            <a:r>
              <a:rPr dirty="0" sz="800">
                <a:latin typeface="Arial"/>
                <a:cs typeface="Arial"/>
              </a:rPr>
              <a:t>to place </a:t>
            </a:r>
            <a:r>
              <a:rPr dirty="0" sz="800" spc="-5">
                <a:latin typeface="Arial"/>
                <a:cs typeface="Arial"/>
              </a:rPr>
              <a:t>undue reliance on these </a:t>
            </a:r>
            <a:r>
              <a:rPr dirty="0" sz="800">
                <a:latin typeface="Arial"/>
                <a:cs typeface="Arial"/>
              </a:rPr>
              <a:t>forward-looking statements, </a:t>
            </a:r>
            <a:r>
              <a:rPr dirty="0" sz="800" spc="-5">
                <a:latin typeface="Arial"/>
                <a:cs typeface="Arial"/>
              </a:rPr>
              <a:t>and they  should not be relied upon </a:t>
            </a:r>
            <a:r>
              <a:rPr dirty="0" sz="800">
                <a:latin typeface="Arial"/>
                <a:cs typeface="Arial"/>
              </a:rPr>
              <a:t>in making </a:t>
            </a:r>
            <a:r>
              <a:rPr dirty="0" sz="800" spc="-5">
                <a:latin typeface="Arial"/>
                <a:cs typeface="Arial"/>
              </a:rPr>
              <a:t>purchasing</a:t>
            </a:r>
            <a:r>
              <a:rPr dirty="0" sz="800" spc="6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decisions.</a:t>
            </a:r>
            <a:endParaRPr sz="800">
              <a:latin typeface="Arial"/>
              <a:cs typeface="Arial"/>
            </a:endParaRPr>
          </a:p>
          <a:p>
            <a:pPr algn="just" marL="12700" marR="34925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SAP and </a:t>
            </a:r>
            <a:r>
              <a:rPr dirty="0" sz="800" spc="-5">
                <a:latin typeface="Arial"/>
                <a:cs typeface="Arial"/>
              </a:rPr>
              <a:t>other </a:t>
            </a:r>
            <a:r>
              <a:rPr dirty="0" sz="80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products </a:t>
            </a:r>
            <a:r>
              <a:rPr dirty="0" sz="80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services </a:t>
            </a:r>
            <a:r>
              <a:rPr dirty="0" sz="800">
                <a:latin typeface="Arial"/>
                <a:cs typeface="Arial"/>
              </a:rPr>
              <a:t>mentioned </a:t>
            </a:r>
            <a:r>
              <a:rPr dirty="0" sz="800" spc="-5">
                <a:latin typeface="Arial"/>
                <a:cs typeface="Arial"/>
              </a:rPr>
              <a:t>herein </a:t>
            </a:r>
            <a:r>
              <a:rPr dirty="0" sz="800">
                <a:latin typeface="Arial"/>
                <a:cs typeface="Arial"/>
              </a:rPr>
              <a:t>as </a:t>
            </a:r>
            <a:r>
              <a:rPr dirty="0" sz="800" spc="-5">
                <a:latin typeface="Arial"/>
                <a:cs typeface="Arial"/>
              </a:rPr>
              <a:t>well </a:t>
            </a:r>
            <a:r>
              <a:rPr dirty="0" sz="800">
                <a:latin typeface="Arial"/>
                <a:cs typeface="Arial"/>
              </a:rPr>
              <a:t>as their </a:t>
            </a:r>
            <a:r>
              <a:rPr dirty="0" sz="800" spc="-5">
                <a:latin typeface="Arial"/>
                <a:cs typeface="Arial"/>
              </a:rPr>
              <a:t>respective </a:t>
            </a:r>
            <a:r>
              <a:rPr dirty="0" sz="800">
                <a:latin typeface="Arial"/>
                <a:cs typeface="Arial"/>
              </a:rPr>
              <a:t>logos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trademarks or </a:t>
            </a:r>
            <a:r>
              <a:rPr dirty="0" sz="800" spc="-5">
                <a:latin typeface="Arial"/>
                <a:cs typeface="Arial"/>
              </a:rPr>
              <a:t>registered  </a:t>
            </a:r>
            <a:r>
              <a:rPr dirty="0" sz="800">
                <a:latin typeface="Arial"/>
                <a:cs typeface="Arial"/>
              </a:rPr>
              <a:t>trademarks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(or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company) </a:t>
            </a:r>
            <a:r>
              <a:rPr dirty="0" sz="800">
                <a:latin typeface="Arial"/>
                <a:cs typeface="Arial"/>
              </a:rPr>
              <a:t>in Germany </a:t>
            </a:r>
            <a:r>
              <a:rPr dirty="0" sz="800" spc="-5">
                <a:latin typeface="Arial"/>
                <a:cs typeface="Arial"/>
              </a:rPr>
              <a:t>and other countries.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other product and service </a:t>
            </a:r>
            <a:r>
              <a:rPr dirty="0" sz="800">
                <a:latin typeface="Arial"/>
                <a:cs typeface="Arial"/>
              </a:rPr>
              <a:t>names  mentioned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the trademarks </a:t>
            </a:r>
            <a:r>
              <a:rPr dirty="0" sz="800" spc="-5">
                <a:latin typeface="Arial"/>
                <a:cs typeface="Arial"/>
              </a:rPr>
              <a:t>of their respective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companies.</a:t>
            </a:r>
            <a:endParaRPr sz="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See </a:t>
            </a:r>
            <a:r>
              <a:rPr dirty="0" u="sng" sz="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www.sap.com/corporate-en/legal/copyright/index.epx</a:t>
            </a:r>
            <a:r>
              <a:rPr dirty="0" sz="800" spc="-5">
                <a:solidFill>
                  <a:srgbClr val="008FD2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800" spc="-5">
                <a:latin typeface="Arial"/>
                <a:cs typeface="Arial"/>
              </a:rPr>
              <a:t>for additional trademark </a:t>
            </a:r>
            <a:r>
              <a:rPr dirty="0" sz="800">
                <a:latin typeface="Arial"/>
                <a:cs typeface="Arial"/>
              </a:rPr>
              <a:t>information </a:t>
            </a:r>
            <a:r>
              <a:rPr dirty="0" sz="800" spc="-5">
                <a:latin typeface="Arial"/>
                <a:cs typeface="Arial"/>
              </a:rPr>
              <a:t>and</a:t>
            </a:r>
            <a:r>
              <a:rPr dirty="0" sz="800" spc="1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notices.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24" y="2446401"/>
            <a:ext cx="1734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EFAB00"/>
                </a:solidFill>
                <a:latin typeface="Arial"/>
                <a:cs typeface="Arial"/>
                <a:hlinkClick r:id="rId3"/>
              </a:rPr>
              <a:t>www.sap.com</a:t>
            </a:r>
            <a:r>
              <a:rPr dirty="0" sz="1100" spc="-5" b="1">
                <a:latin typeface="Arial"/>
                <a:cs typeface="Arial"/>
                <a:hlinkClick r:id="rId3"/>
              </a:rPr>
              <a:t>/contactsap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2072" y="1749551"/>
            <a:ext cx="364236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3807" y="1749551"/>
            <a:ext cx="361188" cy="362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4020" y="1749551"/>
            <a:ext cx="362712" cy="36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32" y="1749551"/>
            <a:ext cx="362712" cy="36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444" y="1749551"/>
            <a:ext cx="362712" cy="362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0524" y="1445768"/>
            <a:ext cx="10820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Follow all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8671" y="6217920"/>
            <a:ext cx="1964435" cy="355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" y="6201155"/>
            <a:ext cx="1306068" cy="37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48671" y="6217920"/>
            <a:ext cx="1964435" cy="35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336" y="3660920"/>
            <a:ext cx="7880984" cy="10642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00" spc="-15">
                <a:latin typeface="Arial"/>
                <a:cs typeface="Arial"/>
              </a:rPr>
              <a:t>Week </a:t>
            </a:r>
            <a:r>
              <a:rPr dirty="0" sz="2800" spc="-5">
                <a:latin typeface="Arial"/>
                <a:cs typeface="Arial"/>
              </a:rPr>
              <a:t>1: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Unit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3: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Architecture and</a:t>
            </a:r>
            <a:r>
              <a:rPr dirty="0" sz="3600" spc="-19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Capabilities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5048" cy="3430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679" y="243332"/>
            <a:ext cx="2929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Architecture and</a:t>
            </a:r>
            <a:r>
              <a:rPr dirty="0" sz="1800" spc="-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679" y="516127"/>
            <a:ext cx="18897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Main use</a:t>
            </a:r>
            <a:r>
              <a:rPr dirty="0" spc="-100"/>
              <a:t> </a:t>
            </a:r>
            <a:r>
              <a:rPr dirty="0"/>
              <a:t>cases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17685" y="3058541"/>
            <a:ext cx="1755775" cy="1752600"/>
            <a:chOff x="8917685" y="3058541"/>
            <a:chExt cx="1755775" cy="1752600"/>
          </a:xfrm>
        </p:grpSpPr>
        <p:sp>
          <p:nvSpPr>
            <p:cNvPr id="5" name="object 5"/>
            <p:cNvSpPr/>
            <p:nvPr/>
          </p:nvSpPr>
          <p:spPr>
            <a:xfrm>
              <a:off x="8917685" y="3058541"/>
              <a:ext cx="1755394" cy="1752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29927" y="3729228"/>
              <a:ext cx="294640" cy="271780"/>
            </a:xfrm>
            <a:custGeom>
              <a:avLst/>
              <a:gdLst/>
              <a:ahLst/>
              <a:cxnLst/>
              <a:rect l="l" t="t" r="r" b="b"/>
              <a:pathLst>
                <a:path w="294640" h="271779">
                  <a:moveTo>
                    <a:pt x="12319" y="0"/>
                  </a:moveTo>
                  <a:lnTo>
                    <a:pt x="282194" y="0"/>
                  </a:lnTo>
                  <a:lnTo>
                    <a:pt x="288544" y="0"/>
                  </a:lnTo>
                  <a:lnTo>
                    <a:pt x="294131" y="5969"/>
                  </a:lnTo>
                  <a:lnTo>
                    <a:pt x="294131" y="13081"/>
                  </a:lnTo>
                  <a:lnTo>
                    <a:pt x="294131" y="258572"/>
                  </a:lnTo>
                  <a:lnTo>
                    <a:pt x="294131" y="265303"/>
                  </a:lnTo>
                  <a:lnTo>
                    <a:pt x="288544" y="271272"/>
                  </a:lnTo>
                  <a:lnTo>
                    <a:pt x="282194" y="271272"/>
                  </a:lnTo>
                  <a:lnTo>
                    <a:pt x="12319" y="271272"/>
                  </a:lnTo>
                  <a:lnTo>
                    <a:pt x="5588" y="271272"/>
                  </a:lnTo>
                  <a:lnTo>
                    <a:pt x="0" y="265303"/>
                  </a:lnTo>
                  <a:lnTo>
                    <a:pt x="0" y="258572"/>
                  </a:lnTo>
                  <a:lnTo>
                    <a:pt x="0" y="13081"/>
                  </a:lnTo>
                  <a:lnTo>
                    <a:pt x="0" y="5969"/>
                  </a:lnTo>
                  <a:lnTo>
                    <a:pt x="5588" y="0"/>
                  </a:lnTo>
                  <a:lnTo>
                    <a:pt x="12319" y="0"/>
                  </a:lnTo>
                  <a:close/>
                </a:path>
                <a:path w="294640" h="271779">
                  <a:moveTo>
                    <a:pt x="1524" y="88392"/>
                  </a:moveTo>
                  <a:lnTo>
                    <a:pt x="294131" y="88392"/>
                  </a:lnTo>
                </a:path>
                <a:path w="294640" h="271779">
                  <a:moveTo>
                    <a:pt x="131064" y="40386"/>
                  </a:moveTo>
                  <a:lnTo>
                    <a:pt x="131064" y="30734"/>
                  </a:lnTo>
                  <a:lnTo>
                    <a:pt x="138556" y="22860"/>
                  </a:lnTo>
                  <a:lnTo>
                    <a:pt x="147827" y="22860"/>
                  </a:lnTo>
                  <a:lnTo>
                    <a:pt x="157099" y="22860"/>
                  </a:lnTo>
                  <a:lnTo>
                    <a:pt x="164592" y="30734"/>
                  </a:lnTo>
                  <a:lnTo>
                    <a:pt x="164592" y="40386"/>
                  </a:lnTo>
                  <a:lnTo>
                    <a:pt x="164592" y="50038"/>
                  </a:lnTo>
                  <a:lnTo>
                    <a:pt x="157099" y="57912"/>
                  </a:lnTo>
                  <a:lnTo>
                    <a:pt x="147827" y="57912"/>
                  </a:lnTo>
                  <a:lnTo>
                    <a:pt x="138556" y="57912"/>
                  </a:lnTo>
                  <a:lnTo>
                    <a:pt x="131064" y="50038"/>
                  </a:lnTo>
                  <a:lnTo>
                    <a:pt x="131064" y="40386"/>
                  </a:lnTo>
                  <a:close/>
                </a:path>
                <a:path w="294640" h="271779">
                  <a:moveTo>
                    <a:pt x="184403" y="40386"/>
                  </a:moveTo>
                  <a:lnTo>
                    <a:pt x="184403" y="30734"/>
                  </a:lnTo>
                  <a:lnTo>
                    <a:pt x="191897" y="22860"/>
                  </a:lnTo>
                  <a:lnTo>
                    <a:pt x="201168" y="22860"/>
                  </a:lnTo>
                  <a:lnTo>
                    <a:pt x="210439" y="22860"/>
                  </a:lnTo>
                  <a:lnTo>
                    <a:pt x="217931" y="30734"/>
                  </a:lnTo>
                  <a:lnTo>
                    <a:pt x="217931" y="40386"/>
                  </a:lnTo>
                  <a:lnTo>
                    <a:pt x="217931" y="50038"/>
                  </a:lnTo>
                  <a:lnTo>
                    <a:pt x="210439" y="57912"/>
                  </a:lnTo>
                  <a:lnTo>
                    <a:pt x="201168" y="57912"/>
                  </a:lnTo>
                  <a:lnTo>
                    <a:pt x="191897" y="57912"/>
                  </a:lnTo>
                  <a:lnTo>
                    <a:pt x="184403" y="50038"/>
                  </a:lnTo>
                  <a:lnTo>
                    <a:pt x="184403" y="40386"/>
                  </a:lnTo>
                  <a:close/>
                </a:path>
                <a:path w="294640" h="271779">
                  <a:moveTo>
                    <a:pt x="237744" y="40386"/>
                  </a:moveTo>
                  <a:lnTo>
                    <a:pt x="237744" y="30734"/>
                  </a:lnTo>
                  <a:lnTo>
                    <a:pt x="244855" y="22860"/>
                  </a:lnTo>
                  <a:lnTo>
                    <a:pt x="253746" y="22860"/>
                  </a:lnTo>
                  <a:lnTo>
                    <a:pt x="262636" y="22860"/>
                  </a:lnTo>
                  <a:lnTo>
                    <a:pt x="269748" y="30734"/>
                  </a:lnTo>
                  <a:lnTo>
                    <a:pt x="269748" y="40386"/>
                  </a:lnTo>
                  <a:lnTo>
                    <a:pt x="269748" y="50038"/>
                  </a:lnTo>
                  <a:lnTo>
                    <a:pt x="262636" y="57912"/>
                  </a:lnTo>
                  <a:lnTo>
                    <a:pt x="253746" y="57912"/>
                  </a:lnTo>
                  <a:lnTo>
                    <a:pt x="244855" y="57912"/>
                  </a:lnTo>
                  <a:lnTo>
                    <a:pt x="237744" y="50038"/>
                  </a:lnTo>
                  <a:lnTo>
                    <a:pt x="237744" y="40386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62743" y="4189476"/>
              <a:ext cx="391668" cy="1604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91699" y="3683508"/>
              <a:ext cx="334010" cy="349250"/>
            </a:xfrm>
            <a:custGeom>
              <a:avLst/>
              <a:gdLst/>
              <a:ahLst/>
              <a:cxnLst/>
              <a:rect l="l" t="t" r="r" b="b"/>
              <a:pathLst>
                <a:path w="334009" h="349250">
                  <a:moveTo>
                    <a:pt x="212978" y="5080"/>
                  </a:moveTo>
                  <a:lnTo>
                    <a:pt x="217170" y="27559"/>
                  </a:lnTo>
                  <a:lnTo>
                    <a:pt x="223900" y="30353"/>
                  </a:lnTo>
                  <a:lnTo>
                    <a:pt x="230631" y="33528"/>
                  </a:lnTo>
                  <a:lnTo>
                    <a:pt x="236600" y="37084"/>
                  </a:lnTo>
                  <a:lnTo>
                    <a:pt x="255777" y="25146"/>
                  </a:lnTo>
                  <a:lnTo>
                    <a:pt x="274066" y="39370"/>
                  </a:lnTo>
                  <a:lnTo>
                    <a:pt x="269240" y="61849"/>
                  </a:lnTo>
                  <a:lnTo>
                    <a:pt x="274447" y="66929"/>
                  </a:lnTo>
                  <a:lnTo>
                    <a:pt x="279019" y="72898"/>
                  </a:lnTo>
                  <a:lnTo>
                    <a:pt x="283464" y="78359"/>
                  </a:lnTo>
                  <a:lnTo>
                    <a:pt x="305689" y="75692"/>
                  </a:lnTo>
                  <a:lnTo>
                    <a:pt x="317246" y="96901"/>
                  </a:lnTo>
                  <a:lnTo>
                    <a:pt x="303783" y="115824"/>
                  </a:lnTo>
                  <a:lnTo>
                    <a:pt x="306324" y="122555"/>
                  </a:lnTo>
                  <a:lnTo>
                    <a:pt x="308228" y="129159"/>
                  </a:lnTo>
                  <a:lnTo>
                    <a:pt x="310133" y="136271"/>
                  </a:lnTo>
                  <a:lnTo>
                    <a:pt x="331470" y="143383"/>
                  </a:lnTo>
                  <a:lnTo>
                    <a:pt x="333755" y="167386"/>
                  </a:lnTo>
                  <a:lnTo>
                    <a:pt x="314198" y="179197"/>
                  </a:lnTo>
                  <a:lnTo>
                    <a:pt x="313817" y="186309"/>
                  </a:lnTo>
                  <a:lnTo>
                    <a:pt x="313181" y="193421"/>
                  </a:lnTo>
                  <a:lnTo>
                    <a:pt x="312039" y="200533"/>
                  </a:lnTo>
                  <a:lnTo>
                    <a:pt x="328929" y="216662"/>
                  </a:lnTo>
                  <a:lnTo>
                    <a:pt x="321818" y="239522"/>
                  </a:lnTo>
                  <a:lnTo>
                    <a:pt x="298830" y="241808"/>
                  </a:lnTo>
                  <a:lnTo>
                    <a:pt x="295909" y="248158"/>
                  </a:lnTo>
                  <a:lnTo>
                    <a:pt x="292480" y="254127"/>
                  </a:lnTo>
                  <a:lnTo>
                    <a:pt x="288798" y="259969"/>
                  </a:lnTo>
                  <a:lnTo>
                    <a:pt x="298450" y="282067"/>
                  </a:lnTo>
                  <a:lnTo>
                    <a:pt x="283082" y="300101"/>
                  </a:lnTo>
                  <a:lnTo>
                    <a:pt x="260984" y="292227"/>
                  </a:lnTo>
                  <a:lnTo>
                    <a:pt x="255777" y="296545"/>
                  </a:lnTo>
                  <a:lnTo>
                    <a:pt x="250444" y="300609"/>
                  </a:lnTo>
                  <a:lnTo>
                    <a:pt x="244855" y="304546"/>
                  </a:lnTo>
                  <a:lnTo>
                    <a:pt x="245236" y="328930"/>
                  </a:lnTo>
                  <a:lnTo>
                    <a:pt x="224281" y="338709"/>
                  </a:lnTo>
                  <a:lnTo>
                    <a:pt x="207009" y="321818"/>
                  </a:lnTo>
                  <a:lnTo>
                    <a:pt x="200659" y="323723"/>
                  </a:lnTo>
                  <a:lnTo>
                    <a:pt x="194309" y="325374"/>
                  </a:lnTo>
                  <a:lnTo>
                    <a:pt x="187451" y="326136"/>
                  </a:lnTo>
                  <a:lnTo>
                    <a:pt x="178561" y="348996"/>
                  </a:lnTo>
                  <a:lnTo>
                    <a:pt x="155194" y="348996"/>
                  </a:lnTo>
                  <a:lnTo>
                    <a:pt x="145923" y="326136"/>
                  </a:lnTo>
                  <a:lnTo>
                    <a:pt x="142875" y="325755"/>
                  </a:lnTo>
                  <a:lnTo>
                    <a:pt x="139446" y="324993"/>
                  </a:lnTo>
                  <a:lnTo>
                    <a:pt x="136525" y="324231"/>
                  </a:lnTo>
                  <a:lnTo>
                    <a:pt x="133096" y="323723"/>
                  </a:lnTo>
                  <a:lnTo>
                    <a:pt x="130175" y="322580"/>
                  </a:lnTo>
                  <a:lnTo>
                    <a:pt x="126746" y="321818"/>
                  </a:lnTo>
                  <a:lnTo>
                    <a:pt x="109474" y="338709"/>
                  </a:lnTo>
                  <a:lnTo>
                    <a:pt x="88519" y="328930"/>
                  </a:lnTo>
                  <a:lnTo>
                    <a:pt x="88900" y="304038"/>
                  </a:lnTo>
                  <a:lnTo>
                    <a:pt x="83311" y="300609"/>
                  </a:lnTo>
                  <a:lnTo>
                    <a:pt x="77977" y="296164"/>
                  </a:lnTo>
                  <a:lnTo>
                    <a:pt x="72771" y="291846"/>
                  </a:lnTo>
                  <a:lnTo>
                    <a:pt x="50673" y="299720"/>
                  </a:lnTo>
                  <a:lnTo>
                    <a:pt x="35305" y="282067"/>
                  </a:lnTo>
                  <a:lnTo>
                    <a:pt x="44957" y="259588"/>
                  </a:lnTo>
                  <a:lnTo>
                    <a:pt x="41275" y="253619"/>
                  </a:lnTo>
                  <a:lnTo>
                    <a:pt x="37846" y="247777"/>
                  </a:lnTo>
                  <a:lnTo>
                    <a:pt x="35305" y="241427"/>
                  </a:lnTo>
                  <a:lnTo>
                    <a:pt x="11938" y="239141"/>
                  </a:lnTo>
                  <a:lnTo>
                    <a:pt x="4825" y="216281"/>
                  </a:lnTo>
                  <a:lnTo>
                    <a:pt x="22098" y="200152"/>
                  </a:lnTo>
                  <a:lnTo>
                    <a:pt x="20954" y="193421"/>
                  </a:lnTo>
                  <a:lnTo>
                    <a:pt x="20193" y="186309"/>
                  </a:lnTo>
                  <a:lnTo>
                    <a:pt x="19811" y="179197"/>
                  </a:lnTo>
                  <a:lnTo>
                    <a:pt x="0" y="167386"/>
                  </a:lnTo>
                  <a:lnTo>
                    <a:pt x="2285" y="143383"/>
                  </a:lnTo>
                  <a:lnTo>
                    <a:pt x="24002" y="136271"/>
                  </a:lnTo>
                  <a:lnTo>
                    <a:pt x="25907" y="129159"/>
                  </a:lnTo>
                  <a:lnTo>
                    <a:pt x="27813" y="122047"/>
                  </a:lnTo>
                  <a:lnTo>
                    <a:pt x="30352" y="115824"/>
                  </a:lnTo>
                  <a:lnTo>
                    <a:pt x="16891" y="96520"/>
                  </a:lnTo>
                  <a:lnTo>
                    <a:pt x="28448" y="75692"/>
                  </a:lnTo>
                  <a:lnTo>
                    <a:pt x="50673" y="78359"/>
                  </a:lnTo>
                  <a:lnTo>
                    <a:pt x="55118" y="72517"/>
                  </a:lnTo>
                  <a:lnTo>
                    <a:pt x="59563" y="67310"/>
                  </a:lnTo>
                  <a:lnTo>
                    <a:pt x="64516" y="62230"/>
                  </a:lnTo>
                  <a:lnTo>
                    <a:pt x="59563" y="38989"/>
                  </a:lnTo>
                  <a:lnTo>
                    <a:pt x="78358" y="24765"/>
                  </a:lnTo>
                  <a:lnTo>
                    <a:pt x="97535" y="37084"/>
                  </a:lnTo>
                  <a:lnTo>
                    <a:pt x="103504" y="33528"/>
                  </a:lnTo>
                  <a:lnTo>
                    <a:pt x="110235" y="30353"/>
                  </a:lnTo>
                  <a:lnTo>
                    <a:pt x="116585" y="27940"/>
                  </a:lnTo>
                  <a:lnTo>
                    <a:pt x="121157" y="5080"/>
                  </a:lnTo>
                  <a:lnTo>
                    <a:pt x="143636" y="0"/>
                  </a:lnTo>
                  <a:lnTo>
                    <a:pt x="156336" y="18923"/>
                  </a:lnTo>
                  <a:lnTo>
                    <a:pt x="163449" y="18542"/>
                  </a:lnTo>
                  <a:lnTo>
                    <a:pt x="170688" y="18542"/>
                  </a:lnTo>
                  <a:lnTo>
                    <a:pt x="177800" y="18923"/>
                  </a:lnTo>
                  <a:lnTo>
                    <a:pt x="190500" y="0"/>
                  </a:lnTo>
                  <a:lnTo>
                    <a:pt x="212978" y="5080"/>
                  </a:lnTo>
                  <a:close/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40188" y="3732143"/>
              <a:ext cx="237321" cy="2487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48899" y="3765804"/>
              <a:ext cx="281940" cy="201295"/>
            </a:xfrm>
            <a:custGeom>
              <a:avLst/>
              <a:gdLst/>
              <a:ahLst/>
              <a:cxnLst/>
              <a:rect l="l" t="t" r="r" b="b"/>
              <a:pathLst>
                <a:path w="281940" h="201295">
                  <a:moveTo>
                    <a:pt x="118364" y="0"/>
                  </a:moveTo>
                  <a:lnTo>
                    <a:pt x="188975" y="100584"/>
                  </a:lnTo>
                  <a:lnTo>
                    <a:pt x="118364" y="201168"/>
                  </a:lnTo>
                </a:path>
                <a:path w="281940" h="201295">
                  <a:moveTo>
                    <a:pt x="118364" y="201168"/>
                  </a:moveTo>
                  <a:lnTo>
                    <a:pt x="91440" y="201168"/>
                  </a:lnTo>
                </a:path>
                <a:path w="281940" h="201295">
                  <a:moveTo>
                    <a:pt x="118364" y="0"/>
                  </a:moveTo>
                  <a:lnTo>
                    <a:pt x="91440" y="0"/>
                  </a:lnTo>
                </a:path>
                <a:path w="281940" h="201295">
                  <a:moveTo>
                    <a:pt x="210311" y="0"/>
                  </a:moveTo>
                  <a:lnTo>
                    <a:pt x="281940" y="100584"/>
                  </a:lnTo>
                  <a:lnTo>
                    <a:pt x="210311" y="201168"/>
                  </a:lnTo>
                </a:path>
                <a:path w="281940" h="201295">
                  <a:moveTo>
                    <a:pt x="210311" y="201168"/>
                  </a:moveTo>
                  <a:lnTo>
                    <a:pt x="182879" y="201168"/>
                  </a:lnTo>
                </a:path>
                <a:path w="281940" h="201295">
                  <a:moveTo>
                    <a:pt x="210311" y="0"/>
                  </a:moveTo>
                  <a:lnTo>
                    <a:pt x="182879" y="0"/>
                  </a:lnTo>
                </a:path>
                <a:path w="281940" h="201295">
                  <a:moveTo>
                    <a:pt x="27431" y="0"/>
                  </a:moveTo>
                  <a:lnTo>
                    <a:pt x="99059" y="100584"/>
                  </a:lnTo>
                  <a:lnTo>
                    <a:pt x="27431" y="201168"/>
                  </a:lnTo>
                </a:path>
                <a:path w="281940" h="201295">
                  <a:moveTo>
                    <a:pt x="27431" y="201168"/>
                  </a:moveTo>
                  <a:lnTo>
                    <a:pt x="0" y="201168"/>
                  </a:lnTo>
                </a:path>
                <a:path w="281940" h="201295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57587" y="3855720"/>
              <a:ext cx="591820" cy="306705"/>
            </a:xfrm>
            <a:custGeom>
              <a:avLst/>
              <a:gdLst/>
              <a:ahLst/>
              <a:cxnLst/>
              <a:rect l="l" t="t" r="r" b="b"/>
              <a:pathLst>
                <a:path w="591820" h="306704">
                  <a:moveTo>
                    <a:pt x="97535" y="0"/>
                  </a:moveTo>
                  <a:lnTo>
                    <a:pt x="0" y="0"/>
                  </a:lnTo>
                </a:path>
                <a:path w="591820" h="306704">
                  <a:moveTo>
                    <a:pt x="591311" y="0"/>
                  </a:moveTo>
                  <a:lnTo>
                    <a:pt x="493775" y="0"/>
                  </a:lnTo>
                </a:path>
                <a:path w="591820" h="306704">
                  <a:moveTo>
                    <a:pt x="301751" y="306323"/>
                  </a:moveTo>
                  <a:lnTo>
                    <a:pt x="301751" y="204215"/>
                  </a:lnTo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700384" y="3807079"/>
            <a:ext cx="1337310" cy="72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FB81C"/>
                </a:solidFill>
                <a:latin typeface="Arial"/>
                <a:cs typeface="Arial"/>
              </a:rPr>
              <a:t>IN</a:t>
            </a:r>
            <a:r>
              <a:rPr dirty="0" sz="1800" spc="10">
                <a:solidFill>
                  <a:srgbClr val="4FB81C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4FB81C"/>
                </a:solidFill>
                <a:latin typeface="Arial"/>
                <a:cs typeface="Arial"/>
              </a:rPr>
              <a:t>EGRA</a:t>
            </a:r>
            <a:r>
              <a:rPr dirty="0" sz="1800" spc="10">
                <a:solidFill>
                  <a:srgbClr val="4FB81C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4FB81C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14960">
              <a:lnSpc>
                <a:spcPct val="100000"/>
              </a:lnSpc>
            </a:pP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Apps,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Data, 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dirty="0" sz="1400" spc="-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8353" y="2313813"/>
            <a:ext cx="14966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60982"/>
                </a:solidFill>
                <a:latin typeface="Arial"/>
                <a:cs typeface="Arial"/>
              </a:rPr>
              <a:t>E</a:t>
            </a:r>
            <a:r>
              <a:rPr dirty="0" sz="1800" spc="-15">
                <a:solidFill>
                  <a:srgbClr val="960982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960982"/>
                </a:solidFill>
                <a:latin typeface="Arial"/>
                <a:cs typeface="Arial"/>
              </a:rPr>
              <a:t>PERIE</a:t>
            </a:r>
            <a:r>
              <a:rPr dirty="0" sz="1800" spc="-10">
                <a:solidFill>
                  <a:srgbClr val="960982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960982"/>
                </a:solidFill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People &amp;</a:t>
            </a:r>
            <a:r>
              <a:rPr dirty="0" sz="14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82264" y="1625600"/>
            <a:ext cx="1755775" cy="1752600"/>
            <a:chOff x="2882264" y="1625600"/>
            <a:chExt cx="1755775" cy="1752600"/>
          </a:xfrm>
        </p:grpSpPr>
        <p:sp>
          <p:nvSpPr>
            <p:cNvPr id="15" name="object 15"/>
            <p:cNvSpPr/>
            <p:nvPr/>
          </p:nvSpPr>
          <p:spPr>
            <a:xfrm>
              <a:off x="2882264" y="1625600"/>
              <a:ext cx="1755521" cy="1752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67531" y="2156896"/>
              <a:ext cx="790575" cy="483234"/>
            </a:xfrm>
            <a:custGeom>
              <a:avLst/>
              <a:gdLst/>
              <a:ahLst/>
              <a:cxnLst/>
              <a:rect l="l" t="t" r="r" b="b"/>
              <a:pathLst>
                <a:path w="790575" h="483235">
                  <a:moveTo>
                    <a:pt x="749172" y="482671"/>
                  </a:moveTo>
                  <a:lnTo>
                    <a:pt x="736427" y="442571"/>
                  </a:lnTo>
                  <a:lnTo>
                    <a:pt x="727408" y="403899"/>
                  </a:lnTo>
                  <a:lnTo>
                    <a:pt x="726509" y="363942"/>
                  </a:lnTo>
                  <a:lnTo>
                    <a:pt x="738123" y="319984"/>
                  </a:lnTo>
                  <a:lnTo>
                    <a:pt x="755640" y="284208"/>
                  </a:lnTo>
                  <a:lnTo>
                    <a:pt x="772334" y="251801"/>
                  </a:lnTo>
                  <a:lnTo>
                    <a:pt x="785004" y="217132"/>
                  </a:lnTo>
                  <a:lnTo>
                    <a:pt x="790447" y="174569"/>
                  </a:lnTo>
                  <a:lnTo>
                    <a:pt x="787804" y="133516"/>
                  </a:lnTo>
                  <a:lnTo>
                    <a:pt x="777779" y="95607"/>
                  </a:lnTo>
                  <a:lnTo>
                    <a:pt x="732154" y="35504"/>
                  </a:lnTo>
                  <a:lnTo>
                    <a:pt x="663114" y="4484"/>
                  </a:lnTo>
                  <a:lnTo>
                    <a:pt x="622409" y="0"/>
                  </a:lnTo>
                  <a:lnTo>
                    <a:pt x="578357" y="4516"/>
                  </a:lnTo>
                  <a:lnTo>
                    <a:pt x="513460" y="33234"/>
                  </a:lnTo>
                  <a:lnTo>
                    <a:pt x="468756" y="89098"/>
                  </a:lnTo>
                  <a:lnTo>
                    <a:pt x="455723" y="128611"/>
                  </a:lnTo>
                  <a:lnTo>
                    <a:pt x="451308" y="151124"/>
                  </a:lnTo>
                  <a:lnTo>
                    <a:pt x="451357" y="169362"/>
                  </a:lnTo>
                  <a:lnTo>
                    <a:pt x="453066" y="181504"/>
                  </a:lnTo>
                  <a:lnTo>
                    <a:pt x="452929" y="190492"/>
                  </a:lnTo>
                  <a:lnTo>
                    <a:pt x="438356" y="226560"/>
                  </a:lnTo>
                  <a:lnTo>
                    <a:pt x="425868" y="250303"/>
                  </a:lnTo>
                  <a:lnTo>
                    <a:pt x="421274" y="259834"/>
                  </a:lnTo>
                  <a:lnTo>
                    <a:pt x="420133" y="269245"/>
                  </a:lnTo>
                  <a:lnTo>
                    <a:pt x="425957" y="276931"/>
                  </a:lnTo>
                  <a:lnTo>
                    <a:pt x="435076" y="280114"/>
                  </a:lnTo>
                  <a:lnTo>
                    <a:pt x="442134" y="281916"/>
                  </a:lnTo>
                  <a:lnTo>
                    <a:pt x="445835" y="288432"/>
                  </a:lnTo>
                  <a:lnTo>
                    <a:pt x="444880" y="305760"/>
                  </a:lnTo>
                  <a:lnTo>
                    <a:pt x="444265" y="315529"/>
                  </a:lnTo>
                  <a:lnTo>
                    <a:pt x="445770" y="319238"/>
                  </a:lnTo>
                  <a:lnTo>
                    <a:pt x="447559" y="321065"/>
                  </a:lnTo>
                  <a:lnTo>
                    <a:pt x="447801" y="325191"/>
                  </a:lnTo>
                  <a:lnTo>
                    <a:pt x="445896" y="335224"/>
                  </a:lnTo>
                  <a:lnTo>
                    <a:pt x="445388" y="336748"/>
                  </a:lnTo>
                  <a:lnTo>
                    <a:pt x="450850" y="343606"/>
                  </a:lnTo>
                  <a:lnTo>
                    <a:pt x="454078" y="351831"/>
                  </a:lnTo>
                  <a:lnTo>
                    <a:pt x="455437" y="363688"/>
                  </a:lnTo>
                  <a:lnTo>
                    <a:pt x="455868" y="376521"/>
                  </a:lnTo>
                  <a:lnTo>
                    <a:pt x="456310" y="387675"/>
                  </a:lnTo>
                  <a:lnTo>
                    <a:pt x="465996" y="404048"/>
                  </a:lnTo>
                  <a:lnTo>
                    <a:pt x="485790" y="409598"/>
                  </a:lnTo>
                  <a:lnTo>
                    <a:pt x="508656" y="409838"/>
                  </a:lnTo>
                  <a:lnTo>
                    <a:pt x="527557" y="410281"/>
                  </a:lnTo>
                  <a:lnTo>
                    <a:pt x="545308" y="417234"/>
                  </a:lnTo>
                  <a:lnTo>
                    <a:pt x="552211" y="431712"/>
                  </a:lnTo>
                  <a:lnTo>
                    <a:pt x="552757" y="453572"/>
                  </a:lnTo>
                  <a:lnTo>
                    <a:pt x="551433" y="482671"/>
                  </a:lnTo>
                </a:path>
                <a:path w="790575" h="483235">
                  <a:moveTo>
                    <a:pt x="41782" y="482671"/>
                  </a:moveTo>
                  <a:lnTo>
                    <a:pt x="54395" y="442571"/>
                  </a:lnTo>
                  <a:lnTo>
                    <a:pt x="63245" y="403899"/>
                  </a:lnTo>
                  <a:lnTo>
                    <a:pt x="64000" y="363942"/>
                  </a:lnTo>
                  <a:lnTo>
                    <a:pt x="52323" y="319984"/>
                  </a:lnTo>
                  <a:lnTo>
                    <a:pt x="35093" y="284208"/>
                  </a:lnTo>
                  <a:lnTo>
                    <a:pt x="18494" y="251801"/>
                  </a:lnTo>
                  <a:lnTo>
                    <a:pt x="5728" y="217132"/>
                  </a:lnTo>
                  <a:lnTo>
                    <a:pt x="0" y="174569"/>
                  </a:lnTo>
                  <a:lnTo>
                    <a:pt x="2722" y="133516"/>
                  </a:lnTo>
                  <a:lnTo>
                    <a:pt x="12922" y="95607"/>
                  </a:lnTo>
                  <a:lnTo>
                    <a:pt x="58800" y="35504"/>
                  </a:lnTo>
                  <a:lnTo>
                    <a:pt x="127587" y="4484"/>
                  </a:lnTo>
                  <a:lnTo>
                    <a:pt x="168118" y="0"/>
                  </a:lnTo>
                  <a:lnTo>
                    <a:pt x="212089" y="4516"/>
                  </a:lnTo>
                  <a:lnTo>
                    <a:pt x="277367" y="33234"/>
                  </a:lnTo>
                  <a:lnTo>
                    <a:pt x="321690" y="89098"/>
                  </a:lnTo>
                  <a:lnTo>
                    <a:pt x="334978" y="128611"/>
                  </a:lnTo>
                  <a:lnTo>
                    <a:pt x="339597" y="169362"/>
                  </a:lnTo>
                  <a:lnTo>
                    <a:pt x="337603" y="181504"/>
                  </a:lnTo>
                  <a:lnTo>
                    <a:pt x="337645" y="190492"/>
                  </a:lnTo>
                  <a:lnTo>
                    <a:pt x="339901" y="198883"/>
                  </a:lnTo>
                  <a:lnTo>
                    <a:pt x="344550" y="209240"/>
                  </a:lnTo>
                  <a:lnTo>
                    <a:pt x="348347" y="218096"/>
                  </a:lnTo>
                  <a:lnTo>
                    <a:pt x="352155" y="226560"/>
                  </a:lnTo>
                  <a:lnTo>
                    <a:pt x="356034" y="234618"/>
                  </a:lnTo>
                  <a:lnTo>
                    <a:pt x="360044" y="242260"/>
                  </a:lnTo>
                  <a:lnTo>
                    <a:pt x="364587" y="250303"/>
                  </a:lnTo>
                  <a:lnTo>
                    <a:pt x="369236" y="259834"/>
                  </a:lnTo>
                  <a:lnTo>
                    <a:pt x="370528" y="269245"/>
                  </a:lnTo>
                  <a:lnTo>
                    <a:pt x="364997" y="276931"/>
                  </a:lnTo>
                  <a:lnTo>
                    <a:pt x="355800" y="280114"/>
                  </a:lnTo>
                  <a:lnTo>
                    <a:pt x="348567" y="281916"/>
                  </a:lnTo>
                  <a:lnTo>
                    <a:pt x="344691" y="288432"/>
                  </a:lnTo>
                  <a:lnTo>
                    <a:pt x="345566" y="305760"/>
                  </a:lnTo>
                  <a:lnTo>
                    <a:pt x="346261" y="315529"/>
                  </a:lnTo>
                  <a:lnTo>
                    <a:pt x="344931" y="319238"/>
                  </a:lnTo>
                  <a:lnTo>
                    <a:pt x="343316" y="321065"/>
                  </a:lnTo>
                  <a:lnTo>
                    <a:pt x="343153" y="325191"/>
                  </a:lnTo>
                  <a:lnTo>
                    <a:pt x="344550" y="335224"/>
                  </a:lnTo>
                  <a:lnTo>
                    <a:pt x="345566" y="336748"/>
                  </a:lnTo>
                  <a:lnTo>
                    <a:pt x="339597" y="343606"/>
                  </a:lnTo>
                  <a:lnTo>
                    <a:pt x="336448" y="351831"/>
                  </a:lnTo>
                  <a:lnTo>
                    <a:pt x="335264" y="363688"/>
                  </a:lnTo>
                  <a:lnTo>
                    <a:pt x="335008" y="376521"/>
                  </a:lnTo>
                  <a:lnTo>
                    <a:pt x="334644" y="387675"/>
                  </a:lnTo>
                  <a:lnTo>
                    <a:pt x="324879" y="404048"/>
                  </a:lnTo>
                  <a:lnTo>
                    <a:pt x="304911" y="409598"/>
                  </a:lnTo>
                  <a:lnTo>
                    <a:pt x="281870" y="409838"/>
                  </a:lnTo>
                  <a:lnTo>
                    <a:pt x="262889" y="410281"/>
                  </a:lnTo>
                  <a:lnTo>
                    <a:pt x="245219" y="417234"/>
                  </a:lnTo>
                  <a:lnTo>
                    <a:pt x="238490" y="431712"/>
                  </a:lnTo>
                  <a:lnTo>
                    <a:pt x="238119" y="453572"/>
                  </a:lnTo>
                  <a:lnTo>
                    <a:pt x="239521" y="482671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96995" y="2645663"/>
              <a:ext cx="725805" cy="314325"/>
            </a:xfrm>
            <a:custGeom>
              <a:avLst/>
              <a:gdLst/>
              <a:ahLst/>
              <a:cxnLst/>
              <a:rect l="l" t="t" r="r" b="b"/>
              <a:pathLst>
                <a:path w="725804" h="314325">
                  <a:moveTo>
                    <a:pt x="260603" y="0"/>
                  </a:moveTo>
                  <a:lnTo>
                    <a:pt x="260603" y="313944"/>
                  </a:lnTo>
                </a:path>
                <a:path w="725804" h="314325">
                  <a:moveTo>
                    <a:pt x="312419" y="86868"/>
                  </a:moveTo>
                  <a:lnTo>
                    <a:pt x="312419" y="228600"/>
                  </a:lnTo>
                </a:path>
                <a:path w="725804" h="314325">
                  <a:moveTo>
                    <a:pt x="365759" y="44196"/>
                  </a:moveTo>
                  <a:lnTo>
                    <a:pt x="365759" y="269748"/>
                  </a:lnTo>
                </a:path>
                <a:path w="725804" h="314325">
                  <a:moveTo>
                    <a:pt x="417575" y="67056"/>
                  </a:moveTo>
                  <a:lnTo>
                    <a:pt x="417575" y="249936"/>
                  </a:lnTo>
                </a:path>
                <a:path w="725804" h="314325">
                  <a:moveTo>
                    <a:pt x="470915" y="13715"/>
                  </a:moveTo>
                  <a:lnTo>
                    <a:pt x="470915" y="300227"/>
                  </a:lnTo>
                </a:path>
                <a:path w="725804" h="314325">
                  <a:moveTo>
                    <a:pt x="522731" y="114300"/>
                  </a:moveTo>
                  <a:lnTo>
                    <a:pt x="522731" y="199644"/>
                  </a:lnTo>
                </a:path>
                <a:path w="725804" h="314325">
                  <a:moveTo>
                    <a:pt x="210312" y="121920"/>
                  </a:moveTo>
                  <a:lnTo>
                    <a:pt x="210312" y="195072"/>
                  </a:lnTo>
                </a:path>
                <a:path w="725804" h="314325">
                  <a:moveTo>
                    <a:pt x="576071" y="51815"/>
                  </a:moveTo>
                  <a:lnTo>
                    <a:pt x="576071" y="262127"/>
                  </a:lnTo>
                </a:path>
                <a:path w="725804" h="314325">
                  <a:moveTo>
                    <a:pt x="626363" y="114300"/>
                  </a:moveTo>
                  <a:lnTo>
                    <a:pt x="626363" y="199644"/>
                  </a:lnTo>
                </a:path>
                <a:path w="725804" h="314325">
                  <a:moveTo>
                    <a:pt x="156971" y="51815"/>
                  </a:moveTo>
                  <a:lnTo>
                    <a:pt x="156971" y="262127"/>
                  </a:lnTo>
                </a:path>
                <a:path w="725804" h="314325">
                  <a:moveTo>
                    <a:pt x="105155" y="114300"/>
                  </a:moveTo>
                  <a:lnTo>
                    <a:pt x="105155" y="199644"/>
                  </a:lnTo>
                </a:path>
                <a:path w="725804" h="314325">
                  <a:moveTo>
                    <a:pt x="60959" y="158496"/>
                  </a:moveTo>
                  <a:lnTo>
                    <a:pt x="0" y="158496"/>
                  </a:lnTo>
                  <a:lnTo>
                    <a:pt x="0" y="22860"/>
                  </a:lnTo>
                </a:path>
                <a:path w="725804" h="314325">
                  <a:moveTo>
                    <a:pt x="664463" y="158496"/>
                  </a:moveTo>
                  <a:lnTo>
                    <a:pt x="725424" y="158496"/>
                  </a:lnTo>
                  <a:lnTo>
                    <a:pt x="725424" y="22860"/>
                  </a:lnTo>
                </a:path>
              </a:pathLst>
            </a:custGeom>
            <a:ln w="9144">
              <a:solidFill>
                <a:srgbClr val="9609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964563" y="3856482"/>
            <a:ext cx="1426845" cy="72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EFAB00"/>
                </a:solidFill>
                <a:latin typeface="Arial"/>
                <a:cs typeface="Arial"/>
              </a:rPr>
              <a:t>EXTEND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Cloud</a:t>
            </a:r>
            <a:r>
              <a:rPr dirty="0" sz="14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On-Premise</a:t>
            </a:r>
            <a:r>
              <a:rPr dirty="0" sz="1400" spc="-114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2345" y="3053027"/>
            <a:ext cx="1831975" cy="1765935"/>
            <a:chOff x="532345" y="3053027"/>
            <a:chExt cx="1831975" cy="1765935"/>
          </a:xfrm>
        </p:grpSpPr>
        <p:sp>
          <p:nvSpPr>
            <p:cNvPr id="20" name="object 20"/>
            <p:cNvSpPr/>
            <p:nvPr/>
          </p:nvSpPr>
          <p:spPr>
            <a:xfrm>
              <a:off x="532345" y="3053027"/>
              <a:ext cx="1831505" cy="17656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30451" y="3592068"/>
              <a:ext cx="530860" cy="306705"/>
            </a:xfrm>
            <a:custGeom>
              <a:avLst/>
              <a:gdLst/>
              <a:ahLst/>
              <a:cxnLst/>
              <a:rect l="l" t="t" r="r" b="b"/>
              <a:pathLst>
                <a:path w="530860" h="306704">
                  <a:moveTo>
                    <a:pt x="0" y="191516"/>
                  </a:moveTo>
                  <a:lnTo>
                    <a:pt x="10294" y="164665"/>
                  </a:lnTo>
                  <a:lnTo>
                    <a:pt x="27971" y="142446"/>
                  </a:lnTo>
                  <a:lnTo>
                    <a:pt x="51506" y="126347"/>
                  </a:lnTo>
                  <a:lnTo>
                    <a:pt x="79375" y="117856"/>
                  </a:lnTo>
                  <a:lnTo>
                    <a:pt x="94517" y="71419"/>
                  </a:lnTo>
                  <a:lnTo>
                    <a:pt x="124507" y="34020"/>
                  </a:lnTo>
                  <a:lnTo>
                    <a:pt x="165903" y="9074"/>
                  </a:lnTo>
                  <a:lnTo>
                    <a:pt x="215264" y="0"/>
                  </a:lnTo>
                  <a:lnTo>
                    <a:pt x="248656" y="4069"/>
                  </a:lnTo>
                  <a:lnTo>
                    <a:pt x="279034" y="15605"/>
                  </a:lnTo>
                  <a:lnTo>
                    <a:pt x="305436" y="33593"/>
                  </a:lnTo>
                  <a:lnTo>
                    <a:pt x="326897" y="57023"/>
                  </a:lnTo>
                  <a:lnTo>
                    <a:pt x="333359" y="55502"/>
                  </a:lnTo>
                  <a:lnTo>
                    <a:pt x="340105" y="54387"/>
                  </a:lnTo>
                  <a:lnTo>
                    <a:pt x="347043" y="53701"/>
                  </a:lnTo>
                  <a:lnTo>
                    <a:pt x="354075" y="53467"/>
                  </a:lnTo>
                  <a:lnTo>
                    <a:pt x="384159" y="58199"/>
                  </a:lnTo>
                  <a:lnTo>
                    <a:pt x="410336" y="71421"/>
                  </a:lnTo>
                  <a:lnTo>
                    <a:pt x="431085" y="91668"/>
                  </a:lnTo>
                  <a:lnTo>
                    <a:pt x="444880" y="117475"/>
                  </a:lnTo>
                  <a:lnTo>
                    <a:pt x="478541" y="127377"/>
                  </a:lnTo>
                  <a:lnTo>
                    <a:pt x="505666" y="148018"/>
                  </a:lnTo>
                  <a:lnTo>
                    <a:pt x="523765" y="176946"/>
                  </a:lnTo>
                  <a:lnTo>
                    <a:pt x="530352" y="211709"/>
                  </a:lnTo>
                  <a:lnTo>
                    <a:pt x="522853" y="248513"/>
                  </a:lnTo>
                  <a:lnTo>
                    <a:pt x="502364" y="278590"/>
                  </a:lnTo>
                  <a:lnTo>
                    <a:pt x="471898" y="298880"/>
                  </a:lnTo>
                  <a:lnTo>
                    <a:pt x="434466" y="306324"/>
                  </a:lnTo>
                  <a:lnTo>
                    <a:pt x="296672" y="306324"/>
                  </a:lnTo>
                </a:path>
              </a:pathLst>
            </a:custGeom>
            <a:ln w="9143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15568" y="3834384"/>
              <a:ext cx="513715" cy="454659"/>
            </a:xfrm>
            <a:custGeom>
              <a:avLst/>
              <a:gdLst/>
              <a:ahLst/>
              <a:cxnLst/>
              <a:rect l="l" t="t" r="r" b="b"/>
              <a:pathLst>
                <a:path w="513714" h="454660">
                  <a:moveTo>
                    <a:pt x="0" y="454152"/>
                  </a:moveTo>
                  <a:lnTo>
                    <a:pt x="0" y="0"/>
                  </a:lnTo>
                  <a:lnTo>
                    <a:pt x="513588" y="0"/>
                  </a:lnTo>
                  <a:lnTo>
                    <a:pt x="513588" y="454152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82623" y="3781044"/>
              <a:ext cx="396240" cy="500380"/>
            </a:xfrm>
            <a:custGeom>
              <a:avLst/>
              <a:gdLst/>
              <a:ahLst/>
              <a:cxnLst/>
              <a:rect l="l" t="t" r="r" b="b"/>
              <a:pathLst>
                <a:path w="396240" h="500379">
                  <a:moveTo>
                    <a:pt x="0" y="53339"/>
                  </a:moveTo>
                  <a:lnTo>
                    <a:pt x="377952" y="53339"/>
                  </a:lnTo>
                  <a:lnTo>
                    <a:pt x="377952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  <a:path w="396240" h="500379">
                  <a:moveTo>
                    <a:pt x="36575" y="283463"/>
                  </a:moveTo>
                  <a:lnTo>
                    <a:pt x="36575" y="201167"/>
                  </a:lnTo>
                  <a:lnTo>
                    <a:pt x="396239" y="201167"/>
                  </a:lnTo>
                  <a:lnTo>
                    <a:pt x="396239" y="283463"/>
                  </a:lnTo>
                </a:path>
                <a:path w="396240" h="500379">
                  <a:moveTo>
                    <a:pt x="275844" y="217931"/>
                  </a:moveTo>
                  <a:lnTo>
                    <a:pt x="275844" y="268223"/>
                  </a:lnTo>
                </a:path>
                <a:path w="396240" h="500379">
                  <a:moveTo>
                    <a:pt x="315467" y="217931"/>
                  </a:moveTo>
                  <a:lnTo>
                    <a:pt x="315467" y="268223"/>
                  </a:lnTo>
                </a:path>
                <a:path w="396240" h="500379">
                  <a:moveTo>
                    <a:pt x="355091" y="217931"/>
                  </a:moveTo>
                  <a:lnTo>
                    <a:pt x="355091" y="268223"/>
                  </a:lnTo>
                </a:path>
                <a:path w="396240" h="500379">
                  <a:moveTo>
                    <a:pt x="36575" y="391667"/>
                  </a:moveTo>
                  <a:lnTo>
                    <a:pt x="36575" y="306323"/>
                  </a:lnTo>
                  <a:lnTo>
                    <a:pt x="396239" y="306323"/>
                  </a:lnTo>
                  <a:lnTo>
                    <a:pt x="396239" y="391667"/>
                  </a:lnTo>
                </a:path>
                <a:path w="396240" h="500379">
                  <a:moveTo>
                    <a:pt x="275844" y="324611"/>
                  </a:moveTo>
                  <a:lnTo>
                    <a:pt x="275844" y="373379"/>
                  </a:lnTo>
                </a:path>
                <a:path w="396240" h="500379">
                  <a:moveTo>
                    <a:pt x="315467" y="324611"/>
                  </a:moveTo>
                  <a:lnTo>
                    <a:pt x="315467" y="373379"/>
                  </a:lnTo>
                </a:path>
                <a:path w="396240" h="500379">
                  <a:moveTo>
                    <a:pt x="355091" y="324611"/>
                  </a:moveTo>
                  <a:lnTo>
                    <a:pt x="355091" y="373379"/>
                  </a:lnTo>
                </a:path>
                <a:path w="396240" h="500379">
                  <a:moveTo>
                    <a:pt x="36575" y="499871"/>
                  </a:moveTo>
                  <a:lnTo>
                    <a:pt x="36575" y="417575"/>
                  </a:lnTo>
                  <a:lnTo>
                    <a:pt x="396239" y="417575"/>
                  </a:lnTo>
                  <a:lnTo>
                    <a:pt x="396239" y="499871"/>
                  </a:lnTo>
                </a:path>
                <a:path w="396240" h="500379">
                  <a:moveTo>
                    <a:pt x="275844" y="434339"/>
                  </a:moveTo>
                  <a:lnTo>
                    <a:pt x="275844" y="481583"/>
                  </a:lnTo>
                </a:path>
                <a:path w="396240" h="500379">
                  <a:moveTo>
                    <a:pt x="315467" y="434339"/>
                  </a:moveTo>
                  <a:lnTo>
                    <a:pt x="315467" y="481583"/>
                  </a:lnTo>
                </a:path>
                <a:path w="396240" h="500379">
                  <a:moveTo>
                    <a:pt x="355091" y="434339"/>
                  </a:moveTo>
                  <a:lnTo>
                    <a:pt x="355091" y="481583"/>
                  </a:lnTo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2803804" y="3346132"/>
            <a:ext cx="6613525" cy="3007995"/>
            <a:chOff x="2803804" y="3346132"/>
            <a:chExt cx="6613525" cy="3007995"/>
          </a:xfrm>
        </p:grpSpPr>
        <p:sp>
          <p:nvSpPr>
            <p:cNvPr id="25" name="object 25"/>
            <p:cNvSpPr/>
            <p:nvPr/>
          </p:nvSpPr>
          <p:spPr>
            <a:xfrm>
              <a:off x="2808566" y="3350895"/>
              <a:ext cx="6603657" cy="29980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08566" y="3350895"/>
              <a:ext cx="6604000" cy="2998470"/>
            </a:xfrm>
            <a:custGeom>
              <a:avLst/>
              <a:gdLst/>
              <a:ahLst/>
              <a:cxnLst/>
              <a:rect l="l" t="t" r="r" b="b"/>
              <a:pathLst>
                <a:path w="6604000" h="2998470">
                  <a:moveTo>
                    <a:pt x="2354872" y="336930"/>
                  </a:moveTo>
                  <a:lnTo>
                    <a:pt x="2303699" y="324563"/>
                  </a:lnTo>
                  <a:lnTo>
                    <a:pt x="2252434" y="314565"/>
                  </a:lnTo>
                  <a:lnTo>
                    <a:pt x="2201155" y="306868"/>
                  </a:lnTo>
                  <a:lnTo>
                    <a:pt x="2149936" y="301409"/>
                  </a:lnTo>
                  <a:lnTo>
                    <a:pt x="2098855" y="298120"/>
                  </a:lnTo>
                  <a:lnTo>
                    <a:pt x="2047988" y="296935"/>
                  </a:lnTo>
                  <a:lnTo>
                    <a:pt x="1997412" y="297790"/>
                  </a:lnTo>
                  <a:lnTo>
                    <a:pt x="1947202" y="300618"/>
                  </a:lnTo>
                  <a:lnTo>
                    <a:pt x="1897435" y="305353"/>
                  </a:lnTo>
                  <a:lnTo>
                    <a:pt x="1848188" y="311929"/>
                  </a:lnTo>
                  <a:lnTo>
                    <a:pt x="1799537" y="320281"/>
                  </a:lnTo>
                  <a:lnTo>
                    <a:pt x="1751558" y="330342"/>
                  </a:lnTo>
                  <a:lnTo>
                    <a:pt x="1704328" y="342047"/>
                  </a:lnTo>
                  <a:lnTo>
                    <a:pt x="1657924" y="355330"/>
                  </a:lnTo>
                  <a:lnTo>
                    <a:pt x="1612420" y="370125"/>
                  </a:lnTo>
                  <a:lnTo>
                    <a:pt x="1567895" y="386366"/>
                  </a:lnTo>
                  <a:lnTo>
                    <a:pt x="1524424" y="403988"/>
                  </a:lnTo>
                  <a:lnTo>
                    <a:pt x="1482084" y="422923"/>
                  </a:lnTo>
                  <a:lnTo>
                    <a:pt x="1440951" y="443108"/>
                  </a:lnTo>
                  <a:lnTo>
                    <a:pt x="1401102" y="464474"/>
                  </a:lnTo>
                  <a:lnTo>
                    <a:pt x="1362612" y="486958"/>
                  </a:lnTo>
                  <a:lnTo>
                    <a:pt x="1325559" y="510492"/>
                  </a:lnTo>
                  <a:lnTo>
                    <a:pt x="1290019" y="535012"/>
                  </a:lnTo>
                  <a:lnTo>
                    <a:pt x="1256068" y="560450"/>
                  </a:lnTo>
                  <a:lnTo>
                    <a:pt x="1215298" y="593436"/>
                  </a:lnTo>
                  <a:lnTo>
                    <a:pt x="1175905" y="627706"/>
                  </a:lnTo>
                  <a:lnTo>
                    <a:pt x="1137919" y="663226"/>
                  </a:lnTo>
                  <a:lnTo>
                    <a:pt x="1101372" y="699956"/>
                  </a:lnTo>
                  <a:lnTo>
                    <a:pt x="1066294" y="737863"/>
                  </a:lnTo>
                  <a:lnTo>
                    <a:pt x="1032716" y="776907"/>
                  </a:lnTo>
                  <a:lnTo>
                    <a:pt x="1000671" y="817054"/>
                  </a:lnTo>
                  <a:lnTo>
                    <a:pt x="970188" y="858266"/>
                  </a:lnTo>
                  <a:lnTo>
                    <a:pt x="941300" y="900506"/>
                  </a:lnTo>
                  <a:lnTo>
                    <a:pt x="914036" y="943739"/>
                  </a:lnTo>
                  <a:lnTo>
                    <a:pt x="888429" y="987926"/>
                  </a:lnTo>
                  <a:lnTo>
                    <a:pt x="864509" y="1033033"/>
                  </a:lnTo>
                  <a:lnTo>
                    <a:pt x="842307" y="1079021"/>
                  </a:lnTo>
                  <a:lnTo>
                    <a:pt x="821855" y="1125854"/>
                  </a:lnTo>
                  <a:lnTo>
                    <a:pt x="777486" y="1144551"/>
                  </a:lnTo>
                  <a:lnTo>
                    <a:pt x="734811" y="1166650"/>
                  </a:lnTo>
                  <a:lnTo>
                    <a:pt x="693918" y="1191990"/>
                  </a:lnTo>
                  <a:lnTo>
                    <a:pt x="654897" y="1220412"/>
                  </a:lnTo>
                  <a:lnTo>
                    <a:pt x="617836" y="1251754"/>
                  </a:lnTo>
                  <a:lnTo>
                    <a:pt x="582825" y="1285856"/>
                  </a:lnTo>
                  <a:lnTo>
                    <a:pt x="549950" y="1322558"/>
                  </a:lnTo>
                  <a:lnTo>
                    <a:pt x="519303" y="1361699"/>
                  </a:lnTo>
                  <a:lnTo>
                    <a:pt x="490970" y="1403119"/>
                  </a:lnTo>
                  <a:lnTo>
                    <a:pt x="465041" y="1446656"/>
                  </a:lnTo>
                  <a:lnTo>
                    <a:pt x="441605" y="1492152"/>
                  </a:lnTo>
                  <a:lnTo>
                    <a:pt x="420750" y="1539444"/>
                  </a:lnTo>
                  <a:lnTo>
                    <a:pt x="402565" y="1588372"/>
                  </a:lnTo>
                  <a:lnTo>
                    <a:pt x="387139" y="1638777"/>
                  </a:lnTo>
                  <a:lnTo>
                    <a:pt x="374561" y="1690496"/>
                  </a:lnTo>
                  <a:lnTo>
                    <a:pt x="339727" y="1723556"/>
                  </a:lnTo>
                  <a:lnTo>
                    <a:pt x="306036" y="1758012"/>
                  </a:lnTo>
                  <a:lnTo>
                    <a:pt x="273582" y="1793820"/>
                  </a:lnTo>
                  <a:lnTo>
                    <a:pt x="242461" y="1830933"/>
                  </a:lnTo>
                  <a:lnTo>
                    <a:pt x="212767" y="1869305"/>
                  </a:lnTo>
                  <a:lnTo>
                    <a:pt x="184597" y="1908890"/>
                  </a:lnTo>
                  <a:lnTo>
                    <a:pt x="158044" y="1949641"/>
                  </a:lnTo>
                  <a:lnTo>
                    <a:pt x="133205" y="1991512"/>
                  </a:lnTo>
                  <a:lnTo>
                    <a:pt x="110175" y="2034457"/>
                  </a:lnTo>
                  <a:lnTo>
                    <a:pt x="89048" y="2078430"/>
                  </a:lnTo>
                  <a:lnTo>
                    <a:pt x="69921" y="2123385"/>
                  </a:lnTo>
                  <a:lnTo>
                    <a:pt x="52888" y="2169275"/>
                  </a:lnTo>
                  <a:lnTo>
                    <a:pt x="38044" y="2216054"/>
                  </a:lnTo>
                  <a:lnTo>
                    <a:pt x="25485" y="2263675"/>
                  </a:lnTo>
                  <a:lnTo>
                    <a:pt x="15306" y="2312094"/>
                  </a:lnTo>
                  <a:lnTo>
                    <a:pt x="7602" y="2361263"/>
                  </a:lnTo>
                  <a:lnTo>
                    <a:pt x="2468" y="2411135"/>
                  </a:lnTo>
                  <a:lnTo>
                    <a:pt x="0" y="2461666"/>
                  </a:lnTo>
                  <a:lnTo>
                    <a:pt x="292" y="2512809"/>
                  </a:lnTo>
                  <a:lnTo>
                    <a:pt x="2821" y="2564198"/>
                  </a:lnTo>
                  <a:lnTo>
                    <a:pt x="7009" y="2615184"/>
                  </a:lnTo>
                  <a:lnTo>
                    <a:pt x="12897" y="2665681"/>
                  </a:lnTo>
                  <a:lnTo>
                    <a:pt x="20529" y="2715600"/>
                  </a:lnTo>
                  <a:lnTo>
                    <a:pt x="29946" y="2764855"/>
                  </a:lnTo>
                  <a:lnTo>
                    <a:pt x="41193" y="2813357"/>
                  </a:lnTo>
                  <a:lnTo>
                    <a:pt x="54311" y="2861018"/>
                  </a:lnTo>
                  <a:lnTo>
                    <a:pt x="69343" y="2907753"/>
                  </a:lnTo>
                  <a:lnTo>
                    <a:pt x="86332" y="2953472"/>
                  </a:lnTo>
                  <a:lnTo>
                    <a:pt x="105321" y="2998089"/>
                  </a:lnTo>
                  <a:lnTo>
                    <a:pt x="6497739" y="2998089"/>
                  </a:lnTo>
                  <a:lnTo>
                    <a:pt x="6517215" y="2953330"/>
                  </a:lnTo>
                  <a:lnTo>
                    <a:pt x="6534845" y="2907609"/>
                  </a:lnTo>
                  <a:lnTo>
                    <a:pt x="6550581" y="2860971"/>
                  </a:lnTo>
                  <a:lnTo>
                    <a:pt x="6564374" y="2813464"/>
                  </a:lnTo>
                  <a:lnTo>
                    <a:pt x="6576177" y="2765136"/>
                  </a:lnTo>
                  <a:lnTo>
                    <a:pt x="6585942" y="2716032"/>
                  </a:lnTo>
                  <a:lnTo>
                    <a:pt x="6593620" y="2666200"/>
                  </a:lnTo>
                  <a:lnTo>
                    <a:pt x="6599164" y="2615688"/>
                  </a:lnTo>
                  <a:lnTo>
                    <a:pt x="6602526" y="2564542"/>
                  </a:lnTo>
                  <a:lnTo>
                    <a:pt x="6603657" y="2512809"/>
                  </a:lnTo>
                  <a:lnTo>
                    <a:pt x="6602466" y="2460030"/>
                  </a:lnTo>
                  <a:lnTo>
                    <a:pt x="6598929" y="2408329"/>
                  </a:lnTo>
                  <a:lnTo>
                    <a:pt x="6593096" y="2357700"/>
                  </a:lnTo>
                  <a:lnTo>
                    <a:pt x="6585019" y="2308141"/>
                  </a:lnTo>
                  <a:lnTo>
                    <a:pt x="6574748" y="2259647"/>
                  </a:lnTo>
                  <a:lnTo>
                    <a:pt x="6562335" y="2212215"/>
                  </a:lnTo>
                  <a:lnTo>
                    <a:pt x="6547830" y="2165841"/>
                  </a:lnTo>
                  <a:lnTo>
                    <a:pt x="6531286" y="2120521"/>
                  </a:lnTo>
                  <a:lnTo>
                    <a:pt x="6512752" y="2076251"/>
                  </a:lnTo>
                  <a:lnTo>
                    <a:pt x="6492281" y="2033028"/>
                  </a:lnTo>
                  <a:lnTo>
                    <a:pt x="6469922" y="1990847"/>
                  </a:lnTo>
                  <a:lnTo>
                    <a:pt x="6445728" y="1949706"/>
                  </a:lnTo>
                  <a:lnTo>
                    <a:pt x="6419749" y="1909600"/>
                  </a:lnTo>
                  <a:lnTo>
                    <a:pt x="6392037" y="1870526"/>
                  </a:lnTo>
                  <a:lnTo>
                    <a:pt x="6362642" y="1832480"/>
                  </a:lnTo>
                  <a:lnTo>
                    <a:pt x="6331616" y="1795457"/>
                  </a:lnTo>
                  <a:lnTo>
                    <a:pt x="6299010" y="1759455"/>
                  </a:lnTo>
                  <a:lnTo>
                    <a:pt x="6264874" y="1724469"/>
                  </a:lnTo>
                  <a:lnTo>
                    <a:pt x="6229261" y="1690496"/>
                  </a:lnTo>
                  <a:lnTo>
                    <a:pt x="6219990" y="1644672"/>
                  </a:lnTo>
                  <a:lnTo>
                    <a:pt x="6207643" y="1599174"/>
                  </a:lnTo>
                  <a:lnTo>
                    <a:pt x="6192343" y="1554233"/>
                  </a:lnTo>
                  <a:lnTo>
                    <a:pt x="6174214" y="1510081"/>
                  </a:lnTo>
                  <a:lnTo>
                    <a:pt x="6153380" y="1466948"/>
                  </a:lnTo>
                  <a:lnTo>
                    <a:pt x="6129963" y="1425066"/>
                  </a:lnTo>
                  <a:lnTo>
                    <a:pt x="6104087" y="1384665"/>
                  </a:lnTo>
                  <a:lnTo>
                    <a:pt x="6075877" y="1345977"/>
                  </a:lnTo>
                  <a:lnTo>
                    <a:pt x="6045454" y="1309233"/>
                  </a:lnTo>
                  <a:lnTo>
                    <a:pt x="6012944" y="1274663"/>
                  </a:lnTo>
                  <a:lnTo>
                    <a:pt x="5978469" y="1242499"/>
                  </a:lnTo>
                  <a:lnTo>
                    <a:pt x="5942154" y="1212973"/>
                  </a:lnTo>
                  <a:lnTo>
                    <a:pt x="5904120" y="1186314"/>
                  </a:lnTo>
                  <a:lnTo>
                    <a:pt x="5864493" y="1162753"/>
                  </a:lnTo>
                  <a:lnTo>
                    <a:pt x="5823395" y="1142523"/>
                  </a:lnTo>
                  <a:lnTo>
                    <a:pt x="5780951" y="1125854"/>
                  </a:lnTo>
                  <a:lnTo>
                    <a:pt x="5760611" y="1078279"/>
                  </a:lnTo>
                  <a:lnTo>
                    <a:pt x="5738571" y="1031833"/>
                  </a:lnTo>
                  <a:lnTo>
                    <a:pt x="5714848" y="986511"/>
                  </a:lnTo>
                  <a:lnTo>
                    <a:pt x="5689456" y="942306"/>
                  </a:lnTo>
                  <a:lnTo>
                    <a:pt x="5662411" y="899213"/>
                  </a:lnTo>
                  <a:lnTo>
                    <a:pt x="5633727" y="857226"/>
                  </a:lnTo>
                  <a:lnTo>
                    <a:pt x="5603421" y="816340"/>
                  </a:lnTo>
                  <a:lnTo>
                    <a:pt x="5571507" y="776547"/>
                  </a:lnTo>
                  <a:lnTo>
                    <a:pt x="5538000" y="737844"/>
                  </a:lnTo>
                  <a:lnTo>
                    <a:pt x="5502917" y="700223"/>
                  </a:lnTo>
                  <a:lnTo>
                    <a:pt x="5466272" y="663679"/>
                  </a:lnTo>
                  <a:lnTo>
                    <a:pt x="5428080" y="628206"/>
                  </a:lnTo>
                  <a:lnTo>
                    <a:pt x="5388358" y="593799"/>
                  </a:lnTo>
                  <a:lnTo>
                    <a:pt x="5347119" y="560450"/>
                  </a:lnTo>
                  <a:lnTo>
                    <a:pt x="5313166" y="534968"/>
                  </a:lnTo>
                  <a:lnTo>
                    <a:pt x="5277620" y="510412"/>
                  </a:lnTo>
                  <a:lnTo>
                    <a:pt x="5240558" y="486849"/>
                  </a:lnTo>
                  <a:lnTo>
                    <a:pt x="5202058" y="464342"/>
                  </a:lnTo>
                  <a:lnTo>
                    <a:pt x="5162195" y="442958"/>
                  </a:lnTo>
                  <a:lnTo>
                    <a:pt x="5121047" y="422763"/>
                  </a:lnTo>
                  <a:lnTo>
                    <a:pt x="5078690" y="403820"/>
                  </a:lnTo>
                  <a:lnTo>
                    <a:pt x="5035202" y="386197"/>
                  </a:lnTo>
                  <a:lnTo>
                    <a:pt x="4990659" y="369958"/>
                  </a:lnTo>
                  <a:lnTo>
                    <a:pt x="4945138" y="355168"/>
                  </a:lnTo>
                  <a:lnTo>
                    <a:pt x="4898716" y="341894"/>
                  </a:lnTo>
                  <a:lnTo>
                    <a:pt x="4851470" y="330199"/>
                  </a:lnTo>
                  <a:lnTo>
                    <a:pt x="4803476" y="320151"/>
                  </a:lnTo>
                  <a:lnTo>
                    <a:pt x="4754811" y="311813"/>
                  </a:lnTo>
                  <a:lnTo>
                    <a:pt x="4705553" y="305252"/>
                  </a:lnTo>
                  <a:lnTo>
                    <a:pt x="4655778" y="300533"/>
                  </a:lnTo>
                  <a:lnTo>
                    <a:pt x="4605563" y="297721"/>
                  </a:lnTo>
                  <a:lnTo>
                    <a:pt x="4554984" y="296882"/>
                  </a:lnTo>
                  <a:lnTo>
                    <a:pt x="4504119" y="298080"/>
                  </a:lnTo>
                  <a:lnTo>
                    <a:pt x="4453045" y="301382"/>
                  </a:lnTo>
                  <a:lnTo>
                    <a:pt x="4401838" y="306853"/>
                  </a:lnTo>
                  <a:lnTo>
                    <a:pt x="4350574" y="314557"/>
                  </a:lnTo>
                  <a:lnTo>
                    <a:pt x="4299332" y="324562"/>
                  </a:lnTo>
                  <a:lnTo>
                    <a:pt x="4248188" y="336930"/>
                  </a:lnTo>
                  <a:lnTo>
                    <a:pt x="4209123" y="303065"/>
                  </a:lnTo>
                  <a:lnTo>
                    <a:pt x="4169402" y="271189"/>
                  </a:lnTo>
                  <a:lnTo>
                    <a:pt x="4129035" y="241269"/>
                  </a:lnTo>
                  <a:lnTo>
                    <a:pt x="4088030" y="213273"/>
                  </a:lnTo>
                  <a:lnTo>
                    <a:pt x="4046396" y="187168"/>
                  </a:lnTo>
                  <a:lnTo>
                    <a:pt x="4004140" y="162921"/>
                  </a:lnTo>
                  <a:lnTo>
                    <a:pt x="3961271" y="140499"/>
                  </a:lnTo>
                  <a:lnTo>
                    <a:pt x="3917799" y="119871"/>
                  </a:lnTo>
                  <a:lnTo>
                    <a:pt x="3873730" y="101003"/>
                  </a:lnTo>
                  <a:lnTo>
                    <a:pt x="3829075" y="83862"/>
                  </a:lnTo>
                  <a:lnTo>
                    <a:pt x="3783841" y="68417"/>
                  </a:lnTo>
                  <a:lnTo>
                    <a:pt x="3738036" y="54634"/>
                  </a:lnTo>
                  <a:lnTo>
                    <a:pt x="3691669" y="42480"/>
                  </a:lnTo>
                  <a:lnTo>
                    <a:pt x="3644750" y="31924"/>
                  </a:lnTo>
                  <a:lnTo>
                    <a:pt x="3597285" y="22931"/>
                  </a:lnTo>
                  <a:lnTo>
                    <a:pt x="3549284" y="15471"/>
                  </a:lnTo>
                  <a:lnTo>
                    <a:pt x="3500755" y="9509"/>
                  </a:lnTo>
                  <a:lnTo>
                    <a:pt x="3451707" y="5014"/>
                  </a:lnTo>
                  <a:lnTo>
                    <a:pt x="3402148" y="1952"/>
                  </a:lnTo>
                  <a:lnTo>
                    <a:pt x="3352086" y="292"/>
                  </a:lnTo>
                  <a:lnTo>
                    <a:pt x="3301530" y="0"/>
                  </a:lnTo>
                  <a:lnTo>
                    <a:pt x="3250991" y="292"/>
                  </a:lnTo>
                  <a:lnTo>
                    <a:pt x="3200945" y="1952"/>
                  </a:lnTo>
                  <a:lnTo>
                    <a:pt x="3151400" y="5014"/>
                  </a:lnTo>
                  <a:lnTo>
                    <a:pt x="3102363" y="9509"/>
                  </a:lnTo>
                  <a:lnTo>
                    <a:pt x="3053845" y="15471"/>
                  </a:lnTo>
                  <a:lnTo>
                    <a:pt x="3005852" y="22931"/>
                  </a:lnTo>
                  <a:lnTo>
                    <a:pt x="2958395" y="31924"/>
                  </a:lnTo>
                  <a:lnTo>
                    <a:pt x="2911480" y="42480"/>
                  </a:lnTo>
                  <a:lnTo>
                    <a:pt x="2865117" y="54634"/>
                  </a:lnTo>
                  <a:lnTo>
                    <a:pt x="2819314" y="68417"/>
                  </a:lnTo>
                  <a:lnTo>
                    <a:pt x="2774080" y="83862"/>
                  </a:lnTo>
                  <a:lnTo>
                    <a:pt x="2729423" y="101003"/>
                  </a:lnTo>
                  <a:lnTo>
                    <a:pt x="2685351" y="119871"/>
                  </a:lnTo>
                  <a:lnTo>
                    <a:pt x="2641873" y="140499"/>
                  </a:lnTo>
                  <a:lnTo>
                    <a:pt x="2598998" y="162921"/>
                  </a:lnTo>
                  <a:lnTo>
                    <a:pt x="2556733" y="187168"/>
                  </a:lnTo>
                  <a:lnTo>
                    <a:pt x="2515088" y="213273"/>
                  </a:lnTo>
                  <a:lnTo>
                    <a:pt x="2474071" y="241269"/>
                  </a:lnTo>
                  <a:lnTo>
                    <a:pt x="2433690" y="271189"/>
                  </a:lnTo>
                  <a:lnTo>
                    <a:pt x="2393955" y="303065"/>
                  </a:lnTo>
                  <a:lnTo>
                    <a:pt x="2354872" y="336930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51631" y="4992624"/>
              <a:ext cx="5937885" cy="370840"/>
            </a:xfrm>
            <a:custGeom>
              <a:avLst/>
              <a:gdLst/>
              <a:ahLst/>
              <a:cxnLst/>
              <a:rect l="l" t="t" r="r" b="b"/>
              <a:pathLst>
                <a:path w="5937884" h="370839">
                  <a:moveTo>
                    <a:pt x="1435989" y="42671"/>
                  </a:moveTo>
                  <a:lnTo>
                    <a:pt x="1767205" y="370585"/>
                  </a:lnTo>
                  <a:lnTo>
                    <a:pt x="4178046" y="370585"/>
                  </a:lnTo>
                  <a:lnTo>
                    <a:pt x="4189073" y="359663"/>
                  </a:lnTo>
                  <a:lnTo>
                    <a:pt x="1774190" y="359663"/>
                  </a:lnTo>
                  <a:lnTo>
                    <a:pt x="1769745" y="357885"/>
                  </a:lnTo>
                  <a:lnTo>
                    <a:pt x="1772394" y="357885"/>
                  </a:lnTo>
                  <a:lnTo>
                    <a:pt x="1455923" y="44450"/>
                  </a:lnTo>
                  <a:lnTo>
                    <a:pt x="1440433" y="44450"/>
                  </a:lnTo>
                  <a:lnTo>
                    <a:pt x="1435989" y="42671"/>
                  </a:lnTo>
                  <a:close/>
                </a:path>
                <a:path w="5937884" h="370839">
                  <a:moveTo>
                    <a:pt x="1772394" y="357885"/>
                  </a:moveTo>
                  <a:lnTo>
                    <a:pt x="1769745" y="357885"/>
                  </a:lnTo>
                  <a:lnTo>
                    <a:pt x="1774190" y="359663"/>
                  </a:lnTo>
                  <a:lnTo>
                    <a:pt x="1772394" y="357885"/>
                  </a:lnTo>
                  <a:close/>
                </a:path>
                <a:path w="5937884" h="370839">
                  <a:moveTo>
                    <a:pt x="4172856" y="357885"/>
                  </a:moveTo>
                  <a:lnTo>
                    <a:pt x="1772394" y="357885"/>
                  </a:lnTo>
                  <a:lnTo>
                    <a:pt x="1774190" y="359663"/>
                  </a:lnTo>
                  <a:lnTo>
                    <a:pt x="4171061" y="359663"/>
                  </a:lnTo>
                  <a:lnTo>
                    <a:pt x="4172856" y="357885"/>
                  </a:lnTo>
                  <a:close/>
                </a:path>
                <a:path w="5937884" h="370839">
                  <a:moveTo>
                    <a:pt x="5862582" y="43306"/>
                  </a:moveTo>
                  <a:lnTo>
                    <a:pt x="4490593" y="43306"/>
                  </a:lnTo>
                  <a:lnTo>
                    <a:pt x="4171061" y="359663"/>
                  </a:lnTo>
                  <a:lnTo>
                    <a:pt x="4175506" y="357885"/>
                  </a:lnTo>
                  <a:lnTo>
                    <a:pt x="4190868" y="357885"/>
                  </a:lnTo>
                  <a:lnTo>
                    <a:pt x="4495654" y="56006"/>
                  </a:lnTo>
                  <a:lnTo>
                    <a:pt x="4493133" y="56006"/>
                  </a:lnTo>
                  <a:lnTo>
                    <a:pt x="4497578" y="54101"/>
                  </a:lnTo>
                  <a:lnTo>
                    <a:pt x="5862201" y="54101"/>
                  </a:lnTo>
                  <a:lnTo>
                    <a:pt x="5861304" y="49656"/>
                  </a:lnTo>
                  <a:lnTo>
                    <a:pt x="5862582" y="43306"/>
                  </a:lnTo>
                  <a:close/>
                </a:path>
                <a:path w="5937884" h="370839">
                  <a:moveTo>
                    <a:pt x="4190868" y="357885"/>
                  </a:moveTo>
                  <a:lnTo>
                    <a:pt x="4175506" y="357885"/>
                  </a:lnTo>
                  <a:lnTo>
                    <a:pt x="4171061" y="359663"/>
                  </a:lnTo>
                  <a:lnTo>
                    <a:pt x="4189073" y="359663"/>
                  </a:lnTo>
                  <a:lnTo>
                    <a:pt x="4190868" y="357885"/>
                  </a:lnTo>
                  <a:close/>
                </a:path>
                <a:path w="5937884" h="370839">
                  <a:moveTo>
                    <a:pt x="5899404" y="11556"/>
                  </a:moveTo>
                  <a:lnTo>
                    <a:pt x="5884556" y="14545"/>
                  </a:lnTo>
                  <a:lnTo>
                    <a:pt x="5872448" y="22701"/>
                  </a:lnTo>
                  <a:lnTo>
                    <a:pt x="5864292" y="34809"/>
                  </a:lnTo>
                  <a:lnTo>
                    <a:pt x="5861304" y="49656"/>
                  </a:lnTo>
                  <a:lnTo>
                    <a:pt x="5864292" y="64450"/>
                  </a:lnTo>
                  <a:lnTo>
                    <a:pt x="5872448" y="76565"/>
                  </a:lnTo>
                  <a:lnTo>
                    <a:pt x="5884556" y="84750"/>
                  </a:lnTo>
                  <a:lnTo>
                    <a:pt x="5899404" y="87756"/>
                  </a:lnTo>
                  <a:lnTo>
                    <a:pt x="5914251" y="84750"/>
                  </a:lnTo>
                  <a:lnTo>
                    <a:pt x="5926359" y="76565"/>
                  </a:lnTo>
                  <a:lnTo>
                    <a:pt x="5934515" y="64450"/>
                  </a:lnTo>
                  <a:lnTo>
                    <a:pt x="5936221" y="56006"/>
                  </a:lnTo>
                  <a:lnTo>
                    <a:pt x="5899404" y="56006"/>
                  </a:lnTo>
                  <a:lnTo>
                    <a:pt x="5899404" y="43306"/>
                  </a:lnTo>
                  <a:lnTo>
                    <a:pt x="5936225" y="43306"/>
                  </a:lnTo>
                  <a:lnTo>
                    <a:pt x="5934515" y="34809"/>
                  </a:lnTo>
                  <a:lnTo>
                    <a:pt x="5926359" y="22701"/>
                  </a:lnTo>
                  <a:lnTo>
                    <a:pt x="5914251" y="14545"/>
                  </a:lnTo>
                  <a:lnTo>
                    <a:pt x="5899404" y="11556"/>
                  </a:lnTo>
                  <a:close/>
                </a:path>
                <a:path w="5937884" h="370839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5937884" h="370839">
                  <a:moveTo>
                    <a:pt x="4497578" y="54101"/>
                  </a:moveTo>
                  <a:lnTo>
                    <a:pt x="4493133" y="56006"/>
                  </a:lnTo>
                  <a:lnTo>
                    <a:pt x="4495654" y="56006"/>
                  </a:lnTo>
                  <a:lnTo>
                    <a:pt x="4497578" y="54101"/>
                  </a:lnTo>
                  <a:close/>
                </a:path>
                <a:path w="5937884" h="370839">
                  <a:moveTo>
                    <a:pt x="5862201" y="54101"/>
                  </a:moveTo>
                  <a:lnTo>
                    <a:pt x="4497578" y="54101"/>
                  </a:lnTo>
                  <a:lnTo>
                    <a:pt x="4495654" y="56006"/>
                  </a:lnTo>
                  <a:lnTo>
                    <a:pt x="5862586" y="56006"/>
                  </a:lnTo>
                  <a:lnTo>
                    <a:pt x="5862201" y="54101"/>
                  </a:lnTo>
                  <a:close/>
                </a:path>
                <a:path w="5937884" h="370839">
                  <a:moveTo>
                    <a:pt x="5936225" y="43306"/>
                  </a:moveTo>
                  <a:lnTo>
                    <a:pt x="5899404" y="43306"/>
                  </a:lnTo>
                  <a:lnTo>
                    <a:pt x="5899404" y="56006"/>
                  </a:lnTo>
                  <a:lnTo>
                    <a:pt x="5936221" y="56006"/>
                  </a:lnTo>
                  <a:lnTo>
                    <a:pt x="5937504" y="49656"/>
                  </a:lnTo>
                  <a:lnTo>
                    <a:pt x="5936225" y="43306"/>
                  </a:lnTo>
                  <a:close/>
                </a:path>
                <a:path w="5937884" h="370839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5937884" h="370839">
                  <a:moveTo>
                    <a:pt x="1443101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1437784" y="44450"/>
                  </a:lnTo>
                  <a:lnTo>
                    <a:pt x="1435989" y="42671"/>
                  </a:lnTo>
                  <a:lnTo>
                    <a:pt x="1454128" y="42671"/>
                  </a:lnTo>
                  <a:lnTo>
                    <a:pt x="1443101" y="31750"/>
                  </a:lnTo>
                  <a:close/>
                </a:path>
                <a:path w="5937884" h="370839">
                  <a:moveTo>
                    <a:pt x="1454128" y="42671"/>
                  </a:moveTo>
                  <a:lnTo>
                    <a:pt x="1435989" y="42671"/>
                  </a:lnTo>
                  <a:lnTo>
                    <a:pt x="1440433" y="44450"/>
                  </a:lnTo>
                  <a:lnTo>
                    <a:pt x="1455923" y="44450"/>
                  </a:lnTo>
                  <a:lnTo>
                    <a:pt x="1454128" y="4267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69479" y="3948684"/>
              <a:ext cx="774700" cy="678180"/>
            </a:xfrm>
            <a:custGeom>
              <a:avLst/>
              <a:gdLst/>
              <a:ahLst/>
              <a:cxnLst/>
              <a:rect l="l" t="t" r="r" b="b"/>
              <a:pathLst>
                <a:path w="774700" h="678179">
                  <a:moveTo>
                    <a:pt x="732281" y="0"/>
                  </a:moveTo>
                  <a:lnTo>
                    <a:pt x="41910" y="0"/>
                  </a:lnTo>
                  <a:lnTo>
                    <a:pt x="25717" y="3333"/>
                  </a:lnTo>
                  <a:lnTo>
                    <a:pt x="12382" y="12382"/>
                  </a:lnTo>
                  <a:lnTo>
                    <a:pt x="3333" y="25717"/>
                  </a:lnTo>
                  <a:lnTo>
                    <a:pt x="0" y="41910"/>
                  </a:lnTo>
                  <a:lnTo>
                    <a:pt x="0" y="636270"/>
                  </a:lnTo>
                  <a:lnTo>
                    <a:pt x="3333" y="652462"/>
                  </a:lnTo>
                  <a:lnTo>
                    <a:pt x="12382" y="665797"/>
                  </a:lnTo>
                  <a:lnTo>
                    <a:pt x="25717" y="674846"/>
                  </a:lnTo>
                  <a:lnTo>
                    <a:pt x="41910" y="678180"/>
                  </a:lnTo>
                  <a:lnTo>
                    <a:pt x="732281" y="678180"/>
                  </a:lnTo>
                  <a:lnTo>
                    <a:pt x="748581" y="674846"/>
                  </a:lnTo>
                  <a:lnTo>
                    <a:pt x="761904" y="665797"/>
                  </a:lnTo>
                  <a:lnTo>
                    <a:pt x="770893" y="652462"/>
                  </a:lnTo>
                  <a:lnTo>
                    <a:pt x="774192" y="636270"/>
                  </a:lnTo>
                  <a:lnTo>
                    <a:pt x="774192" y="41910"/>
                  </a:lnTo>
                  <a:lnTo>
                    <a:pt x="770893" y="25717"/>
                  </a:lnTo>
                  <a:lnTo>
                    <a:pt x="761904" y="12382"/>
                  </a:lnTo>
                  <a:lnTo>
                    <a:pt x="748581" y="3333"/>
                  </a:lnTo>
                  <a:lnTo>
                    <a:pt x="732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269479" y="3948684"/>
              <a:ext cx="774700" cy="678180"/>
            </a:xfrm>
            <a:custGeom>
              <a:avLst/>
              <a:gdLst/>
              <a:ahLst/>
              <a:cxnLst/>
              <a:rect l="l" t="t" r="r" b="b"/>
              <a:pathLst>
                <a:path w="774700" h="678179">
                  <a:moveTo>
                    <a:pt x="41910" y="0"/>
                  </a:moveTo>
                  <a:lnTo>
                    <a:pt x="732281" y="0"/>
                  </a:lnTo>
                  <a:lnTo>
                    <a:pt x="748581" y="3333"/>
                  </a:lnTo>
                  <a:lnTo>
                    <a:pt x="761904" y="12382"/>
                  </a:lnTo>
                  <a:lnTo>
                    <a:pt x="770893" y="25717"/>
                  </a:lnTo>
                  <a:lnTo>
                    <a:pt x="774192" y="41910"/>
                  </a:lnTo>
                  <a:lnTo>
                    <a:pt x="774192" y="636270"/>
                  </a:lnTo>
                  <a:lnTo>
                    <a:pt x="770893" y="652462"/>
                  </a:lnTo>
                  <a:lnTo>
                    <a:pt x="761904" y="665797"/>
                  </a:lnTo>
                  <a:lnTo>
                    <a:pt x="748581" y="674846"/>
                  </a:lnTo>
                  <a:lnTo>
                    <a:pt x="732281" y="678180"/>
                  </a:lnTo>
                  <a:lnTo>
                    <a:pt x="41910" y="678180"/>
                  </a:lnTo>
                  <a:lnTo>
                    <a:pt x="25717" y="674846"/>
                  </a:lnTo>
                  <a:lnTo>
                    <a:pt x="12382" y="665797"/>
                  </a:lnTo>
                  <a:lnTo>
                    <a:pt x="3333" y="652462"/>
                  </a:lnTo>
                  <a:lnTo>
                    <a:pt x="0" y="636270"/>
                  </a:lnTo>
                  <a:lnTo>
                    <a:pt x="0" y="41910"/>
                  </a:lnTo>
                  <a:lnTo>
                    <a:pt x="3333" y="25717"/>
                  </a:lnTo>
                  <a:lnTo>
                    <a:pt x="12382" y="12382"/>
                  </a:lnTo>
                  <a:lnTo>
                    <a:pt x="25717" y="3333"/>
                  </a:lnTo>
                  <a:lnTo>
                    <a:pt x="41910" y="0"/>
                  </a:lnTo>
                  <a:close/>
                </a:path>
                <a:path w="774700" h="678179">
                  <a:moveTo>
                    <a:pt x="0" y="146304"/>
                  </a:moveTo>
                  <a:lnTo>
                    <a:pt x="774192" y="146304"/>
                  </a:lnTo>
                </a:path>
                <a:path w="774700" h="678179">
                  <a:moveTo>
                    <a:pt x="720090" y="88392"/>
                  </a:moveTo>
                  <a:lnTo>
                    <a:pt x="711962" y="88392"/>
                  </a:lnTo>
                  <a:lnTo>
                    <a:pt x="705612" y="81788"/>
                  </a:lnTo>
                  <a:lnTo>
                    <a:pt x="705612" y="73787"/>
                  </a:lnTo>
                  <a:lnTo>
                    <a:pt x="705612" y="65786"/>
                  </a:lnTo>
                  <a:lnTo>
                    <a:pt x="711962" y="59436"/>
                  </a:lnTo>
                  <a:lnTo>
                    <a:pt x="720090" y="59436"/>
                  </a:lnTo>
                  <a:lnTo>
                    <a:pt x="728091" y="59436"/>
                  </a:lnTo>
                  <a:lnTo>
                    <a:pt x="734568" y="65786"/>
                  </a:lnTo>
                  <a:lnTo>
                    <a:pt x="734568" y="73787"/>
                  </a:lnTo>
                  <a:lnTo>
                    <a:pt x="734568" y="81788"/>
                  </a:lnTo>
                  <a:lnTo>
                    <a:pt x="728091" y="88392"/>
                  </a:lnTo>
                  <a:lnTo>
                    <a:pt x="720090" y="88392"/>
                  </a:lnTo>
                  <a:close/>
                </a:path>
                <a:path w="774700" h="678179">
                  <a:moveTo>
                    <a:pt x="673608" y="88392"/>
                  </a:moveTo>
                  <a:lnTo>
                    <a:pt x="665479" y="88392"/>
                  </a:lnTo>
                  <a:lnTo>
                    <a:pt x="659129" y="81788"/>
                  </a:lnTo>
                  <a:lnTo>
                    <a:pt x="659129" y="73787"/>
                  </a:lnTo>
                  <a:lnTo>
                    <a:pt x="659129" y="65786"/>
                  </a:lnTo>
                  <a:lnTo>
                    <a:pt x="665479" y="59436"/>
                  </a:lnTo>
                  <a:lnTo>
                    <a:pt x="673608" y="59436"/>
                  </a:lnTo>
                  <a:lnTo>
                    <a:pt x="681736" y="59436"/>
                  </a:lnTo>
                  <a:lnTo>
                    <a:pt x="688340" y="65786"/>
                  </a:lnTo>
                  <a:lnTo>
                    <a:pt x="688340" y="73787"/>
                  </a:lnTo>
                  <a:lnTo>
                    <a:pt x="688340" y="81788"/>
                  </a:lnTo>
                  <a:lnTo>
                    <a:pt x="681736" y="88392"/>
                  </a:lnTo>
                  <a:lnTo>
                    <a:pt x="673608" y="88392"/>
                  </a:lnTo>
                  <a:close/>
                </a:path>
                <a:path w="774700" h="678179">
                  <a:moveTo>
                    <a:pt x="627379" y="88392"/>
                  </a:moveTo>
                  <a:lnTo>
                    <a:pt x="619251" y="88392"/>
                  </a:lnTo>
                  <a:lnTo>
                    <a:pt x="612648" y="81788"/>
                  </a:lnTo>
                  <a:lnTo>
                    <a:pt x="612648" y="73787"/>
                  </a:lnTo>
                  <a:lnTo>
                    <a:pt x="612648" y="65786"/>
                  </a:lnTo>
                  <a:lnTo>
                    <a:pt x="619251" y="59436"/>
                  </a:lnTo>
                  <a:lnTo>
                    <a:pt x="627379" y="59436"/>
                  </a:lnTo>
                  <a:lnTo>
                    <a:pt x="635253" y="59436"/>
                  </a:lnTo>
                  <a:lnTo>
                    <a:pt x="641858" y="65786"/>
                  </a:lnTo>
                  <a:lnTo>
                    <a:pt x="641858" y="73787"/>
                  </a:lnTo>
                  <a:lnTo>
                    <a:pt x="641858" y="81788"/>
                  </a:lnTo>
                  <a:lnTo>
                    <a:pt x="635253" y="88392"/>
                  </a:lnTo>
                  <a:lnTo>
                    <a:pt x="627379" y="88392"/>
                  </a:lnTo>
                  <a:close/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388097" y="4014622"/>
            <a:ext cx="549910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118745">
              <a:lnSpc>
                <a:spcPct val="114999"/>
              </a:lnSpc>
              <a:spcBef>
                <a:spcPts val="100"/>
              </a:spcBef>
            </a:pPr>
            <a:r>
              <a:rPr dirty="0" baseline="-17361" sz="2400">
                <a:solidFill>
                  <a:srgbClr val="008FD2"/>
                </a:solidFill>
                <a:latin typeface="Arial"/>
                <a:cs typeface="Arial"/>
              </a:rPr>
              <a:t>3</a:t>
            </a:r>
            <a:r>
              <a:rPr dirty="0" sz="1050">
                <a:solidFill>
                  <a:srgbClr val="008FD2"/>
                </a:solidFill>
                <a:latin typeface="Arial"/>
                <a:cs typeface="Arial"/>
              </a:rPr>
              <a:t>rd  </a:t>
            </a:r>
            <a:r>
              <a:rPr dirty="0" sz="1600" spc="-5">
                <a:solidFill>
                  <a:srgbClr val="008FD2"/>
                </a:solidFill>
                <a:latin typeface="Arial"/>
                <a:cs typeface="Arial"/>
              </a:rPr>
              <a:t>Party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13997" y="3799141"/>
            <a:ext cx="2327910" cy="1252220"/>
            <a:chOff x="5313997" y="3799141"/>
            <a:chExt cx="2327910" cy="1252220"/>
          </a:xfrm>
        </p:grpSpPr>
        <p:sp>
          <p:nvSpPr>
            <p:cNvPr id="32" name="object 32"/>
            <p:cNvSpPr/>
            <p:nvPr/>
          </p:nvSpPr>
          <p:spPr>
            <a:xfrm>
              <a:off x="7636763" y="4628387"/>
              <a:ext cx="0" cy="418465"/>
            </a:xfrm>
            <a:custGeom>
              <a:avLst/>
              <a:gdLst/>
              <a:ahLst/>
              <a:cxnLst/>
              <a:rect l="l" t="t" r="r" b="b"/>
              <a:pathLst>
                <a:path w="0" h="418464">
                  <a:moveTo>
                    <a:pt x="0" y="0"/>
                  </a:moveTo>
                  <a:lnTo>
                    <a:pt x="0" y="417956"/>
                  </a:lnTo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18759" y="3803903"/>
              <a:ext cx="728980" cy="638810"/>
            </a:xfrm>
            <a:custGeom>
              <a:avLst/>
              <a:gdLst/>
              <a:ahLst/>
              <a:cxnLst/>
              <a:rect l="l" t="t" r="r" b="b"/>
              <a:pathLst>
                <a:path w="728979" h="638810">
                  <a:moveTo>
                    <a:pt x="681481" y="0"/>
                  </a:moveTo>
                  <a:lnTo>
                    <a:pt x="46989" y="0"/>
                  </a:lnTo>
                  <a:lnTo>
                    <a:pt x="28717" y="3232"/>
                  </a:lnTo>
                  <a:lnTo>
                    <a:pt x="13779" y="12049"/>
                  </a:lnTo>
                  <a:lnTo>
                    <a:pt x="3698" y="25128"/>
                  </a:lnTo>
                  <a:lnTo>
                    <a:pt x="0" y="41148"/>
                  </a:lnTo>
                  <a:lnTo>
                    <a:pt x="0" y="597408"/>
                  </a:lnTo>
                  <a:lnTo>
                    <a:pt x="3698" y="613427"/>
                  </a:lnTo>
                  <a:lnTo>
                    <a:pt x="13779" y="626506"/>
                  </a:lnTo>
                  <a:lnTo>
                    <a:pt x="28717" y="635323"/>
                  </a:lnTo>
                  <a:lnTo>
                    <a:pt x="46989" y="638556"/>
                  </a:lnTo>
                  <a:lnTo>
                    <a:pt x="681481" y="638556"/>
                  </a:lnTo>
                  <a:lnTo>
                    <a:pt x="699754" y="635323"/>
                  </a:lnTo>
                  <a:lnTo>
                    <a:pt x="714692" y="626506"/>
                  </a:lnTo>
                  <a:lnTo>
                    <a:pt x="724773" y="613427"/>
                  </a:lnTo>
                  <a:lnTo>
                    <a:pt x="728472" y="597408"/>
                  </a:lnTo>
                  <a:lnTo>
                    <a:pt x="728472" y="41148"/>
                  </a:lnTo>
                  <a:lnTo>
                    <a:pt x="724773" y="25128"/>
                  </a:lnTo>
                  <a:lnTo>
                    <a:pt x="714692" y="12049"/>
                  </a:lnTo>
                  <a:lnTo>
                    <a:pt x="699754" y="3232"/>
                  </a:lnTo>
                  <a:lnTo>
                    <a:pt x="6814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318759" y="3803903"/>
              <a:ext cx="728980" cy="638810"/>
            </a:xfrm>
            <a:custGeom>
              <a:avLst/>
              <a:gdLst/>
              <a:ahLst/>
              <a:cxnLst/>
              <a:rect l="l" t="t" r="r" b="b"/>
              <a:pathLst>
                <a:path w="728979" h="638810">
                  <a:moveTo>
                    <a:pt x="681481" y="0"/>
                  </a:moveTo>
                  <a:lnTo>
                    <a:pt x="46989" y="0"/>
                  </a:lnTo>
                  <a:lnTo>
                    <a:pt x="28717" y="3232"/>
                  </a:lnTo>
                  <a:lnTo>
                    <a:pt x="13779" y="12049"/>
                  </a:lnTo>
                  <a:lnTo>
                    <a:pt x="3698" y="25128"/>
                  </a:lnTo>
                  <a:lnTo>
                    <a:pt x="0" y="41148"/>
                  </a:lnTo>
                  <a:lnTo>
                    <a:pt x="0" y="597408"/>
                  </a:lnTo>
                  <a:lnTo>
                    <a:pt x="3698" y="613427"/>
                  </a:lnTo>
                  <a:lnTo>
                    <a:pt x="13779" y="626506"/>
                  </a:lnTo>
                  <a:lnTo>
                    <a:pt x="28717" y="635323"/>
                  </a:lnTo>
                  <a:lnTo>
                    <a:pt x="46989" y="638556"/>
                  </a:lnTo>
                  <a:lnTo>
                    <a:pt x="681481" y="638556"/>
                  </a:lnTo>
                  <a:lnTo>
                    <a:pt x="699754" y="635323"/>
                  </a:lnTo>
                  <a:lnTo>
                    <a:pt x="714692" y="626506"/>
                  </a:lnTo>
                  <a:lnTo>
                    <a:pt x="724773" y="613427"/>
                  </a:lnTo>
                  <a:lnTo>
                    <a:pt x="728472" y="597408"/>
                  </a:lnTo>
                  <a:lnTo>
                    <a:pt x="728472" y="41148"/>
                  </a:lnTo>
                  <a:lnTo>
                    <a:pt x="724773" y="25128"/>
                  </a:lnTo>
                  <a:lnTo>
                    <a:pt x="714692" y="12049"/>
                  </a:lnTo>
                  <a:lnTo>
                    <a:pt x="699754" y="3232"/>
                  </a:lnTo>
                  <a:lnTo>
                    <a:pt x="681481" y="0"/>
                  </a:lnTo>
                  <a:close/>
                </a:path>
                <a:path w="728979" h="638810">
                  <a:moveTo>
                    <a:pt x="723900" y="140208"/>
                  </a:moveTo>
                  <a:lnTo>
                    <a:pt x="0" y="140208"/>
                  </a:lnTo>
                  <a:lnTo>
                    <a:pt x="0" y="41021"/>
                  </a:lnTo>
                  <a:lnTo>
                    <a:pt x="3677" y="25074"/>
                  </a:lnTo>
                  <a:lnTo>
                    <a:pt x="13700" y="12033"/>
                  </a:lnTo>
                  <a:lnTo>
                    <a:pt x="28557" y="3230"/>
                  </a:lnTo>
                  <a:lnTo>
                    <a:pt x="46736" y="0"/>
                  </a:lnTo>
                  <a:lnTo>
                    <a:pt x="677163" y="0"/>
                  </a:lnTo>
                  <a:lnTo>
                    <a:pt x="695342" y="3230"/>
                  </a:lnTo>
                  <a:lnTo>
                    <a:pt x="710199" y="12033"/>
                  </a:lnTo>
                  <a:lnTo>
                    <a:pt x="720222" y="25074"/>
                  </a:lnTo>
                  <a:lnTo>
                    <a:pt x="723900" y="41021"/>
                  </a:lnTo>
                  <a:lnTo>
                    <a:pt x="723900" y="140208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249923" y="3962399"/>
              <a:ext cx="556260" cy="556260"/>
            </a:xfrm>
            <a:custGeom>
              <a:avLst/>
              <a:gdLst/>
              <a:ahLst/>
              <a:cxnLst/>
              <a:rect l="l" t="t" r="r" b="b"/>
              <a:pathLst>
                <a:path w="556259" h="556260">
                  <a:moveTo>
                    <a:pt x="520319" y="0"/>
                  </a:moveTo>
                  <a:lnTo>
                    <a:pt x="35940" y="0"/>
                  </a:lnTo>
                  <a:lnTo>
                    <a:pt x="21967" y="2829"/>
                  </a:lnTo>
                  <a:lnTo>
                    <a:pt x="10541" y="10541"/>
                  </a:lnTo>
                  <a:lnTo>
                    <a:pt x="2829" y="21967"/>
                  </a:lnTo>
                  <a:lnTo>
                    <a:pt x="0" y="35941"/>
                  </a:lnTo>
                  <a:lnTo>
                    <a:pt x="0" y="520319"/>
                  </a:lnTo>
                  <a:lnTo>
                    <a:pt x="2829" y="534292"/>
                  </a:lnTo>
                  <a:lnTo>
                    <a:pt x="10540" y="545719"/>
                  </a:lnTo>
                  <a:lnTo>
                    <a:pt x="21967" y="553430"/>
                  </a:lnTo>
                  <a:lnTo>
                    <a:pt x="35940" y="556260"/>
                  </a:lnTo>
                  <a:lnTo>
                    <a:pt x="520319" y="556260"/>
                  </a:lnTo>
                  <a:lnTo>
                    <a:pt x="534292" y="553430"/>
                  </a:lnTo>
                  <a:lnTo>
                    <a:pt x="545719" y="545719"/>
                  </a:lnTo>
                  <a:lnTo>
                    <a:pt x="553430" y="534292"/>
                  </a:lnTo>
                  <a:lnTo>
                    <a:pt x="556259" y="520319"/>
                  </a:lnTo>
                  <a:lnTo>
                    <a:pt x="556259" y="35941"/>
                  </a:lnTo>
                  <a:lnTo>
                    <a:pt x="553430" y="21967"/>
                  </a:lnTo>
                  <a:lnTo>
                    <a:pt x="545718" y="10541"/>
                  </a:lnTo>
                  <a:lnTo>
                    <a:pt x="534292" y="2829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249923" y="3962399"/>
              <a:ext cx="556260" cy="556260"/>
            </a:xfrm>
            <a:custGeom>
              <a:avLst/>
              <a:gdLst/>
              <a:ahLst/>
              <a:cxnLst/>
              <a:rect l="l" t="t" r="r" b="b"/>
              <a:pathLst>
                <a:path w="556259" h="556260">
                  <a:moveTo>
                    <a:pt x="520319" y="0"/>
                  </a:moveTo>
                  <a:lnTo>
                    <a:pt x="35940" y="0"/>
                  </a:lnTo>
                  <a:lnTo>
                    <a:pt x="21967" y="2829"/>
                  </a:lnTo>
                  <a:lnTo>
                    <a:pt x="10541" y="10541"/>
                  </a:lnTo>
                  <a:lnTo>
                    <a:pt x="2829" y="21967"/>
                  </a:lnTo>
                  <a:lnTo>
                    <a:pt x="0" y="35941"/>
                  </a:lnTo>
                  <a:lnTo>
                    <a:pt x="0" y="520319"/>
                  </a:lnTo>
                  <a:lnTo>
                    <a:pt x="2829" y="534292"/>
                  </a:lnTo>
                  <a:lnTo>
                    <a:pt x="10540" y="545719"/>
                  </a:lnTo>
                  <a:lnTo>
                    <a:pt x="21967" y="553430"/>
                  </a:lnTo>
                  <a:lnTo>
                    <a:pt x="35940" y="556260"/>
                  </a:lnTo>
                  <a:lnTo>
                    <a:pt x="520319" y="556260"/>
                  </a:lnTo>
                  <a:lnTo>
                    <a:pt x="534292" y="553430"/>
                  </a:lnTo>
                  <a:lnTo>
                    <a:pt x="545719" y="545719"/>
                  </a:lnTo>
                  <a:lnTo>
                    <a:pt x="553430" y="534292"/>
                  </a:lnTo>
                  <a:lnTo>
                    <a:pt x="556259" y="520319"/>
                  </a:lnTo>
                  <a:lnTo>
                    <a:pt x="556259" y="35941"/>
                  </a:lnTo>
                  <a:lnTo>
                    <a:pt x="553430" y="21967"/>
                  </a:lnTo>
                  <a:lnTo>
                    <a:pt x="545718" y="10541"/>
                  </a:lnTo>
                  <a:lnTo>
                    <a:pt x="534292" y="2829"/>
                  </a:lnTo>
                  <a:lnTo>
                    <a:pt x="520319" y="0"/>
                  </a:lnTo>
                  <a:close/>
                </a:path>
                <a:path w="556259" h="556260">
                  <a:moveTo>
                    <a:pt x="556259" y="121919"/>
                  </a:moveTo>
                  <a:lnTo>
                    <a:pt x="0" y="121919"/>
                  </a:lnTo>
                  <a:lnTo>
                    <a:pt x="0" y="35687"/>
                  </a:lnTo>
                  <a:lnTo>
                    <a:pt x="2829" y="21806"/>
                  </a:lnTo>
                  <a:lnTo>
                    <a:pt x="10540" y="10461"/>
                  </a:lnTo>
                  <a:lnTo>
                    <a:pt x="21967" y="2807"/>
                  </a:lnTo>
                  <a:lnTo>
                    <a:pt x="35940" y="0"/>
                  </a:lnTo>
                  <a:lnTo>
                    <a:pt x="520319" y="0"/>
                  </a:lnTo>
                  <a:lnTo>
                    <a:pt x="534292" y="2807"/>
                  </a:lnTo>
                  <a:lnTo>
                    <a:pt x="545719" y="10461"/>
                  </a:lnTo>
                  <a:lnTo>
                    <a:pt x="553430" y="21806"/>
                  </a:lnTo>
                  <a:lnTo>
                    <a:pt x="556259" y="35687"/>
                  </a:lnTo>
                  <a:lnTo>
                    <a:pt x="556259" y="121919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358129" y="3973829"/>
            <a:ext cx="658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8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dirty="0" sz="1400" spc="-7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omer 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80784" y="4066159"/>
            <a:ext cx="5041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Partn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1400" spc="-75">
                <a:solidFill>
                  <a:srgbClr val="585858"/>
                </a:solidFill>
                <a:latin typeface="Arial"/>
                <a:cs typeface="Arial"/>
              </a:rPr>
              <a:t>r 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36185" y="4976241"/>
            <a:ext cx="320230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33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BUSINESS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UNIFIED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DIGITAL</a:t>
            </a:r>
            <a:r>
              <a:rPr dirty="0" sz="180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204525" y="3854005"/>
            <a:ext cx="2567305" cy="765810"/>
            <a:chOff x="4204525" y="3854005"/>
            <a:chExt cx="2567305" cy="765810"/>
          </a:xfrm>
        </p:grpSpPr>
        <p:sp>
          <p:nvSpPr>
            <p:cNvPr id="41" name="object 41"/>
            <p:cNvSpPr/>
            <p:nvPr/>
          </p:nvSpPr>
          <p:spPr>
            <a:xfrm>
              <a:off x="5888736" y="3858767"/>
              <a:ext cx="878205" cy="178435"/>
            </a:xfrm>
            <a:custGeom>
              <a:avLst/>
              <a:gdLst/>
              <a:ahLst/>
              <a:cxnLst/>
              <a:rect l="l" t="t" r="r" b="b"/>
              <a:pathLst>
                <a:path w="878204" h="178435">
                  <a:moveTo>
                    <a:pt x="103377" y="28955"/>
                  </a:moveTo>
                  <a:lnTo>
                    <a:pt x="95630" y="28955"/>
                  </a:lnTo>
                  <a:lnTo>
                    <a:pt x="89408" y="22351"/>
                  </a:lnTo>
                  <a:lnTo>
                    <a:pt x="89408" y="14350"/>
                  </a:lnTo>
                  <a:lnTo>
                    <a:pt x="89408" y="6349"/>
                  </a:lnTo>
                  <a:lnTo>
                    <a:pt x="95630" y="0"/>
                  </a:lnTo>
                  <a:lnTo>
                    <a:pt x="103377" y="0"/>
                  </a:lnTo>
                  <a:lnTo>
                    <a:pt x="111125" y="0"/>
                  </a:lnTo>
                  <a:lnTo>
                    <a:pt x="117348" y="6349"/>
                  </a:lnTo>
                  <a:lnTo>
                    <a:pt x="117348" y="14350"/>
                  </a:lnTo>
                  <a:lnTo>
                    <a:pt x="117348" y="22351"/>
                  </a:lnTo>
                  <a:lnTo>
                    <a:pt x="111125" y="28955"/>
                  </a:lnTo>
                  <a:lnTo>
                    <a:pt x="103377" y="28955"/>
                  </a:lnTo>
                  <a:close/>
                </a:path>
                <a:path w="878204" h="178435">
                  <a:moveTo>
                    <a:pt x="58674" y="28955"/>
                  </a:moveTo>
                  <a:lnTo>
                    <a:pt x="50926" y="28955"/>
                  </a:lnTo>
                  <a:lnTo>
                    <a:pt x="44703" y="22351"/>
                  </a:lnTo>
                  <a:lnTo>
                    <a:pt x="44703" y="14350"/>
                  </a:lnTo>
                  <a:lnTo>
                    <a:pt x="44703" y="6349"/>
                  </a:lnTo>
                  <a:lnTo>
                    <a:pt x="50926" y="0"/>
                  </a:lnTo>
                  <a:lnTo>
                    <a:pt x="58674" y="0"/>
                  </a:lnTo>
                  <a:lnTo>
                    <a:pt x="66421" y="0"/>
                  </a:lnTo>
                  <a:lnTo>
                    <a:pt x="72771" y="6349"/>
                  </a:lnTo>
                  <a:lnTo>
                    <a:pt x="72771" y="14350"/>
                  </a:lnTo>
                  <a:lnTo>
                    <a:pt x="72771" y="22351"/>
                  </a:lnTo>
                  <a:lnTo>
                    <a:pt x="66421" y="28955"/>
                  </a:lnTo>
                  <a:lnTo>
                    <a:pt x="58674" y="28955"/>
                  </a:lnTo>
                  <a:close/>
                </a:path>
                <a:path w="878204" h="178435">
                  <a:moveTo>
                    <a:pt x="14097" y="28955"/>
                  </a:moveTo>
                  <a:lnTo>
                    <a:pt x="6350" y="28955"/>
                  </a:lnTo>
                  <a:lnTo>
                    <a:pt x="0" y="22351"/>
                  </a:lnTo>
                  <a:lnTo>
                    <a:pt x="0" y="14350"/>
                  </a:lnTo>
                  <a:lnTo>
                    <a:pt x="0" y="6349"/>
                  </a:lnTo>
                  <a:lnTo>
                    <a:pt x="6350" y="0"/>
                  </a:lnTo>
                  <a:lnTo>
                    <a:pt x="14097" y="0"/>
                  </a:lnTo>
                  <a:lnTo>
                    <a:pt x="21716" y="0"/>
                  </a:lnTo>
                  <a:lnTo>
                    <a:pt x="28066" y="6349"/>
                  </a:lnTo>
                  <a:lnTo>
                    <a:pt x="28066" y="14350"/>
                  </a:lnTo>
                  <a:lnTo>
                    <a:pt x="28066" y="22351"/>
                  </a:lnTo>
                  <a:lnTo>
                    <a:pt x="21716" y="28955"/>
                  </a:lnTo>
                  <a:lnTo>
                    <a:pt x="14097" y="28955"/>
                  </a:lnTo>
                  <a:close/>
                </a:path>
                <a:path w="878204" h="178435">
                  <a:moveTo>
                    <a:pt x="863727" y="178307"/>
                  </a:moveTo>
                  <a:lnTo>
                    <a:pt x="855853" y="178307"/>
                  </a:lnTo>
                  <a:lnTo>
                    <a:pt x="849503" y="172084"/>
                  </a:lnTo>
                  <a:lnTo>
                    <a:pt x="849503" y="164464"/>
                  </a:lnTo>
                  <a:lnTo>
                    <a:pt x="849503" y="156971"/>
                  </a:lnTo>
                  <a:lnTo>
                    <a:pt x="855853" y="150875"/>
                  </a:lnTo>
                  <a:lnTo>
                    <a:pt x="863727" y="150875"/>
                  </a:lnTo>
                  <a:lnTo>
                    <a:pt x="871600" y="150875"/>
                  </a:lnTo>
                  <a:lnTo>
                    <a:pt x="877823" y="156971"/>
                  </a:lnTo>
                  <a:lnTo>
                    <a:pt x="877823" y="164464"/>
                  </a:lnTo>
                  <a:lnTo>
                    <a:pt x="877823" y="172084"/>
                  </a:lnTo>
                  <a:lnTo>
                    <a:pt x="871600" y="178307"/>
                  </a:lnTo>
                  <a:lnTo>
                    <a:pt x="863727" y="178307"/>
                  </a:lnTo>
                  <a:close/>
                </a:path>
                <a:path w="878204" h="178435">
                  <a:moveTo>
                    <a:pt x="818388" y="178307"/>
                  </a:moveTo>
                  <a:lnTo>
                    <a:pt x="810513" y="178307"/>
                  </a:lnTo>
                  <a:lnTo>
                    <a:pt x="804290" y="172084"/>
                  </a:lnTo>
                  <a:lnTo>
                    <a:pt x="804290" y="164464"/>
                  </a:lnTo>
                  <a:lnTo>
                    <a:pt x="804290" y="156971"/>
                  </a:lnTo>
                  <a:lnTo>
                    <a:pt x="810513" y="150875"/>
                  </a:lnTo>
                  <a:lnTo>
                    <a:pt x="818388" y="150875"/>
                  </a:lnTo>
                  <a:lnTo>
                    <a:pt x="826262" y="150875"/>
                  </a:lnTo>
                  <a:lnTo>
                    <a:pt x="832738" y="156971"/>
                  </a:lnTo>
                  <a:lnTo>
                    <a:pt x="832738" y="164464"/>
                  </a:lnTo>
                  <a:lnTo>
                    <a:pt x="832738" y="172084"/>
                  </a:lnTo>
                  <a:lnTo>
                    <a:pt x="826262" y="178307"/>
                  </a:lnTo>
                  <a:lnTo>
                    <a:pt x="818388" y="178307"/>
                  </a:lnTo>
                  <a:close/>
                </a:path>
                <a:path w="878204" h="178435">
                  <a:moveTo>
                    <a:pt x="773303" y="178307"/>
                  </a:moveTo>
                  <a:lnTo>
                    <a:pt x="765429" y="178307"/>
                  </a:lnTo>
                  <a:lnTo>
                    <a:pt x="758952" y="172084"/>
                  </a:lnTo>
                  <a:lnTo>
                    <a:pt x="758952" y="164464"/>
                  </a:lnTo>
                  <a:lnTo>
                    <a:pt x="758952" y="156971"/>
                  </a:lnTo>
                  <a:lnTo>
                    <a:pt x="765429" y="150875"/>
                  </a:lnTo>
                  <a:lnTo>
                    <a:pt x="773303" y="150875"/>
                  </a:lnTo>
                  <a:lnTo>
                    <a:pt x="780922" y="150875"/>
                  </a:lnTo>
                  <a:lnTo>
                    <a:pt x="787399" y="156971"/>
                  </a:lnTo>
                  <a:lnTo>
                    <a:pt x="787399" y="164464"/>
                  </a:lnTo>
                  <a:lnTo>
                    <a:pt x="787399" y="172084"/>
                  </a:lnTo>
                  <a:lnTo>
                    <a:pt x="780922" y="178307"/>
                  </a:lnTo>
                  <a:lnTo>
                    <a:pt x="773303" y="178307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209288" y="3957827"/>
              <a:ext cx="749935" cy="657225"/>
            </a:xfrm>
            <a:custGeom>
              <a:avLst/>
              <a:gdLst/>
              <a:ahLst/>
              <a:cxnLst/>
              <a:rect l="l" t="t" r="r" b="b"/>
              <a:pathLst>
                <a:path w="749935" h="657225">
                  <a:moveTo>
                    <a:pt x="709295" y="0"/>
                  </a:moveTo>
                  <a:lnTo>
                    <a:pt x="40512" y="0"/>
                  </a:lnTo>
                  <a:lnTo>
                    <a:pt x="24860" y="3222"/>
                  </a:lnTo>
                  <a:lnTo>
                    <a:pt x="11969" y="11969"/>
                  </a:lnTo>
                  <a:lnTo>
                    <a:pt x="3222" y="24860"/>
                  </a:lnTo>
                  <a:lnTo>
                    <a:pt x="0" y="40513"/>
                  </a:lnTo>
                  <a:lnTo>
                    <a:pt x="0" y="616331"/>
                  </a:lnTo>
                  <a:lnTo>
                    <a:pt x="3222" y="631983"/>
                  </a:lnTo>
                  <a:lnTo>
                    <a:pt x="11969" y="644874"/>
                  </a:lnTo>
                  <a:lnTo>
                    <a:pt x="24860" y="653621"/>
                  </a:lnTo>
                  <a:lnTo>
                    <a:pt x="40512" y="656844"/>
                  </a:lnTo>
                  <a:lnTo>
                    <a:pt x="709295" y="656844"/>
                  </a:lnTo>
                  <a:lnTo>
                    <a:pt x="725054" y="653621"/>
                  </a:lnTo>
                  <a:lnTo>
                    <a:pt x="737933" y="644874"/>
                  </a:lnTo>
                  <a:lnTo>
                    <a:pt x="746621" y="631983"/>
                  </a:lnTo>
                  <a:lnTo>
                    <a:pt x="749808" y="616331"/>
                  </a:lnTo>
                  <a:lnTo>
                    <a:pt x="749808" y="40513"/>
                  </a:lnTo>
                  <a:lnTo>
                    <a:pt x="746621" y="24860"/>
                  </a:lnTo>
                  <a:lnTo>
                    <a:pt x="737933" y="11969"/>
                  </a:lnTo>
                  <a:lnTo>
                    <a:pt x="725054" y="3222"/>
                  </a:lnTo>
                  <a:lnTo>
                    <a:pt x="709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209288" y="3957827"/>
              <a:ext cx="749935" cy="657225"/>
            </a:xfrm>
            <a:custGeom>
              <a:avLst/>
              <a:gdLst/>
              <a:ahLst/>
              <a:cxnLst/>
              <a:rect l="l" t="t" r="r" b="b"/>
              <a:pathLst>
                <a:path w="749935" h="657225">
                  <a:moveTo>
                    <a:pt x="40512" y="0"/>
                  </a:moveTo>
                  <a:lnTo>
                    <a:pt x="709295" y="0"/>
                  </a:lnTo>
                  <a:lnTo>
                    <a:pt x="725054" y="3222"/>
                  </a:lnTo>
                  <a:lnTo>
                    <a:pt x="737933" y="11969"/>
                  </a:lnTo>
                  <a:lnTo>
                    <a:pt x="746621" y="24860"/>
                  </a:lnTo>
                  <a:lnTo>
                    <a:pt x="749808" y="40513"/>
                  </a:lnTo>
                  <a:lnTo>
                    <a:pt x="749808" y="616331"/>
                  </a:lnTo>
                  <a:lnTo>
                    <a:pt x="746621" y="631983"/>
                  </a:lnTo>
                  <a:lnTo>
                    <a:pt x="737933" y="644874"/>
                  </a:lnTo>
                  <a:lnTo>
                    <a:pt x="725054" y="653621"/>
                  </a:lnTo>
                  <a:lnTo>
                    <a:pt x="709295" y="656844"/>
                  </a:lnTo>
                  <a:lnTo>
                    <a:pt x="40512" y="656844"/>
                  </a:lnTo>
                  <a:lnTo>
                    <a:pt x="24860" y="653621"/>
                  </a:lnTo>
                  <a:lnTo>
                    <a:pt x="11969" y="644874"/>
                  </a:lnTo>
                  <a:lnTo>
                    <a:pt x="3222" y="631983"/>
                  </a:lnTo>
                  <a:lnTo>
                    <a:pt x="0" y="616331"/>
                  </a:lnTo>
                  <a:lnTo>
                    <a:pt x="0" y="40513"/>
                  </a:lnTo>
                  <a:lnTo>
                    <a:pt x="3222" y="24860"/>
                  </a:lnTo>
                  <a:lnTo>
                    <a:pt x="11969" y="11969"/>
                  </a:lnTo>
                  <a:lnTo>
                    <a:pt x="24860" y="3222"/>
                  </a:lnTo>
                  <a:lnTo>
                    <a:pt x="40512" y="0"/>
                  </a:lnTo>
                  <a:close/>
                </a:path>
                <a:path w="749935" h="657225">
                  <a:moveTo>
                    <a:pt x="696087" y="85344"/>
                  </a:moveTo>
                  <a:lnTo>
                    <a:pt x="688213" y="85344"/>
                  </a:lnTo>
                  <a:lnTo>
                    <a:pt x="681863" y="78740"/>
                  </a:lnTo>
                  <a:lnTo>
                    <a:pt x="681863" y="70739"/>
                  </a:lnTo>
                  <a:lnTo>
                    <a:pt x="681863" y="62738"/>
                  </a:lnTo>
                  <a:lnTo>
                    <a:pt x="688213" y="56388"/>
                  </a:lnTo>
                  <a:lnTo>
                    <a:pt x="696087" y="56388"/>
                  </a:lnTo>
                  <a:lnTo>
                    <a:pt x="703961" y="56388"/>
                  </a:lnTo>
                  <a:lnTo>
                    <a:pt x="710184" y="62738"/>
                  </a:lnTo>
                  <a:lnTo>
                    <a:pt x="710184" y="70739"/>
                  </a:lnTo>
                  <a:lnTo>
                    <a:pt x="710184" y="78740"/>
                  </a:lnTo>
                  <a:lnTo>
                    <a:pt x="703961" y="85344"/>
                  </a:lnTo>
                  <a:lnTo>
                    <a:pt x="696087" y="85344"/>
                  </a:lnTo>
                  <a:close/>
                </a:path>
                <a:path w="749935" h="657225">
                  <a:moveTo>
                    <a:pt x="650748" y="85344"/>
                  </a:moveTo>
                  <a:lnTo>
                    <a:pt x="642874" y="85344"/>
                  </a:lnTo>
                  <a:lnTo>
                    <a:pt x="636651" y="78740"/>
                  </a:lnTo>
                  <a:lnTo>
                    <a:pt x="636651" y="70739"/>
                  </a:lnTo>
                  <a:lnTo>
                    <a:pt x="636651" y="62738"/>
                  </a:lnTo>
                  <a:lnTo>
                    <a:pt x="642874" y="56388"/>
                  </a:lnTo>
                  <a:lnTo>
                    <a:pt x="650748" y="56388"/>
                  </a:lnTo>
                  <a:lnTo>
                    <a:pt x="658622" y="56388"/>
                  </a:lnTo>
                  <a:lnTo>
                    <a:pt x="665099" y="62738"/>
                  </a:lnTo>
                  <a:lnTo>
                    <a:pt x="665099" y="70739"/>
                  </a:lnTo>
                  <a:lnTo>
                    <a:pt x="665099" y="78740"/>
                  </a:lnTo>
                  <a:lnTo>
                    <a:pt x="658622" y="85344"/>
                  </a:lnTo>
                  <a:lnTo>
                    <a:pt x="650748" y="85344"/>
                  </a:lnTo>
                  <a:close/>
                </a:path>
                <a:path w="749935" h="657225">
                  <a:moveTo>
                    <a:pt x="605663" y="85344"/>
                  </a:moveTo>
                  <a:lnTo>
                    <a:pt x="597788" y="85344"/>
                  </a:lnTo>
                  <a:lnTo>
                    <a:pt x="591312" y="78740"/>
                  </a:lnTo>
                  <a:lnTo>
                    <a:pt x="591312" y="70739"/>
                  </a:lnTo>
                  <a:lnTo>
                    <a:pt x="591312" y="62738"/>
                  </a:lnTo>
                  <a:lnTo>
                    <a:pt x="597788" y="56388"/>
                  </a:lnTo>
                  <a:lnTo>
                    <a:pt x="605663" y="56388"/>
                  </a:lnTo>
                  <a:lnTo>
                    <a:pt x="613283" y="56388"/>
                  </a:lnTo>
                  <a:lnTo>
                    <a:pt x="619760" y="62738"/>
                  </a:lnTo>
                  <a:lnTo>
                    <a:pt x="619760" y="70739"/>
                  </a:lnTo>
                  <a:lnTo>
                    <a:pt x="619760" y="78740"/>
                  </a:lnTo>
                  <a:lnTo>
                    <a:pt x="613283" y="85344"/>
                  </a:lnTo>
                  <a:lnTo>
                    <a:pt x="605663" y="85344"/>
                  </a:lnTo>
                  <a:close/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196588" y="3838981"/>
            <a:ext cx="835660" cy="64262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822325" algn="l"/>
              </a:tabLst>
            </a:pPr>
            <a:r>
              <a:rPr dirty="0" u="sng" sz="1800">
                <a:solidFill>
                  <a:srgbClr val="EFAB00"/>
                </a:solidFill>
                <a:uFill>
                  <a:solidFill>
                    <a:srgbClr val="EFAB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EFAB00"/>
                </a:solidFill>
                <a:uFill>
                  <a:solidFill>
                    <a:srgbClr val="EFAB00"/>
                  </a:solidFill>
                </a:uFill>
                <a:latin typeface="Arial"/>
                <a:cs typeface="Arial"/>
              </a:rPr>
              <a:t>	</a:t>
            </a:r>
            <a:endParaRPr sz="18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160"/>
              </a:spcBef>
            </a:pPr>
            <a:r>
              <a:rPr dirty="0" sz="2000" spc="-10">
                <a:solidFill>
                  <a:srgbClr val="EFAB00"/>
                </a:solidFill>
                <a:latin typeface="Arial"/>
                <a:cs typeface="Arial"/>
              </a:rPr>
              <a:t>SAP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579620" y="2303051"/>
            <a:ext cx="3377565" cy="2717165"/>
            <a:chOff x="4579620" y="2303051"/>
            <a:chExt cx="3377565" cy="2717165"/>
          </a:xfrm>
        </p:grpSpPr>
        <p:sp>
          <p:nvSpPr>
            <p:cNvPr id="46" name="object 46"/>
            <p:cNvSpPr/>
            <p:nvPr/>
          </p:nvSpPr>
          <p:spPr>
            <a:xfrm>
              <a:off x="4584192" y="4614672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w="0" h="405764">
                  <a:moveTo>
                    <a:pt x="0" y="0"/>
                  </a:moveTo>
                  <a:lnTo>
                    <a:pt x="0" y="405510"/>
                  </a:lnTo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281672" y="2430779"/>
              <a:ext cx="79248" cy="266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263384" y="2303051"/>
              <a:ext cx="97536" cy="972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456932" y="2436875"/>
              <a:ext cx="500380" cy="477520"/>
            </a:xfrm>
            <a:custGeom>
              <a:avLst/>
              <a:gdLst/>
              <a:ahLst/>
              <a:cxnLst/>
              <a:rect l="l" t="t" r="r" b="b"/>
              <a:pathLst>
                <a:path w="500379" h="477519">
                  <a:moveTo>
                    <a:pt x="248666" y="0"/>
                  </a:moveTo>
                  <a:lnTo>
                    <a:pt x="240792" y="133223"/>
                  </a:lnTo>
                  <a:lnTo>
                    <a:pt x="46990" y="133223"/>
                  </a:lnTo>
                  <a:lnTo>
                    <a:pt x="28717" y="136655"/>
                  </a:lnTo>
                  <a:lnTo>
                    <a:pt x="13779" y="146018"/>
                  </a:lnTo>
                  <a:lnTo>
                    <a:pt x="3698" y="159904"/>
                  </a:lnTo>
                  <a:lnTo>
                    <a:pt x="0" y="176911"/>
                  </a:lnTo>
                  <a:lnTo>
                    <a:pt x="3698" y="193917"/>
                  </a:lnTo>
                  <a:lnTo>
                    <a:pt x="13779" y="207803"/>
                  </a:lnTo>
                  <a:lnTo>
                    <a:pt x="28717" y="217166"/>
                  </a:lnTo>
                  <a:lnTo>
                    <a:pt x="46990" y="220599"/>
                  </a:lnTo>
                  <a:lnTo>
                    <a:pt x="165481" y="220599"/>
                  </a:lnTo>
                  <a:lnTo>
                    <a:pt x="165481" y="297941"/>
                  </a:lnTo>
                  <a:lnTo>
                    <a:pt x="181617" y="333424"/>
                  </a:lnTo>
                  <a:lnTo>
                    <a:pt x="203422" y="364347"/>
                  </a:lnTo>
                  <a:lnTo>
                    <a:pt x="222702" y="386292"/>
                  </a:lnTo>
                  <a:lnTo>
                    <a:pt x="236347" y="399923"/>
                  </a:lnTo>
                  <a:lnTo>
                    <a:pt x="236727" y="408177"/>
                  </a:lnTo>
                  <a:lnTo>
                    <a:pt x="226949" y="419608"/>
                  </a:lnTo>
                  <a:lnTo>
                    <a:pt x="218059" y="420370"/>
                  </a:lnTo>
                  <a:lnTo>
                    <a:pt x="212217" y="415289"/>
                  </a:lnTo>
                  <a:lnTo>
                    <a:pt x="180588" y="380410"/>
                  </a:lnTo>
                  <a:lnTo>
                    <a:pt x="158369" y="347472"/>
                  </a:lnTo>
                  <a:lnTo>
                    <a:pt x="50419" y="347472"/>
                  </a:lnTo>
                  <a:lnTo>
                    <a:pt x="71278" y="394763"/>
                  </a:lnTo>
                  <a:lnTo>
                    <a:pt x="114845" y="434185"/>
                  </a:lnTo>
                  <a:lnTo>
                    <a:pt x="169799" y="462152"/>
                  </a:lnTo>
                  <a:lnTo>
                    <a:pt x="208607" y="475654"/>
                  </a:lnTo>
                  <a:lnTo>
                    <a:pt x="221234" y="477012"/>
                  </a:lnTo>
                  <a:lnTo>
                    <a:pt x="479933" y="477012"/>
                  </a:lnTo>
                  <a:lnTo>
                    <a:pt x="490077" y="474940"/>
                  </a:lnTo>
                  <a:lnTo>
                    <a:pt x="496887" y="469296"/>
                  </a:lnTo>
                  <a:lnTo>
                    <a:pt x="499792" y="460938"/>
                  </a:lnTo>
                  <a:lnTo>
                    <a:pt x="498221" y="450723"/>
                  </a:lnTo>
                  <a:lnTo>
                    <a:pt x="374776" y="115950"/>
                  </a:lnTo>
                  <a:lnTo>
                    <a:pt x="350774" y="77930"/>
                  </a:lnTo>
                  <a:lnTo>
                    <a:pt x="317246" y="48006"/>
                  </a:lnTo>
                  <a:lnTo>
                    <a:pt x="2486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524244" y="4514088"/>
              <a:ext cx="9144" cy="3575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687568" y="4448555"/>
              <a:ext cx="9144" cy="4224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8156829" y="2310765"/>
            <a:ext cx="1123950" cy="72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8FD2"/>
                </a:solidFill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erent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ing 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Digital</a:t>
            </a:r>
            <a:r>
              <a:rPr dirty="0" sz="14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701408" y="1630426"/>
            <a:ext cx="1755775" cy="1752600"/>
            <a:chOff x="6701408" y="1630426"/>
            <a:chExt cx="1755775" cy="1752600"/>
          </a:xfrm>
        </p:grpSpPr>
        <p:sp>
          <p:nvSpPr>
            <p:cNvPr id="54" name="object 54"/>
            <p:cNvSpPr/>
            <p:nvPr/>
          </p:nvSpPr>
          <p:spPr>
            <a:xfrm>
              <a:off x="6701408" y="1630426"/>
              <a:ext cx="1755267" cy="1752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357871" y="2156460"/>
              <a:ext cx="338455" cy="628015"/>
            </a:xfrm>
            <a:custGeom>
              <a:avLst/>
              <a:gdLst/>
              <a:ahLst/>
              <a:cxnLst/>
              <a:rect l="l" t="t" r="r" b="b"/>
              <a:pathLst>
                <a:path w="338454" h="628014">
                  <a:moveTo>
                    <a:pt x="41148" y="541019"/>
                  </a:moveTo>
                  <a:lnTo>
                    <a:pt x="295655" y="541019"/>
                  </a:lnTo>
                  <a:lnTo>
                    <a:pt x="295655" y="86867"/>
                  </a:lnTo>
                  <a:lnTo>
                    <a:pt x="41148" y="86867"/>
                  </a:lnTo>
                  <a:lnTo>
                    <a:pt x="41148" y="541019"/>
                  </a:lnTo>
                  <a:close/>
                </a:path>
                <a:path w="338454" h="628014">
                  <a:moveTo>
                    <a:pt x="338327" y="16637"/>
                  </a:moveTo>
                  <a:lnTo>
                    <a:pt x="338327" y="7492"/>
                  </a:lnTo>
                  <a:lnTo>
                    <a:pt x="330834" y="0"/>
                  </a:lnTo>
                  <a:lnTo>
                    <a:pt x="321691" y="0"/>
                  </a:lnTo>
                  <a:lnTo>
                    <a:pt x="16636" y="0"/>
                  </a:lnTo>
                  <a:lnTo>
                    <a:pt x="7493" y="0"/>
                  </a:lnTo>
                  <a:lnTo>
                    <a:pt x="0" y="7492"/>
                  </a:lnTo>
                  <a:lnTo>
                    <a:pt x="0" y="16637"/>
                  </a:lnTo>
                  <a:lnTo>
                    <a:pt x="0" y="611251"/>
                  </a:lnTo>
                  <a:lnTo>
                    <a:pt x="0" y="620394"/>
                  </a:lnTo>
                  <a:lnTo>
                    <a:pt x="7493" y="627888"/>
                  </a:lnTo>
                  <a:lnTo>
                    <a:pt x="16636" y="627888"/>
                  </a:lnTo>
                  <a:lnTo>
                    <a:pt x="321691" y="627888"/>
                  </a:lnTo>
                  <a:lnTo>
                    <a:pt x="330834" y="627888"/>
                  </a:lnTo>
                  <a:lnTo>
                    <a:pt x="338327" y="620394"/>
                  </a:lnTo>
                  <a:lnTo>
                    <a:pt x="338327" y="611251"/>
                  </a:lnTo>
                  <a:lnTo>
                    <a:pt x="338327" y="16637"/>
                  </a:lnTo>
                  <a:close/>
                </a:path>
                <a:path w="338454" h="628014">
                  <a:moveTo>
                    <a:pt x="211835" y="44957"/>
                  </a:moveTo>
                  <a:lnTo>
                    <a:pt x="211835" y="36067"/>
                  </a:lnTo>
                  <a:lnTo>
                    <a:pt x="204724" y="28955"/>
                  </a:lnTo>
                  <a:lnTo>
                    <a:pt x="195833" y="28955"/>
                  </a:lnTo>
                  <a:lnTo>
                    <a:pt x="142494" y="28955"/>
                  </a:lnTo>
                  <a:lnTo>
                    <a:pt x="133603" y="28955"/>
                  </a:lnTo>
                  <a:lnTo>
                    <a:pt x="126492" y="36067"/>
                  </a:lnTo>
                  <a:lnTo>
                    <a:pt x="126492" y="44957"/>
                  </a:lnTo>
                  <a:lnTo>
                    <a:pt x="126492" y="53848"/>
                  </a:lnTo>
                  <a:lnTo>
                    <a:pt x="133603" y="60960"/>
                  </a:lnTo>
                  <a:lnTo>
                    <a:pt x="142494" y="60960"/>
                  </a:lnTo>
                  <a:lnTo>
                    <a:pt x="195833" y="60960"/>
                  </a:lnTo>
                  <a:lnTo>
                    <a:pt x="204724" y="60960"/>
                  </a:lnTo>
                  <a:lnTo>
                    <a:pt x="211835" y="53848"/>
                  </a:lnTo>
                  <a:lnTo>
                    <a:pt x="211835" y="44957"/>
                  </a:lnTo>
                  <a:close/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456931" y="2436876"/>
              <a:ext cx="500380" cy="477520"/>
            </a:xfrm>
            <a:custGeom>
              <a:avLst/>
              <a:gdLst/>
              <a:ahLst/>
              <a:cxnLst/>
              <a:rect l="l" t="t" r="r" b="b"/>
              <a:pathLst>
                <a:path w="500379" h="477519">
                  <a:moveTo>
                    <a:pt x="240792" y="133223"/>
                  </a:moveTo>
                  <a:lnTo>
                    <a:pt x="46990" y="133223"/>
                  </a:lnTo>
                  <a:lnTo>
                    <a:pt x="28717" y="136655"/>
                  </a:lnTo>
                  <a:lnTo>
                    <a:pt x="13779" y="146018"/>
                  </a:lnTo>
                  <a:lnTo>
                    <a:pt x="3698" y="159904"/>
                  </a:lnTo>
                  <a:lnTo>
                    <a:pt x="0" y="176911"/>
                  </a:lnTo>
                  <a:lnTo>
                    <a:pt x="3698" y="193917"/>
                  </a:lnTo>
                  <a:lnTo>
                    <a:pt x="13779" y="207803"/>
                  </a:lnTo>
                  <a:lnTo>
                    <a:pt x="28717" y="217166"/>
                  </a:lnTo>
                  <a:lnTo>
                    <a:pt x="46990" y="220599"/>
                  </a:lnTo>
                  <a:lnTo>
                    <a:pt x="165481" y="220599"/>
                  </a:lnTo>
                  <a:lnTo>
                    <a:pt x="165481" y="297941"/>
                  </a:lnTo>
                  <a:lnTo>
                    <a:pt x="181617" y="333424"/>
                  </a:lnTo>
                  <a:lnTo>
                    <a:pt x="203422" y="364347"/>
                  </a:lnTo>
                  <a:lnTo>
                    <a:pt x="222702" y="386292"/>
                  </a:lnTo>
                  <a:lnTo>
                    <a:pt x="231267" y="394843"/>
                  </a:lnTo>
                  <a:lnTo>
                    <a:pt x="236347" y="399923"/>
                  </a:lnTo>
                  <a:lnTo>
                    <a:pt x="236727" y="408177"/>
                  </a:lnTo>
                  <a:lnTo>
                    <a:pt x="231901" y="413765"/>
                  </a:lnTo>
                  <a:lnTo>
                    <a:pt x="226949" y="419608"/>
                  </a:lnTo>
                  <a:lnTo>
                    <a:pt x="180588" y="380410"/>
                  </a:lnTo>
                  <a:lnTo>
                    <a:pt x="158369" y="347472"/>
                  </a:lnTo>
                  <a:lnTo>
                    <a:pt x="50419" y="347472"/>
                  </a:lnTo>
                  <a:lnTo>
                    <a:pt x="71278" y="394763"/>
                  </a:lnTo>
                  <a:lnTo>
                    <a:pt x="114845" y="434185"/>
                  </a:lnTo>
                  <a:lnTo>
                    <a:pt x="153100" y="454036"/>
                  </a:lnTo>
                  <a:lnTo>
                    <a:pt x="194897" y="472154"/>
                  </a:lnTo>
                  <a:lnTo>
                    <a:pt x="221234" y="477012"/>
                  </a:lnTo>
                  <a:lnTo>
                    <a:pt x="479933" y="477012"/>
                  </a:lnTo>
                  <a:lnTo>
                    <a:pt x="490077" y="474940"/>
                  </a:lnTo>
                  <a:lnTo>
                    <a:pt x="496887" y="469296"/>
                  </a:lnTo>
                  <a:lnTo>
                    <a:pt x="499792" y="460938"/>
                  </a:lnTo>
                  <a:lnTo>
                    <a:pt x="498221" y="450723"/>
                  </a:lnTo>
                  <a:lnTo>
                    <a:pt x="374776" y="115950"/>
                  </a:lnTo>
                  <a:lnTo>
                    <a:pt x="350774" y="77930"/>
                  </a:lnTo>
                  <a:lnTo>
                    <a:pt x="317246" y="48006"/>
                  </a:lnTo>
                  <a:lnTo>
                    <a:pt x="248666" y="0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147" y="1766125"/>
            <a:ext cx="7487920" cy="3629025"/>
            <a:chOff x="835147" y="1766125"/>
            <a:chExt cx="7487920" cy="3629025"/>
          </a:xfrm>
        </p:grpSpPr>
        <p:sp>
          <p:nvSpPr>
            <p:cNvPr id="3" name="object 3"/>
            <p:cNvSpPr/>
            <p:nvPr/>
          </p:nvSpPr>
          <p:spPr>
            <a:xfrm>
              <a:off x="835147" y="2110698"/>
              <a:ext cx="6637028" cy="32843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85836" y="2111248"/>
              <a:ext cx="6539853" cy="31869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5836" y="2111248"/>
              <a:ext cx="6539865" cy="3187065"/>
            </a:xfrm>
            <a:custGeom>
              <a:avLst/>
              <a:gdLst/>
              <a:ahLst/>
              <a:cxnLst/>
              <a:rect l="l" t="t" r="r" b="b"/>
              <a:pathLst>
                <a:path w="6539865" h="3187065">
                  <a:moveTo>
                    <a:pt x="2332216" y="358266"/>
                  </a:moveTo>
                  <a:lnTo>
                    <a:pt x="2281536" y="345118"/>
                  </a:lnTo>
                  <a:lnTo>
                    <a:pt x="2230765" y="334485"/>
                  </a:lnTo>
                  <a:lnTo>
                    <a:pt x="2179978" y="326299"/>
                  </a:lnTo>
                  <a:lnTo>
                    <a:pt x="2129252" y="320490"/>
                  </a:lnTo>
                  <a:lnTo>
                    <a:pt x="2078662" y="316988"/>
                  </a:lnTo>
                  <a:lnTo>
                    <a:pt x="2028283" y="315723"/>
                  </a:lnTo>
                  <a:lnTo>
                    <a:pt x="1978192" y="316626"/>
                  </a:lnTo>
                  <a:lnTo>
                    <a:pt x="1928464" y="319626"/>
                  </a:lnTo>
                  <a:lnTo>
                    <a:pt x="1879175" y="324653"/>
                  </a:lnTo>
                  <a:lnTo>
                    <a:pt x="1830401" y="331638"/>
                  </a:lnTo>
                  <a:lnTo>
                    <a:pt x="1782216" y="340511"/>
                  </a:lnTo>
                  <a:lnTo>
                    <a:pt x="1734697" y="351202"/>
                  </a:lnTo>
                  <a:lnTo>
                    <a:pt x="1687920" y="363641"/>
                  </a:lnTo>
                  <a:lnTo>
                    <a:pt x="1641960" y="377759"/>
                  </a:lnTo>
                  <a:lnTo>
                    <a:pt x="1596893" y="393485"/>
                  </a:lnTo>
                  <a:lnTo>
                    <a:pt x="1552794" y="410750"/>
                  </a:lnTo>
                  <a:lnTo>
                    <a:pt x="1509739" y="429484"/>
                  </a:lnTo>
                  <a:lnTo>
                    <a:pt x="1467805" y="449617"/>
                  </a:lnTo>
                  <a:lnTo>
                    <a:pt x="1427066" y="471079"/>
                  </a:lnTo>
                  <a:lnTo>
                    <a:pt x="1387598" y="493801"/>
                  </a:lnTo>
                  <a:lnTo>
                    <a:pt x="1349477" y="517712"/>
                  </a:lnTo>
                  <a:lnTo>
                    <a:pt x="1312779" y="542742"/>
                  </a:lnTo>
                  <a:lnTo>
                    <a:pt x="1277579" y="568823"/>
                  </a:lnTo>
                  <a:lnTo>
                    <a:pt x="1243953" y="595884"/>
                  </a:lnTo>
                  <a:lnTo>
                    <a:pt x="1206256" y="628568"/>
                  </a:lnTo>
                  <a:lnTo>
                    <a:pt x="1169735" y="662441"/>
                  </a:lnTo>
                  <a:lnTo>
                    <a:pt x="1134418" y="697471"/>
                  </a:lnTo>
                  <a:lnTo>
                    <a:pt x="1100331" y="733628"/>
                  </a:lnTo>
                  <a:lnTo>
                    <a:pt x="1067499" y="770880"/>
                  </a:lnTo>
                  <a:lnTo>
                    <a:pt x="1035948" y="809197"/>
                  </a:lnTo>
                  <a:lnTo>
                    <a:pt x="1005704" y="848547"/>
                  </a:lnTo>
                  <a:lnTo>
                    <a:pt x="976793" y="888900"/>
                  </a:lnTo>
                  <a:lnTo>
                    <a:pt x="949242" y="930225"/>
                  </a:lnTo>
                  <a:lnTo>
                    <a:pt x="923076" y="972490"/>
                  </a:lnTo>
                  <a:lnTo>
                    <a:pt x="898321" y="1015666"/>
                  </a:lnTo>
                  <a:lnTo>
                    <a:pt x="875003" y="1059720"/>
                  </a:lnTo>
                  <a:lnTo>
                    <a:pt x="853148" y="1104622"/>
                  </a:lnTo>
                  <a:lnTo>
                    <a:pt x="832782" y="1150342"/>
                  </a:lnTo>
                  <a:lnTo>
                    <a:pt x="813931" y="1196848"/>
                  </a:lnTo>
                  <a:lnTo>
                    <a:pt x="772708" y="1215349"/>
                  </a:lnTo>
                  <a:lnTo>
                    <a:pt x="732952" y="1237040"/>
                  </a:lnTo>
                  <a:lnTo>
                    <a:pt x="694737" y="1261782"/>
                  </a:lnTo>
                  <a:lnTo>
                    <a:pt x="658136" y="1289432"/>
                  </a:lnTo>
                  <a:lnTo>
                    <a:pt x="623220" y="1319852"/>
                  </a:lnTo>
                  <a:lnTo>
                    <a:pt x="590061" y="1352900"/>
                  </a:lnTo>
                  <a:lnTo>
                    <a:pt x="558733" y="1388437"/>
                  </a:lnTo>
                  <a:lnTo>
                    <a:pt x="529307" y="1426321"/>
                  </a:lnTo>
                  <a:lnTo>
                    <a:pt x="501856" y="1466412"/>
                  </a:lnTo>
                  <a:lnTo>
                    <a:pt x="476452" y="1508569"/>
                  </a:lnTo>
                  <a:lnTo>
                    <a:pt x="453167" y="1552653"/>
                  </a:lnTo>
                  <a:lnTo>
                    <a:pt x="432075" y="1598523"/>
                  </a:lnTo>
                  <a:lnTo>
                    <a:pt x="413246" y="1646038"/>
                  </a:lnTo>
                  <a:lnTo>
                    <a:pt x="396754" y="1695057"/>
                  </a:lnTo>
                  <a:lnTo>
                    <a:pt x="382671" y="1745441"/>
                  </a:lnTo>
                  <a:lnTo>
                    <a:pt x="371070" y="1797050"/>
                  </a:lnTo>
                  <a:lnTo>
                    <a:pt x="338276" y="1830388"/>
                  </a:lnTo>
                  <a:lnTo>
                    <a:pt x="306497" y="1865070"/>
                  </a:lnTo>
                  <a:lnTo>
                    <a:pt x="275815" y="1901055"/>
                  </a:lnTo>
                  <a:lnTo>
                    <a:pt x="246309" y="1938300"/>
                  </a:lnTo>
                  <a:lnTo>
                    <a:pt x="218062" y="1976762"/>
                  </a:lnTo>
                  <a:lnTo>
                    <a:pt x="191154" y="2016400"/>
                  </a:lnTo>
                  <a:lnTo>
                    <a:pt x="165665" y="2057171"/>
                  </a:lnTo>
                  <a:lnTo>
                    <a:pt x="141677" y="2099033"/>
                  </a:lnTo>
                  <a:lnTo>
                    <a:pt x="119271" y="2141943"/>
                  </a:lnTo>
                  <a:lnTo>
                    <a:pt x="98528" y="2185860"/>
                  </a:lnTo>
                  <a:lnTo>
                    <a:pt x="79527" y="2230740"/>
                  </a:lnTo>
                  <a:lnTo>
                    <a:pt x="62352" y="2276543"/>
                  </a:lnTo>
                  <a:lnTo>
                    <a:pt x="47081" y="2323224"/>
                  </a:lnTo>
                  <a:lnTo>
                    <a:pt x="33797" y="2370743"/>
                  </a:lnTo>
                  <a:lnTo>
                    <a:pt x="22580" y="2419056"/>
                  </a:lnTo>
                  <a:lnTo>
                    <a:pt x="13510" y="2468122"/>
                  </a:lnTo>
                  <a:lnTo>
                    <a:pt x="6670" y="2517897"/>
                  </a:lnTo>
                  <a:lnTo>
                    <a:pt x="2139" y="2568341"/>
                  </a:lnTo>
                  <a:lnTo>
                    <a:pt x="0" y="2619411"/>
                  </a:lnTo>
                  <a:lnTo>
                    <a:pt x="331" y="2671064"/>
                  </a:lnTo>
                  <a:lnTo>
                    <a:pt x="2847" y="2725703"/>
                  </a:lnTo>
                  <a:lnTo>
                    <a:pt x="7000" y="2779908"/>
                  </a:lnTo>
                  <a:lnTo>
                    <a:pt x="12836" y="2833587"/>
                  </a:lnTo>
                  <a:lnTo>
                    <a:pt x="20396" y="2886649"/>
                  </a:lnTo>
                  <a:lnTo>
                    <a:pt x="29725" y="2939002"/>
                  </a:lnTo>
                  <a:lnTo>
                    <a:pt x="40867" y="2990555"/>
                  </a:lnTo>
                  <a:lnTo>
                    <a:pt x="53863" y="3041216"/>
                  </a:lnTo>
                  <a:lnTo>
                    <a:pt x="68759" y="3090895"/>
                  </a:lnTo>
                  <a:lnTo>
                    <a:pt x="85597" y="3139499"/>
                  </a:lnTo>
                  <a:lnTo>
                    <a:pt x="104420" y="3186938"/>
                  </a:lnTo>
                  <a:lnTo>
                    <a:pt x="6434951" y="3186938"/>
                  </a:lnTo>
                  <a:lnTo>
                    <a:pt x="6452566" y="3143724"/>
                  </a:lnTo>
                  <a:lnTo>
                    <a:pt x="6468671" y="3099660"/>
                  </a:lnTo>
                  <a:lnTo>
                    <a:pt x="6483232" y="3054784"/>
                  </a:lnTo>
                  <a:lnTo>
                    <a:pt x="6496213" y="3009133"/>
                  </a:lnTo>
                  <a:lnTo>
                    <a:pt x="6507578" y="2962746"/>
                  </a:lnTo>
                  <a:lnTo>
                    <a:pt x="6517292" y="2915659"/>
                  </a:lnTo>
                  <a:lnTo>
                    <a:pt x="6525319" y="2867911"/>
                  </a:lnTo>
                  <a:lnTo>
                    <a:pt x="6531625" y="2819540"/>
                  </a:lnTo>
                  <a:lnTo>
                    <a:pt x="6536173" y="2770583"/>
                  </a:lnTo>
                  <a:lnTo>
                    <a:pt x="6538927" y="2721078"/>
                  </a:lnTo>
                  <a:lnTo>
                    <a:pt x="6539853" y="2671064"/>
                  </a:lnTo>
                  <a:lnTo>
                    <a:pt x="6538789" y="2617729"/>
                  </a:lnTo>
                  <a:lnTo>
                    <a:pt x="6535625" y="2565430"/>
                  </a:lnTo>
                  <a:lnTo>
                    <a:pt x="6530405" y="2514164"/>
                  </a:lnTo>
                  <a:lnTo>
                    <a:pt x="6523172" y="2463928"/>
                  </a:lnTo>
                  <a:lnTo>
                    <a:pt x="6513969" y="2414716"/>
                  </a:lnTo>
                  <a:lnTo>
                    <a:pt x="6502841" y="2366526"/>
                  </a:lnTo>
                  <a:lnTo>
                    <a:pt x="6489830" y="2319354"/>
                  </a:lnTo>
                  <a:lnTo>
                    <a:pt x="6474980" y="2273196"/>
                  </a:lnTo>
                  <a:lnTo>
                    <a:pt x="6458334" y="2228048"/>
                  </a:lnTo>
                  <a:lnTo>
                    <a:pt x="6439936" y="2183907"/>
                  </a:lnTo>
                  <a:lnTo>
                    <a:pt x="6419829" y="2140769"/>
                  </a:lnTo>
                  <a:lnTo>
                    <a:pt x="6398057" y="2098631"/>
                  </a:lnTo>
                  <a:lnTo>
                    <a:pt x="6374663" y="2057488"/>
                  </a:lnTo>
                  <a:lnTo>
                    <a:pt x="6349691" y="2017336"/>
                  </a:lnTo>
                  <a:lnTo>
                    <a:pt x="6323183" y="1978173"/>
                  </a:lnTo>
                  <a:lnTo>
                    <a:pt x="6295184" y="1939995"/>
                  </a:lnTo>
                  <a:lnTo>
                    <a:pt x="6265737" y="1902797"/>
                  </a:lnTo>
                  <a:lnTo>
                    <a:pt x="6234885" y="1866576"/>
                  </a:lnTo>
                  <a:lnTo>
                    <a:pt x="6202672" y="1831328"/>
                  </a:lnTo>
                  <a:lnTo>
                    <a:pt x="6169140" y="1797050"/>
                  </a:lnTo>
                  <a:lnTo>
                    <a:pt x="6159956" y="1748327"/>
                  </a:lnTo>
                  <a:lnTo>
                    <a:pt x="6147723" y="1699954"/>
                  </a:lnTo>
                  <a:lnTo>
                    <a:pt x="6132566" y="1652176"/>
                  </a:lnTo>
                  <a:lnTo>
                    <a:pt x="6114606" y="1605238"/>
                  </a:lnTo>
                  <a:lnTo>
                    <a:pt x="6093965" y="1559386"/>
                  </a:lnTo>
                  <a:lnTo>
                    <a:pt x="6070766" y="1514865"/>
                  </a:lnTo>
                  <a:lnTo>
                    <a:pt x="6045132" y="1471920"/>
                  </a:lnTo>
                  <a:lnTo>
                    <a:pt x="6017185" y="1430797"/>
                  </a:lnTo>
                  <a:lnTo>
                    <a:pt x="5987047" y="1391742"/>
                  </a:lnTo>
                  <a:lnTo>
                    <a:pt x="5954840" y="1354999"/>
                  </a:lnTo>
                  <a:lnTo>
                    <a:pt x="5920688" y="1320814"/>
                  </a:lnTo>
                  <a:lnTo>
                    <a:pt x="5884712" y="1289432"/>
                  </a:lnTo>
                  <a:lnTo>
                    <a:pt x="5847035" y="1261100"/>
                  </a:lnTo>
                  <a:lnTo>
                    <a:pt x="5807779" y="1236061"/>
                  </a:lnTo>
                  <a:lnTo>
                    <a:pt x="5767067" y="1214562"/>
                  </a:lnTo>
                  <a:lnTo>
                    <a:pt x="5725021" y="1196848"/>
                  </a:lnTo>
                  <a:lnTo>
                    <a:pt x="5706299" y="1149618"/>
                  </a:lnTo>
                  <a:lnTo>
                    <a:pt x="5686105" y="1103431"/>
                  </a:lnTo>
                  <a:lnTo>
                    <a:pt x="5664453" y="1058281"/>
                  </a:lnTo>
                  <a:lnTo>
                    <a:pt x="5641356" y="1014166"/>
                  </a:lnTo>
                  <a:lnTo>
                    <a:pt x="5616827" y="971079"/>
                  </a:lnTo>
                  <a:lnTo>
                    <a:pt x="5590877" y="929018"/>
                  </a:lnTo>
                  <a:lnTo>
                    <a:pt x="5563519" y="887977"/>
                  </a:lnTo>
                  <a:lnTo>
                    <a:pt x="5534767" y="847953"/>
                  </a:lnTo>
                  <a:lnTo>
                    <a:pt x="5504633" y="808941"/>
                  </a:lnTo>
                  <a:lnTo>
                    <a:pt x="5473129" y="770937"/>
                  </a:lnTo>
                  <a:lnTo>
                    <a:pt x="5440268" y="733936"/>
                  </a:lnTo>
                  <a:lnTo>
                    <a:pt x="5406062" y="697935"/>
                  </a:lnTo>
                  <a:lnTo>
                    <a:pt x="5370525" y="662928"/>
                  </a:lnTo>
                  <a:lnTo>
                    <a:pt x="5333670" y="628913"/>
                  </a:lnTo>
                  <a:lnTo>
                    <a:pt x="5295507" y="595884"/>
                  </a:lnTo>
                  <a:lnTo>
                    <a:pt x="5261880" y="568779"/>
                  </a:lnTo>
                  <a:lnTo>
                    <a:pt x="5226674" y="542662"/>
                  </a:lnTo>
                  <a:lnTo>
                    <a:pt x="5189968" y="517602"/>
                  </a:lnTo>
                  <a:lnTo>
                    <a:pt x="5151836" y="493668"/>
                  </a:lnTo>
                  <a:lnTo>
                    <a:pt x="5112356" y="470930"/>
                  </a:lnTo>
                  <a:lnTo>
                    <a:pt x="5071602" y="449456"/>
                  </a:lnTo>
                  <a:lnTo>
                    <a:pt x="5029652" y="429317"/>
                  </a:lnTo>
                  <a:lnTo>
                    <a:pt x="4986582" y="410581"/>
                  </a:lnTo>
                  <a:lnTo>
                    <a:pt x="4942468" y="393318"/>
                  </a:lnTo>
                  <a:lnTo>
                    <a:pt x="4897385" y="377597"/>
                  </a:lnTo>
                  <a:lnTo>
                    <a:pt x="4851411" y="363488"/>
                  </a:lnTo>
                  <a:lnTo>
                    <a:pt x="4804621" y="351059"/>
                  </a:lnTo>
                  <a:lnTo>
                    <a:pt x="4757091" y="340381"/>
                  </a:lnTo>
                  <a:lnTo>
                    <a:pt x="4708898" y="331522"/>
                  </a:lnTo>
                  <a:lnTo>
                    <a:pt x="4660118" y="324552"/>
                  </a:lnTo>
                  <a:lnTo>
                    <a:pt x="4610827" y="319541"/>
                  </a:lnTo>
                  <a:lnTo>
                    <a:pt x="4561101" y="316557"/>
                  </a:lnTo>
                  <a:lnTo>
                    <a:pt x="4511016" y="315670"/>
                  </a:lnTo>
                  <a:lnTo>
                    <a:pt x="4460649" y="316949"/>
                  </a:lnTo>
                  <a:lnTo>
                    <a:pt x="4410076" y="320464"/>
                  </a:lnTo>
                  <a:lnTo>
                    <a:pt x="4359373" y="326284"/>
                  </a:lnTo>
                  <a:lnTo>
                    <a:pt x="4308616" y="334478"/>
                  </a:lnTo>
                  <a:lnTo>
                    <a:pt x="4257881" y="345116"/>
                  </a:lnTo>
                  <a:lnTo>
                    <a:pt x="4207244" y="358266"/>
                  </a:lnTo>
                  <a:lnTo>
                    <a:pt x="4168545" y="322252"/>
                  </a:lnTo>
                  <a:lnTo>
                    <a:pt x="4129198" y="288354"/>
                  </a:lnTo>
                  <a:lnTo>
                    <a:pt x="4089211" y="256538"/>
                  </a:lnTo>
                  <a:lnTo>
                    <a:pt x="4048593" y="226768"/>
                  </a:lnTo>
                  <a:lnTo>
                    <a:pt x="4007353" y="199010"/>
                  </a:lnTo>
                  <a:lnTo>
                    <a:pt x="3965498" y="173229"/>
                  </a:lnTo>
                  <a:lnTo>
                    <a:pt x="3923037" y="149389"/>
                  </a:lnTo>
                  <a:lnTo>
                    <a:pt x="3879979" y="127457"/>
                  </a:lnTo>
                  <a:lnTo>
                    <a:pt x="3836332" y="107396"/>
                  </a:lnTo>
                  <a:lnTo>
                    <a:pt x="3792105" y="89173"/>
                  </a:lnTo>
                  <a:lnTo>
                    <a:pt x="3747307" y="72752"/>
                  </a:lnTo>
                  <a:lnTo>
                    <a:pt x="3701944" y="58099"/>
                  </a:lnTo>
                  <a:lnTo>
                    <a:pt x="3656027" y="45179"/>
                  </a:lnTo>
                  <a:lnTo>
                    <a:pt x="3609563" y="33956"/>
                  </a:lnTo>
                  <a:lnTo>
                    <a:pt x="3562562" y="24395"/>
                  </a:lnTo>
                  <a:lnTo>
                    <a:pt x="3515031" y="16463"/>
                  </a:lnTo>
                  <a:lnTo>
                    <a:pt x="3466979" y="10124"/>
                  </a:lnTo>
                  <a:lnTo>
                    <a:pt x="3418414" y="5343"/>
                  </a:lnTo>
                  <a:lnTo>
                    <a:pt x="3369346" y="2085"/>
                  </a:lnTo>
                  <a:lnTo>
                    <a:pt x="3319782" y="315"/>
                  </a:lnTo>
                  <a:lnTo>
                    <a:pt x="3269730" y="0"/>
                  </a:lnTo>
                  <a:lnTo>
                    <a:pt x="3219663" y="315"/>
                  </a:lnTo>
                  <a:lnTo>
                    <a:pt x="3170085" y="2085"/>
                  </a:lnTo>
                  <a:lnTo>
                    <a:pt x="3121006" y="5343"/>
                  </a:lnTo>
                  <a:lnTo>
                    <a:pt x="3072434" y="10124"/>
                  </a:lnTo>
                  <a:lnTo>
                    <a:pt x="3024377" y="16463"/>
                  </a:lnTo>
                  <a:lnTo>
                    <a:pt x="2976843" y="24395"/>
                  </a:lnTo>
                  <a:lnTo>
                    <a:pt x="2929841" y="33956"/>
                  </a:lnTo>
                  <a:lnTo>
                    <a:pt x="2883378" y="45179"/>
                  </a:lnTo>
                  <a:lnTo>
                    <a:pt x="2837463" y="58099"/>
                  </a:lnTo>
                  <a:lnTo>
                    <a:pt x="2792104" y="72752"/>
                  </a:lnTo>
                  <a:lnTo>
                    <a:pt x="2747310" y="89173"/>
                  </a:lnTo>
                  <a:lnTo>
                    <a:pt x="2703088" y="107396"/>
                  </a:lnTo>
                  <a:lnTo>
                    <a:pt x="2659447" y="127457"/>
                  </a:lnTo>
                  <a:lnTo>
                    <a:pt x="2616395" y="149389"/>
                  </a:lnTo>
                  <a:lnTo>
                    <a:pt x="2573941" y="173229"/>
                  </a:lnTo>
                  <a:lnTo>
                    <a:pt x="2532091" y="199010"/>
                  </a:lnTo>
                  <a:lnTo>
                    <a:pt x="2490856" y="226768"/>
                  </a:lnTo>
                  <a:lnTo>
                    <a:pt x="2450243" y="256538"/>
                  </a:lnTo>
                  <a:lnTo>
                    <a:pt x="2410259" y="288354"/>
                  </a:lnTo>
                  <a:lnTo>
                    <a:pt x="2370915" y="322252"/>
                  </a:lnTo>
                  <a:lnTo>
                    <a:pt x="2332216" y="358266"/>
                  </a:lnTo>
                  <a:close/>
                </a:path>
              </a:pathLst>
            </a:custGeom>
            <a:ln w="3200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80303" y="1770888"/>
              <a:ext cx="2798445" cy="428625"/>
            </a:xfrm>
            <a:custGeom>
              <a:avLst/>
              <a:gdLst/>
              <a:ahLst/>
              <a:cxnLst/>
              <a:rect l="l" t="t" r="r" b="b"/>
              <a:pathLst>
                <a:path w="2798445" h="428625">
                  <a:moveTo>
                    <a:pt x="2798064" y="0"/>
                  </a:moveTo>
                  <a:lnTo>
                    <a:pt x="378587" y="0"/>
                  </a:lnTo>
                  <a:lnTo>
                    <a:pt x="349545" y="33598"/>
                  </a:lnTo>
                  <a:lnTo>
                    <a:pt x="317279" y="70396"/>
                  </a:lnTo>
                  <a:lnTo>
                    <a:pt x="282503" y="109683"/>
                  </a:lnTo>
                  <a:lnTo>
                    <a:pt x="245936" y="150747"/>
                  </a:lnTo>
                  <a:lnTo>
                    <a:pt x="208293" y="192878"/>
                  </a:lnTo>
                  <a:lnTo>
                    <a:pt x="170293" y="235365"/>
                  </a:lnTo>
                  <a:lnTo>
                    <a:pt x="132650" y="277496"/>
                  </a:lnTo>
                  <a:lnTo>
                    <a:pt x="96083" y="318560"/>
                  </a:lnTo>
                  <a:lnTo>
                    <a:pt x="61307" y="357847"/>
                  </a:lnTo>
                  <a:lnTo>
                    <a:pt x="29041" y="394645"/>
                  </a:lnTo>
                  <a:lnTo>
                    <a:pt x="0" y="428244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37703" y="4623816"/>
              <a:ext cx="780415" cy="0"/>
            </a:xfrm>
            <a:custGeom>
              <a:avLst/>
              <a:gdLst/>
              <a:ahLst/>
              <a:cxnLst/>
              <a:rect l="l" t="t" r="r" b="b"/>
              <a:pathLst>
                <a:path w="780415" h="0">
                  <a:moveTo>
                    <a:pt x="78028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32760" y="2593848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45617" y="0"/>
                  </a:moveTo>
                  <a:lnTo>
                    <a:pt x="7365" y="0"/>
                  </a:lnTo>
                  <a:lnTo>
                    <a:pt x="0" y="7365"/>
                  </a:lnTo>
                  <a:lnTo>
                    <a:pt x="0" y="245617"/>
                  </a:lnTo>
                  <a:lnTo>
                    <a:pt x="7365" y="252984"/>
                  </a:lnTo>
                  <a:lnTo>
                    <a:pt x="245617" y="252984"/>
                  </a:lnTo>
                  <a:lnTo>
                    <a:pt x="252984" y="245617"/>
                  </a:lnTo>
                  <a:lnTo>
                    <a:pt x="252984" y="7365"/>
                  </a:lnTo>
                  <a:close/>
                </a:path>
              </a:pathLst>
            </a:custGeom>
            <a:solidFill>
              <a:srgbClr val="FFFFFF">
                <a:alpha val="47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32760" y="2593848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16382" y="0"/>
                  </a:moveTo>
                  <a:lnTo>
                    <a:pt x="236600" y="0"/>
                  </a:lnTo>
                  <a:lnTo>
                    <a:pt x="245617" y="0"/>
                  </a:lnTo>
                  <a:lnTo>
                    <a:pt x="252984" y="7365"/>
                  </a:lnTo>
                  <a:lnTo>
                    <a:pt x="252984" y="16382"/>
                  </a:lnTo>
                  <a:lnTo>
                    <a:pt x="252984" y="236600"/>
                  </a:lnTo>
                  <a:lnTo>
                    <a:pt x="252984" y="245617"/>
                  </a:lnTo>
                  <a:lnTo>
                    <a:pt x="245617" y="252984"/>
                  </a:lnTo>
                  <a:lnTo>
                    <a:pt x="236600" y="252984"/>
                  </a:lnTo>
                  <a:lnTo>
                    <a:pt x="16382" y="252984"/>
                  </a:lnTo>
                  <a:lnTo>
                    <a:pt x="7365" y="252984"/>
                  </a:lnTo>
                  <a:lnTo>
                    <a:pt x="0" y="245617"/>
                  </a:lnTo>
                  <a:lnTo>
                    <a:pt x="0" y="236600"/>
                  </a:lnTo>
                  <a:lnTo>
                    <a:pt x="0" y="16382"/>
                  </a:lnTo>
                  <a:lnTo>
                    <a:pt x="0" y="7365"/>
                  </a:lnTo>
                  <a:lnTo>
                    <a:pt x="7365" y="0"/>
                  </a:lnTo>
                  <a:lnTo>
                    <a:pt x="16382" y="0"/>
                  </a:lnTo>
                  <a:close/>
                </a:path>
                <a:path w="253364" h="253364">
                  <a:moveTo>
                    <a:pt x="0" y="54863"/>
                  </a:moveTo>
                  <a:lnTo>
                    <a:pt x="252984" y="54863"/>
                  </a:lnTo>
                  <a:lnTo>
                    <a:pt x="252984" y="16128"/>
                  </a:lnTo>
                  <a:lnTo>
                    <a:pt x="252984" y="7238"/>
                  </a:lnTo>
                  <a:lnTo>
                    <a:pt x="245617" y="0"/>
                  </a:lnTo>
                  <a:lnTo>
                    <a:pt x="236600" y="0"/>
                  </a:lnTo>
                  <a:lnTo>
                    <a:pt x="16382" y="0"/>
                  </a:lnTo>
                  <a:lnTo>
                    <a:pt x="7365" y="0"/>
                  </a:lnTo>
                  <a:lnTo>
                    <a:pt x="0" y="7238"/>
                  </a:lnTo>
                  <a:lnTo>
                    <a:pt x="0" y="16128"/>
                  </a:lnTo>
                  <a:lnTo>
                    <a:pt x="0" y="54863"/>
                  </a:lnTo>
                  <a:close/>
                </a:path>
                <a:path w="253364" h="253364">
                  <a:moveTo>
                    <a:pt x="129539" y="28955"/>
                  </a:moveTo>
                  <a:lnTo>
                    <a:pt x="129539" y="21336"/>
                  </a:lnTo>
                  <a:lnTo>
                    <a:pt x="135635" y="15239"/>
                  </a:lnTo>
                  <a:lnTo>
                    <a:pt x="143256" y="15239"/>
                  </a:lnTo>
                  <a:lnTo>
                    <a:pt x="150875" y="15239"/>
                  </a:lnTo>
                  <a:lnTo>
                    <a:pt x="156971" y="21336"/>
                  </a:lnTo>
                  <a:lnTo>
                    <a:pt x="156971" y="28955"/>
                  </a:lnTo>
                  <a:lnTo>
                    <a:pt x="156971" y="36575"/>
                  </a:lnTo>
                  <a:lnTo>
                    <a:pt x="150875" y="42672"/>
                  </a:lnTo>
                  <a:lnTo>
                    <a:pt x="143256" y="42672"/>
                  </a:lnTo>
                  <a:lnTo>
                    <a:pt x="135635" y="42672"/>
                  </a:lnTo>
                  <a:lnTo>
                    <a:pt x="129539" y="36575"/>
                  </a:lnTo>
                  <a:lnTo>
                    <a:pt x="129539" y="28955"/>
                  </a:lnTo>
                  <a:close/>
                </a:path>
                <a:path w="253364" h="253364">
                  <a:moveTo>
                    <a:pt x="169163" y="28955"/>
                  </a:moveTo>
                  <a:lnTo>
                    <a:pt x="169163" y="21336"/>
                  </a:lnTo>
                  <a:lnTo>
                    <a:pt x="175259" y="15239"/>
                  </a:lnTo>
                  <a:lnTo>
                    <a:pt x="182879" y="15239"/>
                  </a:lnTo>
                  <a:lnTo>
                    <a:pt x="190500" y="15239"/>
                  </a:lnTo>
                  <a:lnTo>
                    <a:pt x="196595" y="21336"/>
                  </a:lnTo>
                  <a:lnTo>
                    <a:pt x="196595" y="28955"/>
                  </a:lnTo>
                  <a:lnTo>
                    <a:pt x="196595" y="36575"/>
                  </a:lnTo>
                  <a:lnTo>
                    <a:pt x="190500" y="42672"/>
                  </a:lnTo>
                  <a:lnTo>
                    <a:pt x="182879" y="42672"/>
                  </a:lnTo>
                  <a:lnTo>
                    <a:pt x="175259" y="42672"/>
                  </a:lnTo>
                  <a:lnTo>
                    <a:pt x="169163" y="36575"/>
                  </a:lnTo>
                  <a:lnTo>
                    <a:pt x="169163" y="28955"/>
                  </a:lnTo>
                  <a:close/>
                </a:path>
                <a:path w="253364" h="253364">
                  <a:moveTo>
                    <a:pt x="208787" y="28955"/>
                  </a:moveTo>
                  <a:lnTo>
                    <a:pt x="208787" y="21336"/>
                  </a:lnTo>
                  <a:lnTo>
                    <a:pt x="214883" y="15239"/>
                  </a:lnTo>
                  <a:lnTo>
                    <a:pt x="222503" y="15239"/>
                  </a:lnTo>
                  <a:lnTo>
                    <a:pt x="230124" y="15239"/>
                  </a:lnTo>
                  <a:lnTo>
                    <a:pt x="236219" y="21336"/>
                  </a:lnTo>
                  <a:lnTo>
                    <a:pt x="236219" y="28955"/>
                  </a:lnTo>
                  <a:lnTo>
                    <a:pt x="236219" y="36575"/>
                  </a:lnTo>
                  <a:lnTo>
                    <a:pt x="230124" y="42672"/>
                  </a:lnTo>
                  <a:lnTo>
                    <a:pt x="222503" y="42672"/>
                  </a:lnTo>
                  <a:lnTo>
                    <a:pt x="214883" y="42672"/>
                  </a:lnTo>
                  <a:lnTo>
                    <a:pt x="208787" y="36575"/>
                  </a:lnTo>
                  <a:lnTo>
                    <a:pt x="208787" y="28955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82339" y="252679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69494" y="0"/>
                  </a:moveTo>
                  <a:lnTo>
                    <a:pt x="18542" y="0"/>
                  </a:lnTo>
                  <a:lnTo>
                    <a:pt x="11358" y="1468"/>
                  </a:lnTo>
                  <a:lnTo>
                    <a:pt x="5461" y="5461"/>
                  </a:lnTo>
                  <a:lnTo>
                    <a:pt x="1468" y="11358"/>
                  </a:lnTo>
                  <a:lnTo>
                    <a:pt x="0" y="18542"/>
                  </a:lnTo>
                  <a:lnTo>
                    <a:pt x="0" y="269494"/>
                  </a:lnTo>
                  <a:lnTo>
                    <a:pt x="1468" y="276677"/>
                  </a:lnTo>
                  <a:lnTo>
                    <a:pt x="5461" y="282575"/>
                  </a:lnTo>
                  <a:lnTo>
                    <a:pt x="11358" y="286567"/>
                  </a:lnTo>
                  <a:lnTo>
                    <a:pt x="18542" y="288036"/>
                  </a:lnTo>
                  <a:lnTo>
                    <a:pt x="269494" y="288036"/>
                  </a:lnTo>
                  <a:lnTo>
                    <a:pt x="276677" y="286567"/>
                  </a:lnTo>
                  <a:lnTo>
                    <a:pt x="282575" y="282575"/>
                  </a:lnTo>
                  <a:lnTo>
                    <a:pt x="286567" y="276677"/>
                  </a:lnTo>
                  <a:lnTo>
                    <a:pt x="288036" y="269494"/>
                  </a:lnTo>
                  <a:lnTo>
                    <a:pt x="288036" y="18542"/>
                  </a:lnTo>
                  <a:lnTo>
                    <a:pt x="286567" y="11358"/>
                  </a:lnTo>
                  <a:lnTo>
                    <a:pt x="282575" y="5461"/>
                  </a:lnTo>
                  <a:lnTo>
                    <a:pt x="276677" y="1468"/>
                  </a:lnTo>
                  <a:lnTo>
                    <a:pt x="269494" y="0"/>
                  </a:lnTo>
                  <a:close/>
                </a:path>
              </a:pathLst>
            </a:custGeom>
            <a:solidFill>
              <a:srgbClr val="FFFFFF">
                <a:alpha val="47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82339" y="252679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8542" y="0"/>
                  </a:moveTo>
                  <a:lnTo>
                    <a:pt x="269494" y="0"/>
                  </a:lnTo>
                  <a:lnTo>
                    <a:pt x="276677" y="1468"/>
                  </a:lnTo>
                  <a:lnTo>
                    <a:pt x="282575" y="5461"/>
                  </a:lnTo>
                  <a:lnTo>
                    <a:pt x="286567" y="11358"/>
                  </a:lnTo>
                  <a:lnTo>
                    <a:pt x="288036" y="18542"/>
                  </a:lnTo>
                  <a:lnTo>
                    <a:pt x="288036" y="269494"/>
                  </a:lnTo>
                  <a:lnTo>
                    <a:pt x="286567" y="276677"/>
                  </a:lnTo>
                  <a:lnTo>
                    <a:pt x="282575" y="282575"/>
                  </a:lnTo>
                  <a:lnTo>
                    <a:pt x="276677" y="286567"/>
                  </a:lnTo>
                  <a:lnTo>
                    <a:pt x="269494" y="288036"/>
                  </a:lnTo>
                  <a:lnTo>
                    <a:pt x="18542" y="288036"/>
                  </a:lnTo>
                  <a:lnTo>
                    <a:pt x="11358" y="286567"/>
                  </a:lnTo>
                  <a:lnTo>
                    <a:pt x="5461" y="282575"/>
                  </a:lnTo>
                  <a:lnTo>
                    <a:pt x="1468" y="276677"/>
                  </a:lnTo>
                  <a:lnTo>
                    <a:pt x="0" y="269494"/>
                  </a:lnTo>
                  <a:lnTo>
                    <a:pt x="0" y="18542"/>
                  </a:lnTo>
                  <a:lnTo>
                    <a:pt x="1468" y="11358"/>
                  </a:lnTo>
                  <a:lnTo>
                    <a:pt x="5461" y="5461"/>
                  </a:lnTo>
                  <a:lnTo>
                    <a:pt x="11358" y="1468"/>
                  </a:lnTo>
                  <a:lnTo>
                    <a:pt x="18542" y="0"/>
                  </a:lnTo>
                  <a:close/>
                </a:path>
                <a:path w="288289" h="288289">
                  <a:moveTo>
                    <a:pt x="0" y="62484"/>
                  </a:moveTo>
                  <a:lnTo>
                    <a:pt x="288036" y="62484"/>
                  </a:lnTo>
                  <a:lnTo>
                    <a:pt x="288036" y="18287"/>
                  </a:lnTo>
                  <a:lnTo>
                    <a:pt x="286567" y="11197"/>
                  </a:lnTo>
                  <a:lnTo>
                    <a:pt x="282575" y="5381"/>
                  </a:lnTo>
                  <a:lnTo>
                    <a:pt x="276677" y="1446"/>
                  </a:lnTo>
                  <a:lnTo>
                    <a:pt x="269494" y="0"/>
                  </a:lnTo>
                  <a:lnTo>
                    <a:pt x="18542" y="0"/>
                  </a:lnTo>
                  <a:lnTo>
                    <a:pt x="11358" y="1446"/>
                  </a:lnTo>
                  <a:lnTo>
                    <a:pt x="5461" y="5381"/>
                  </a:lnTo>
                  <a:lnTo>
                    <a:pt x="1468" y="11197"/>
                  </a:lnTo>
                  <a:lnTo>
                    <a:pt x="0" y="18287"/>
                  </a:lnTo>
                  <a:lnTo>
                    <a:pt x="0" y="62484"/>
                  </a:lnTo>
                  <a:close/>
                </a:path>
                <a:path w="288289" h="288289">
                  <a:moveTo>
                    <a:pt x="147827" y="32004"/>
                  </a:moveTo>
                  <a:lnTo>
                    <a:pt x="147827" y="23622"/>
                  </a:lnTo>
                  <a:lnTo>
                    <a:pt x="154686" y="16763"/>
                  </a:lnTo>
                  <a:lnTo>
                    <a:pt x="163068" y="16763"/>
                  </a:lnTo>
                  <a:lnTo>
                    <a:pt x="171450" y="16763"/>
                  </a:lnTo>
                  <a:lnTo>
                    <a:pt x="178308" y="23622"/>
                  </a:lnTo>
                  <a:lnTo>
                    <a:pt x="178308" y="32004"/>
                  </a:lnTo>
                  <a:lnTo>
                    <a:pt x="178308" y="40386"/>
                  </a:lnTo>
                  <a:lnTo>
                    <a:pt x="171450" y="47244"/>
                  </a:lnTo>
                  <a:lnTo>
                    <a:pt x="163068" y="47244"/>
                  </a:lnTo>
                  <a:lnTo>
                    <a:pt x="154686" y="47244"/>
                  </a:lnTo>
                  <a:lnTo>
                    <a:pt x="147827" y="40386"/>
                  </a:lnTo>
                  <a:lnTo>
                    <a:pt x="147827" y="32004"/>
                  </a:lnTo>
                  <a:close/>
                </a:path>
                <a:path w="288289" h="288289">
                  <a:moveTo>
                    <a:pt x="192024" y="32004"/>
                  </a:moveTo>
                  <a:lnTo>
                    <a:pt x="192024" y="23622"/>
                  </a:lnTo>
                  <a:lnTo>
                    <a:pt x="199136" y="16763"/>
                  </a:lnTo>
                  <a:lnTo>
                    <a:pt x="208025" y="16763"/>
                  </a:lnTo>
                  <a:lnTo>
                    <a:pt x="216915" y="16763"/>
                  </a:lnTo>
                  <a:lnTo>
                    <a:pt x="224027" y="23622"/>
                  </a:lnTo>
                  <a:lnTo>
                    <a:pt x="224027" y="32004"/>
                  </a:lnTo>
                  <a:lnTo>
                    <a:pt x="224027" y="40386"/>
                  </a:lnTo>
                  <a:lnTo>
                    <a:pt x="216915" y="47244"/>
                  </a:lnTo>
                  <a:lnTo>
                    <a:pt x="208025" y="47244"/>
                  </a:lnTo>
                  <a:lnTo>
                    <a:pt x="199136" y="47244"/>
                  </a:lnTo>
                  <a:lnTo>
                    <a:pt x="192024" y="40386"/>
                  </a:lnTo>
                  <a:lnTo>
                    <a:pt x="192024" y="32004"/>
                  </a:lnTo>
                  <a:close/>
                </a:path>
                <a:path w="288289" h="288289">
                  <a:moveTo>
                    <a:pt x="237744" y="32004"/>
                  </a:moveTo>
                  <a:lnTo>
                    <a:pt x="237744" y="23622"/>
                  </a:lnTo>
                  <a:lnTo>
                    <a:pt x="244601" y="16763"/>
                  </a:lnTo>
                  <a:lnTo>
                    <a:pt x="252984" y="16763"/>
                  </a:lnTo>
                  <a:lnTo>
                    <a:pt x="261365" y="16763"/>
                  </a:lnTo>
                  <a:lnTo>
                    <a:pt x="268224" y="23622"/>
                  </a:lnTo>
                  <a:lnTo>
                    <a:pt x="268224" y="32004"/>
                  </a:lnTo>
                  <a:lnTo>
                    <a:pt x="268224" y="40386"/>
                  </a:lnTo>
                  <a:lnTo>
                    <a:pt x="261365" y="47244"/>
                  </a:lnTo>
                  <a:lnTo>
                    <a:pt x="252984" y="47244"/>
                  </a:lnTo>
                  <a:lnTo>
                    <a:pt x="244601" y="47244"/>
                  </a:lnTo>
                  <a:lnTo>
                    <a:pt x="237744" y="40386"/>
                  </a:lnTo>
                  <a:lnTo>
                    <a:pt x="237744" y="32004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66972" y="256032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45617" y="0"/>
                  </a:moveTo>
                  <a:lnTo>
                    <a:pt x="7365" y="0"/>
                  </a:lnTo>
                  <a:lnTo>
                    <a:pt x="0" y="7365"/>
                  </a:lnTo>
                  <a:lnTo>
                    <a:pt x="0" y="245617"/>
                  </a:lnTo>
                  <a:lnTo>
                    <a:pt x="7365" y="252983"/>
                  </a:lnTo>
                  <a:lnTo>
                    <a:pt x="245617" y="252983"/>
                  </a:lnTo>
                  <a:lnTo>
                    <a:pt x="252983" y="245617"/>
                  </a:lnTo>
                  <a:lnTo>
                    <a:pt x="252983" y="7365"/>
                  </a:lnTo>
                  <a:close/>
                </a:path>
              </a:pathLst>
            </a:custGeom>
            <a:solidFill>
              <a:srgbClr val="FFFFFF">
                <a:alpha val="47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66972" y="256032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16382" y="0"/>
                  </a:moveTo>
                  <a:lnTo>
                    <a:pt x="236600" y="0"/>
                  </a:lnTo>
                  <a:lnTo>
                    <a:pt x="245617" y="0"/>
                  </a:lnTo>
                  <a:lnTo>
                    <a:pt x="252983" y="7365"/>
                  </a:lnTo>
                  <a:lnTo>
                    <a:pt x="252983" y="16382"/>
                  </a:lnTo>
                  <a:lnTo>
                    <a:pt x="252983" y="236600"/>
                  </a:lnTo>
                  <a:lnTo>
                    <a:pt x="252983" y="245617"/>
                  </a:lnTo>
                  <a:lnTo>
                    <a:pt x="245617" y="252983"/>
                  </a:lnTo>
                  <a:lnTo>
                    <a:pt x="236600" y="252983"/>
                  </a:lnTo>
                  <a:lnTo>
                    <a:pt x="16382" y="252983"/>
                  </a:lnTo>
                  <a:lnTo>
                    <a:pt x="7365" y="252983"/>
                  </a:lnTo>
                  <a:lnTo>
                    <a:pt x="0" y="245617"/>
                  </a:lnTo>
                  <a:lnTo>
                    <a:pt x="0" y="236600"/>
                  </a:lnTo>
                  <a:lnTo>
                    <a:pt x="0" y="16382"/>
                  </a:lnTo>
                  <a:lnTo>
                    <a:pt x="0" y="7365"/>
                  </a:lnTo>
                  <a:lnTo>
                    <a:pt x="7365" y="0"/>
                  </a:lnTo>
                  <a:lnTo>
                    <a:pt x="16382" y="0"/>
                  </a:lnTo>
                  <a:close/>
                </a:path>
                <a:path w="253364" h="253364">
                  <a:moveTo>
                    <a:pt x="0" y="54863"/>
                  </a:moveTo>
                  <a:lnTo>
                    <a:pt x="252983" y="54863"/>
                  </a:lnTo>
                  <a:lnTo>
                    <a:pt x="252983" y="16128"/>
                  </a:lnTo>
                  <a:lnTo>
                    <a:pt x="252983" y="7238"/>
                  </a:lnTo>
                  <a:lnTo>
                    <a:pt x="245617" y="0"/>
                  </a:lnTo>
                  <a:lnTo>
                    <a:pt x="236600" y="0"/>
                  </a:lnTo>
                  <a:lnTo>
                    <a:pt x="16382" y="0"/>
                  </a:lnTo>
                  <a:lnTo>
                    <a:pt x="7365" y="0"/>
                  </a:lnTo>
                  <a:lnTo>
                    <a:pt x="0" y="7238"/>
                  </a:lnTo>
                  <a:lnTo>
                    <a:pt x="0" y="16128"/>
                  </a:lnTo>
                  <a:lnTo>
                    <a:pt x="0" y="54863"/>
                  </a:lnTo>
                  <a:close/>
                </a:path>
                <a:path w="253364" h="253364">
                  <a:moveTo>
                    <a:pt x="129539" y="28193"/>
                  </a:moveTo>
                  <a:lnTo>
                    <a:pt x="129539" y="20192"/>
                  </a:lnTo>
                  <a:lnTo>
                    <a:pt x="135636" y="13715"/>
                  </a:lnTo>
                  <a:lnTo>
                    <a:pt x="143255" y="13715"/>
                  </a:lnTo>
                  <a:lnTo>
                    <a:pt x="150875" y="13715"/>
                  </a:lnTo>
                  <a:lnTo>
                    <a:pt x="156972" y="20192"/>
                  </a:lnTo>
                  <a:lnTo>
                    <a:pt x="156972" y="28193"/>
                  </a:lnTo>
                  <a:lnTo>
                    <a:pt x="156972" y="36194"/>
                  </a:lnTo>
                  <a:lnTo>
                    <a:pt x="150875" y="42671"/>
                  </a:lnTo>
                  <a:lnTo>
                    <a:pt x="143255" y="42671"/>
                  </a:lnTo>
                  <a:lnTo>
                    <a:pt x="135636" y="42671"/>
                  </a:lnTo>
                  <a:lnTo>
                    <a:pt x="129539" y="36194"/>
                  </a:lnTo>
                  <a:lnTo>
                    <a:pt x="129539" y="28193"/>
                  </a:lnTo>
                  <a:close/>
                </a:path>
                <a:path w="253364" h="253364">
                  <a:moveTo>
                    <a:pt x="169163" y="28193"/>
                  </a:moveTo>
                  <a:lnTo>
                    <a:pt x="169163" y="20192"/>
                  </a:lnTo>
                  <a:lnTo>
                    <a:pt x="175260" y="13715"/>
                  </a:lnTo>
                  <a:lnTo>
                    <a:pt x="182879" y="13715"/>
                  </a:lnTo>
                  <a:lnTo>
                    <a:pt x="190500" y="13715"/>
                  </a:lnTo>
                  <a:lnTo>
                    <a:pt x="196595" y="20192"/>
                  </a:lnTo>
                  <a:lnTo>
                    <a:pt x="196595" y="28193"/>
                  </a:lnTo>
                  <a:lnTo>
                    <a:pt x="196595" y="36194"/>
                  </a:lnTo>
                  <a:lnTo>
                    <a:pt x="190500" y="42671"/>
                  </a:lnTo>
                  <a:lnTo>
                    <a:pt x="182879" y="42671"/>
                  </a:lnTo>
                  <a:lnTo>
                    <a:pt x="175260" y="42671"/>
                  </a:lnTo>
                  <a:lnTo>
                    <a:pt x="169163" y="36194"/>
                  </a:lnTo>
                  <a:lnTo>
                    <a:pt x="169163" y="28193"/>
                  </a:lnTo>
                  <a:close/>
                </a:path>
                <a:path w="253364" h="253364">
                  <a:moveTo>
                    <a:pt x="208787" y="28193"/>
                  </a:moveTo>
                  <a:lnTo>
                    <a:pt x="208787" y="20192"/>
                  </a:lnTo>
                  <a:lnTo>
                    <a:pt x="214883" y="13715"/>
                  </a:lnTo>
                  <a:lnTo>
                    <a:pt x="222503" y="13715"/>
                  </a:lnTo>
                  <a:lnTo>
                    <a:pt x="230124" y="13715"/>
                  </a:lnTo>
                  <a:lnTo>
                    <a:pt x="236219" y="20192"/>
                  </a:lnTo>
                  <a:lnTo>
                    <a:pt x="236219" y="28193"/>
                  </a:lnTo>
                  <a:lnTo>
                    <a:pt x="236219" y="36194"/>
                  </a:lnTo>
                  <a:lnTo>
                    <a:pt x="230124" y="42671"/>
                  </a:lnTo>
                  <a:lnTo>
                    <a:pt x="222503" y="42671"/>
                  </a:lnTo>
                  <a:lnTo>
                    <a:pt x="214883" y="42671"/>
                  </a:lnTo>
                  <a:lnTo>
                    <a:pt x="208787" y="36194"/>
                  </a:lnTo>
                  <a:lnTo>
                    <a:pt x="208787" y="28193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18076" y="25054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69494" y="0"/>
                  </a:moveTo>
                  <a:lnTo>
                    <a:pt x="18541" y="0"/>
                  </a:lnTo>
                  <a:lnTo>
                    <a:pt x="11358" y="1468"/>
                  </a:lnTo>
                  <a:lnTo>
                    <a:pt x="5461" y="5461"/>
                  </a:lnTo>
                  <a:lnTo>
                    <a:pt x="1468" y="11358"/>
                  </a:lnTo>
                  <a:lnTo>
                    <a:pt x="0" y="18542"/>
                  </a:lnTo>
                  <a:lnTo>
                    <a:pt x="0" y="269494"/>
                  </a:lnTo>
                  <a:lnTo>
                    <a:pt x="1468" y="276677"/>
                  </a:lnTo>
                  <a:lnTo>
                    <a:pt x="5461" y="282575"/>
                  </a:lnTo>
                  <a:lnTo>
                    <a:pt x="11358" y="286567"/>
                  </a:lnTo>
                  <a:lnTo>
                    <a:pt x="18541" y="288036"/>
                  </a:lnTo>
                  <a:lnTo>
                    <a:pt x="269494" y="288036"/>
                  </a:lnTo>
                  <a:lnTo>
                    <a:pt x="276677" y="286567"/>
                  </a:lnTo>
                  <a:lnTo>
                    <a:pt x="282575" y="282575"/>
                  </a:lnTo>
                  <a:lnTo>
                    <a:pt x="286567" y="276677"/>
                  </a:lnTo>
                  <a:lnTo>
                    <a:pt x="288036" y="269494"/>
                  </a:lnTo>
                  <a:lnTo>
                    <a:pt x="288036" y="18542"/>
                  </a:lnTo>
                  <a:lnTo>
                    <a:pt x="286567" y="11358"/>
                  </a:lnTo>
                  <a:lnTo>
                    <a:pt x="282575" y="5461"/>
                  </a:lnTo>
                  <a:lnTo>
                    <a:pt x="276677" y="1468"/>
                  </a:lnTo>
                  <a:lnTo>
                    <a:pt x="269494" y="0"/>
                  </a:lnTo>
                  <a:close/>
                </a:path>
              </a:pathLst>
            </a:custGeom>
            <a:solidFill>
              <a:srgbClr val="FFFFFF">
                <a:alpha val="47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18076" y="25054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8541" y="0"/>
                  </a:moveTo>
                  <a:lnTo>
                    <a:pt x="269494" y="0"/>
                  </a:lnTo>
                  <a:lnTo>
                    <a:pt x="276677" y="1468"/>
                  </a:lnTo>
                  <a:lnTo>
                    <a:pt x="282575" y="5461"/>
                  </a:lnTo>
                  <a:lnTo>
                    <a:pt x="286567" y="11358"/>
                  </a:lnTo>
                  <a:lnTo>
                    <a:pt x="288036" y="18542"/>
                  </a:lnTo>
                  <a:lnTo>
                    <a:pt x="288036" y="269494"/>
                  </a:lnTo>
                  <a:lnTo>
                    <a:pt x="286567" y="276677"/>
                  </a:lnTo>
                  <a:lnTo>
                    <a:pt x="282575" y="282575"/>
                  </a:lnTo>
                  <a:lnTo>
                    <a:pt x="276677" y="286567"/>
                  </a:lnTo>
                  <a:lnTo>
                    <a:pt x="269494" y="288036"/>
                  </a:lnTo>
                  <a:lnTo>
                    <a:pt x="18541" y="288036"/>
                  </a:lnTo>
                  <a:lnTo>
                    <a:pt x="11358" y="286567"/>
                  </a:lnTo>
                  <a:lnTo>
                    <a:pt x="5461" y="282575"/>
                  </a:lnTo>
                  <a:lnTo>
                    <a:pt x="1468" y="276677"/>
                  </a:lnTo>
                  <a:lnTo>
                    <a:pt x="0" y="269494"/>
                  </a:lnTo>
                  <a:lnTo>
                    <a:pt x="0" y="18542"/>
                  </a:lnTo>
                  <a:lnTo>
                    <a:pt x="1468" y="11358"/>
                  </a:lnTo>
                  <a:lnTo>
                    <a:pt x="5461" y="5461"/>
                  </a:lnTo>
                  <a:lnTo>
                    <a:pt x="11358" y="1468"/>
                  </a:lnTo>
                  <a:lnTo>
                    <a:pt x="18541" y="0"/>
                  </a:lnTo>
                  <a:close/>
                </a:path>
                <a:path w="288289" h="288289">
                  <a:moveTo>
                    <a:pt x="0" y="64008"/>
                  </a:moveTo>
                  <a:lnTo>
                    <a:pt x="288036" y="64008"/>
                  </a:lnTo>
                  <a:lnTo>
                    <a:pt x="288036" y="18796"/>
                  </a:lnTo>
                  <a:lnTo>
                    <a:pt x="286567" y="11465"/>
                  </a:lnTo>
                  <a:lnTo>
                    <a:pt x="282575" y="5492"/>
                  </a:lnTo>
                  <a:lnTo>
                    <a:pt x="276677" y="1472"/>
                  </a:lnTo>
                  <a:lnTo>
                    <a:pt x="269494" y="0"/>
                  </a:lnTo>
                  <a:lnTo>
                    <a:pt x="18541" y="0"/>
                  </a:lnTo>
                  <a:lnTo>
                    <a:pt x="11358" y="1472"/>
                  </a:lnTo>
                  <a:lnTo>
                    <a:pt x="5461" y="5492"/>
                  </a:lnTo>
                  <a:lnTo>
                    <a:pt x="1468" y="11465"/>
                  </a:lnTo>
                  <a:lnTo>
                    <a:pt x="0" y="18796"/>
                  </a:lnTo>
                  <a:lnTo>
                    <a:pt x="0" y="64008"/>
                  </a:lnTo>
                  <a:close/>
                </a:path>
                <a:path w="288289" h="288289">
                  <a:moveTo>
                    <a:pt x="146303" y="32766"/>
                  </a:moveTo>
                  <a:lnTo>
                    <a:pt x="146303" y="23876"/>
                  </a:lnTo>
                  <a:lnTo>
                    <a:pt x="153162" y="16764"/>
                  </a:lnTo>
                  <a:lnTo>
                    <a:pt x="161544" y="16764"/>
                  </a:lnTo>
                  <a:lnTo>
                    <a:pt x="169925" y="16764"/>
                  </a:lnTo>
                  <a:lnTo>
                    <a:pt x="176784" y="23876"/>
                  </a:lnTo>
                  <a:lnTo>
                    <a:pt x="176784" y="32766"/>
                  </a:lnTo>
                  <a:lnTo>
                    <a:pt x="176784" y="41656"/>
                  </a:lnTo>
                  <a:lnTo>
                    <a:pt x="169925" y="48768"/>
                  </a:lnTo>
                  <a:lnTo>
                    <a:pt x="161544" y="48768"/>
                  </a:lnTo>
                  <a:lnTo>
                    <a:pt x="153162" y="48768"/>
                  </a:lnTo>
                  <a:lnTo>
                    <a:pt x="146303" y="41656"/>
                  </a:lnTo>
                  <a:lnTo>
                    <a:pt x="146303" y="32766"/>
                  </a:lnTo>
                  <a:close/>
                </a:path>
                <a:path w="288289" h="288289">
                  <a:moveTo>
                    <a:pt x="192024" y="32766"/>
                  </a:moveTo>
                  <a:lnTo>
                    <a:pt x="192024" y="23876"/>
                  </a:lnTo>
                  <a:lnTo>
                    <a:pt x="198882" y="16764"/>
                  </a:lnTo>
                  <a:lnTo>
                    <a:pt x="207263" y="16764"/>
                  </a:lnTo>
                  <a:lnTo>
                    <a:pt x="215646" y="16764"/>
                  </a:lnTo>
                  <a:lnTo>
                    <a:pt x="222503" y="23876"/>
                  </a:lnTo>
                  <a:lnTo>
                    <a:pt x="222503" y="32766"/>
                  </a:lnTo>
                  <a:lnTo>
                    <a:pt x="222503" y="41656"/>
                  </a:lnTo>
                  <a:lnTo>
                    <a:pt x="215646" y="48768"/>
                  </a:lnTo>
                  <a:lnTo>
                    <a:pt x="207263" y="48768"/>
                  </a:lnTo>
                  <a:lnTo>
                    <a:pt x="198882" y="48768"/>
                  </a:lnTo>
                  <a:lnTo>
                    <a:pt x="192024" y="41656"/>
                  </a:lnTo>
                  <a:lnTo>
                    <a:pt x="192024" y="32766"/>
                  </a:lnTo>
                  <a:close/>
                </a:path>
                <a:path w="288289" h="288289">
                  <a:moveTo>
                    <a:pt x="237744" y="32766"/>
                  </a:moveTo>
                  <a:lnTo>
                    <a:pt x="237744" y="23876"/>
                  </a:lnTo>
                  <a:lnTo>
                    <a:pt x="244601" y="16764"/>
                  </a:lnTo>
                  <a:lnTo>
                    <a:pt x="252984" y="16764"/>
                  </a:lnTo>
                  <a:lnTo>
                    <a:pt x="261365" y="16764"/>
                  </a:lnTo>
                  <a:lnTo>
                    <a:pt x="268224" y="23876"/>
                  </a:lnTo>
                  <a:lnTo>
                    <a:pt x="268224" y="32766"/>
                  </a:lnTo>
                  <a:lnTo>
                    <a:pt x="268224" y="41656"/>
                  </a:lnTo>
                  <a:lnTo>
                    <a:pt x="261365" y="48768"/>
                  </a:lnTo>
                  <a:lnTo>
                    <a:pt x="252984" y="48768"/>
                  </a:lnTo>
                  <a:lnTo>
                    <a:pt x="244601" y="48768"/>
                  </a:lnTo>
                  <a:lnTo>
                    <a:pt x="237744" y="41656"/>
                  </a:lnTo>
                  <a:lnTo>
                    <a:pt x="237744" y="32766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02708" y="2593848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45617" y="0"/>
                  </a:moveTo>
                  <a:lnTo>
                    <a:pt x="7365" y="0"/>
                  </a:lnTo>
                  <a:lnTo>
                    <a:pt x="0" y="7365"/>
                  </a:lnTo>
                  <a:lnTo>
                    <a:pt x="0" y="245617"/>
                  </a:lnTo>
                  <a:lnTo>
                    <a:pt x="7365" y="252984"/>
                  </a:lnTo>
                  <a:lnTo>
                    <a:pt x="245617" y="252984"/>
                  </a:lnTo>
                  <a:lnTo>
                    <a:pt x="252983" y="245617"/>
                  </a:lnTo>
                  <a:lnTo>
                    <a:pt x="252983" y="7365"/>
                  </a:lnTo>
                  <a:close/>
                </a:path>
              </a:pathLst>
            </a:custGeom>
            <a:solidFill>
              <a:srgbClr val="FFFFFF">
                <a:alpha val="47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02708" y="2593848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16382" y="0"/>
                  </a:moveTo>
                  <a:lnTo>
                    <a:pt x="236600" y="0"/>
                  </a:lnTo>
                  <a:lnTo>
                    <a:pt x="245617" y="0"/>
                  </a:lnTo>
                  <a:lnTo>
                    <a:pt x="252983" y="7365"/>
                  </a:lnTo>
                  <a:lnTo>
                    <a:pt x="252983" y="16382"/>
                  </a:lnTo>
                  <a:lnTo>
                    <a:pt x="252983" y="236600"/>
                  </a:lnTo>
                  <a:lnTo>
                    <a:pt x="252983" y="245617"/>
                  </a:lnTo>
                  <a:lnTo>
                    <a:pt x="245617" y="252984"/>
                  </a:lnTo>
                  <a:lnTo>
                    <a:pt x="236600" y="252984"/>
                  </a:lnTo>
                  <a:lnTo>
                    <a:pt x="16382" y="252984"/>
                  </a:lnTo>
                  <a:lnTo>
                    <a:pt x="7365" y="252984"/>
                  </a:lnTo>
                  <a:lnTo>
                    <a:pt x="0" y="245617"/>
                  </a:lnTo>
                  <a:lnTo>
                    <a:pt x="0" y="236600"/>
                  </a:lnTo>
                  <a:lnTo>
                    <a:pt x="0" y="16382"/>
                  </a:lnTo>
                  <a:lnTo>
                    <a:pt x="0" y="7365"/>
                  </a:lnTo>
                  <a:lnTo>
                    <a:pt x="7365" y="0"/>
                  </a:lnTo>
                  <a:lnTo>
                    <a:pt x="16382" y="0"/>
                  </a:lnTo>
                  <a:close/>
                </a:path>
                <a:path w="253364" h="253364">
                  <a:moveTo>
                    <a:pt x="0" y="54863"/>
                  </a:moveTo>
                  <a:lnTo>
                    <a:pt x="252983" y="54863"/>
                  </a:lnTo>
                  <a:lnTo>
                    <a:pt x="252983" y="16128"/>
                  </a:lnTo>
                  <a:lnTo>
                    <a:pt x="252983" y="7238"/>
                  </a:lnTo>
                  <a:lnTo>
                    <a:pt x="245617" y="0"/>
                  </a:lnTo>
                  <a:lnTo>
                    <a:pt x="236600" y="0"/>
                  </a:lnTo>
                  <a:lnTo>
                    <a:pt x="16382" y="0"/>
                  </a:lnTo>
                  <a:lnTo>
                    <a:pt x="7365" y="0"/>
                  </a:lnTo>
                  <a:lnTo>
                    <a:pt x="0" y="7238"/>
                  </a:lnTo>
                  <a:lnTo>
                    <a:pt x="0" y="16128"/>
                  </a:lnTo>
                  <a:lnTo>
                    <a:pt x="0" y="54863"/>
                  </a:lnTo>
                  <a:close/>
                </a:path>
                <a:path w="253364" h="253364">
                  <a:moveTo>
                    <a:pt x="129539" y="28955"/>
                  </a:moveTo>
                  <a:lnTo>
                    <a:pt x="129539" y="21336"/>
                  </a:lnTo>
                  <a:lnTo>
                    <a:pt x="135636" y="15239"/>
                  </a:lnTo>
                  <a:lnTo>
                    <a:pt x="143255" y="15239"/>
                  </a:lnTo>
                  <a:lnTo>
                    <a:pt x="150875" y="15239"/>
                  </a:lnTo>
                  <a:lnTo>
                    <a:pt x="156971" y="21336"/>
                  </a:lnTo>
                  <a:lnTo>
                    <a:pt x="156971" y="28955"/>
                  </a:lnTo>
                  <a:lnTo>
                    <a:pt x="156971" y="36575"/>
                  </a:lnTo>
                  <a:lnTo>
                    <a:pt x="150875" y="42672"/>
                  </a:lnTo>
                  <a:lnTo>
                    <a:pt x="143255" y="42672"/>
                  </a:lnTo>
                  <a:lnTo>
                    <a:pt x="135636" y="42672"/>
                  </a:lnTo>
                  <a:lnTo>
                    <a:pt x="129539" y="36575"/>
                  </a:lnTo>
                  <a:lnTo>
                    <a:pt x="129539" y="28955"/>
                  </a:lnTo>
                  <a:close/>
                </a:path>
                <a:path w="253364" h="253364">
                  <a:moveTo>
                    <a:pt x="169163" y="28955"/>
                  </a:moveTo>
                  <a:lnTo>
                    <a:pt x="169163" y="21336"/>
                  </a:lnTo>
                  <a:lnTo>
                    <a:pt x="175259" y="15239"/>
                  </a:lnTo>
                  <a:lnTo>
                    <a:pt x="182879" y="15239"/>
                  </a:lnTo>
                  <a:lnTo>
                    <a:pt x="190500" y="15239"/>
                  </a:lnTo>
                  <a:lnTo>
                    <a:pt x="196595" y="21336"/>
                  </a:lnTo>
                  <a:lnTo>
                    <a:pt x="196595" y="28955"/>
                  </a:lnTo>
                  <a:lnTo>
                    <a:pt x="196595" y="36575"/>
                  </a:lnTo>
                  <a:lnTo>
                    <a:pt x="190500" y="42672"/>
                  </a:lnTo>
                  <a:lnTo>
                    <a:pt x="182879" y="42672"/>
                  </a:lnTo>
                  <a:lnTo>
                    <a:pt x="175259" y="42672"/>
                  </a:lnTo>
                  <a:lnTo>
                    <a:pt x="169163" y="36575"/>
                  </a:lnTo>
                  <a:lnTo>
                    <a:pt x="169163" y="28955"/>
                  </a:lnTo>
                  <a:close/>
                </a:path>
                <a:path w="253364" h="253364">
                  <a:moveTo>
                    <a:pt x="208787" y="28955"/>
                  </a:moveTo>
                  <a:lnTo>
                    <a:pt x="208787" y="21336"/>
                  </a:lnTo>
                  <a:lnTo>
                    <a:pt x="214883" y="15239"/>
                  </a:lnTo>
                  <a:lnTo>
                    <a:pt x="222503" y="15239"/>
                  </a:lnTo>
                  <a:lnTo>
                    <a:pt x="230124" y="15239"/>
                  </a:lnTo>
                  <a:lnTo>
                    <a:pt x="236219" y="21336"/>
                  </a:lnTo>
                  <a:lnTo>
                    <a:pt x="236219" y="28955"/>
                  </a:lnTo>
                  <a:lnTo>
                    <a:pt x="236219" y="36575"/>
                  </a:lnTo>
                  <a:lnTo>
                    <a:pt x="230124" y="42672"/>
                  </a:lnTo>
                  <a:lnTo>
                    <a:pt x="222503" y="42672"/>
                  </a:lnTo>
                  <a:lnTo>
                    <a:pt x="214883" y="42672"/>
                  </a:lnTo>
                  <a:lnTo>
                    <a:pt x="208787" y="36575"/>
                  </a:lnTo>
                  <a:lnTo>
                    <a:pt x="208787" y="28955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24628" y="2849880"/>
              <a:ext cx="9144" cy="1607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58284" y="2791968"/>
              <a:ext cx="12573" cy="2185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90416" y="2819400"/>
              <a:ext cx="9144" cy="1916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22548" y="2810255"/>
              <a:ext cx="10287" cy="1883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153155" y="2849880"/>
              <a:ext cx="10921" cy="1327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83004" y="3242055"/>
              <a:ext cx="4947920" cy="50800"/>
            </a:xfrm>
            <a:custGeom>
              <a:avLst/>
              <a:gdLst/>
              <a:ahLst/>
              <a:cxnLst/>
              <a:rect l="l" t="t" r="r" b="b"/>
              <a:pathLst>
                <a:path w="4947920" h="50800">
                  <a:moveTo>
                    <a:pt x="25400" y="0"/>
                  </a:moveTo>
                  <a:lnTo>
                    <a:pt x="15537" y="2004"/>
                  </a:lnTo>
                  <a:lnTo>
                    <a:pt x="7461" y="7461"/>
                  </a:lnTo>
                  <a:lnTo>
                    <a:pt x="2004" y="15537"/>
                  </a:lnTo>
                  <a:lnTo>
                    <a:pt x="0" y="25400"/>
                  </a:lnTo>
                  <a:lnTo>
                    <a:pt x="2004" y="35262"/>
                  </a:lnTo>
                  <a:lnTo>
                    <a:pt x="7461" y="43338"/>
                  </a:lnTo>
                  <a:lnTo>
                    <a:pt x="15537" y="48795"/>
                  </a:lnTo>
                  <a:lnTo>
                    <a:pt x="25400" y="50800"/>
                  </a:lnTo>
                  <a:lnTo>
                    <a:pt x="35262" y="48795"/>
                  </a:lnTo>
                  <a:lnTo>
                    <a:pt x="43338" y="43338"/>
                  </a:lnTo>
                  <a:lnTo>
                    <a:pt x="48795" y="35262"/>
                  </a:lnTo>
                  <a:lnTo>
                    <a:pt x="49509" y="31750"/>
                  </a:lnTo>
                  <a:lnTo>
                    <a:pt x="25400" y="31750"/>
                  </a:lnTo>
                  <a:lnTo>
                    <a:pt x="25400" y="19050"/>
                  </a:lnTo>
                  <a:lnTo>
                    <a:pt x="49509" y="19050"/>
                  </a:lnTo>
                  <a:lnTo>
                    <a:pt x="48795" y="15537"/>
                  </a:lnTo>
                  <a:lnTo>
                    <a:pt x="43338" y="7461"/>
                  </a:lnTo>
                  <a:lnTo>
                    <a:pt x="35262" y="2004"/>
                  </a:lnTo>
                  <a:lnTo>
                    <a:pt x="25400" y="0"/>
                  </a:lnTo>
                  <a:close/>
                </a:path>
                <a:path w="4947920" h="50800">
                  <a:moveTo>
                    <a:pt x="4922012" y="0"/>
                  </a:moveTo>
                  <a:lnTo>
                    <a:pt x="4912149" y="2004"/>
                  </a:lnTo>
                  <a:lnTo>
                    <a:pt x="4904073" y="7461"/>
                  </a:lnTo>
                  <a:lnTo>
                    <a:pt x="4898616" y="15537"/>
                  </a:lnTo>
                  <a:lnTo>
                    <a:pt x="4896612" y="25400"/>
                  </a:lnTo>
                  <a:lnTo>
                    <a:pt x="4898616" y="35262"/>
                  </a:lnTo>
                  <a:lnTo>
                    <a:pt x="4904073" y="43338"/>
                  </a:lnTo>
                  <a:lnTo>
                    <a:pt x="4912149" y="48795"/>
                  </a:lnTo>
                  <a:lnTo>
                    <a:pt x="4922012" y="50800"/>
                  </a:lnTo>
                  <a:lnTo>
                    <a:pt x="4931874" y="48795"/>
                  </a:lnTo>
                  <a:lnTo>
                    <a:pt x="4939950" y="43338"/>
                  </a:lnTo>
                  <a:lnTo>
                    <a:pt x="4945407" y="35262"/>
                  </a:lnTo>
                  <a:lnTo>
                    <a:pt x="4946121" y="31750"/>
                  </a:lnTo>
                  <a:lnTo>
                    <a:pt x="4922012" y="31750"/>
                  </a:lnTo>
                  <a:lnTo>
                    <a:pt x="4922012" y="19050"/>
                  </a:lnTo>
                  <a:lnTo>
                    <a:pt x="4946121" y="19050"/>
                  </a:lnTo>
                  <a:lnTo>
                    <a:pt x="4945407" y="15537"/>
                  </a:lnTo>
                  <a:lnTo>
                    <a:pt x="4939950" y="7461"/>
                  </a:lnTo>
                  <a:lnTo>
                    <a:pt x="4931874" y="2004"/>
                  </a:lnTo>
                  <a:lnTo>
                    <a:pt x="4922012" y="0"/>
                  </a:lnTo>
                  <a:close/>
                </a:path>
                <a:path w="4947920" h="50800">
                  <a:moveTo>
                    <a:pt x="49509" y="19050"/>
                  </a:moveTo>
                  <a:lnTo>
                    <a:pt x="25400" y="19050"/>
                  </a:lnTo>
                  <a:lnTo>
                    <a:pt x="25400" y="31750"/>
                  </a:lnTo>
                  <a:lnTo>
                    <a:pt x="49509" y="31750"/>
                  </a:lnTo>
                  <a:lnTo>
                    <a:pt x="50800" y="25400"/>
                  </a:lnTo>
                  <a:lnTo>
                    <a:pt x="49509" y="19050"/>
                  </a:lnTo>
                  <a:close/>
                </a:path>
                <a:path w="4947920" h="50800">
                  <a:moveTo>
                    <a:pt x="4897902" y="19050"/>
                  </a:moveTo>
                  <a:lnTo>
                    <a:pt x="49509" y="19050"/>
                  </a:lnTo>
                  <a:lnTo>
                    <a:pt x="50800" y="25400"/>
                  </a:lnTo>
                  <a:lnTo>
                    <a:pt x="49509" y="31750"/>
                  </a:lnTo>
                  <a:lnTo>
                    <a:pt x="4897902" y="31750"/>
                  </a:lnTo>
                  <a:lnTo>
                    <a:pt x="4896612" y="25400"/>
                  </a:lnTo>
                  <a:lnTo>
                    <a:pt x="4897902" y="19050"/>
                  </a:lnTo>
                  <a:close/>
                </a:path>
                <a:path w="4947920" h="50800">
                  <a:moveTo>
                    <a:pt x="4946121" y="19050"/>
                  </a:moveTo>
                  <a:lnTo>
                    <a:pt x="4922012" y="19050"/>
                  </a:lnTo>
                  <a:lnTo>
                    <a:pt x="4922012" y="31750"/>
                  </a:lnTo>
                  <a:lnTo>
                    <a:pt x="4946121" y="31750"/>
                  </a:lnTo>
                  <a:lnTo>
                    <a:pt x="4947412" y="25400"/>
                  </a:lnTo>
                  <a:lnTo>
                    <a:pt x="4946121" y="19050"/>
                  </a:lnTo>
                  <a:close/>
                </a:path>
              </a:pathLst>
            </a:custGeom>
            <a:solidFill>
              <a:srgbClr val="008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88479" y="2935224"/>
              <a:ext cx="1430020" cy="332740"/>
            </a:xfrm>
            <a:custGeom>
              <a:avLst/>
              <a:gdLst/>
              <a:ahLst/>
              <a:cxnLst/>
              <a:rect l="l" t="t" r="r" b="b"/>
              <a:pathLst>
                <a:path w="1430020" h="332739">
                  <a:moveTo>
                    <a:pt x="1429512" y="0"/>
                  </a:moveTo>
                  <a:lnTo>
                    <a:pt x="752983" y="0"/>
                  </a:lnTo>
                  <a:lnTo>
                    <a:pt x="537718" y="332231"/>
                  </a:lnTo>
                  <a:lnTo>
                    <a:pt x="0" y="332231"/>
                  </a:lnTo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97508" y="3363468"/>
              <a:ext cx="1301750" cy="251460"/>
            </a:xfrm>
            <a:custGeom>
              <a:avLst/>
              <a:gdLst/>
              <a:ahLst/>
              <a:cxnLst/>
              <a:rect l="l" t="t" r="r" b="b"/>
              <a:pathLst>
                <a:path w="1301750" h="251460">
                  <a:moveTo>
                    <a:pt x="1301496" y="0"/>
                  </a:moveTo>
                  <a:lnTo>
                    <a:pt x="258317" y="0"/>
                  </a:lnTo>
                  <a:lnTo>
                    <a:pt x="210385" y="27888"/>
                  </a:lnTo>
                  <a:lnTo>
                    <a:pt x="167728" y="56992"/>
                  </a:lnTo>
                  <a:lnTo>
                    <a:pt x="129388" y="88090"/>
                  </a:lnTo>
                  <a:lnTo>
                    <a:pt x="94405" y="121964"/>
                  </a:lnTo>
                  <a:lnTo>
                    <a:pt x="61819" y="159392"/>
                  </a:lnTo>
                  <a:lnTo>
                    <a:pt x="30671" y="201154"/>
                  </a:lnTo>
                  <a:lnTo>
                    <a:pt x="0" y="248031"/>
                  </a:lnTo>
                  <a:lnTo>
                    <a:pt x="1301496" y="251460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8FE763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89447" y="3363468"/>
              <a:ext cx="1313815" cy="251460"/>
            </a:xfrm>
            <a:custGeom>
              <a:avLst/>
              <a:gdLst/>
              <a:ahLst/>
              <a:cxnLst/>
              <a:rect l="l" t="t" r="r" b="b"/>
              <a:pathLst>
                <a:path w="1313815" h="251460">
                  <a:moveTo>
                    <a:pt x="1068577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313687" y="251460"/>
                  </a:lnTo>
                  <a:lnTo>
                    <a:pt x="1281362" y="205153"/>
                  </a:lnTo>
                  <a:lnTo>
                    <a:pt x="1247777" y="161719"/>
                  </a:lnTo>
                  <a:lnTo>
                    <a:pt x="1213150" y="121511"/>
                  </a:lnTo>
                  <a:lnTo>
                    <a:pt x="1177699" y="84881"/>
                  </a:lnTo>
                  <a:lnTo>
                    <a:pt x="1141641" y="52184"/>
                  </a:lnTo>
                  <a:lnTo>
                    <a:pt x="1105195" y="23773"/>
                  </a:lnTo>
                  <a:lnTo>
                    <a:pt x="1068577" y="0"/>
                  </a:lnTo>
                  <a:close/>
                </a:path>
              </a:pathLst>
            </a:custGeom>
            <a:solidFill>
              <a:srgbClr val="8FE763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489447" y="3614927"/>
              <a:ext cx="1411605" cy="251460"/>
            </a:xfrm>
            <a:custGeom>
              <a:avLst/>
              <a:gdLst/>
              <a:ahLst/>
              <a:cxnLst/>
              <a:rect l="l" t="t" r="r" b="b"/>
              <a:pathLst>
                <a:path w="1411604" h="251460">
                  <a:moveTo>
                    <a:pt x="1306702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411224" y="251460"/>
                  </a:lnTo>
                  <a:lnTo>
                    <a:pt x="1399158" y="199973"/>
                  </a:lnTo>
                  <a:lnTo>
                    <a:pt x="1382461" y="148571"/>
                  </a:lnTo>
                  <a:lnTo>
                    <a:pt x="1361343" y="97767"/>
                  </a:lnTo>
                  <a:lnTo>
                    <a:pt x="1336019" y="48073"/>
                  </a:lnTo>
                  <a:lnTo>
                    <a:pt x="1306702" y="0"/>
                  </a:lnTo>
                  <a:close/>
                </a:path>
              </a:pathLst>
            </a:custGeom>
            <a:solidFill>
              <a:srgbClr val="8FE763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90828" y="3614927"/>
              <a:ext cx="1408430" cy="251460"/>
            </a:xfrm>
            <a:custGeom>
              <a:avLst/>
              <a:gdLst/>
              <a:ahLst/>
              <a:cxnLst/>
              <a:rect l="l" t="t" r="r" b="b"/>
              <a:pathLst>
                <a:path w="1408430" h="251460">
                  <a:moveTo>
                    <a:pt x="1408176" y="0"/>
                  </a:moveTo>
                  <a:lnTo>
                    <a:pt x="107950" y="0"/>
                  </a:lnTo>
                  <a:lnTo>
                    <a:pt x="79227" y="47597"/>
                  </a:lnTo>
                  <a:lnTo>
                    <a:pt x="54041" y="96889"/>
                  </a:lnTo>
                  <a:lnTo>
                    <a:pt x="32420" y="147529"/>
                  </a:lnTo>
                  <a:lnTo>
                    <a:pt x="14396" y="199168"/>
                  </a:lnTo>
                  <a:lnTo>
                    <a:pt x="0" y="251460"/>
                  </a:lnTo>
                  <a:lnTo>
                    <a:pt x="1408176" y="251460"/>
                  </a:lnTo>
                  <a:lnTo>
                    <a:pt x="1408176" y="0"/>
                  </a:lnTo>
                  <a:close/>
                </a:path>
              </a:pathLst>
            </a:custGeom>
            <a:solidFill>
              <a:srgbClr val="8FE763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180" y="3924300"/>
              <a:ext cx="1640205" cy="247015"/>
            </a:xfrm>
            <a:custGeom>
              <a:avLst/>
              <a:gdLst/>
              <a:ahLst/>
              <a:cxnLst/>
              <a:rect l="l" t="t" r="r" b="b"/>
              <a:pathLst>
                <a:path w="1640205" h="247014">
                  <a:moveTo>
                    <a:pt x="1639824" y="0"/>
                  </a:moveTo>
                  <a:lnTo>
                    <a:pt x="207924" y="0"/>
                  </a:lnTo>
                  <a:lnTo>
                    <a:pt x="168464" y="37443"/>
                  </a:lnTo>
                  <a:lnTo>
                    <a:pt x="130779" y="76453"/>
                  </a:lnTo>
                  <a:lnTo>
                    <a:pt x="94980" y="116966"/>
                  </a:lnTo>
                  <a:lnTo>
                    <a:pt x="61176" y="158919"/>
                  </a:lnTo>
                  <a:lnTo>
                    <a:pt x="29479" y="202247"/>
                  </a:lnTo>
                  <a:lnTo>
                    <a:pt x="0" y="246887"/>
                  </a:lnTo>
                  <a:lnTo>
                    <a:pt x="1639824" y="246887"/>
                  </a:lnTo>
                  <a:lnTo>
                    <a:pt x="1639824" y="0"/>
                  </a:lnTo>
                  <a:close/>
                </a:path>
              </a:pathLst>
            </a:custGeom>
            <a:solidFill>
              <a:srgbClr val="00AFE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20496" y="3924299"/>
              <a:ext cx="6209030" cy="645160"/>
            </a:xfrm>
            <a:custGeom>
              <a:avLst/>
              <a:gdLst/>
              <a:ahLst/>
              <a:cxnLst/>
              <a:rect l="l" t="t" r="r" b="b"/>
              <a:pathLst>
                <a:path w="6209030" h="645160">
                  <a:moveTo>
                    <a:pt x="1773936" y="246888"/>
                  </a:moveTo>
                  <a:lnTo>
                    <a:pt x="140677" y="246888"/>
                  </a:lnTo>
                  <a:lnTo>
                    <a:pt x="113842" y="292760"/>
                  </a:lnTo>
                  <a:lnTo>
                    <a:pt x="89420" y="339788"/>
                  </a:lnTo>
                  <a:lnTo>
                    <a:pt x="67551" y="387934"/>
                  </a:lnTo>
                  <a:lnTo>
                    <a:pt x="48310" y="437070"/>
                  </a:lnTo>
                  <a:lnTo>
                    <a:pt x="31826" y="487146"/>
                  </a:lnTo>
                  <a:lnTo>
                    <a:pt x="18211" y="538073"/>
                  </a:lnTo>
                  <a:lnTo>
                    <a:pt x="7556" y="589762"/>
                  </a:lnTo>
                  <a:lnTo>
                    <a:pt x="0" y="642112"/>
                  </a:lnTo>
                  <a:lnTo>
                    <a:pt x="1099312" y="644652"/>
                  </a:lnTo>
                  <a:lnTo>
                    <a:pt x="1246251" y="497586"/>
                  </a:lnTo>
                  <a:lnTo>
                    <a:pt x="1592961" y="497586"/>
                  </a:lnTo>
                  <a:lnTo>
                    <a:pt x="1773936" y="496316"/>
                  </a:lnTo>
                  <a:lnTo>
                    <a:pt x="1773936" y="246888"/>
                  </a:lnTo>
                  <a:close/>
                </a:path>
                <a:path w="6209030" h="645160">
                  <a:moveTo>
                    <a:pt x="6208776" y="246888"/>
                  </a:moveTo>
                  <a:lnTo>
                    <a:pt x="6179985" y="202946"/>
                  </a:lnTo>
                  <a:lnTo>
                    <a:pt x="6148806" y="160108"/>
                  </a:lnTo>
                  <a:lnTo>
                    <a:pt x="6115253" y="118402"/>
                  </a:lnTo>
                  <a:lnTo>
                    <a:pt x="6079375" y="77812"/>
                  </a:lnTo>
                  <a:lnTo>
                    <a:pt x="6041237" y="38354"/>
                  </a:lnTo>
                  <a:lnTo>
                    <a:pt x="6000877" y="0"/>
                  </a:lnTo>
                  <a:lnTo>
                    <a:pt x="4568952" y="0"/>
                  </a:lnTo>
                  <a:lnTo>
                    <a:pt x="4568952" y="246888"/>
                  </a:lnTo>
                  <a:lnTo>
                    <a:pt x="6208776" y="246888"/>
                  </a:lnTo>
                  <a:close/>
                </a:path>
              </a:pathLst>
            </a:custGeom>
            <a:solidFill>
              <a:srgbClr val="00AFE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87923" y="4171188"/>
              <a:ext cx="1777364" cy="402590"/>
            </a:xfrm>
            <a:custGeom>
              <a:avLst/>
              <a:gdLst/>
              <a:ahLst/>
              <a:cxnLst/>
              <a:rect l="l" t="t" r="r" b="b"/>
              <a:pathLst>
                <a:path w="1777365" h="402589">
                  <a:moveTo>
                    <a:pt x="1644903" y="0"/>
                  </a:moveTo>
                  <a:lnTo>
                    <a:pt x="0" y="0"/>
                  </a:lnTo>
                  <a:lnTo>
                    <a:pt x="0" y="249300"/>
                  </a:lnTo>
                  <a:lnTo>
                    <a:pt x="585215" y="249300"/>
                  </a:lnTo>
                  <a:lnTo>
                    <a:pt x="585977" y="250570"/>
                  </a:lnTo>
                  <a:lnTo>
                    <a:pt x="590676" y="250570"/>
                  </a:lnTo>
                  <a:lnTo>
                    <a:pt x="737997" y="398018"/>
                  </a:lnTo>
                  <a:lnTo>
                    <a:pt x="733678" y="402336"/>
                  </a:lnTo>
                  <a:lnTo>
                    <a:pt x="1776983" y="395097"/>
                  </a:lnTo>
                  <a:lnTo>
                    <a:pt x="1768990" y="341844"/>
                  </a:lnTo>
                  <a:lnTo>
                    <a:pt x="1758328" y="289929"/>
                  </a:lnTo>
                  <a:lnTo>
                    <a:pt x="1745116" y="239233"/>
                  </a:lnTo>
                  <a:lnTo>
                    <a:pt x="1729470" y="189642"/>
                  </a:lnTo>
                  <a:lnTo>
                    <a:pt x="1711508" y="141039"/>
                  </a:lnTo>
                  <a:lnTo>
                    <a:pt x="1691348" y="93309"/>
                  </a:lnTo>
                  <a:lnTo>
                    <a:pt x="1669107" y="46334"/>
                  </a:lnTo>
                  <a:lnTo>
                    <a:pt x="1644903" y="0"/>
                  </a:lnTo>
                  <a:close/>
                </a:path>
              </a:pathLst>
            </a:custGeom>
            <a:solidFill>
              <a:srgbClr val="00AFEF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441181" y="3524250"/>
            <a:ext cx="1683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Business</a:t>
            </a:r>
            <a:r>
              <a:rPr dirty="0" sz="1600" spc="-55">
                <a:solidFill>
                  <a:srgbClr val="4FB81C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FB81C"/>
                </a:solidFill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41181" y="4094479"/>
            <a:ext cx="1727835" cy="666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AFEF"/>
                </a:solidFill>
                <a:latin typeface="Arial"/>
                <a:cs typeface="Arial"/>
              </a:rPr>
              <a:t>Technical</a:t>
            </a:r>
            <a:r>
              <a:rPr dirty="0" sz="1600" spc="-5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AFEF"/>
                </a:solidFill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00" spc="-5">
                <a:solidFill>
                  <a:srgbClr val="EFAB00"/>
                </a:solidFill>
                <a:latin typeface="Arial"/>
                <a:cs typeface="Arial"/>
              </a:rPr>
              <a:t>Data Foundation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03081" y="1628012"/>
            <a:ext cx="2912745" cy="1437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Cloud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SAP</a:t>
            </a:r>
            <a:r>
              <a:rPr dirty="0" sz="16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 marL="50800" marR="43180">
              <a:lnSpc>
                <a:spcPct val="100699"/>
              </a:lnSpc>
            </a:pP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Customer-Specific Applications  3</a:t>
            </a:r>
            <a:r>
              <a:rPr dirty="0" baseline="26455" sz="1575" spc="-7">
                <a:solidFill>
                  <a:srgbClr val="585858"/>
                </a:solidFill>
                <a:latin typeface="Arial"/>
                <a:cs typeface="Arial"/>
              </a:rPr>
              <a:t>rd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-Party</a:t>
            </a:r>
            <a:r>
              <a:rPr dirty="0" sz="16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465"/>
              </a:spcBef>
            </a:pPr>
            <a:r>
              <a:rPr dirty="0" sz="1600" spc="-10">
                <a:solidFill>
                  <a:srgbClr val="008FD2"/>
                </a:solidFill>
                <a:latin typeface="Arial"/>
                <a:cs typeface="Arial"/>
              </a:rPr>
              <a:t>Open </a:t>
            </a:r>
            <a:r>
              <a:rPr dirty="0" sz="1600" spc="-5">
                <a:solidFill>
                  <a:srgbClr val="008FD2"/>
                </a:solidFill>
                <a:latin typeface="Arial"/>
                <a:cs typeface="Arial"/>
              </a:rPr>
              <a:t>Marketplace / </a:t>
            </a:r>
            <a:r>
              <a:rPr dirty="0" sz="1600" spc="-10">
                <a:solidFill>
                  <a:srgbClr val="008FD2"/>
                </a:solidFill>
                <a:latin typeface="Arial"/>
                <a:cs typeface="Arial"/>
              </a:rPr>
              <a:t>Open</a:t>
            </a:r>
            <a:r>
              <a:rPr dirty="0" sz="1600" spc="55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8FD2"/>
                </a:solidFill>
                <a:latin typeface="Arial"/>
                <a:cs typeface="Arial"/>
              </a:rPr>
              <a:t>APIs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8589" y="3322675"/>
            <a:ext cx="1226820" cy="1098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41935">
              <a:lnSpc>
                <a:spcPct val="117900"/>
              </a:lnSpc>
              <a:spcBef>
                <a:spcPts val="95"/>
              </a:spcBef>
            </a:pPr>
            <a:r>
              <a:rPr dirty="0" sz="1400" spc="-140">
                <a:solidFill>
                  <a:srgbClr val="4FB81C"/>
                </a:solidFill>
                <a:latin typeface="Arial"/>
                <a:cs typeface="Arial"/>
              </a:rPr>
              <a:t>Data </a:t>
            </a:r>
            <a:r>
              <a:rPr dirty="0" sz="1400" spc="-160">
                <a:solidFill>
                  <a:srgbClr val="4FB81C"/>
                </a:solidFill>
                <a:latin typeface="Arial"/>
                <a:cs typeface="Arial"/>
              </a:rPr>
              <a:t>Mgmt  </a:t>
            </a:r>
            <a:r>
              <a:rPr dirty="0" sz="1400" spc="-135">
                <a:solidFill>
                  <a:srgbClr val="4FB81C"/>
                </a:solidFill>
                <a:latin typeface="Arial"/>
                <a:cs typeface="Arial"/>
              </a:rPr>
              <a:t>Rates </a:t>
            </a:r>
            <a:r>
              <a:rPr dirty="0" sz="1400" spc="-170">
                <a:solidFill>
                  <a:srgbClr val="4FB81C"/>
                </a:solidFill>
                <a:latin typeface="Arial"/>
                <a:cs typeface="Arial"/>
              </a:rPr>
              <a:t>&amp;</a:t>
            </a:r>
            <a:r>
              <a:rPr dirty="0" sz="1400" spc="-65">
                <a:solidFill>
                  <a:srgbClr val="4FB81C"/>
                </a:solidFill>
                <a:latin typeface="Arial"/>
                <a:cs typeface="Arial"/>
              </a:rPr>
              <a:t> </a:t>
            </a:r>
            <a:r>
              <a:rPr dirty="0" sz="1400" spc="-145">
                <a:solidFill>
                  <a:srgbClr val="4FB81C"/>
                </a:solidFill>
                <a:latin typeface="Arial"/>
                <a:cs typeface="Arial"/>
              </a:rPr>
              <a:t>Measures</a:t>
            </a:r>
            <a:endParaRPr sz="1400">
              <a:latin typeface="Arial"/>
              <a:cs typeface="Arial"/>
            </a:endParaRPr>
          </a:p>
          <a:p>
            <a:pPr marL="31115" marR="424180" indent="178435">
              <a:lnSpc>
                <a:spcPct val="123700"/>
              </a:lnSpc>
              <a:spcBef>
                <a:spcPts val="335"/>
              </a:spcBef>
            </a:pPr>
            <a:r>
              <a:rPr dirty="0" sz="1400" spc="-155">
                <a:solidFill>
                  <a:srgbClr val="00AFEF"/>
                </a:solidFill>
                <a:latin typeface="Arial"/>
                <a:cs typeface="Arial"/>
              </a:rPr>
              <a:t>An</a:t>
            </a:r>
            <a:r>
              <a:rPr dirty="0" sz="1400" spc="-15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z="1400" spc="-95">
                <a:solidFill>
                  <a:srgbClr val="00AFEF"/>
                </a:solidFill>
                <a:latin typeface="Arial"/>
                <a:cs typeface="Arial"/>
              </a:rPr>
              <a:t>lytics  </a:t>
            </a:r>
            <a:r>
              <a:rPr dirty="0" sz="1400" spc="-110">
                <a:solidFill>
                  <a:srgbClr val="00AFEF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694432" y="3363467"/>
          <a:ext cx="279527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385"/>
                <a:gridCol w="1365250"/>
              </a:tblGrid>
              <a:tr h="251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135">
                          <a:solidFill>
                            <a:srgbClr val="4FB81C"/>
                          </a:solidFill>
                          <a:latin typeface="Arial"/>
                          <a:cs typeface="Arial"/>
                        </a:rPr>
                        <a:t>Master</a:t>
                      </a:r>
                      <a:r>
                        <a:rPr dirty="0" sz="1400" spc="-70">
                          <a:solidFill>
                            <a:srgbClr val="4FB8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35">
                          <a:solidFill>
                            <a:srgbClr val="4FB81C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solidFill>
                      <a:srgbClr val="E8FA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120">
                          <a:solidFill>
                            <a:srgbClr val="4FB81C"/>
                          </a:solidFill>
                          <a:latin typeface="Arial"/>
                          <a:cs typeface="Arial"/>
                        </a:rPr>
                        <a:t>Globalization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solidFill>
                      <a:srgbClr val="F4FCF0"/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160">
                          <a:solidFill>
                            <a:srgbClr val="4FB81C"/>
                          </a:solidFill>
                          <a:latin typeface="Arial"/>
                          <a:cs typeface="Arial"/>
                        </a:rPr>
                        <a:t>LOBs </a:t>
                      </a:r>
                      <a:r>
                        <a:rPr dirty="0" sz="1400" spc="-170">
                          <a:solidFill>
                            <a:srgbClr val="4FB81C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400" spc="-15">
                          <a:solidFill>
                            <a:srgbClr val="4FB8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14">
                          <a:solidFill>
                            <a:srgbClr val="4FB81C"/>
                          </a:solidFill>
                          <a:latin typeface="Arial"/>
                          <a:cs typeface="Arial"/>
                        </a:rPr>
                        <a:t>Industries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C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130">
                          <a:solidFill>
                            <a:srgbClr val="4FB81C"/>
                          </a:solidFill>
                          <a:latin typeface="Arial"/>
                          <a:cs typeface="Arial"/>
                        </a:rPr>
                        <a:t>Commercialization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ADF"/>
                    </a:solidFill>
                  </a:tcPr>
                </a:tc>
              </a:tr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75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ML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CCEFF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3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Blockchain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8F7FD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algn="ctr" marL="1270">
                        <a:lnSpc>
                          <a:spcPts val="1670"/>
                        </a:lnSpc>
                        <a:spcBef>
                          <a:spcPts val="185"/>
                        </a:spcBef>
                      </a:pPr>
                      <a:r>
                        <a:rPr dirty="0" sz="1400" spc="-135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Mobile/UX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solidFill>
                      <a:srgbClr val="E8F7F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670"/>
                        </a:lnSpc>
                        <a:spcBef>
                          <a:spcPts val="185"/>
                        </a:spcBef>
                      </a:pPr>
                      <a:r>
                        <a:rPr dirty="0" sz="1400" spc="-114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solidFill>
                      <a:srgbClr val="CCEFFB"/>
                    </a:solidFill>
                  </a:tcPr>
                </a:tc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5663946" y="3322675"/>
            <a:ext cx="995680" cy="108331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ctr" marR="116839">
              <a:lnSpc>
                <a:spcPct val="100000"/>
              </a:lnSpc>
              <a:spcBef>
                <a:spcPts val="400"/>
              </a:spcBef>
            </a:pPr>
            <a:r>
              <a:rPr dirty="0" sz="1400" spc="-130">
                <a:solidFill>
                  <a:srgbClr val="4FB81C"/>
                </a:solidFill>
                <a:latin typeface="Arial"/>
                <a:cs typeface="Arial"/>
              </a:rPr>
              <a:t>Output</a:t>
            </a:r>
            <a:r>
              <a:rPr dirty="0" sz="1400" spc="-110">
                <a:solidFill>
                  <a:srgbClr val="4FB81C"/>
                </a:solidFill>
                <a:latin typeface="Arial"/>
                <a:cs typeface="Arial"/>
              </a:rPr>
              <a:t> </a:t>
            </a:r>
            <a:r>
              <a:rPr dirty="0" sz="1400" spc="-165">
                <a:solidFill>
                  <a:srgbClr val="4FB81C"/>
                </a:solidFill>
                <a:latin typeface="Arial"/>
                <a:cs typeface="Arial"/>
              </a:rPr>
              <a:t>Mgmt</a:t>
            </a:r>
            <a:endParaRPr sz="1400">
              <a:latin typeface="Arial"/>
              <a:cs typeface="Arial"/>
            </a:endParaRPr>
          </a:p>
          <a:p>
            <a:pPr algn="ctr" marL="31750">
              <a:lnSpc>
                <a:spcPct val="100000"/>
              </a:lnSpc>
              <a:spcBef>
                <a:spcPts val="300"/>
              </a:spcBef>
            </a:pPr>
            <a:r>
              <a:rPr dirty="0" sz="1400" spc="-70">
                <a:solidFill>
                  <a:srgbClr val="4FB81C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algn="ctr" marL="255270">
              <a:lnSpc>
                <a:spcPct val="100000"/>
              </a:lnSpc>
              <a:spcBef>
                <a:spcPts val="730"/>
              </a:spcBef>
            </a:pPr>
            <a:r>
              <a:rPr dirty="0" sz="1400" spc="-135">
                <a:solidFill>
                  <a:srgbClr val="00AFEF"/>
                </a:solidFill>
                <a:latin typeface="Arial"/>
                <a:cs typeface="Arial"/>
              </a:rPr>
              <a:t>Data</a:t>
            </a:r>
            <a:r>
              <a:rPr dirty="0" sz="1400" spc="-13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400" spc="-165">
                <a:solidFill>
                  <a:srgbClr val="00AFEF"/>
                </a:solidFill>
                <a:latin typeface="Arial"/>
                <a:cs typeface="Arial"/>
              </a:rPr>
              <a:t>Mgmt</a:t>
            </a:r>
            <a:endParaRPr sz="1400">
              <a:latin typeface="Arial"/>
              <a:cs typeface="Arial"/>
            </a:endParaRPr>
          </a:p>
          <a:p>
            <a:pPr algn="ctr" marL="255270">
              <a:lnSpc>
                <a:spcPct val="100000"/>
              </a:lnSpc>
              <a:spcBef>
                <a:spcPts val="275"/>
              </a:spcBef>
            </a:pPr>
            <a:r>
              <a:rPr dirty="0" sz="1400" spc="-70">
                <a:solidFill>
                  <a:srgbClr val="82D2EF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67663" y="4474273"/>
            <a:ext cx="6561455" cy="304165"/>
            <a:chOff x="867663" y="4474273"/>
            <a:chExt cx="6561455" cy="304165"/>
          </a:xfrm>
        </p:grpSpPr>
        <p:sp>
          <p:nvSpPr>
            <p:cNvPr id="39" name="object 39"/>
            <p:cNvSpPr/>
            <p:nvPr/>
          </p:nvSpPr>
          <p:spPr>
            <a:xfrm>
              <a:off x="867663" y="4599939"/>
              <a:ext cx="6561455" cy="63500"/>
            </a:xfrm>
            <a:custGeom>
              <a:avLst/>
              <a:gdLst/>
              <a:ahLst/>
              <a:cxnLst/>
              <a:rect l="l" t="t" r="r" b="b"/>
              <a:pathLst>
                <a:path w="6561455" h="63500">
                  <a:moveTo>
                    <a:pt x="6535928" y="12192"/>
                  </a:moveTo>
                  <a:lnTo>
                    <a:pt x="6526039" y="14196"/>
                  </a:lnTo>
                  <a:lnTo>
                    <a:pt x="6517989" y="19605"/>
                  </a:lnTo>
                  <a:lnTo>
                    <a:pt x="6512532" y="27676"/>
                  </a:lnTo>
                  <a:lnTo>
                    <a:pt x="6511820" y="31196"/>
                  </a:lnTo>
                  <a:lnTo>
                    <a:pt x="6535928" y="31242"/>
                  </a:lnTo>
                  <a:lnTo>
                    <a:pt x="6535928" y="43942"/>
                  </a:lnTo>
                  <a:lnTo>
                    <a:pt x="6511806" y="43942"/>
                  </a:lnTo>
                  <a:lnTo>
                    <a:pt x="6512514" y="47454"/>
                  </a:lnTo>
                  <a:lnTo>
                    <a:pt x="6517941" y="55530"/>
                  </a:lnTo>
                  <a:lnTo>
                    <a:pt x="6526012" y="60987"/>
                  </a:lnTo>
                  <a:lnTo>
                    <a:pt x="6535928" y="62992"/>
                  </a:lnTo>
                  <a:lnTo>
                    <a:pt x="6545816" y="60987"/>
                  </a:lnTo>
                  <a:lnTo>
                    <a:pt x="6553866" y="55578"/>
                  </a:lnTo>
                  <a:lnTo>
                    <a:pt x="6559323" y="47507"/>
                  </a:lnTo>
                  <a:lnTo>
                    <a:pt x="6560044" y="43942"/>
                  </a:lnTo>
                  <a:lnTo>
                    <a:pt x="6535928" y="43942"/>
                  </a:lnTo>
                  <a:lnTo>
                    <a:pt x="6560053" y="43896"/>
                  </a:lnTo>
                  <a:lnTo>
                    <a:pt x="6561328" y="37592"/>
                  </a:lnTo>
                  <a:lnTo>
                    <a:pt x="6559341" y="27729"/>
                  </a:lnTo>
                  <a:lnTo>
                    <a:pt x="6553914" y="19653"/>
                  </a:lnTo>
                  <a:lnTo>
                    <a:pt x="6545843" y="14196"/>
                  </a:lnTo>
                  <a:lnTo>
                    <a:pt x="6535928" y="12192"/>
                  </a:lnTo>
                  <a:close/>
                </a:path>
                <a:path w="6561455" h="63500">
                  <a:moveTo>
                    <a:pt x="25450" y="0"/>
                  </a:moveTo>
                  <a:lnTo>
                    <a:pt x="15530" y="2004"/>
                  </a:lnTo>
                  <a:lnTo>
                    <a:pt x="7472" y="7413"/>
                  </a:lnTo>
                  <a:lnTo>
                    <a:pt x="2013" y="15484"/>
                  </a:lnTo>
                  <a:lnTo>
                    <a:pt x="0" y="25400"/>
                  </a:lnTo>
                  <a:lnTo>
                    <a:pt x="1978" y="35262"/>
                  </a:lnTo>
                  <a:lnTo>
                    <a:pt x="7407" y="43338"/>
                  </a:lnTo>
                  <a:lnTo>
                    <a:pt x="15469" y="48795"/>
                  </a:lnTo>
                  <a:lnTo>
                    <a:pt x="25349" y="50800"/>
                  </a:lnTo>
                  <a:lnTo>
                    <a:pt x="35269" y="48795"/>
                  </a:lnTo>
                  <a:lnTo>
                    <a:pt x="43327" y="43386"/>
                  </a:lnTo>
                  <a:lnTo>
                    <a:pt x="48786" y="35315"/>
                  </a:lnTo>
                  <a:lnTo>
                    <a:pt x="49501" y="31795"/>
                  </a:lnTo>
                  <a:lnTo>
                    <a:pt x="25387" y="31750"/>
                  </a:lnTo>
                  <a:lnTo>
                    <a:pt x="25412" y="19050"/>
                  </a:lnTo>
                  <a:lnTo>
                    <a:pt x="49526" y="19050"/>
                  </a:lnTo>
                  <a:lnTo>
                    <a:pt x="48821" y="15537"/>
                  </a:lnTo>
                  <a:lnTo>
                    <a:pt x="43392" y="7461"/>
                  </a:lnTo>
                  <a:lnTo>
                    <a:pt x="35330" y="2004"/>
                  </a:lnTo>
                  <a:lnTo>
                    <a:pt x="25450" y="0"/>
                  </a:lnTo>
                  <a:close/>
                </a:path>
                <a:path w="6561455" h="63500">
                  <a:moveTo>
                    <a:pt x="6511820" y="31196"/>
                  </a:moveTo>
                  <a:lnTo>
                    <a:pt x="6510528" y="37592"/>
                  </a:lnTo>
                  <a:lnTo>
                    <a:pt x="6511797" y="43896"/>
                  </a:lnTo>
                  <a:lnTo>
                    <a:pt x="6535928" y="43942"/>
                  </a:lnTo>
                  <a:lnTo>
                    <a:pt x="6535928" y="31242"/>
                  </a:lnTo>
                  <a:lnTo>
                    <a:pt x="6511820" y="31196"/>
                  </a:lnTo>
                  <a:close/>
                </a:path>
                <a:path w="6561455" h="63500">
                  <a:moveTo>
                    <a:pt x="49535" y="19095"/>
                  </a:moveTo>
                  <a:lnTo>
                    <a:pt x="50800" y="25400"/>
                  </a:lnTo>
                  <a:lnTo>
                    <a:pt x="49501" y="31795"/>
                  </a:lnTo>
                  <a:lnTo>
                    <a:pt x="6511797" y="43896"/>
                  </a:lnTo>
                  <a:lnTo>
                    <a:pt x="6510528" y="37592"/>
                  </a:lnTo>
                  <a:lnTo>
                    <a:pt x="6511820" y="31196"/>
                  </a:lnTo>
                  <a:lnTo>
                    <a:pt x="49535" y="19095"/>
                  </a:lnTo>
                  <a:close/>
                </a:path>
                <a:path w="6561455" h="63500">
                  <a:moveTo>
                    <a:pt x="25412" y="19050"/>
                  </a:moveTo>
                  <a:lnTo>
                    <a:pt x="25387" y="31750"/>
                  </a:lnTo>
                  <a:lnTo>
                    <a:pt x="49501" y="31795"/>
                  </a:lnTo>
                  <a:lnTo>
                    <a:pt x="50800" y="25400"/>
                  </a:lnTo>
                  <a:lnTo>
                    <a:pt x="49535" y="19095"/>
                  </a:lnTo>
                  <a:lnTo>
                    <a:pt x="25412" y="19050"/>
                  </a:lnTo>
                  <a:close/>
                </a:path>
                <a:path w="6561455" h="63500">
                  <a:moveTo>
                    <a:pt x="49526" y="19050"/>
                  </a:moveTo>
                  <a:lnTo>
                    <a:pt x="25412" y="19050"/>
                  </a:lnTo>
                  <a:lnTo>
                    <a:pt x="49535" y="19095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86355" y="4479035"/>
              <a:ext cx="4084320" cy="294640"/>
            </a:xfrm>
            <a:custGeom>
              <a:avLst/>
              <a:gdLst/>
              <a:ahLst/>
              <a:cxnLst/>
              <a:rect l="l" t="t" r="r" b="b"/>
              <a:pathLst>
                <a:path w="4084320" h="294639">
                  <a:moveTo>
                    <a:pt x="3936873" y="0"/>
                  </a:moveTo>
                  <a:lnTo>
                    <a:pt x="147446" y="0"/>
                  </a:lnTo>
                  <a:lnTo>
                    <a:pt x="0" y="147065"/>
                  </a:lnTo>
                  <a:lnTo>
                    <a:pt x="147446" y="294131"/>
                  </a:lnTo>
                  <a:lnTo>
                    <a:pt x="3936873" y="294131"/>
                  </a:lnTo>
                  <a:lnTo>
                    <a:pt x="4084320" y="147065"/>
                  </a:lnTo>
                  <a:lnTo>
                    <a:pt x="3936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086355" y="4479035"/>
              <a:ext cx="4084320" cy="294640"/>
            </a:xfrm>
            <a:custGeom>
              <a:avLst/>
              <a:gdLst/>
              <a:ahLst/>
              <a:cxnLst/>
              <a:rect l="l" t="t" r="r" b="b"/>
              <a:pathLst>
                <a:path w="4084320" h="294639">
                  <a:moveTo>
                    <a:pt x="4084320" y="147065"/>
                  </a:moveTo>
                  <a:lnTo>
                    <a:pt x="3936873" y="0"/>
                  </a:lnTo>
                  <a:lnTo>
                    <a:pt x="147446" y="0"/>
                  </a:lnTo>
                  <a:lnTo>
                    <a:pt x="0" y="147065"/>
                  </a:lnTo>
                  <a:lnTo>
                    <a:pt x="147446" y="294131"/>
                  </a:lnTo>
                  <a:lnTo>
                    <a:pt x="3936873" y="294131"/>
                  </a:lnTo>
                  <a:lnTo>
                    <a:pt x="4084320" y="147065"/>
                  </a:lnTo>
                  <a:close/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640583" y="4505325"/>
            <a:ext cx="306387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5">
                <a:solidFill>
                  <a:srgbClr val="EFAB00"/>
                </a:solidFill>
                <a:latin typeface="Arial"/>
                <a:cs typeface="Arial"/>
              </a:rPr>
              <a:t>SAP HANA </a:t>
            </a:r>
            <a:r>
              <a:rPr dirty="0" sz="1450" spc="15">
                <a:solidFill>
                  <a:srgbClr val="EFAB00"/>
                </a:solidFill>
                <a:latin typeface="Arial"/>
                <a:cs typeface="Arial"/>
              </a:rPr>
              <a:t>Data </a:t>
            </a:r>
            <a:r>
              <a:rPr dirty="0" sz="1450" spc="20">
                <a:solidFill>
                  <a:srgbClr val="EFAB00"/>
                </a:solidFill>
                <a:latin typeface="Arial"/>
                <a:cs typeface="Arial"/>
              </a:rPr>
              <a:t>Management</a:t>
            </a:r>
            <a:r>
              <a:rPr dirty="0" sz="1450" spc="-155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1450" spc="15">
                <a:solidFill>
                  <a:srgbClr val="EFAB00"/>
                </a:solidFill>
                <a:latin typeface="Arial"/>
                <a:cs typeface="Arial"/>
              </a:rPr>
              <a:t>Suite</a:t>
            </a:r>
            <a:endParaRPr sz="1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07805" y="6113779"/>
            <a:ext cx="25819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666666"/>
                </a:solidFill>
                <a:latin typeface="Arial"/>
                <a:cs typeface="Arial"/>
              </a:rPr>
              <a:t>2) </a:t>
            </a:r>
            <a:r>
              <a:rPr dirty="0" sz="1400" spc="-135">
                <a:solidFill>
                  <a:srgbClr val="666666"/>
                </a:solidFill>
                <a:latin typeface="Arial"/>
                <a:cs typeface="Arial"/>
              </a:rPr>
              <a:t>planned </a:t>
            </a:r>
            <a:r>
              <a:rPr dirty="0" sz="1400" spc="-120">
                <a:solidFill>
                  <a:srgbClr val="666666"/>
                </a:solidFill>
                <a:latin typeface="Arial"/>
                <a:cs typeface="Arial"/>
              </a:rPr>
              <a:t>innovations </a:t>
            </a:r>
            <a:r>
              <a:rPr dirty="0" sz="1400" spc="-70">
                <a:solidFill>
                  <a:srgbClr val="666666"/>
                </a:solidFill>
                <a:latin typeface="Arial"/>
                <a:cs typeface="Arial"/>
              </a:rPr>
              <a:t>/ </a:t>
            </a:r>
            <a:r>
              <a:rPr dirty="0" sz="1400" spc="-114">
                <a:solidFill>
                  <a:srgbClr val="666666"/>
                </a:solidFill>
                <a:latin typeface="Arial"/>
                <a:cs typeface="Arial"/>
              </a:rPr>
              <a:t>future</a:t>
            </a:r>
            <a:r>
              <a:rPr dirty="0" sz="1400" spc="1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666666"/>
                </a:solidFill>
                <a:latin typeface="Arial"/>
                <a:cs typeface="Arial"/>
              </a:rPr>
              <a:t>direction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41181" y="4923282"/>
            <a:ext cx="1266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Environments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41181" y="5445353"/>
            <a:ext cx="10083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Multi-cloud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638300" y="4675632"/>
            <a:ext cx="4927600" cy="645160"/>
            <a:chOff x="1638300" y="4675632"/>
            <a:chExt cx="4927600" cy="645160"/>
          </a:xfrm>
        </p:grpSpPr>
        <p:sp>
          <p:nvSpPr>
            <p:cNvPr id="47" name="object 47"/>
            <p:cNvSpPr/>
            <p:nvPr/>
          </p:nvSpPr>
          <p:spPr>
            <a:xfrm>
              <a:off x="1638300" y="4882896"/>
              <a:ext cx="1679448" cy="2301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920740" y="4675632"/>
              <a:ext cx="644652" cy="6446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360164" y="4896612"/>
              <a:ext cx="518159" cy="203200"/>
            </a:xfrm>
            <a:custGeom>
              <a:avLst/>
              <a:gdLst/>
              <a:ahLst/>
              <a:cxnLst/>
              <a:rect l="l" t="t" r="r" b="b"/>
              <a:pathLst>
                <a:path w="518160" h="203200">
                  <a:moveTo>
                    <a:pt x="510159" y="0"/>
                  </a:moveTo>
                  <a:lnTo>
                    <a:pt x="8000" y="0"/>
                  </a:lnTo>
                  <a:lnTo>
                    <a:pt x="0" y="8000"/>
                  </a:lnTo>
                  <a:lnTo>
                    <a:pt x="0" y="194690"/>
                  </a:lnTo>
                  <a:lnTo>
                    <a:pt x="8000" y="202692"/>
                  </a:lnTo>
                  <a:lnTo>
                    <a:pt x="510159" y="202692"/>
                  </a:lnTo>
                  <a:lnTo>
                    <a:pt x="518160" y="194690"/>
                  </a:lnTo>
                  <a:lnTo>
                    <a:pt x="518160" y="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360164" y="4896612"/>
              <a:ext cx="518159" cy="203200"/>
            </a:xfrm>
            <a:custGeom>
              <a:avLst/>
              <a:gdLst/>
              <a:ahLst/>
              <a:cxnLst/>
              <a:rect l="l" t="t" r="r" b="b"/>
              <a:pathLst>
                <a:path w="518160" h="203200">
                  <a:moveTo>
                    <a:pt x="0" y="17906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907" y="0"/>
                  </a:lnTo>
                  <a:lnTo>
                    <a:pt x="500252" y="0"/>
                  </a:lnTo>
                  <a:lnTo>
                    <a:pt x="510159" y="0"/>
                  </a:lnTo>
                  <a:lnTo>
                    <a:pt x="518160" y="8000"/>
                  </a:lnTo>
                  <a:lnTo>
                    <a:pt x="518160" y="17906"/>
                  </a:lnTo>
                  <a:lnTo>
                    <a:pt x="518160" y="184785"/>
                  </a:lnTo>
                  <a:lnTo>
                    <a:pt x="518160" y="194690"/>
                  </a:lnTo>
                  <a:lnTo>
                    <a:pt x="510159" y="202692"/>
                  </a:lnTo>
                  <a:lnTo>
                    <a:pt x="500252" y="202692"/>
                  </a:lnTo>
                  <a:lnTo>
                    <a:pt x="17907" y="202692"/>
                  </a:lnTo>
                  <a:lnTo>
                    <a:pt x="8000" y="202692"/>
                  </a:lnTo>
                  <a:lnTo>
                    <a:pt x="0" y="194690"/>
                  </a:lnTo>
                  <a:lnTo>
                    <a:pt x="0" y="184785"/>
                  </a:lnTo>
                  <a:lnTo>
                    <a:pt x="0" y="1790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360164" y="4896611"/>
            <a:ext cx="51815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040">
              <a:lnSpc>
                <a:spcPts val="1595"/>
              </a:lnSpc>
            </a:pPr>
            <a:r>
              <a:rPr dirty="0" sz="1400" spc="-5">
                <a:latin typeface="Arial"/>
                <a:cs typeface="Arial"/>
              </a:rPr>
              <a:t>NEO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85809" y="2974657"/>
            <a:ext cx="3733165" cy="297815"/>
            <a:chOff x="2285809" y="2974657"/>
            <a:chExt cx="3733165" cy="297815"/>
          </a:xfrm>
        </p:grpSpPr>
        <p:sp>
          <p:nvSpPr>
            <p:cNvPr id="53" name="object 53"/>
            <p:cNvSpPr/>
            <p:nvPr/>
          </p:nvSpPr>
          <p:spPr>
            <a:xfrm>
              <a:off x="2290572" y="2979420"/>
              <a:ext cx="3723640" cy="288290"/>
            </a:xfrm>
            <a:custGeom>
              <a:avLst/>
              <a:gdLst/>
              <a:ahLst/>
              <a:cxnLst/>
              <a:rect l="l" t="t" r="r" b="b"/>
              <a:pathLst>
                <a:path w="3723640" h="288289">
                  <a:moveTo>
                    <a:pt x="3452749" y="0"/>
                  </a:moveTo>
                  <a:lnTo>
                    <a:pt x="270382" y="0"/>
                  </a:lnTo>
                  <a:lnTo>
                    <a:pt x="0" y="288035"/>
                  </a:lnTo>
                  <a:lnTo>
                    <a:pt x="3723131" y="288035"/>
                  </a:lnTo>
                  <a:lnTo>
                    <a:pt x="3452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290572" y="2979420"/>
              <a:ext cx="3723640" cy="288290"/>
            </a:xfrm>
            <a:custGeom>
              <a:avLst/>
              <a:gdLst/>
              <a:ahLst/>
              <a:cxnLst/>
              <a:rect l="l" t="t" r="r" b="b"/>
              <a:pathLst>
                <a:path w="3723640" h="288289">
                  <a:moveTo>
                    <a:pt x="0" y="288035"/>
                  </a:moveTo>
                  <a:lnTo>
                    <a:pt x="270382" y="0"/>
                  </a:lnTo>
                  <a:lnTo>
                    <a:pt x="3452749" y="0"/>
                  </a:lnTo>
                  <a:lnTo>
                    <a:pt x="3723131" y="288035"/>
                  </a:lnTo>
                  <a:lnTo>
                    <a:pt x="0" y="288035"/>
                  </a:lnTo>
                  <a:close/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2732277" y="3001517"/>
            <a:ext cx="280035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solidFill>
                  <a:srgbClr val="008FD2"/>
                </a:solidFill>
                <a:latin typeface="Arial"/>
                <a:cs typeface="Arial"/>
              </a:rPr>
              <a:t>Marketplace </a:t>
            </a:r>
            <a:r>
              <a:rPr dirty="0" sz="1450" spc="25">
                <a:solidFill>
                  <a:srgbClr val="008FD2"/>
                </a:solidFill>
                <a:latin typeface="Arial"/>
                <a:cs typeface="Arial"/>
              </a:rPr>
              <a:t>&amp; </a:t>
            </a:r>
            <a:r>
              <a:rPr dirty="0" sz="1450" spc="20">
                <a:solidFill>
                  <a:srgbClr val="008FD2"/>
                </a:solidFill>
                <a:latin typeface="Arial"/>
                <a:cs typeface="Arial"/>
              </a:rPr>
              <a:t>API </a:t>
            </a:r>
            <a:r>
              <a:rPr dirty="0" sz="1450" spc="15">
                <a:solidFill>
                  <a:srgbClr val="008FD2"/>
                </a:solidFill>
                <a:latin typeface="Arial"/>
                <a:cs typeface="Arial"/>
              </a:rPr>
              <a:t>Business</a:t>
            </a:r>
            <a:r>
              <a:rPr dirty="0" sz="1450" spc="-130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sz="1450" spc="20">
                <a:solidFill>
                  <a:srgbClr val="008FD2"/>
                </a:solidFill>
                <a:latin typeface="Arial"/>
                <a:cs typeface="Arial"/>
              </a:rPr>
              <a:t>Hub</a:t>
            </a:r>
            <a:endParaRPr sz="14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57300" y="5436108"/>
            <a:ext cx="438912" cy="216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900173" y="5405120"/>
            <a:ext cx="53232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51205" algn="l"/>
                <a:tab pos="2417445" algn="l"/>
                <a:tab pos="3906520" algn="l"/>
              </a:tabLst>
            </a:pPr>
            <a:r>
              <a:rPr dirty="0" sz="1600" spc="-5">
                <a:solidFill>
                  <a:srgbClr val="666666"/>
                </a:solidFill>
                <a:latin typeface="Arial"/>
                <a:cs typeface="Arial"/>
              </a:rPr>
              <a:t>AWS	Microsoft</a:t>
            </a:r>
            <a:r>
              <a:rPr dirty="0" sz="16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666666"/>
                </a:solidFill>
                <a:latin typeface="Arial"/>
                <a:cs typeface="Arial"/>
              </a:rPr>
              <a:t>Azure	Google</a:t>
            </a:r>
            <a:r>
              <a:rPr dirty="0" sz="16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666666"/>
                </a:solidFill>
                <a:latin typeface="Arial"/>
                <a:cs typeface="Arial"/>
              </a:rPr>
              <a:t>Cloud	Alibaba Cloud</a:t>
            </a:r>
            <a:r>
              <a:rPr dirty="0" sz="1600" spc="-3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baseline="55555" sz="1350" spc="22">
                <a:latin typeface="Arial"/>
                <a:cs typeface="Arial"/>
              </a:rPr>
              <a:t>2</a:t>
            </a:r>
            <a:endParaRPr baseline="55555" sz="1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2929890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Architecture and</a:t>
            </a:r>
            <a:r>
              <a:rPr dirty="0" sz="1800" spc="-2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pc="-5"/>
              <a:t>High-level</a:t>
            </a:r>
            <a:r>
              <a:rPr dirty="0" spc="-25"/>
              <a:t> </a:t>
            </a:r>
            <a:r>
              <a:rPr dirty="0"/>
              <a:t>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531491"/>
            <a:ext cx="6371590" cy="30549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000" spc="-30" b="1">
                <a:latin typeface="Arial"/>
                <a:cs typeface="Arial"/>
              </a:rPr>
              <a:t>Target </a:t>
            </a:r>
            <a:r>
              <a:rPr dirty="0" sz="2000" spc="-5" b="1">
                <a:latin typeface="Arial"/>
                <a:cs typeface="Arial"/>
              </a:rPr>
              <a:t>audience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Application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developers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Operation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experts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5">
                <a:latin typeface="Arial"/>
                <a:cs typeface="Arial"/>
              </a:rPr>
              <a:t>decision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makers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000" b="1">
                <a:latin typeface="Arial"/>
                <a:cs typeface="Arial"/>
              </a:rPr>
              <a:t>Course requirements for hands-on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exercises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Basic programming skills, </a:t>
            </a:r>
            <a:r>
              <a:rPr dirty="0" sz="1800" spc="-10">
                <a:latin typeface="Arial"/>
                <a:cs typeface="Arial"/>
              </a:rPr>
              <a:t>ideally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Java </a:t>
            </a:r>
            <a:r>
              <a:rPr dirty="0" sz="1800" spc="-5">
                <a:latin typeface="Arial"/>
                <a:cs typeface="Arial"/>
              </a:rPr>
              <a:t>and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JavaScript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Basic </a:t>
            </a:r>
            <a:r>
              <a:rPr dirty="0" sz="1800" spc="-10">
                <a:latin typeface="Arial"/>
                <a:cs typeface="Arial"/>
              </a:rPr>
              <a:t>knowledge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how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use an IDE, </a:t>
            </a:r>
            <a:r>
              <a:rPr dirty="0" sz="1800" spc="-10">
                <a:latin typeface="Arial"/>
                <a:cs typeface="Arial"/>
              </a:rPr>
              <a:t>ideally </a:t>
            </a:r>
            <a:r>
              <a:rPr dirty="0" sz="1800">
                <a:latin typeface="Arial"/>
                <a:cs typeface="Arial"/>
              </a:rPr>
              <a:t>SAP </a:t>
            </a:r>
            <a:r>
              <a:rPr dirty="0" sz="1800" spc="-15">
                <a:latin typeface="Arial"/>
                <a:cs typeface="Arial"/>
              </a:rPr>
              <a:t>Web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IDE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No prior experience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SAP </a:t>
            </a:r>
            <a:r>
              <a:rPr dirty="0" sz="1800" spc="-5">
                <a:latin typeface="Arial"/>
                <a:cs typeface="Arial"/>
              </a:rPr>
              <a:t>Cloud Platform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necessary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679" y="243332"/>
            <a:ext cx="20186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Course</a:t>
            </a:r>
            <a:r>
              <a:rPr dirty="0" sz="1800" spc="-3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679" y="516127"/>
            <a:ext cx="50622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Target </a:t>
            </a:r>
            <a:r>
              <a:rPr dirty="0"/>
              <a:t>audience and course</a:t>
            </a:r>
            <a:r>
              <a:rPr dirty="0" spc="-70"/>
              <a:t> </a:t>
            </a:r>
            <a:r>
              <a:rPr dirty="0"/>
              <a:t>requirements</a:t>
            </a:r>
          </a:p>
        </p:txBody>
      </p:sp>
      <p:sp>
        <p:nvSpPr>
          <p:cNvPr id="5" name="object 5"/>
          <p:cNvSpPr/>
          <p:nvPr/>
        </p:nvSpPr>
        <p:spPr>
          <a:xfrm>
            <a:off x="8555973" y="2034738"/>
            <a:ext cx="2576612" cy="2255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z="900" spc="-5">
                <a:latin typeface="Arial"/>
                <a:cs typeface="Arial"/>
              </a:rPr>
              <a:t>3</a:t>
            </a:fld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8318500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Architecture and</a:t>
            </a:r>
            <a:r>
              <a:rPr dirty="0" sz="1800" spc="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Scenario 1 – Supporting sustainable farms with SAP </a:t>
            </a:r>
            <a:r>
              <a:rPr dirty="0" spc="-5"/>
              <a:t>Analytics</a:t>
            </a:r>
            <a:r>
              <a:rPr dirty="0" spc="-260"/>
              <a:t> </a:t>
            </a:r>
            <a:r>
              <a:rPr dirty="0"/>
              <a:t>Cloud</a:t>
            </a:r>
          </a:p>
        </p:txBody>
      </p:sp>
      <p:sp>
        <p:nvSpPr>
          <p:cNvPr id="3" name="object 3"/>
          <p:cNvSpPr/>
          <p:nvPr/>
        </p:nvSpPr>
        <p:spPr>
          <a:xfrm>
            <a:off x="475487" y="1708404"/>
            <a:ext cx="11281032" cy="467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679" y="243332"/>
            <a:ext cx="2929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Architecture and</a:t>
            </a:r>
            <a:r>
              <a:rPr dirty="0" sz="1800" spc="-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679" y="516127"/>
            <a:ext cx="783272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Scenario 2 – Build a custom SAP </a:t>
            </a:r>
            <a:r>
              <a:rPr dirty="0" spc="-5"/>
              <a:t>Fiori-like </a:t>
            </a:r>
            <a:r>
              <a:rPr dirty="0"/>
              <a:t>app for SAP</a:t>
            </a:r>
            <a:r>
              <a:rPr dirty="0" spc="-185"/>
              <a:t> </a:t>
            </a:r>
            <a:r>
              <a:rPr dirty="0"/>
              <a:t>S/4HANA</a:t>
            </a:r>
          </a:p>
        </p:txBody>
      </p:sp>
      <p:sp>
        <p:nvSpPr>
          <p:cNvPr id="4" name="object 4"/>
          <p:cNvSpPr/>
          <p:nvPr/>
        </p:nvSpPr>
        <p:spPr>
          <a:xfrm>
            <a:off x="504841" y="1631522"/>
            <a:ext cx="11177744" cy="4743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857567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Architecture and</a:t>
            </a:r>
            <a:r>
              <a:rPr dirty="0" sz="1800" spc="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Scenario 3 – Automate </a:t>
            </a:r>
            <a:r>
              <a:rPr dirty="0" spc="-5"/>
              <a:t>employee </a:t>
            </a:r>
            <a:r>
              <a:rPr dirty="0"/>
              <a:t>onboarding processes with</a:t>
            </a:r>
            <a:r>
              <a:rPr dirty="0" spc="-160"/>
              <a:t> </a:t>
            </a:r>
            <a:r>
              <a:rPr dirty="0" spc="-10"/>
              <a:t>Workflow</a:t>
            </a:r>
          </a:p>
        </p:txBody>
      </p:sp>
      <p:sp>
        <p:nvSpPr>
          <p:cNvPr id="3" name="object 3"/>
          <p:cNvSpPr/>
          <p:nvPr/>
        </p:nvSpPr>
        <p:spPr>
          <a:xfrm>
            <a:off x="649857" y="1543811"/>
            <a:ext cx="10920496" cy="4856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531491"/>
            <a:ext cx="6188075" cy="253682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SAP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Cloud Platform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Web</a:t>
            </a:r>
            <a:r>
              <a:rPr dirty="0" u="heavy" sz="2000" spc="-8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Site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Explaining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>
                <a:latin typeface="Arial"/>
                <a:cs typeface="Arial"/>
              </a:rPr>
              <a:t>site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different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categories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Blueprints and</a:t>
            </a:r>
            <a:r>
              <a:rPr dirty="0" u="heavy" sz="2000" spc="-5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Scenarios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Getting </a:t>
            </a:r>
            <a:r>
              <a:rPr dirty="0" sz="1800">
                <a:latin typeface="Arial"/>
                <a:cs typeface="Arial"/>
              </a:rPr>
              <a:t>started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SAP Cloud Platform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scenarios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Customers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SAP </a:t>
            </a:r>
            <a:r>
              <a:rPr dirty="0" sz="1800" spc="-5">
                <a:latin typeface="Arial"/>
                <a:cs typeface="Arial"/>
              </a:rPr>
              <a:t>Cloud Platform success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stories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679" y="243332"/>
            <a:ext cx="2929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Architecture and</a:t>
            </a:r>
            <a:r>
              <a:rPr dirty="0" sz="1800" spc="-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679" y="516127"/>
            <a:ext cx="19500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Hands-on/demo</a:t>
            </a:r>
          </a:p>
        </p:txBody>
      </p:sp>
      <p:sp>
        <p:nvSpPr>
          <p:cNvPr id="5" name="object 5"/>
          <p:cNvSpPr/>
          <p:nvPr/>
        </p:nvSpPr>
        <p:spPr>
          <a:xfrm>
            <a:off x="9180024" y="2057578"/>
            <a:ext cx="1149243" cy="29212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679" y="243332"/>
            <a:ext cx="2929890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Architecture and</a:t>
            </a:r>
            <a:r>
              <a:rPr dirty="0" sz="1800" spc="-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z="2000" b="1">
                <a:latin typeface="Arial"/>
                <a:cs typeface="Arial"/>
              </a:rPr>
              <a:t>Further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reading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347" y="1617345"/>
            <a:ext cx="6529070" cy="3608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SAP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Cloud Platform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Web</a:t>
            </a:r>
            <a:r>
              <a:rPr dirty="0" u="heavy" sz="2000" spc="-8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Site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Blueprints and</a:t>
            </a:r>
            <a:r>
              <a:rPr dirty="0" u="heavy" sz="2000" spc="-4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Scenarios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SAP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Cloud Platform</a:t>
            </a:r>
            <a:r>
              <a:rPr dirty="0" u="heavy" sz="2000" spc="-7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Capabilities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75000"/>
              </a:lnSpc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Scenario: Build a Custom Fiori-like App for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SAP</a:t>
            </a:r>
            <a:r>
              <a:rPr dirty="0" u="heavy" sz="2000" spc="-27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S/4HANA </a:t>
            </a:r>
            <a:r>
              <a:rPr dirty="0" sz="2000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Scenario: Supporting Sustainable Farms</a:t>
            </a:r>
            <a:r>
              <a:rPr dirty="0" u="heavy" sz="2000" spc="-9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SAP Analytics</a:t>
            </a:r>
            <a:r>
              <a:rPr dirty="0" u="heavy" sz="2000" spc="-13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Cloud</a:t>
            </a:r>
            <a:endParaRPr sz="2000">
              <a:latin typeface="Arial"/>
              <a:cs typeface="Arial"/>
            </a:endParaRPr>
          </a:p>
          <a:p>
            <a:pPr marL="12700" marR="437515">
              <a:lnSpc>
                <a:spcPct val="100000"/>
              </a:lnSpc>
              <a:spcBef>
                <a:spcPts val="1805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Scenario: Automate Employee Onboarding</a:t>
            </a:r>
            <a:r>
              <a:rPr dirty="0" u="heavy" sz="2000" spc="-24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Processes </a:t>
            </a:r>
            <a:r>
              <a:rPr dirty="0" sz="2000">
                <a:solidFill>
                  <a:srgbClr val="008FD2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with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 Workflow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1630" y="262890"/>
            <a:ext cx="2433955" cy="612775"/>
          </a:xfrm>
          <a:custGeom>
            <a:avLst/>
            <a:gdLst/>
            <a:ahLst/>
            <a:cxnLst/>
            <a:rect l="l" t="t" r="r" b="b"/>
            <a:pathLst>
              <a:path w="2433954" h="612775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2331720" y="0"/>
                </a:lnTo>
                <a:lnTo>
                  <a:pt x="2371463" y="8024"/>
                </a:lnTo>
                <a:lnTo>
                  <a:pt x="2403919" y="29908"/>
                </a:lnTo>
                <a:lnTo>
                  <a:pt x="2425803" y="62364"/>
                </a:lnTo>
                <a:lnTo>
                  <a:pt x="2433828" y="102107"/>
                </a:lnTo>
                <a:lnTo>
                  <a:pt x="2433828" y="510539"/>
                </a:lnTo>
                <a:lnTo>
                  <a:pt x="2425803" y="550283"/>
                </a:lnTo>
                <a:lnTo>
                  <a:pt x="2403919" y="582739"/>
                </a:lnTo>
                <a:lnTo>
                  <a:pt x="2371463" y="604623"/>
                </a:lnTo>
                <a:lnTo>
                  <a:pt x="2331720" y="612647"/>
                </a:lnTo>
                <a:lnTo>
                  <a:pt x="102108" y="612647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19812">
            <a:solidFill>
              <a:srgbClr val="EFA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47580" y="429260"/>
            <a:ext cx="1692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Additional</a:t>
            </a:r>
            <a:r>
              <a:rPr dirty="0" sz="1600" spc="-5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Material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23831" y="350520"/>
            <a:ext cx="436245" cy="436245"/>
          </a:xfrm>
          <a:custGeom>
            <a:avLst/>
            <a:gdLst/>
            <a:ahLst/>
            <a:cxnLst/>
            <a:rect l="l" t="t" r="r" b="b"/>
            <a:pathLst>
              <a:path w="436245" h="436245">
                <a:moveTo>
                  <a:pt x="363220" y="0"/>
                </a:moveTo>
                <a:lnTo>
                  <a:pt x="72644" y="0"/>
                </a:lnTo>
                <a:lnTo>
                  <a:pt x="44362" y="5707"/>
                </a:lnTo>
                <a:lnTo>
                  <a:pt x="21272" y="21272"/>
                </a:lnTo>
                <a:lnTo>
                  <a:pt x="5707" y="44362"/>
                </a:lnTo>
                <a:lnTo>
                  <a:pt x="0" y="72643"/>
                </a:lnTo>
                <a:lnTo>
                  <a:pt x="0" y="363219"/>
                </a:lnTo>
                <a:lnTo>
                  <a:pt x="5707" y="391501"/>
                </a:lnTo>
                <a:lnTo>
                  <a:pt x="21272" y="414591"/>
                </a:lnTo>
                <a:lnTo>
                  <a:pt x="44362" y="430156"/>
                </a:lnTo>
                <a:lnTo>
                  <a:pt x="72644" y="435863"/>
                </a:lnTo>
                <a:lnTo>
                  <a:pt x="363220" y="435863"/>
                </a:lnTo>
                <a:lnTo>
                  <a:pt x="391501" y="430156"/>
                </a:lnTo>
                <a:lnTo>
                  <a:pt x="414591" y="414591"/>
                </a:lnTo>
                <a:lnTo>
                  <a:pt x="430156" y="391501"/>
                </a:lnTo>
                <a:lnTo>
                  <a:pt x="435864" y="363219"/>
                </a:lnTo>
                <a:lnTo>
                  <a:pt x="435864" y="72643"/>
                </a:lnTo>
                <a:lnTo>
                  <a:pt x="430156" y="44362"/>
                </a:lnTo>
                <a:lnTo>
                  <a:pt x="414591" y="21272"/>
                </a:lnTo>
                <a:lnTo>
                  <a:pt x="391501" y="5707"/>
                </a:lnTo>
                <a:lnTo>
                  <a:pt x="36322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479406" y="371347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18347" y="1638300"/>
            <a:ext cx="3564636" cy="4707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3846829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Architecture and</a:t>
            </a:r>
            <a:r>
              <a:rPr dirty="0" sz="1800" spc="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What </a:t>
            </a:r>
            <a:r>
              <a:rPr dirty="0" spc="-10"/>
              <a:t>you’ve </a:t>
            </a:r>
            <a:r>
              <a:rPr dirty="0"/>
              <a:t>learned in this</a:t>
            </a:r>
            <a:r>
              <a:rPr dirty="0" spc="-80"/>
              <a:t> </a:t>
            </a:r>
            <a:r>
              <a:rPr dirty="0"/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347" y="1542668"/>
            <a:ext cx="5546725" cy="10769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high-level architecture </a:t>
            </a:r>
            <a:r>
              <a:rPr dirty="0" sz="1800">
                <a:latin typeface="Arial"/>
                <a:cs typeface="Arial"/>
              </a:rPr>
              <a:t>of SAP </a:t>
            </a:r>
            <a:r>
              <a:rPr dirty="0" sz="1800" spc="-5">
                <a:latin typeface="Arial"/>
                <a:cs typeface="Arial"/>
              </a:rPr>
              <a:t>Cloud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capabilities </a:t>
            </a:r>
            <a:r>
              <a:rPr dirty="0" sz="1800">
                <a:latin typeface="Arial"/>
                <a:cs typeface="Arial"/>
              </a:rPr>
              <a:t>of SAP </a:t>
            </a:r>
            <a:r>
              <a:rPr dirty="0" sz="1800" spc="-5">
                <a:latin typeface="Arial"/>
                <a:cs typeface="Arial"/>
              </a:rPr>
              <a:t>Cloud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Getting </a:t>
            </a:r>
            <a:r>
              <a:rPr dirty="0" sz="1800">
                <a:latin typeface="Arial"/>
                <a:cs typeface="Arial"/>
              </a:rPr>
              <a:t>started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scenarios in </a:t>
            </a:r>
            <a:r>
              <a:rPr dirty="0" sz="1800">
                <a:latin typeface="Arial"/>
                <a:cs typeface="Arial"/>
              </a:rPr>
              <a:t>SAP </a:t>
            </a:r>
            <a:r>
              <a:rPr dirty="0" sz="1800" spc="-5">
                <a:latin typeface="Arial"/>
                <a:cs typeface="Arial"/>
              </a:rPr>
              <a:t>Cloud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3776" y="1636776"/>
            <a:ext cx="3564635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39" y="2888995"/>
            <a:ext cx="20193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Contact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information: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  <a:hlinkClick r:id="rId2"/>
              </a:rPr>
              <a:t>op</a:t>
            </a:r>
            <a:r>
              <a:rPr dirty="0" sz="1600" spc="-5" b="1">
                <a:latin typeface="Arial"/>
                <a:cs typeface="Arial"/>
                <a:hlinkClick r:id="rId3"/>
              </a:rPr>
              <a:t>en@sap.com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436065"/>
            <a:ext cx="3713479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" b="1">
                <a:solidFill>
                  <a:srgbClr val="EFAB00"/>
                </a:solidFill>
                <a:latin typeface="Arial"/>
                <a:cs typeface="Arial"/>
              </a:rPr>
              <a:t>Thank</a:t>
            </a:r>
            <a:r>
              <a:rPr dirty="0" sz="5500" spc="-70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5500" b="1">
                <a:solidFill>
                  <a:srgbClr val="EFAB00"/>
                </a:solidFill>
                <a:latin typeface="Arial"/>
                <a:cs typeface="Arial"/>
              </a:rPr>
              <a:t>you.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24" y="3199638"/>
            <a:ext cx="5894705" cy="3166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© </a:t>
            </a:r>
            <a:r>
              <a:rPr dirty="0" sz="800" spc="-5">
                <a:latin typeface="Arial"/>
                <a:cs typeface="Arial"/>
              </a:rPr>
              <a:t>2019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rights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  <a:p>
            <a:pPr marL="12700" marR="227329">
              <a:lnSpc>
                <a:spcPct val="100000"/>
              </a:lnSpc>
              <a:spcBef>
                <a:spcPts val="595"/>
              </a:spcBef>
            </a:pPr>
            <a:r>
              <a:rPr dirty="0" sz="800" spc="-5">
                <a:latin typeface="Arial"/>
                <a:cs typeface="Arial"/>
              </a:rPr>
              <a:t>No part of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publication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reproduced or </a:t>
            </a:r>
            <a:r>
              <a:rPr dirty="0" sz="800">
                <a:latin typeface="Arial"/>
                <a:cs typeface="Arial"/>
              </a:rPr>
              <a:t>transmitted in </a:t>
            </a:r>
            <a:r>
              <a:rPr dirty="0" sz="800" spc="-5">
                <a:latin typeface="Arial"/>
                <a:cs typeface="Arial"/>
              </a:rPr>
              <a:t>any form or for any purpose without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express </a:t>
            </a:r>
            <a:r>
              <a:rPr dirty="0" sz="800">
                <a:latin typeface="Arial"/>
                <a:cs typeface="Arial"/>
              </a:rPr>
              <a:t>permission </a:t>
            </a:r>
            <a:r>
              <a:rPr dirty="0" sz="800" spc="-5">
                <a:latin typeface="Arial"/>
                <a:cs typeface="Arial"/>
              </a:rPr>
              <a:t>of 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company.</a:t>
            </a:r>
            <a:endParaRPr sz="800">
              <a:latin typeface="Arial"/>
              <a:cs typeface="Arial"/>
            </a:endParaRPr>
          </a:p>
          <a:p>
            <a:pPr marL="12700" marR="231775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The information </a:t>
            </a:r>
            <a:r>
              <a:rPr dirty="0" sz="800" spc="-5">
                <a:latin typeface="Arial"/>
                <a:cs typeface="Arial"/>
              </a:rPr>
              <a:t>contained herein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changed without prior </a:t>
            </a:r>
            <a:r>
              <a:rPr dirty="0" sz="800">
                <a:latin typeface="Arial"/>
                <a:cs typeface="Arial"/>
              </a:rPr>
              <a:t>notice. Some </a:t>
            </a:r>
            <a:r>
              <a:rPr dirty="0" sz="800" spc="-5">
                <a:latin typeface="Arial"/>
                <a:cs typeface="Arial"/>
              </a:rPr>
              <a:t>software products </a:t>
            </a:r>
            <a:r>
              <a:rPr dirty="0" sz="800">
                <a:latin typeface="Arial"/>
                <a:cs typeface="Arial"/>
              </a:rPr>
              <a:t>marketed </a:t>
            </a:r>
            <a:r>
              <a:rPr dirty="0" sz="800" spc="-5">
                <a:latin typeface="Arial"/>
                <a:cs typeface="Arial"/>
              </a:rPr>
              <a:t>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its  </a:t>
            </a:r>
            <a:r>
              <a:rPr dirty="0" sz="800" spc="-5">
                <a:latin typeface="Arial"/>
                <a:cs typeface="Arial"/>
              </a:rPr>
              <a:t>distributors contain proprietary software </a:t>
            </a:r>
            <a:r>
              <a:rPr dirty="0" sz="800">
                <a:latin typeface="Arial"/>
                <a:cs typeface="Arial"/>
              </a:rPr>
              <a:t>components </a:t>
            </a:r>
            <a:r>
              <a:rPr dirty="0" sz="800" spc="-5">
                <a:latin typeface="Arial"/>
                <a:cs typeface="Arial"/>
              </a:rPr>
              <a:t>of other software vendors. National product </a:t>
            </a:r>
            <a:r>
              <a:rPr dirty="0" sz="800">
                <a:latin typeface="Arial"/>
                <a:cs typeface="Arial"/>
              </a:rPr>
              <a:t>specifications may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vary.</a:t>
            </a:r>
            <a:endParaRPr sz="800">
              <a:latin typeface="Arial"/>
              <a:cs typeface="Arial"/>
            </a:endParaRPr>
          </a:p>
          <a:p>
            <a:pPr marL="12700" marR="11938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These materials </a:t>
            </a:r>
            <a:r>
              <a:rPr dirty="0" sz="800" spc="-5">
                <a:latin typeface="Arial"/>
                <a:cs typeface="Arial"/>
              </a:rPr>
              <a:t>are provided 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company </a:t>
            </a:r>
            <a:r>
              <a:rPr dirty="0" sz="800" spc="-5">
                <a:latin typeface="Arial"/>
                <a:cs typeface="Arial"/>
              </a:rPr>
              <a:t>for </a:t>
            </a:r>
            <a:r>
              <a:rPr dirty="0" sz="800">
                <a:latin typeface="Arial"/>
                <a:cs typeface="Arial"/>
              </a:rPr>
              <a:t>informational </a:t>
            </a:r>
            <a:r>
              <a:rPr dirty="0" sz="800" spc="-5">
                <a:latin typeface="Arial"/>
                <a:cs typeface="Arial"/>
              </a:rPr>
              <a:t>purposes only, without representation or  warranty of any </a:t>
            </a:r>
            <a:r>
              <a:rPr dirty="0" sz="800">
                <a:latin typeface="Arial"/>
                <a:cs typeface="Arial"/>
              </a:rPr>
              <a:t>kind,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shall not be liable for errors or </a:t>
            </a:r>
            <a:r>
              <a:rPr dirty="0" sz="800">
                <a:latin typeface="Arial"/>
                <a:cs typeface="Arial"/>
              </a:rPr>
              <a:t>omissions </a:t>
            </a:r>
            <a:r>
              <a:rPr dirty="0" sz="800" spc="-5">
                <a:latin typeface="Arial"/>
                <a:cs typeface="Arial"/>
              </a:rPr>
              <a:t>with respect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5">
                <a:latin typeface="Arial"/>
                <a:cs typeface="Arial"/>
              </a:rPr>
              <a:t>materials.  </a:t>
            </a:r>
            <a:r>
              <a:rPr dirty="0" sz="800">
                <a:latin typeface="Arial"/>
                <a:cs typeface="Arial"/>
              </a:rPr>
              <a:t>The only </a:t>
            </a:r>
            <a:r>
              <a:rPr dirty="0" sz="800" spc="-5">
                <a:latin typeface="Arial"/>
                <a:cs typeface="Arial"/>
              </a:rPr>
              <a:t>warranties </a:t>
            </a:r>
            <a:r>
              <a:rPr dirty="0" sz="800">
                <a:latin typeface="Arial"/>
                <a:cs typeface="Arial"/>
              </a:rPr>
              <a:t>for SAP or SAP affiliate company </a:t>
            </a:r>
            <a:r>
              <a:rPr dirty="0" sz="800" spc="-5">
                <a:latin typeface="Arial"/>
                <a:cs typeface="Arial"/>
              </a:rPr>
              <a:t>products </a:t>
            </a:r>
            <a:r>
              <a:rPr dirty="0" sz="80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services are </a:t>
            </a:r>
            <a:r>
              <a:rPr dirty="0" sz="800">
                <a:latin typeface="Arial"/>
                <a:cs typeface="Arial"/>
              </a:rPr>
              <a:t>those that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set forth in the </a:t>
            </a:r>
            <a:r>
              <a:rPr dirty="0" sz="800" spc="-5">
                <a:latin typeface="Arial"/>
                <a:cs typeface="Arial"/>
              </a:rPr>
              <a:t>express </a:t>
            </a:r>
            <a:r>
              <a:rPr dirty="0" sz="800">
                <a:latin typeface="Arial"/>
                <a:cs typeface="Arial"/>
              </a:rPr>
              <a:t>warranty  statements accompanying such </a:t>
            </a:r>
            <a:r>
              <a:rPr dirty="0" sz="800" spc="-5">
                <a:latin typeface="Arial"/>
                <a:cs typeface="Arial"/>
              </a:rPr>
              <a:t>products and services, </a:t>
            </a:r>
            <a:r>
              <a:rPr dirty="0" sz="800">
                <a:latin typeface="Arial"/>
                <a:cs typeface="Arial"/>
              </a:rPr>
              <a:t>if </a:t>
            </a:r>
            <a:r>
              <a:rPr dirty="0" sz="800" spc="-5">
                <a:latin typeface="Arial"/>
                <a:cs typeface="Arial"/>
              </a:rPr>
              <a:t>any. Nothing herein should be construed as </a:t>
            </a:r>
            <a:r>
              <a:rPr dirty="0" sz="800">
                <a:latin typeface="Arial"/>
                <a:cs typeface="Arial"/>
              </a:rPr>
              <a:t>constituting </a:t>
            </a:r>
            <a:r>
              <a:rPr dirty="0" sz="800" spc="-5">
                <a:latin typeface="Arial"/>
                <a:cs typeface="Arial"/>
              </a:rPr>
              <a:t>an additional  warranty.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particular,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have no obligation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pursue any course of </a:t>
            </a:r>
            <a:r>
              <a:rPr dirty="0" sz="800">
                <a:latin typeface="Arial"/>
                <a:cs typeface="Arial"/>
              </a:rPr>
              <a:t>business </a:t>
            </a:r>
            <a:r>
              <a:rPr dirty="0" sz="800" spc="-5">
                <a:latin typeface="Arial"/>
                <a:cs typeface="Arial"/>
              </a:rPr>
              <a:t>outlined </a:t>
            </a:r>
            <a:r>
              <a:rPr dirty="0" sz="800">
                <a:latin typeface="Arial"/>
                <a:cs typeface="Arial"/>
              </a:rPr>
              <a:t>in this </a:t>
            </a:r>
            <a:r>
              <a:rPr dirty="0" sz="800" spc="5">
                <a:latin typeface="Arial"/>
                <a:cs typeface="Arial"/>
              </a:rPr>
              <a:t>document </a:t>
            </a:r>
            <a:r>
              <a:rPr dirty="0" sz="800" spc="-5">
                <a:latin typeface="Arial"/>
                <a:cs typeface="Arial"/>
              </a:rPr>
              <a:t>or  any related presentation, or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develop or release any </a:t>
            </a:r>
            <a:r>
              <a:rPr dirty="0" sz="800">
                <a:latin typeface="Arial"/>
                <a:cs typeface="Arial"/>
              </a:rPr>
              <a:t>functionality mentioned </a:t>
            </a:r>
            <a:r>
              <a:rPr dirty="0" sz="800" spc="-5">
                <a:latin typeface="Arial"/>
                <a:cs typeface="Arial"/>
              </a:rPr>
              <a:t>therein. </a:t>
            </a:r>
            <a:r>
              <a:rPr dirty="0" sz="800">
                <a:latin typeface="Arial"/>
                <a:cs typeface="Arial"/>
              </a:rPr>
              <a:t>This document, </a:t>
            </a:r>
            <a:r>
              <a:rPr dirty="0" sz="800" spc="-5">
                <a:latin typeface="Arial"/>
                <a:cs typeface="Arial"/>
              </a:rPr>
              <a:t>or any related </a:t>
            </a:r>
            <a:r>
              <a:rPr dirty="0" sz="800">
                <a:latin typeface="Arial"/>
                <a:cs typeface="Arial"/>
              </a:rPr>
              <a:t>presentation, 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SAP SE’s </a:t>
            </a:r>
            <a:r>
              <a:rPr dirty="0" sz="800" spc="-5">
                <a:latin typeface="Arial"/>
                <a:cs typeface="Arial"/>
              </a:rPr>
              <a:t>or its affiliated </a:t>
            </a:r>
            <a:r>
              <a:rPr dirty="0" sz="800">
                <a:latin typeface="Arial"/>
                <a:cs typeface="Arial"/>
              </a:rPr>
              <a:t>companies’ </a:t>
            </a:r>
            <a:r>
              <a:rPr dirty="0" sz="800" spc="-5">
                <a:latin typeface="Arial"/>
                <a:cs typeface="Arial"/>
              </a:rPr>
              <a:t>strategy and possible future developments, products, and/or </a:t>
            </a:r>
            <a:r>
              <a:rPr dirty="0" sz="800">
                <a:latin typeface="Arial"/>
                <a:cs typeface="Arial"/>
              </a:rPr>
              <a:t>platforms, </a:t>
            </a:r>
            <a:r>
              <a:rPr dirty="0" sz="800" spc="-5">
                <a:latin typeface="Arial"/>
                <a:cs typeface="Arial"/>
              </a:rPr>
              <a:t>directions, and  </a:t>
            </a:r>
            <a:r>
              <a:rPr dirty="0" sz="800">
                <a:latin typeface="Arial"/>
                <a:cs typeface="Arial"/>
              </a:rPr>
              <a:t>functionality </a:t>
            </a:r>
            <a:r>
              <a:rPr dirty="0" sz="800" spc="-5">
                <a:latin typeface="Arial"/>
                <a:cs typeface="Arial"/>
              </a:rPr>
              <a:t>are all </a:t>
            </a:r>
            <a:r>
              <a:rPr dirty="0" sz="800">
                <a:latin typeface="Arial"/>
                <a:cs typeface="Arial"/>
              </a:rPr>
              <a:t>subject to </a:t>
            </a:r>
            <a:r>
              <a:rPr dirty="0" sz="800" spc="-5">
                <a:latin typeface="Arial"/>
                <a:cs typeface="Arial"/>
              </a:rPr>
              <a:t>change and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changed 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at any </a:t>
            </a:r>
            <a:r>
              <a:rPr dirty="0" sz="800" spc="5">
                <a:latin typeface="Arial"/>
                <a:cs typeface="Arial"/>
              </a:rPr>
              <a:t>time </a:t>
            </a:r>
            <a:r>
              <a:rPr dirty="0" sz="800" spc="-5">
                <a:latin typeface="Arial"/>
                <a:cs typeface="Arial"/>
              </a:rPr>
              <a:t>for any reason  without </a:t>
            </a:r>
            <a:r>
              <a:rPr dirty="0" sz="800">
                <a:latin typeface="Arial"/>
                <a:cs typeface="Arial"/>
              </a:rPr>
              <a:t>notice. The information in this document is </a:t>
            </a:r>
            <a:r>
              <a:rPr dirty="0" sz="800" spc="-5">
                <a:latin typeface="Arial"/>
                <a:cs typeface="Arial"/>
              </a:rPr>
              <a:t>not </a:t>
            </a:r>
            <a:r>
              <a:rPr dirty="0" sz="800">
                <a:latin typeface="Arial"/>
                <a:cs typeface="Arial"/>
              </a:rPr>
              <a:t>a commitment, promise, </a:t>
            </a:r>
            <a:r>
              <a:rPr dirty="0" sz="800" spc="-5">
                <a:latin typeface="Arial"/>
                <a:cs typeface="Arial"/>
              </a:rPr>
              <a:t>or legal obligation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deliver any </a:t>
            </a:r>
            <a:r>
              <a:rPr dirty="0" sz="800">
                <a:latin typeface="Arial"/>
                <a:cs typeface="Arial"/>
              </a:rPr>
              <a:t>material, </a:t>
            </a:r>
            <a:r>
              <a:rPr dirty="0" sz="800" spc="5">
                <a:latin typeface="Arial"/>
                <a:cs typeface="Arial"/>
              </a:rPr>
              <a:t>code, </a:t>
            </a:r>
            <a:r>
              <a:rPr dirty="0" sz="800" spc="-5">
                <a:latin typeface="Arial"/>
                <a:cs typeface="Arial"/>
              </a:rPr>
              <a:t>or  functionality.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forward-looking </a:t>
            </a:r>
            <a:r>
              <a:rPr dirty="0" sz="800">
                <a:latin typeface="Arial"/>
                <a:cs typeface="Arial"/>
              </a:rPr>
              <a:t>statements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subject to </a:t>
            </a:r>
            <a:r>
              <a:rPr dirty="0" sz="800" spc="-5">
                <a:latin typeface="Arial"/>
                <a:cs typeface="Arial"/>
              </a:rPr>
              <a:t>various </a:t>
            </a:r>
            <a:r>
              <a:rPr dirty="0" sz="800">
                <a:latin typeface="Arial"/>
                <a:cs typeface="Arial"/>
              </a:rPr>
              <a:t>risks </a:t>
            </a:r>
            <a:r>
              <a:rPr dirty="0" sz="800" spc="-5">
                <a:latin typeface="Arial"/>
                <a:cs typeface="Arial"/>
              </a:rPr>
              <a:t>and uncertainties that could </a:t>
            </a:r>
            <a:r>
              <a:rPr dirty="0" sz="800">
                <a:latin typeface="Arial"/>
                <a:cs typeface="Arial"/>
              </a:rPr>
              <a:t>cause </a:t>
            </a:r>
            <a:r>
              <a:rPr dirty="0" sz="800" spc="-5">
                <a:latin typeface="Arial"/>
                <a:cs typeface="Arial"/>
              </a:rPr>
              <a:t>actual results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differ  </a:t>
            </a:r>
            <a:r>
              <a:rPr dirty="0" sz="800">
                <a:latin typeface="Arial"/>
                <a:cs typeface="Arial"/>
              </a:rPr>
              <a:t>materially </a:t>
            </a:r>
            <a:r>
              <a:rPr dirty="0" sz="800" spc="-5">
                <a:latin typeface="Arial"/>
                <a:cs typeface="Arial"/>
              </a:rPr>
              <a:t>from expectations. Readers are cautioned not </a:t>
            </a:r>
            <a:r>
              <a:rPr dirty="0" sz="800">
                <a:latin typeface="Arial"/>
                <a:cs typeface="Arial"/>
              </a:rPr>
              <a:t>to place </a:t>
            </a:r>
            <a:r>
              <a:rPr dirty="0" sz="800" spc="-5">
                <a:latin typeface="Arial"/>
                <a:cs typeface="Arial"/>
              </a:rPr>
              <a:t>undue reliance on these </a:t>
            </a:r>
            <a:r>
              <a:rPr dirty="0" sz="800">
                <a:latin typeface="Arial"/>
                <a:cs typeface="Arial"/>
              </a:rPr>
              <a:t>forward-looking statements, </a:t>
            </a:r>
            <a:r>
              <a:rPr dirty="0" sz="800" spc="-5">
                <a:latin typeface="Arial"/>
                <a:cs typeface="Arial"/>
              </a:rPr>
              <a:t>and they  should not be relied upon </a:t>
            </a:r>
            <a:r>
              <a:rPr dirty="0" sz="800">
                <a:latin typeface="Arial"/>
                <a:cs typeface="Arial"/>
              </a:rPr>
              <a:t>in making </a:t>
            </a:r>
            <a:r>
              <a:rPr dirty="0" sz="800" spc="-5">
                <a:latin typeface="Arial"/>
                <a:cs typeface="Arial"/>
              </a:rPr>
              <a:t>purchasing</a:t>
            </a:r>
            <a:r>
              <a:rPr dirty="0" sz="800" spc="6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decisions.</a:t>
            </a:r>
            <a:endParaRPr sz="800">
              <a:latin typeface="Arial"/>
              <a:cs typeface="Arial"/>
            </a:endParaRPr>
          </a:p>
          <a:p>
            <a:pPr algn="just" marL="12700" marR="34925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SAP and </a:t>
            </a:r>
            <a:r>
              <a:rPr dirty="0" sz="800" spc="-5">
                <a:latin typeface="Arial"/>
                <a:cs typeface="Arial"/>
              </a:rPr>
              <a:t>other </a:t>
            </a:r>
            <a:r>
              <a:rPr dirty="0" sz="80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products </a:t>
            </a:r>
            <a:r>
              <a:rPr dirty="0" sz="80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services </a:t>
            </a:r>
            <a:r>
              <a:rPr dirty="0" sz="800">
                <a:latin typeface="Arial"/>
                <a:cs typeface="Arial"/>
              </a:rPr>
              <a:t>mentioned </a:t>
            </a:r>
            <a:r>
              <a:rPr dirty="0" sz="800" spc="-5">
                <a:latin typeface="Arial"/>
                <a:cs typeface="Arial"/>
              </a:rPr>
              <a:t>herein </a:t>
            </a:r>
            <a:r>
              <a:rPr dirty="0" sz="800">
                <a:latin typeface="Arial"/>
                <a:cs typeface="Arial"/>
              </a:rPr>
              <a:t>as </a:t>
            </a:r>
            <a:r>
              <a:rPr dirty="0" sz="800" spc="-5">
                <a:latin typeface="Arial"/>
                <a:cs typeface="Arial"/>
              </a:rPr>
              <a:t>well </a:t>
            </a:r>
            <a:r>
              <a:rPr dirty="0" sz="800">
                <a:latin typeface="Arial"/>
                <a:cs typeface="Arial"/>
              </a:rPr>
              <a:t>as their </a:t>
            </a:r>
            <a:r>
              <a:rPr dirty="0" sz="800" spc="-5">
                <a:latin typeface="Arial"/>
                <a:cs typeface="Arial"/>
              </a:rPr>
              <a:t>respective </a:t>
            </a:r>
            <a:r>
              <a:rPr dirty="0" sz="800">
                <a:latin typeface="Arial"/>
                <a:cs typeface="Arial"/>
              </a:rPr>
              <a:t>logos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trademarks or </a:t>
            </a:r>
            <a:r>
              <a:rPr dirty="0" sz="800" spc="-5">
                <a:latin typeface="Arial"/>
                <a:cs typeface="Arial"/>
              </a:rPr>
              <a:t>registered  </a:t>
            </a:r>
            <a:r>
              <a:rPr dirty="0" sz="800">
                <a:latin typeface="Arial"/>
                <a:cs typeface="Arial"/>
              </a:rPr>
              <a:t>trademarks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(or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company) </a:t>
            </a:r>
            <a:r>
              <a:rPr dirty="0" sz="800">
                <a:latin typeface="Arial"/>
                <a:cs typeface="Arial"/>
              </a:rPr>
              <a:t>in Germany </a:t>
            </a:r>
            <a:r>
              <a:rPr dirty="0" sz="800" spc="-5">
                <a:latin typeface="Arial"/>
                <a:cs typeface="Arial"/>
              </a:rPr>
              <a:t>and other countries.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other product and service </a:t>
            </a:r>
            <a:r>
              <a:rPr dirty="0" sz="800">
                <a:latin typeface="Arial"/>
                <a:cs typeface="Arial"/>
              </a:rPr>
              <a:t>names  mentioned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the trademarks </a:t>
            </a:r>
            <a:r>
              <a:rPr dirty="0" sz="800" spc="-5">
                <a:latin typeface="Arial"/>
                <a:cs typeface="Arial"/>
              </a:rPr>
              <a:t>of their respective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companies.</a:t>
            </a:r>
            <a:endParaRPr sz="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See </a:t>
            </a:r>
            <a:r>
              <a:rPr dirty="0" u="sng" sz="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www.sap.com/corporate-en/legal/copyright/index.epx</a:t>
            </a:r>
            <a:r>
              <a:rPr dirty="0" sz="800" spc="-5">
                <a:solidFill>
                  <a:srgbClr val="008FD2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800" spc="-5">
                <a:latin typeface="Arial"/>
                <a:cs typeface="Arial"/>
              </a:rPr>
              <a:t>for additional trademark </a:t>
            </a:r>
            <a:r>
              <a:rPr dirty="0" sz="800">
                <a:latin typeface="Arial"/>
                <a:cs typeface="Arial"/>
              </a:rPr>
              <a:t>information </a:t>
            </a:r>
            <a:r>
              <a:rPr dirty="0" sz="800" spc="-5">
                <a:latin typeface="Arial"/>
                <a:cs typeface="Arial"/>
              </a:rPr>
              <a:t>and</a:t>
            </a:r>
            <a:r>
              <a:rPr dirty="0" sz="800" spc="1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notices.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24" y="2446401"/>
            <a:ext cx="1734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EFAB00"/>
                </a:solidFill>
                <a:latin typeface="Arial"/>
                <a:cs typeface="Arial"/>
                <a:hlinkClick r:id="rId3"/>
              </a:rPr>
              <a:t>www.sap.com</a:t>
            </a:r>
            <a:r>
              <a:rPr dirty="0" sz="1100" spc="-5" b="1">
                <a:latin typeface="Arial"/>
                <a:cs typeface="Arial"/>
                <a:hlinkClick r:id="rId3"/>
              </a:rPr>
              <a:t>/contactsap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2072" y="1749551"/>
            <a:ext cx="364236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3807" y="1749551"/>
            <a:ext cx="361188" cy="362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4020" y="1749551"/>
            <a:ext cx="362712" cy="36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32" y="1749551"/>
            <a:ext cx="362712" cy="36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444" y="1749551"/>
            <a:ext cx="362712" cy="362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0524" y="1445768"/>
            <a:ext cx="10820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Follow all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8671" y="6217920"/>
            <a:ext cx="1964435" cy="355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" y="6201155"/>
            <a:ext cx="1306068" cy="37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48671" y="6217920"/>
            <a:ext cx="1964435" cy="35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336" y="3660920"/>
            <a:ext cx="8245475" cy="16129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00" spc="-15">
                <a:latin typeface="Arial"/>
                <a:cs typeface="Arial"/>
              </a:rPr>
              <a:t>Week </a:t>
            </a:r>
            <a:r>
              <a:rPr dirty="0" sz="2800" spc="-5">
                <a:latin typeface="Arial"/>
                <a:cs typeface="Arial"/>
              </a:rPr>
              <a:t>1: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Unit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4: Building </a:t>
            </a:r>
            <a:r>
              <a:rPr dirty="0" sz="3600" spc="-70" b="1">
                <a:solidFill>
                  <a:srgbClr val="EFAB00"/>
                </a:solidFill>
                <a:latin typeface="Arial"/>
                <a:cs typeface="Arial"/>
              </a:rPr>
              <a:t>Your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First</a:t>
            </a:r>
            <a:r>
              <a:rPr dirty="0" sz="3600" spc="-10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Application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– Getting an</a:t>
            </a:r>
            <a:r>
              <a:rPr dirty="0" sz="3600" spc="-150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Account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5048" cy="3430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871" y="1517968"/>
            <a:ext cx="4588510" cy="20320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latin typeface="Arial"/>
                <a:cs typeface="Arial"/>
              </a:rPr>
              <a:t>Each subaccount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holds:</a:t>
            </a:r>
            <a:endParaRPr sz="2000">
              <a:latin typeface="Arial"/>
              <a:cs typeface="Arial"/>
            </a:endParaRPr>
          </a:p>
          <a:p>
            <a:pPr marL="193675" indent="-177165">
              <a:lnSpc>
                <a:spcPct val="100000"/>
              </a:lnSpc>
              <a:spcBef>
                <a:spcPts val="615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600" spc="-5">
                <a:solidFill>
                  <a:srgbClr val="008FD2"/>
                </a:solidFill>
                <a:latin typeface="Arial"/>
                <a:cs typeface="Arial"/>
              </a:rPr>
              <a:t>Resources </a:t>
            </a:r>
            <a:r>
              <a:rPr dirty="0" sz="1600" spc="-5">
                <a:latin typeface="Arial"/>
                <a:cs typeface="Arial"/>
              </a:rPr>
              <a:t>that can be consumed by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apps</a:t>
            </a:r>
            <a:endParaRPr sz="1600">
              <a:latin typeface="Arial"/>
              <a:cs typeface="Arial"/>
            </a:endParaRPr>
          </a:p>
          <a:p>
            <a:pPr marL="193675" indent="-177165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600" spc="-5">
                <a:solidFill>
                  <a:srgbClr val="008FD2"/>
                </a:solidFill>
                <a:latin typeface="Arial"/>
                <a:cs typeface="Arial"/>
              </a:rPr>
              <a:t>Users </a:t>
            </a:r>
            <a:r>
              <a:rPr dirty="0" sz="1600" spc="-5">
                <a:latin typeface="Arial"/>
                <a:cs typeface="Arial"/>
              </a:rPr>
              <a:t>allowed to </a:t>
            </a:r>
            <a:r>
              <a:rPr dirty="0" sz="1600" spc="-10">
                <a:latin typeface="Arial"/>
                <a:cs typeface="Arial"/>
              </a:rPr>
              <a:t>work </a:t>
            </a:r>
            <a:r>
              <a:rPr dirty="0" sz="1600" spc="-5">
                <a:latin typeface="Arial"/>
                <a:cs typeface="Arial"/>
              </a:rPr>
              <a:t>in the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subaccount</a:t>
            </a:r>
            <a:endParaRPr sz="1600">
              <a:latin typeface="Arial"/>
              <a:cs typeface="Arial"/>
            </a:endParaRPr>
          </a:p>
          <a:p>
            <a:pPr marL="193675" indent="-177165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600" spc="-5">
                <a:solidFill>
                  <a:srgbClr val="008FD2"/>
                </a:solidFill>
                <a:latin typeface="Arial"/>
                <a:cs typeface="Arial"/>
              </a:rPr>
              <a:t>Apps </a:t>
            </a:r>
            <a:r>
              <a:rPr dirty="0" sz="1600" spc="-5">
                <a:latin typeface="Arial"/>
                <a:cs typeface="Arial"/>
              </a:rPr>
              <a:t>deployed and running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the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subaccount</a:t>
            </a:r>
            <a:endParaRPr sz="1600">
              <a:latin typeface="Arial"/>
              <a:cs typeface="Arial"/>
            </a:endParaRPr>
          </a:p>
          <a:p>
            <a:pPr marL="193675" indent="-177165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600" spc="-10">
                <a:solidFill>
                  <a:srgbClr val="008FD2"/>
                </a:solidFill>
                <a:latin typeface="Arial"/>
                <a:cs typeface="Arial"/>
              </a:rPr>
              <a:t>Data </a:t>
            </a:r>
            <a:r>
              <a:rPr dirty="0" sz="1600" spc="-5">
                <a:latin typeface="Arial"/>
                <a:cs typeface="Arial"/>
              </a:rPr>
              <a:t>written by apps running in the</a:t>
            </a:r>
            <a:r>
              <a:rPr dirty="0" sz="1600" spc="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subaccount</a:t>
            </a:r>
            <a:endParaRPr sz="1600">
              <a:latin typeface="Arial"/>
              <a:cs typeface="Arial"/>
            </a:endParaRPr>
          </a:p>
          <a:p>
            <a:pPr marL="193675" indent="-177165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600" spc="-5">
                <a:solidFill>
                  <a:srgbClr val="008FD2"/>
                </a:solidFill>
                <a:latin typeface="Arial"/>
                <a:cs typeface="Arial"/>
              </a:rPr>
              <a:t>Configuration </a:t>
            </a:r>
            <a:r>
              <a:rPr dirty="0" sz="1600" spc="-5">
                <a:latin typeface="Arial"/>
                <a:cs typeface="Arial"/>
              </a:rPr>
              <a:t>for apps running in the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subaccount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871" y="3750945"/>
            <a:ext cx="46126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Each subaccount is assigned to a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8FD2"/>
                </a:solidFill>
                <a:latin typeface="Arial"/>
                <a:cs typeface="Arial"/>
              </a:rPr>
              <a:t>Global  account </a:t>
            </a:r>
            <a:r>
              <a:rPr dirty="0" sz="2000">
                <a:latin typeface="Arial"/>
                <a:cs typeface="Arial"/>
              </a:rPr>
              <a:t>and resides in a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8FD2"/>
                </a:solidFill>
                <a:latin typeface="Arial"/>
                <a:cs typeface="Arial"/>
              </a:rPr>
              <a:t>Region.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5238" y="4411217"/>
            <a:ext cx="5080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U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43594" y="3941064"/>
            <a:ext cx="308593" cy="414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56498" y="5249113"/>
            <a:ext cx="3994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83651" y="4806696"/>
            <a:ext cx="355955" cy="41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6158" y="5249113"/>
            <a:ext cx="11798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80067" y="4834432"/>
            <a:ext cx="363863" cy="3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81697" y="4412437"/>
            <a:ext cx="9232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52716" y="3954881"/>
            <a:ext cx="416051" cy="391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173969" y="4418457"/>
            <a:ext cx="4521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pp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38554" y="3941038"/>
            <a:ext cx="337682" cy="39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08597" y="2132838"/>
            <a:ext cx="5165090" cy="3816350"/>
          </a:xfrm>
          <a:prstGeom prst="rect">
            <a:avLst/>
          </a:prstGeom>
          <a:ln w="19811">
            <a:solidFill>
              <a:srgbClr val="008FD2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516890">
              <a:lnSpc>
                <a:spcPct val="100000"/>
              </a:lnSpc>
              <a:spcBef>
                <a:spcPts val="520"/>
              </a:spcBef>
            </a:pPr>
            <a:r>
              <a:rPr dirty="0" sz="1400" spc="-5" b="1">
                <a:solidFill>
                  <a:srgbClr val="008FD2"/>
                </a:solidFill>
                <a:latin typeface="Arial"/>
                <a:cs typeface="Arial"/>
              </a:rPr>
              <a:t>Global</a:t>
            </a:r>
            <a:r>
              <a:rPr dirty="0" sz="1400" spc="-90" b="1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8FD2"/>
                </a:solidFill>
                <a:latin typeface="Arial"/>
                <a:cs typeface="Arial"/>
              </a:rPr>
              <a:t>Account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6916" y="2787395"/>
            <a:ext cx="376427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00621" y="2733294"/>
            <a:ext cx="4773295" cy="3034665"/>
          </a:xfrm>
          <a:prstGeom prst="rect">
            <a:avLst/>
          </a:prstGeom>
          <a:ln w="19811">
            <a:solidFill>
              <a:srgbClr val="006B9E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516255">
              <a:lnSpc>
                <a:spcPct val="100000"/>
              </a:lnSpc>
              <a:spcBef>
                <a:spcPts val="520"/>
              </a:spcBef>
            </a:pPr>
            <a:r>
              <a:rPr dirty="0" sz="1400" spc="-5" b="1">
                <a:solidFill>
                  <a:srgbClr val="006B9E"/>
                </a:solidFill>
                <a:latin typeface="Arial"/>
                <a:cs typeface="Arial"/>
              </a:rPr>
              <a:t>Region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04838" y="3367278"/>
            <a:ext cx="4360545" cy="2228215"/>
          </a:xfrm>
          <a:custGeom>
            <a:avLst/>
            <a:gdLst/>
            <a:ahLst/>
            <a:cxnLst/>
            <a:rect l="l" t="t" r="r" b="b"/>
            <a:pathLst>
              <a:path w="4360545" h="2228215">
                <a:moveTo>
                  <a:pt x="0" y="2228088"/>
                </a:moveTo>
                <a:lnTo>
                  <a:pt x="4360163" y="2228088"/>
                </a:lnTo>
                <a:lnTo>
                  <a:pt x="4360163" y="0"/>
                </a:lnTo>
                <a:lnTo>
                  <a:pt x="0" y="0"/>
                </a:lnTo>
                <a:lnTo>
                  <a:pt x="0" y="2228088"/>
                </a:lnTo>
                <a:close/>
              </a:path>
            </a:pathLst>
          </a:custGeom>
          <a:ln w="19812">
            <a:solidFill>
              <a:srgbClr val="3A8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22235" y="3420617"/>
            <a:ext cx="102996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3A8915"/>
                </a:solidFill>
                <a:latin typeface="Arial"/>
                <a:cs typeface="Arial"/>
              </a:rPr>
              <a:t>Subaccount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2740" y="3464751"/>
            <a:ext cx="301930" cy="301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96302" y="2188464"/>
            <a:ext cx="344293" cy="3779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09117" y="245745"/>
            <a:ext cx="548449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 b="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First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Application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–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Getting </a:t>
            </a:r>
            <a:r>
              <a:rPr dirty="0" sz="1800" spc="-10" b="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dirty="0" sz="1800" spc="-13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Understanding SAP Cloud Platform</a:t>
            </a:r>
            <a:r>
              <a:rPr dirty="0" spc="-145"/>
              <a:t> </a:t>
            </a:r>
            <a:r>
              <a:rPr dirty="0"/>
              <a:t>accounts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101334" y="1629917"/>
            <a:ext cx="5590540" cy="452183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90"/>
              </a:spcBef>
            </a:pPr>
            <a:r>
              <a:rPr dirty="0" sz="1800" spc="204" b="1">
                <a:latin typeface="Trebuchet MS"/>
                <a:cs typeface="Trebuchet MS"/>
              </a:rPr>
              <a:t>SAP </a:t>
            </a:r>
            <a:r>
              <a:rPr dirty="0" sz="1800" spc="80" b="1">
                <a:latin typeface="Trebuchet MS"/>
                <a:cs typeface="Trebuchet MS"/>
              </a:rPr>
              <a:t>Cloud</a:t>
            </a:r>
            <a:r>
              <a:rPr dirty="0" sz="1800" spc="-315" b="1">
                <a:latin typeface="Trebuchet MS"/>
                <a:cs typeface="Trebuchet MS"/>
              </a:rPr>
              <a:t> </a:t>
            </a:r>
            <a:r>
              <a:rPr dirty="0" sz="1800" spc="65" b="1">
                <a:latin typeface="Trebuchet MS"/>
                <a:cs typeface="Trebuchet MS"/>
              </a:rPr>
              <a:t>Platform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3470" y="2506726"/>
            <a:ext cx="453390" cy="2852420"/>
            <a:chOff x="2363470" y="2506726"/>
            <a:chExt cx="453390" cy="2852420"/>
          </a:xfrm>
        </p:grpSpPr>
        <p:sp>
          <p:nvSpPr>
            <p:cNvPr id="3" name="object 3"/>
            <p:cNvSpPr/>
            <p:nvPr/>
          </p:nvSpPr>
          <p:spPr>
            <a:xfrm>
              <a:off x="2370155" y="3953041"/>
              <a:ext cx="440055" cy="439420"/>
            </a:xfrm>
            <a:custGeom>
              <a:avLst/>
              <a:gdLst/>
              <a:ahLst/>
              <a:cxnLst/>
              <a:rect l="l" t="t" r="r" b="b"/>
              <a:pathLst>
                <a:path w="440055" h="439420">
                  <a:moveTo>
                    <a:pt x="159684" y="431506"/>
                  </a:moveTo>
                  <a:lnTo>
                    <a:pt x="118179" y="415067"/>
                  </a:lnTo>
                  <a:lnTo>
                    <a:pt x="81891" y="391432"/>
                  </a:lnTo>
                  <a:lnTo>
                    <a:pt x="51428" y="361692"/>
                  </a:lnTo>
                  <a:lnTo>
                    <a:pt x="27398" y="326938"/>
                  </a:lnTo>
                  <a:lnTo>
                    <a:pt x="10411" y="288260"/>
                  </a:lnTo>
                  <a:lnTo>
                    <a:pt x="1075" y="246751"/>
                  </a:lnTo>
                  <a:lnTo>
                    <a:pt x="0" y="203500"/>
                  </a:lnTo>
                  <a:lnTo>
                    <a:pt x="7792" y="159599"/>
                  </a:lnTo>
                  <a:lnTo>
                    <a:pt x="24195" y="118095"/>
                  </a:lnTo>
                  <a:lnTo>
                    <a:pt x="47813" y="81808"/>
                  </a:lnTo>
                  <a:lnTo>
                    <a:pt x="77551" y="51349"/>
                  </a:lnTo>
                  <a:lnTo>
                    <a:pt x="112313" y="27329"/>
                  </a:lnTo>
                  <a:lnTo>
                    <a:pt x="151005" y="10357"/>
                  </a:lnTo>
                  <a:lnTo>
                    <a:pt x="192530" y="1044"/>
                  </a:lnTo>
                  <a:lnTo>
                    <a:pt x="235793" y="0"/>
                  </a:lnTo>
                  <a:lnTo>
                    <a:pt x="279699" y="7834"/>
                  </a:lnTo>
                  <a:lnTo>
                    <a:pt x="321210" y="24232"/>
                  </a:lnTo>
                  <a:lnTo>
                    <a:pt x="357513" y="47837"/>
                  </a:lnTo>
                  <a:lnTo>
                    <a:pt x="387996" y="77560"/>
                  </a:lnTo>
                  <a:lnTo>
                    <a:pt x="412049" y="112308"/>
                  </a:lnTo>
                  <a:lnTo>
                    <a:pt x="429060" y="150991"/>
                  </a:lnTo>
                  <a:lnTo>
                    <a:pt x="438416" y="192518"/>
                  </a:lnTo>
                  <a:lnTo>
                    <a:pt x="439506" y="235799"/>
                  </a:lnTo>
                  <a:lnTo>
                    <a:pt x="431718" y="279741"/>
                  </a:lnTo>
                  <a:lnTo>
                    <a:pt x="415315" y="321204"/>
                  </a:lnTo>
                  <a:lnTo>
                    <a:pt x="391696" y="357461"/>
                  </a:lnTo>
                  <a:lnTo>
                    <a:pt x="361953" y="387902"/>
                  </a:lnTo>
                  <a:lnTo>
                    <a:pt x="327182" y="411917"/>
                  </a:lnTo>
                  <a:lnTo>
                    <a:pt x="288475" y="428894"/>
                  </a:lnTo>
                  <a:lnTo>
                    <a:pt x="246927" y="438225"/>
                  </a:lnTo>
                  <a:lnTo>
                    <a:pt x="203633" y="439299"/>
                  </a:lnTo>
                  <a:lnTo>
                    <a:pt x="159684" y="431506"/>
                  </a:lnTo>
                  <a:close/>
                </a:path>
              </a:pathLst>
            </a:custGeom>
            <a:ln w="12700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481939" y="4043578"/>
              <a:ext cx="235352" cy="254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9820" y="4911852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89" h="440689">
                  <a:moveTo>
                    <a:pt x="220218" y="440436"/>
                  </a:moveTo>
                  <a:lnTo>
                    <a:pt x="175824" y="435963"/>
                  </a:lnTo>
                  <a:lnTo>
                    <a:pt x="134481" y="423136"/>
                  </a:lnTo>
                  <a:lnTo>
                    <a:pt x="97073" y="402837"/>
                  </a:lnTo>
                  <a:lnTo>
                    <a:pt x="64484" y="375951"/>
                  </a:lnTo>
                  <a:lnTo>
                    <a:pt x="37598" y="343362"/>
                  </a:lnTo>
                  <a:lnTo>
                    <a:pt x="17299" y="305954"/>
                  </a:lnTo>
                  <a:lnTo>
                    <a:pt x="4472" y="264611"/>
                  </a:lnTo>
                  <a:lnTo>
                    <a:pt x="0" y="220218"/>
                  </a:lnTo>
                  <a:lnTo>
                    <a:pt x="4472" y="175824"/>
                  </a:lnTo>
                  <a:lnTo>
                    <a:pt x="17299" y="134481"/>
                  </a:lnTo>
                  <a:lnTo>
                    <a:pt x="37598" y="97073"/>
                  </a:lnTo>
                  <a:lnTo>
                    <a:pt x="64484" y="64484"/>
                  </a:lnTo>
                  <a:lnTo>
                    <a:pt x="97073" y="37598"/>
                  </a:lnTo>
                  <a:lnTo>
                    <a:pt x="134481" y="17299"/>
                  </a:lnTo>
                  <a:lnTo>
                    <a:pt x="175824" y="4472"/>
                  </a:lnTo>
                  <a:lnTo>
                    <a:pt x="220218" y="0"/>
                  </a:lnTo>
                  <a:lnTo>
                    <a:pt x="264611" y="4472"/>
                  </a:lnTo>
                  <a:lnTo>
                    <a:pt x="305954" y="17299"/>
                  </a:lnTo>
                  <a:lnTo>
                    <a:pt x="343362" y="37598"/>
                  </a:lnTo>
                  <a:lnTo>
                    <a:pt x="375951" y="64484"/>
                  </a:lnTo>
                  <a:lnTo>
                    <a:pt x="402837" y="97073"/>
                  </a:lnTo>
                  <a:lnTo>
                    <a:pt x="423136" y="134481"/>
                  </a:lnTo>
                  <a:lnTo>
                    <a:pt x="435963" y="175824"/>
                  </a:lnTo>
                  <a:lnTo>
                    <a:pt x="440436" y="220218"/>
                  </a:lnTo>
                  <a:lnTo>
                    <a:pt x="435963" y="264611"/>
                  </a:lnTo>
                  <a:lnTo>
                    <a:pt x="423136" y="305954"/>
                  </a:lnTo>
                  <a:lnTo>
                    <a:pt x="402837" y="343362"/>
                  </a:lnTo>
                  <a:lnTo>
                    <a:pt x="375951" y="375951"/>
                  </a:lnTo>
                  <a:lnTo>
                    <a:pt x="343362" y="402837"/>
                  </a:lnTo>
                  <a:lnTo>
                    <a:pt x="305954" y="423136"/>
                  </a:lnTo>
                  <a:lnTo>
                    <a:pt x="264611" y="435963"/>
                  </a:lnTo>
                  <a:lnTo>
                    <a:pt x="220218" y="440436"/>
                  </a:lnTo>
                </a:path>
              </a:pathLst>
            </a:custGeom>
            <a:ln w="12192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54760" y="5021465"/>
              <a:ext cx="288439" cy="193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69820" y="4431792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89" h="440689">
                  <a:moveTo>
                    <a:pt x="220218" y="440435"/>
                  </a:moveTo>
                  <a:lnTo>
                    <a:pt x="175824" y="435963"/>
                  </a:lnTo>
                  <a:lnTo>
                    <a:pt x="134481" y="423136"/>
                  </a:lnTo>
                  <a:lnTo>
                    <a:pt x="97073" y="402837"/>
                  </a:lnTo>
                  <a:lnTo>
                    <a:pt x="64484" y="375951"/>
                  </a:lnTo>
                  <a:lnTo>
                    <a:pt x="37598" y="343362"/>
                  </a:lnTo>
                  <a:lnTo>
                    <a:pt x="17299" y="305954"/>
                  </a:lnTo>
                  <a:lnTo>
                    <a:pt x="4472" y="264611"/>
                  </a:lnTo>
                  <a:lnTo>
                    <a:pt x="0" y="220217"/>
                  </a:lnTo>
                  <a:lnTo>
                    <a:pt x="4472" y="175824"/>
                  </a:lnTo>
                  <a:lnTo>
                    <a:pt x="17299" y="134481"/>
                  </a:lnTo>
                  <a:lnTo>
                    <a:pt x="37598" y="97073"/>
                  </a:lnTo>
                  <a:lnTo>
                    <a:pt x="64484" y="64484"/>
                  </a:lnTo>
                  <a:lnTo>
                    <a:pt x="97073" y="37598"/>
                  </a:lnTo>
                  <a:lnTo>
                    <a:pt x="134481" y="17299"/>
                  </a:lnTo>
                  <a:lnTo>
                    <a:pt x="175824" y="4472"/>
                  </a:lnTo>
                  <a:lnTo>
                    <a:pt x="220218" y="0"/>
                  </a:lnTo>
                  <a:lnTo>
                    <a:pt x="264611" y="4472"/>
                  </a:lnTo>
                  <a:lnTo>
                    <a:pt x="305954" y="17299"/>
                  </a:lnTo>
                  <a:lnTo>
                    <a:pt x="343362" y="37598"/>
                  </a:lnTo>
                  <a:lnTo>
                    <a:pt x="375951" y="64484"/>
                  </a:lnTo>
                  <a:lnTo>
                    <a:pt x="402837" y="97073"/>
                  </a:lnTo>
                  <a:lnTo>
                    <a:pt x="423136" y="134481"/>
                  </a:lnTo>
                  <a:lnTo>
                    <a:pt x="435963" y="175824"/>
                  </a:lnTo>
                  <a:lnTo>
                    <a:pt x="440436" y="220217"/>
                  </a:lnTo>
                  <a:lnTo>
                    <a:pt x="435963" y="264611"/>
                  </a:lnTo>
                  <a:lnTo>
                    <a:pt x="423136" y="305954"/>
                  </a:lnTo>
                  <a:lnTo>
                    <a:pt x="402837" y="343362"/>
                  </a:lnTo>
                  <a:lnTo>
                    <a:pt x="375951" y="375951"/>
                  </a:lnTo>
                  <a:lnTo>
                    <a:pt x="343362" y="402837"/>
                  </a:lnTo>
                  <a:lnTo>
                    <a:pt x="305954" y="423136"/>
                  </a:lnTo>
                  <a:lnTo>
                    <a:pt x="264611" y="435963"/>
                  </a:lnTo>
                  <a:lnTo>
                    <a:pt x="220218" y="440435"/>
                  </a:lnTo>
                </a:path>
              </a:pathLst>
            </a:custGeom>
            <a:ln w="12191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92142" y="4556087"/>
              <a:ext cx="212957" cy="2155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69820" y="3471672"/>
              <a:ext cx="440690" cy="441959"/>
            </a:xfrm>
            <a:custGeom>
              <a:avLst/>
              <a:gdLst/>
              <a:ahLst/>
              <a:cxnLst/>
              <a:rect l="l" t="t" r="r" b="b"/>
              <a:pathLst>
                <a:path w="440689" h="441960">
                  <a:moveTo>
                    <a:pt x="0" y="220979"/>
                  </a:moveTo>
                  <a:lnTo>
                    <a:pt x="4472" y="176443"/>
                  </a:lnTo>
                  <a:lnTo>
                    <a:pt x="17299" y="134963"/>
                  </a:lnTo>
                  <a:lnTo>
                    <a:pt x="37598" y="97426"/>
                  </a:lnTo>
                  <a:lnTo>
                    <a:pt x="64484" y="64722"/>
                  </a:lnTo>
                  <a:lnTo>
                    <a:pt x="97073" y="37739"/>
                  </a:lnTo>
                  <a:lnTo>
                    <a:pt x="134481" y="17365"/>
                  </a:lnTo>
                  <a:lnTo>
                    <a:pt x="175824" y="4489"/>
                  </a:lnTo>
                  <a:lnTo>
                    <a:pt x="220218" y="0"/>
                  </a:lnTo>
                  <a:lnTo>
                    <a:pt x="264611" y="4489"/>
                  </a:lnTo>
                  <a:lnTo>
                    <a:pt x="305954" y="17365"/>
                  </a:lnTo>
                  <a:lnTo>
                    <a:pt x="343362" y="37739"/>
                  </a:lnTo>
                  <a:lnTo>
                    <a:pt x="375951" y="64722"/>
                  </a:lnTo>
                  <a:lnTo>
                    <a:pt x="402837" y="97426"/>
                  </a:lnTo>
                  <a:lnTo>
                    <a:pt x="423136" y="134963"/>
                  </a:lnTo>
                  <a:lnTo>
                    <a:pt x="435963" y="176443"/>
                  </a:lnTo>
                  <a:lnTo>
                    <a:pt x="440436" y="220979"/>
                  </a:lnTo>
                  <a:lnTo>
                    <a:pt x="435963" y="265516"/>
                  </a:lnTo>
                  <a:lnTo>
                    <a:pt x="423136" y="306996"/>
                  </a:lnTo>
                  <a:lnTo>
                    <a:pt x="402837" y="344533"/>
                  </a:lnTo>
                  <a:lnTo>
                    <a:pt x="375951" y="377237"/>
                  </a:lnTo>
                  <a:lnTo>
                    <a:pt x="343362" y="404220"/>
                  </a:lnTo>
                  <a:lnTo>
                    <a:pt x="305954" y="424594"/>
                  </a:lnTo>
                  <a:lnTo>
                    <a:pt x="264611" y="437470"/>
                  </a:lnTo>
                  <a:lnTo>
                    <a:pt x="220218" y="441959"/>
                  </a:lnTo>
                  <a:lnTo>
                    <a:pt x="175824" y="437470"/>
                  </a:lnTo>
                  <a:lnTo>
                    <a:pt x="134481" y="424594"/>
                  </a:lnTo>
                  <a:lnTo>
                    <a:pt x="97073" y="404220"/>
                  </a:lnTo>
                  <a:lnTo>
                    <a:pt x="64484" y="377237"/>
                  </a:lnTo>
                  <a:lnTo>
                    <a:pt x="37598" y="344533"/>
                  </a:lnTo>
                  <a:lnTo>
                    <a:pt x="17299" y="306996"/>
                  </a:lnTo>
                  <a:lnTo>
                    <a:pt x="4472" y="265516"/>
                  </a:lnTo>
                  <a:lnTo>
                    <a:pt x="0" y="220979"/>
                  </a:lnTo>
                  <a:close/>
                </a:path>
              </a:pathLst>
            </a:custGeom>
            <a:ln w="12192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69820" y="251307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89" h="440689">
                  <a:moveTo>
                    <a:pt x="220218" y="440436"/>
                  </a:moveTo>
                  <a:lnTo>
                    <a:pt x="175824" y="435963"/>
                  </a:lnTo>
                  <a:lnTo>
                    <a:pt x="134481" y="423136"/>
                  </a:lnTo>
                  <a:lnTo>
                    <a:pt x="97073" y="402837"/>
                  </a:lnTo>
                  <a:lnTo>
                    <a:pt x="64484" y="375951"/>
                  </a:lnTo>
                  <a:lnTo>
                    <a:pt x="37598" y="343362"/>
                  </a:lnTo>
                  <a:lnTo>
                    <a:pt x="17299" y="305954"/>
                  </a:lnTo>
                  <a:lnTo>
                    <a:pt x="4472" y="264611"/>
                  </a:lnTo>
                  <a:lnTo>
                    <a:pt x="0" y="220218"/>
                  </a:lnTo>
                  <a:lnTo>
                    <a:pt x="4472" y="175824"/>
                  </a:lnTo>
                  <a:lnTo>
                    <a:pt x="17299" y="134481"/>
                  </a:lnTo>
                  <a:lnTo>
                    <a:pt x="37598" y="97073"/>
                  </a:lnTo>
                  <a:lnTo>
                    <a:pt x="64484" y="64484"/>
                  </a:lnTo>
                  <a:lnTo>
                    <a:pt x="97073" y="37598"/>
                  </a:lnTo>
                  <a:lnTo>
                    <a:pt x="134481" y="17299"/>
                  </a:lnTo>
                  <a:lnTo>
                    <a:pt x="175824" y="4472"/>
                  </a:lnTo>
                  <a:lnTo>
                    <a:pt x="220218" y="0"/>
                  </a:lnTo>
                  <a:lnTo>
                    <a:pt x="264611" y="4472"/>
                  </a:lnTo>
                  <a:lnTo>
                    <a:pt x="305954" y="17299"/>
                  </a:lnTo>
                  <a:lnTo>
                    <a:pt x="343362" y="37598"/>
                  </a:lnTo>
                  <a:lnTo>
                    <a:pt x="375951" y="64484"/>
                  </a:lnTo>
                  <a:lnTo>
                    <a:pt x="402837" y="97073"/>
                  </a:lnTo>
                  <a:lnTo>
                    <a:pt x="423136" y="134481"/>
                  </a:lnTo>
                  <a:lnTo>
                    <a:pt x="435963" y="175824"/>
                  </a:lnTo>
                  <a:lnTo>
                    <a:pt x="440436" y="220218"/>
                  </a:lnTo>
                  <a:lnTo>
                    <a:pt x="435963" y="264611"/>
                  </a:lnTo>
                  <a:lnTo>
                    <a:pt x="423136" y="305954"/>
                  </a:lnTo>
                  <a:lnTo>
                    <a:pt x="402837" y="343362"/>
                  </a:lnTo>
                  <a:lnTo>
                    <a:pt x="375951" y="375951"/>
                  </a:lnTo>
                  <a:lnTo>
                    <a:pt x="343362" y="402837"/>
                  </a:lnTo>
                  <a:lnTo>
                    <a:pt x="305954" y="423136"/>
                  </a:lnTo>
                  <a:lnTo>
                    <a:pt x="264611" y="435963"/>
                  </a:lnTo>
                  <a:lnTo>
                    <a:pt x="220218" y="440436"/>
                  </a:lnTo>
                </a:path>
              </a:pathLst>
            </a:custGeom>
            <a:ln w="12192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65877" y="2629612"/>
              <a:ext cx="236925" cy="2362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88288" y="3538473"/>
            <a:ext cx="13366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10" b="1">
                <a:latin typeface="Trebuchet MS"/>
                <a:cs typeface="Trebuchet MS"/>
              </a:rPr>
              <a:t> </a:t>
            </a:r>
            <a:r>
              <a:rPr dirty="0" sz="1400" spc="160" b="1">
                <a:latin typeface="Trebuchet MS"/>
                <a:cs typeface="Trebuchet MS"/>
              </a:rPr>
              <a:t>C/4HANA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036" y="2571699"/>
            <a:ext cx="18294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14" b="1">
                <a:latin typeface="Trebuchet MS"/>
                <a:cs typeface="Trebuchet MS"/>
              </a:rPr>
              <a:t> </a:t>
            </a:r>
            <a:r>
              <a:rPr dirty="0" sz="1400" spc="75" b="1">
                <a:latin typeface="Trebuchet MS"/>
                <a:cs typeface="Trebuchet MS"/>
              </a:rPr>
              <a:t>SuccessFactors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3545" y="3587622"/>
            <a:ext cx="25527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b="1">
                <a:solidFill>
                  <a:srgbClr val="FFB700"/>
                </a:solidFill>
                <a:latin typeface="Arial"/>
                <a:cs typeface="Arial"/>
              </a:rPr>
              <a:t>C/4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807" y="4505071"/>
            <a:ext cx="10750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14" b="1">
                <a:latin typeface="Trebuchet MS"/>
                <a:cs typeface="Trebuchet MS"/>
              </a:rPr>
              <a:t> </a:t>
            </a:r>
            <a:r>
              <a:rPr dirty="0" sz="1400" spc="55" b="1">
                <a:latin typeface="Trebuchet MS"/>
                <a:cs typeface="Trebuchet MS"/>
              </a:rPr>
              <a:t>Concur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090" y="4021963"/>
            <a:ext cx="13214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10" b="1">
                <a:latin typeface="Trebuchet MS"/>
                <a:cs typeface="Trebuchet MS"/>
              </a:rPr>
              <a:t> </a:t>
            </a:r>
            <a:r>
              <a:rPr dirty="0" sz="1400" spc="55" b="1">
                <a:latin typeface="Trebuchet MS"/>
                <a:cs typeface="Trebuchet MS"/>
              </a:rPr>
              <a:t>Fieldglass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1910" y="4988178"/>
            <a:ext cx="910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120" b="1">
                <a:latin typeface="Trebuchet MS"/>
                <a:cs typeface="Trebuchet MS"/>
              </a:rPr>
              <a:t> </a:t>
            </a:r>
            <a:r>
              <a:rPr dirty="0" sz="1400" spc="40" b="1">
                <a:latin typeface="Trebuchet MS"/>
                <a:cs typeface="Trebuchet MS"/>
              </a:rPr>
              <a:t>Ariba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600" y="3055366"/>
            <a:ext cx="18865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60" b="1">
                <a:latin typeface="Trebuchet MS"/>
                <a:cs typeface="Trebuchet MS"/>
              </a:rPr>
              <a:t>SAP</a:t>
            </a:r>
            <a:r>
              <a:rPr dirty="0" sz="1400" spc="-85" b="1">
                <a:latin typeface="Trebuchet MS"/>
                <a:cs typeface="Trebuchet MS"/>
              </a:rPr>
              <a:t> </a:t>
            </a:r>
            <a:r>
              <a:rPr dirty="0" sz="1400" spc="175" b="1">
                <a:latin typeface="Trebuchet MS"/>
                <a:cs typeface="Trebuchet MS"/>
              </a:rPr>
              <a:t>S/4HANA</a:t>
            </a:r>
            <a:r>
              <a:rPr dirty="0" sz="1400" spc="-90" b="1">
                <a:latin typeface="Trebuchet MS"/>
                <a:cs typeface="Trebuchet MS"/>
              </a:rPr>
              <a:t> </a:t>
            </a:r>
            <a:r>
              <a:rPr dirty="0" sz="1400" spc="60" b="1">
                <a:latin typeface="Trebuchet MS"/>
                <a:cs typeface="Trebuchet MS"/>
              </a:rPr>
              <a:t>Cloud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9820" y="2993135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89" h="440689">
                <a:moveTo>
                  <a:pt x="0" y="220217"/>
                </a:moveTo>
                <a:lnTo>
                  <a:pt x="4472" y="175824"/>
                </a:lnTo>
                <a:lnTo>
                  <a:pt x="17299" y="134481"/>
                </a:lnTo>
                <a:lnTo>
                  <a:pt x="37598" y="97073"/>
                </a:lnTo>
                <a:lnTo>
                  <a:pt x="64484" y="64484"/>
                </a:lnTo>
                <a:lnTo>
                  <a:pt x="97073" y="37598"/>
                </a:lnTo>
                <a:lnTo>
                  <a:pt x="134481" y="17299"/>
                </a:lnTo>
                <a:lnTo>
                  <a:pt x="175824" y="4472"/>
                </a:lnTo>
                <a:lnTo>
                  <a:pt x="220218" y="0"/>
                </a:lnTo>
                <a:lnTo>
                  <a:pt x="264611" y="4472"/>
                </a:lnTo>
                <a:lnTo>
                  <a:pt x="305954" y="17299"/>
                </a:lnTo>
                <a:lnTo>
                  <a:pt x="343362" y="37598"/>
                </a:lnTo>
                <a:lnTo>
                  <a:pt x="375951" y="64484"/>
                </a:lnTo>
                <a:lnTo>
                  <a:pt x="402837" y="97073"/>
                </a:lnTo>
                <a:lnTo>
                  <a:pt x="423136" y="134481"/>
                </a:lnTo>
                <a:lnTo>
                  <a:pt x="435963" y="175824"/>
                </a:lnTo>
                <a:lnTo>
                  <a:pt x="440436" y="220217"/>
                </a:lnTo>
                <a:lnTo>
                  <a:pt x="435963" y="264611"/>
                </a:lnTo>
                <a:lnTo>
                  <a:pt x="423136" y="305954"/>
                </a:lnTo>
                <a:lnTo>
                  <a:pt x="402837" y="343362"/>
                </a:lnTo>
                <a:lnTo>
                  <a:pt x="375951" y="375951"/>
                </a:lnTo>
                <a:lnTo>
                  <a:pt x="343362" y="402837"/>
                </a:lnTo>
                <a:lnTo>
                  <a:pt x="305954" y="423136"/>
                </a:lnTo>
                <a:lnTo>
                  <a:pt x="264611" y="435963"/>
                </a:lnTo>
                <a:lnTo>
                  <a:pt x="220218" y="440436"/>
                </a:lnTo>
                <a:lnTo>
                  <a:pt x="175824" y="435963"/>
                </a:lnTo>
                <a:lnTo>
                  <a:pt x="134481" y="423136"/>
                </a:lnTo>
                <a:lnTo>
                  <a:pt x="97073" y="402837"/>
                </a:lnTo>
                <a:lnTo>
                  <a:pt x="64484" y="375951"/>
                </a:lnTo>
                <a:lnTo>
                  <a:pt x="37598" y="343362"/>
                </a:lnTo>
                <a:lnTo>
                  <a:pt x="17299" y="305954"/>
                </a:lnTo>
                <a:lnTo>
                  <a:pt x="4472" y="264611"/>
                </a:lnTo>
                <a:lnTo>
                  <a:pt x="0" y="220217"/>
                </a:lnTo>
                <a:close/>
              </a:path>
            </a:pathLst>
          </a:custGeom>
          <a:ln w="12192">
            <a:solidFill>
              <a:srgbClr val="008F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66594" y="3107562"/>
            <a:ext cx="24765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 b="1">
                <a:solidFill>
                  <a:srgbClr val="FFB700"/>
                </a:solidFill>
                <a:latin typeface="Arial"/>
                <a:cs typeface="Arial"/>
              </a:rPr>
              <a:t>S/4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0379" y="1621282"/>
            <a:ext cx="7307580" cy="4400550"/>
            <a:chOff x="3040379" y="1621282"/>
            <a:chExt cx="7307580" cy="4400550"/>
          </a:xfrm>
        </p:grpSpPr>
        <p:sp>
          <p:nvSpPr>
            <p:cNvPr id="22" name="object 22"/>
            <p:cNvSpPr/>
            <p:nvPr/>
          </p:nvSpPr>
          <p:spPr>
            <a:xfrm>
              <a:off x="5108956" y="1621281"/>
              <a:ext cx="3134360" cy="1937385"/>
            </a:xfrm>
            <a:custGeom>
              <a:avLst/>
              <a:gdLst/>
              <a:ahLst/>
              <a:cxnLst/>
              <a:rect l="l" t="t" r="r" b="b"/>
              <a:pathLst>
                <a:path w="3134359" h="1937385">
                  <a:moveTo>
                    <a:pt x="50800" y="1911362"/>
                  </a:moveTo>
                  <a:lnTo>
                    <a:pt x="48793" y="1901444"/>
                  </a:lnTo>
                  <a:lnTo>
                    <a:pt x="43332" y="1893366"/>
                  </a:lnTo>
                  <a:lnTo>
                    <a:pt x="35255" y="1887943"/>
                  </a:lnTo>
                  <a:lnTo>
                    <a:pt x="31750" y="1887232"/>
                  </a:lnTo>
                  <a:lnTo>
                    <a:pt x="31750" y="1885950"/>
                  </a:lnTo>
                  <a:lnTo>
                    <a:pt x="31750" y="2794"/>
                  </a:lnTo>
                  <a:lnTo>
                    <a:pt x="28956" y="0"/>
                  </a:lnTo>
                  <a:lnTo>
                    <a:pt x="21844" y="0"/>
                  </a:lnTo>
                  <a:lnTo>
                    <a:pt x="19050" y="2794"/>
                  </a:lnTo>
                  <a:lnTo>
                    <a:pt x="19050" y="1887232"/>
                  </a:lnTo>
                  <a:lnTo>
                    <a:pt x="15532" y="1887943"/>
                  </a:lnTo>
                  <a:lnTo>
                    <a:pt x="7454" y="1893366"/>
                  </a:lnTo>
                  <a:lnTo>
                    <a:pt x="1993" y="1901444"/>
                  </a:lnTo>
                  <a:lnTo>
                    <a:pt x="0" y="1911362"/>
                  </a:lnTo>
                  <a:lnTo>
                    <a:pt x="1993" y="1921217"/>
                  </a:lnTo>
                  <a:lnTo>
                    <a:pt x="7454" y="1929295"/>
                  </a:lnTo>
                  <a:lnTo>
                    <a:pt x="15532" y="1934756"/>
                  </a:lnTo>
                  <a:lnTo>
                    <a:pt x="25400" y="1936762"/>
                  </a:lnTo>
                  <a:lnTo>
                    <a:pt x="35255" y="1934756"/>
                  </a:lnTo>
                  <a:lnTo>
                    <a:pt x="43332" y="1929295"/>
                  </a:lnTo>
                  <a:lnTo>
                    <a:pt x="48793" y="1921217"/>
                  </a:lnTo>
                  <a:lnTo>
                    <a:pt x="49504" y="1917712"/>
                  </a:lnTo>
                  <a:lnTo>
                    <a:pt x="50800" y="1911362"/>
                  </a:lnTo>
                  <a:close/>
                </a:path>
                <a:path w="3134359" h="1937385">
                  <a:moveTo>
                    <a:pt x="1615186" y="1524127"/>
                  </a:moveTo>
                  <a:lnTo>
                    <a:pt x="1613179" y="1514271"/>
                  </a:lnTo>
                  <a:lnTo>
                    <a:pt x="1607718" y="1506194"/>
                  </a:lnTo>
                  <a:lnTo>
                    <a:pt x="1599641" y="1500733"/>
                  </a:lnTo>
                  <a:lnTo>
                    <a:pt x="1596123" y="1500022"/>
                  </a:lnTo>
                  <a:lnTo>
                    <a:pt x="1596136" y="1527683"/>
                  </a:lnTo>
                  <a:lnTo>
                    <a:pt x="1596110" y="1500022"/>
                  </a:lnTo>
                  <a:lnTo>
                    <a:pt x="1596110" y="1498727"/>
                  </a:lnTo>
                  <a:lnTo>
                    <a:pt x="1595374" y="9398"/>
                  </a:lnTo>
                  <a:lnTo>
                    <a:pt x="1595374" y="5842"/>
                  </a:lnTo>
                  <a:lnTo>
                    <a:pt x="1592580" y="3048"/>
                  </a:lnTo>
                  <a:lnTo>
                    <a:pt x="1585468" y="3048"/>
                  </a:lnTo>
                  <a:lnTo>
                    <a:pt x="1582674" y="5842"/>
                  </a:lnTo>
                  <a:lnTo>
                    <a:pt x="1583410" y="1500022"/>
                  </a:lnTo>
                  <a:lnTo>
                    <a:pt x="1579867" y="1500733"/>
                  </a:lnTo>
                  <a:lnTo>
                    <a:pt x="1571790" y="1506194"/>
                  </a:lnTo>
                  <a:lnTo>
                    <a:pt x="1566367" y="1514271"/>
                  </a:lnTo>
                  <a:lnTo>
                    <a:pt x="1564386" y="1524127"/>
                  </a:lnTo>
                  <a:lnTo>
                    <a:pt x="1566379" y="1534045"/>
                  </a:lnTo>
                  <a:lnTo>
                    <a:pt x="1571840" y="1542122"/>
                  </a:lnTo>
                  <a:lnTo>
                    <a:pt x="1579918" y="1547545"/>
                  </a:lnTo>
                  <a:lnTo>
                    <a:pt x="1589786" y="1549527"/>
                  </a:lnTo>
                  <a:lnTo>
                    <a:pt x="1599641" y="1547545"/>
                  </a:lnTo>
                  <a:lnTo>
                    <a:pt x="1607718" y="1542122"/>
                  </a:lnTo>
                  <a:lnTo>
                    <a:pt x="1613179" y="1534045"/>
                  </a:lnTo>
                  <a:lnTo>
                    <a:pt x="1613890" y="1530477"/>
                  </a:lnTo>
                  <a:lnTo>
                    <a:pt x="1615186" y="1524127"/>
                  </a:lnTo>
                  <a:close/>
                </a:path>
                <a:path w="3134359" h="1937385">
                  <a:moveTo>
                    <a:pt x="3133852" y="1911362"/>
                  </a:moveTo>
                  <a:lnTo>
                    <a:pt x="3131845" y="1901444"/>
                  </a:lnTo>
                  <a:lnTo>
                    <a:pt x="3126384" y="1893366"/>
                  </a:lnTo>
                  <a:lnTo>
                    <a:pt x="3118307" y="1887943"/>
                  </a:lnTo>
                  <a:lnTo>
                    <a:pt x="3114802" y="1887232"/>
                  </a:lnTo>
                  <a:lnTo>
                    <a:pt x="3114802" y="1885950"/>
                  </a:lnTo>
                  <a:lnTo>
                    <a:pt x="3114802" y="2794"/>
                  </a:lnTo>
                  <a:lnTo>
                    <a:pt x="3112008" y="0"/>
                  </a:lnTo>
                  <a:lnTo>
                    <a:pt x="3104896" y="0"/>
                  </a:lnTo>
                  <a:lnTo>
                    <a:pt x="3102102" y="2794"/>
                  </a:lnTo>
                  <a:lnTo>
                    <a:pt x="3102102" y="1887232"/>
                  </a:lnTo>
                  <a:lnTo>
                    <a:pt x="3098584" y="1887943"/>
                  </a:lnTo>
                  <a:lnTo>
                    <a:pt x="3090507" y="1893366"/>
                  </a:lnTo>
                  <a:lnTo>
                    <a:pt x="3085046" y="1901444"/>
                  </a:lnTo>
                  <a:lnTo>
                    <a:pt x="3083052" y="1911362"/>
                  </a:lnTo>
                  <a:lnTo>
                    <a:pt x="3085046" y="1921217"/>
                  </a:lnTo>
                  <a:lnTo>
                    <a:pt x="3090507" y="1929295"/>
                  </a:lnTo>
                  <a:lnTo>
                    <a:pt x="3098584" y="1934756"/>
                  </a:lnTo>
                  <a:lnTo>
                    <a:pt x="3108452" y="1936762"/>
                  </a:lnTo>
                  <a:lnTo>
                    <a:pt x="3118307" y="1934756"/>
                  </a:lnTo>
                  <a:lnTo>
                    <a:pt x="3126384" y="1929295"/>
                  </a:lnTo>
                  <a:lnTo>
                    <a:pt x="3131845" y="1921217"/>
                  </a:lnTo>
                  <a:lnTo>
                    <a:pt x="3132556" y="1917712"/>
                  </a:lnTo>
                  <a:lnTo>
                    <a:pt x="3133852" y="19113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40379" y="1627632"/>
              <a:ext cx="7307326" cy="91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43042" y="3225673"/>
              <a:ext cx="6153229" cy="27926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43042" y="3225673"/>
              <a:ext cx="6153785" cy="2792730"/>
            </a:xfrm>
            <a:custGeom>
              <a:avLst/>
              <a:gdLst/>
              <a:ahLst/>
              <a:cxnLst/>
              <a:rect l="l" t="t" r="r" b="b"/>
              <a:pathLst>
                <a:path w="6153784" h="2792729">
                  <a:moveTo>
                    <a:pt x="2194258" y="313943"/>
                  </a:moveTo>
                  <a:lnTo>
                    <a:pt x="2142226" y="301478"/>
                  </a:lnTo>
                  <a:lnTo>
                    <a:pt x="2090101" y="291632"/>
                  </a:lnTo>
                  <a:lnTo>
                    <a:pt x="2037974" y="284327"/>
                  </a:lnTo>
                  <a:lnTo>
                    <a:pt x="1985939" y="279483"/>
                  </a:lnTo>
                  <a:lnTo>
                    <a:pt x="1934088" y="277019"/>
                  </a:lnTo>
                  <a:lnTo>
                    <a:pt x="1882513" y="276857"/>
                  </a:lnTo>
                  <a:lnTo>
                    <a:pt x="1831306" y="278915"/>
                  </a:lnTo>
                  <a:lnTo>
                    <a:pt x="1780561" y="283116"/>
                  </a:lnTo>
                  <a:lnTo>
                    <a:pt x="1730368" y="289378"/>
                  </a:lnTo>
                  <a:lnTo>
                    <a:pt x="1680822" y="297622"/>
                  </a:lnTo>
                  <a:lnTo>
                    <a:pt x="1632013" y="307768"/>
                  </a:lnTo>
                  <a:lnTo>
                    <a:pt x="1584035" y="319737"/>
                  </a:lnTo>
                  <a:lnTo>
                    <a:pt x="1536980" y="333448"/>
                  </a:lnTo>
                  <a:lnTo>
                    <a:pt x="1490940" y="348822"/>
                  </a:lnTo>
                  <a:lnTo>
                    <a:pt x="1446008" y="365778"/>
                  </a:lnTo>
                  <a:lnTo>
                    <a:pt x="1402276" y="384238"/>
                  </a:lnTo>
                  <a:lnTo>
                    <a:pt x="1359836" y="404122"/>
                  </a:lnTo>
                  <a:lnTo>
                    <a:pt x="1318781" y="425349"/>
                  </a:lnTo>
                  <a:lnTo>
                    <a:pt x="1279203" y="447839"/>
                  </a:lnTo>
                  <a:lnTo>
                    <a:pt x="1241195" y="471514"/>
                  </a:lnTo>
                  <a:lnTo>
                    <a:pt x="1204849" y="496293"/>
                  </a:lnTo>
                  <a:lnTo>
                    <a:pt x="1170257" y="522096"/>
                  </a:lnTo>
                  <a:lnTo>
                    <a:pt x="1129429" y="555245"/>
                  </a:lnTo>
                  <a:lnTo>
                    <a:pt x="1090084" y="589777"/>
                  </a:lnTo>
                  <a:lnTo>
                    <a:pt x="1052261" y="625649"/>
                  </a:lnTo>
                  <a:lnTo>
                    <a:pt x="1015995" y="662818"/>
                  </a:lnTo>
                  <a:lnTo>
                    <a:pt x="981324" y="701243"/>
                  </a:lnTo>
                  <a:lnTo>
                    <a:pt x="948283" y="740881"/>
                  </a:lnTo>
                  <a:lnTo>
                    <a:pt x="916911" y="781691"/>
                  </a:lnTo>
                  <a:lnTo>
                    <a:pt x="887243" y="823628"/>
                  </a:lnTo>
                  <a:lnTo>
                    <a:pt x="859317" y="866652"/>
                  </a:lnTo>
                  <a:lnTo>
                    <a:pt x="833169" y="910721"/>
                  </a:lnTo>
                  <a:lnTo>
                    <a:pt x="808836" y="955790"/>
                  </a:lnTo>
                  <a:lnTo>
                    <a:pt x="786355" y="1001819"/>
                  </a:lnTo>
                  <a:lnTo>
                    <a:pt x="765762" y="1048765"/>
                  </a:lnTo>
                  <a:lnTo>
                    <a:pt x="721519" y="1067540"/>
                  </a:lnTo>
                  <a:lnTo>
                    <a:pt x="679099" y="1089941"/>
                  </a:lnTo>
                  <a:lnTo>
                    <a:pt x="638602" y="1115783"/>
                  </a:lnTo>
                  <a:lnTo>
                    <a:pt x="600131" y="1144885"/>
                  </a:lnTo>
                  <a:lnTo>
                    <a:pt x="563784" y="1177061"/>
                  </a:lnTo>
                  <a:lnTo>
                    <a:pt x="529664" y="1212128"/>
                  </a:lnTo>
                  <a:lnTo>
                    <a:pt x="497872" y="1249902"/>
                  </a:lnTo>
                  <a:lnTo>
                    <a:pt x="468507" y="1290199"/>
                  </a:lnTo>
                  <a:lnTo>
                    <a:pt x="441671" y="1332835"/>
                  </a:lnTo>
                  <a:lnTo>
                    <a:pt x="417464" y="1377627"/>
                  </a:lnTo>
                  <a:lnTo>
                    <a:pt x="395987" y="1424390"/>
                  </a:lnTo>
                  <a:lnTo>
                    <a:pt x="377342" y="1472942"/>
                  </a:lnTo>
                  <a:lnTo>
                    <a:pt x="361629" y="1523097"/>
                  </a:lnTo>
                  <a:lnTo>
                    <a:pt x="348948" y="1574672"/>
                  </a:lnTo>
                  <a:lnTo>
                    <a:pt x="314731" y="1607207"/>
                  </a:lnTo>
                  <a:lnTo>
                    <a:pt x="281702" y="1641190"/>
                  </a:lnTo>
                  <a:lnTo>
                    <a:pt x="249967" y="1676573"/>
                  </a:lnTo>
                  <a:lnTo>
                    <a:pt x="219629" y="1713304"/>
                  </a:lnTo>
                  <a:lnTo>
                    <a:pt x="190794" y="1751331"/>
                  </a:lnTo>
                  <a:lnTo>
                    <a:pt x="163566" y="1790605"/>
                  </a:lnTo>
                  <a:lnTo>
                    <a:pt x="138049" y="1831075"/>
                  </a:lnTo>
                  <a:lnTo>
                    <a:pt x="114348" y="1872689"/>
                  </a:lnTo>
                  <a:lnTo>
                    <a:pt x="92567" y="1915398"/>
                  </a:lnTo>
                  <a:lnTo>
                    <a:pt x="72811" y="1959149"/>
                  </a:lnTo>
                  <a:lnTo>
                    <a:pt x="55185" y="2003892"/>
                  </a:lnTo>
                  <a:lnTo>
                    <a:pt x="39793" y="2049577"/>
                  </a:lnTo>
                  <a:lnTo>
                    <a:pt x="26739" y="2096153"/>
                  </a:lnTo>
                  <a:lnTo>
                    <a:pt x="16128" y="2143568"/>
                  </a:lnTo>
                  <a:lnTo>
                    <a:pt x="8065" y="2191772"/>
                  </a:lnTo>
                  <a:lnTo>
                    <a:pt x="2654" y="2240714"/>
                  </a:lnTo>
                  <a:lnTo>
                    <a:pt x="0" y="2290344"/>
                  </a:lnTo>
                  <a:lnTo>
                    <a:pt x="206" y="2340610"/>
                  </a:lnTo>
                  <a:lnTo>
                    <a:pt x="2920" y="2393768"/>
                  </a:lnTo>
                  <a:lnTo>
                    <a:pt x="7544" y="2446453"/>
                  </a:lnTo>
                  <a:lnTo>
                    <a:pt x="14134" y="2498554"/>
                  </a:lnTo>
                  <a:lnTo>
                    <a:pt x="22746" y="2549958"/>
                  </a:lnTo>
                  <a:lnTo>
                    <a:pt x="33438" y="2600554"/>
                  </a:lnTo>
                  <a:lnTo>
                    <a:pt x="46265" y="2650228"/>
                  </a:lnTo>
                  <a:lnTo>
                    <a:pt x="61284" y="2698869"/>
                  </a:lnTo>
                  <a:lnTo>
                    <a:pt x="78551" y="2746365"/>
                  </a:lnTo>
                  <a:lnTo>
                    <a:pt x="98123" y="2792603"/>
                  </a:lnTo>
                  <a:lnTo>
                    <a:pt x="6054550" y="2792603"/>
                  </a:lnTo>
                  <a:lnTo>
                    <a:pt x="6074592" y="2746227"/>
                  </a:lnTo>
                  <a:lnTo>
                    <a:pt x="6092510" y="2698748"/>
                  </a:lnTo>
                  <a:lnTo>
                    <a:pt x="6108243" y="2650228"/>
                  </a:lnTo>
                  <a:lnTo>
                    <a:pt x="6121727" y="2600726"/>
                  </a:lnTo>
                  <a:lnTo>
                    <a:pt x="6132901" y="2550303"/>
                  </a:lnTo>
                  <a:lnTo>
                    <a:pt x="6141700" y="2499020"/>
                  </a:lnTo>
                  <a:lnTo>
                    <a:pt x="6148064" y="2446936"/>
                  </a:lnTo>
                  <a:lnTo>
                    <a:pt x="6151927" y="2394113"/>
                  </a:lnTo>
                  <a:lnTo>
                    <a:pt x="6153229" y="2340610"/>
                  </a:lnTo>
                  <a:lnTo>
                    <a:pt x="6151994" y="2288741"/>
                  </a:lnTo>
                  <a:lnTo>
                    <a:pt x="6148327" y="2237992"/>
                  </a:lnTo>
                  <a:lnTo>
                    <a:pt x="6142283" y="2188359"/>
                  </a:lnTo>
                  <a:lnTo>
                    <a:pt x="6133918" y="2139836"/>
                  </a:lnTo>
                  <a:lnTo>
                    <a:pt x="6123288" y="2092420"/>
                  </a:lnTo>
                  <a:lnTo>
                    <a:pt x="6110449" y="2046106"/>
                  </a:lnTo>
                  <a:lnTo>
                    <a:pt x="6095456" y="2000889"/>
                  </a:lnTo>
                  <a:lnTo>
                    <a:pt x="6078366" y="1956766"/>
                  </a:lnTo>
                  <a:lnTo>
                    <a:pt x="6059233" y="1913731"/>
                  </a:lnTo>
                  <a:lnTo>
                    <a:pt x="6038115" y="1871780"/>
                  </a:lnTo>
                  <a:lnTo>
                    <a:pt x="6015066" y="1830909"/>
                  </a:lnTo>
                  <a:lnTo>
                    <a:pt x="5990142" y="1791113"/>
                  </a:lnTo>
                  <a:lnTo>
                    <a:pt x="5963400" y="1752389"/>
                  </a:lnTo>
                  <a:lnTo>
                    <a:pt x="5934895" y="1714730"/>
                  </a:lnTo>
                  <a:lnTo>
                    <a:pt x="5904683" y="1678134"/>
                  </a:lnTo>
                  <a:lnTo>
                    <a:pt x="5872819" y="1642595"/>
                  </a:lnTo>
                  <a:lnTo>
                    <a:pt x="5839359" y="1608110"/>
                  </a:lnTo>
                  <a:lnTo>
                    <a:pt x="5804360" y="1574672"/>
                  </a:lnTo>
                  <a:lnTo>
                    <a:pt x="5794250" y="1525908"/>
                  </a:lnTo>
                  <a:lnTo>
                    <a:pt x="5780416" y="1477580"/>
                  </a:lnTo>
                  <a:lnTo>
                    <a:pt x="5763031" y="1430013"/>
                  </a:lnTo>
                  <a:lnTo>
                    <a:pt x="5742267" y="1383525"/>
                  </a:lnTo>
                  <a:lnTo>
                    <a:pt x="5718296" y="1338440"/>
                  </a:lnTo>
                  <a:lnTo>
                    <a:pt x="5691290" y="1295077"/>
                  </a:lnTo>
                  <a:lnTo>
                    <a:pt x="5661422" y="1253759"/>
                  </a:lnTo>
                  <a:lnTo>
                    <a:pt x="5628863" y="1214807"/>
                  </a:lnTo>
                  <a:lnTo>
                    <a:pt x="5593787" y="1178542"/>
                  </a:lnTo>
                  <a:lnTo>
                    <a:pt x="5556364" y="1145285"/>
                  </a:lnTo>
                  <a:lnTo>
                    <a:pt x="5516768" y="1115357"/>
                  </a:lnTo>
                  <a:lnTo>
                    <a:pt x="5475170" y="1089081"/>
                  </a:lnTo>
                  <a:lnTo>
                    <a:pt x="5431742" y="1066776"/>
                  </a:lnTo>
                  <a:lnTo>
                    <a:pt x="5386657" y="1048765"/>
                  </a:lnTo>
                  <a:lnTo>
                    <a:pt x="5366185" y="1001079"/>
                  </a:lnTo>
                  <a:lnTo>
                    <a:pt x="5343878" y="954611"/>
                  </a:lnTo>
                  <a:lnTo>
                    <a:pt x="5319753" y="909357"/>
                  </a:lnTo>
                  <a:lnTo>
                    <a:pt x="5293828" y="865310"/>
                  </a:lnTo>
                  <a:lnTo>
                    <a:pt x="5266120" y="822463"/>
                  </a:lnTo>
                  <a:lnTo>
                    <a:pt x="5236648" y="780809"/>
                  </a:lnTo>
                  <a:lnTo>
                    <a:pt x="5205429" y="740342"/>
                  </a:lnTo>
                  <a:lnTo>
                    <a:pt x="5172480" y="701056"/>
                  </a:lnTo>
                  <a:lnTo>
                    <a:pt x="5137820" y="662943"/>
                  </a:lnTo>
                  <a:lnTo>
                    <a:pt x="5101466" y="625997"/>
                  </a:lnTo>
                  <a:lnTo>
                    <a:pt x="5063435" y="590212"/>
                  </a:lnTo>
                  <a:lnTo>
                    <a:pt x="5023746" y="555581"/>
                  </a:lnTo>
                  <a:lnTo>
                    <a:pt x="4982416" y="522096"/>
                  </a:lnTo>
                  <a:lnTo>
                    <a:pt x="4947822" y="496246"/>
                  </a:lnTo>
                  <a:lnTo>
                    <a:pt x="4911470" y="471428"/>
                  </a:lnTo>
                  <a:lnTo>
                    <a:pt x="4873452" y="447723"/>
                  </a:lnTo>
                  <a:lnTo>
                    <a:pt x="4833861" y="425210"/>
                  </a:lnTo>
                  <a:lnTo>
                    <a:pt x="4792792" y="403967"/>
                  </a:lnTo>
                  <a:lnTo>
                    <a:pt x="4750336" y="384073"/>
                  </a:lnTo>
                  <a:lnTo>
                    <a:pt x="4706586" y="365609"/>
                  </a:lnTo>
                  <a:lnTo>
                    <a:pt x="4661637" y="348653"/>
                  </a:lnTo>
                  <a:lnTo>
                    <a:pt x="4615580" y="333284"/>
                  </a:lnTo>
                  <a:lnTo>
                    <a:pt x="4568509" y="319582"/>
                  </a:lnTo>
                  <a:lnTo>
                    <a:pt x="4520517" y="307625"/>
                  </a:lnTo>
                  <a:lnTo>
                    <a:pt x="4471697" y="297493"/>
                  </a:lnTo>
                  <a:lnTo>
                    <a:pt x="4422142" y="289265"/>
                  </a:lnTo>
                  <a:lnTo>
                    <a:pt x="4371944" y="283020"/>
                  </a:lnTo>
                  <a:lnTo>
                    <a:pt x="4321198" y="278837"/>
                  </a:lnTo>
                  <a:lnTo>
                    <a:pt x="4269996" y="276795"/>
                  </a:lnTo>
                  <a:lnTo>
                    <a:pt x="4218430" y="276973"/>
                  </a:lnTo>
                  <a:lnTo>
                    <a:pt x="4166595" y="279452"/>
                  </a:lnTo>
                  <a:lnTo>
                    <a:pt x="4114583" y="284309"/>
                  </a:lnTo>
                  <a:lnTo>
                    <a:pt x="4062487" y="291623"/>
                  </a:lnTo>
                  <a:lnTo>
                    <a:pt x="4010400" y="301475"/>
                  </a:lnTo>
                  <a:lnTo>
                    <a:pt x="3958415" y="313943"/>
                  </a:lnTo>
                  <a:lnTo>
                    <a:pt x="3918136" y="279174"/>
                  </a:lnTo>
                  <a:lnTo>
                    <a:pt x="3877113" y="246666"/>
                  </a:lnTo>
                  <a:lnTo>
                    <a:pt x="3835358" y="216378"/>
                  </a:lnTo>
                  <a:lnTo>
                    <a:pt x="3792882" y="188269"/>
                  </a:lnTo>
                  <a:lnTo>
                    <a:pt x="3749694" y="162297"/>
                  </a:lnTo>
                  <a:lnTo>
                    <a:pt x="3705807" y="138422"/>
                  </a:lnTo>
                  <a:lnTo>
                    <a:pt x="3661230" y="116602"/>
                  </a:lnTo>
                  <a:lnTo>
                    <a:pt x="3615974" y="96795"/>
                  </a:lnTo>
                  <a:lnTo>
                    <a:pt x="3570049" y="78961"/>
                  </a:lnTo>
                  <a:lnTo>
                    <a:pt x="3523468" y="63057"/>
                  </a:lnTo>
                  <a:lnTo>
                    <a:pt x="3476239" y="49043"/>
                  </a:lnTo>
                  <a:lnTo>
                    <a:pt x="3428374" y="36878"/>
                  </a:lnTo>
                  <a:lnTo>
                    <a:pt x="3379883" y="26519"/>
                  </a:lnTo>
                  <a:lnTo>
                    <a:pt x="3330778" y="17926"/>
                  </a:lnTo>
                  <a:lnTo>
                    <a:pt x="3281068" y="11058"/>
                  </a:lnTo>
                  <a:lnTo>
                    <a:pt x="3230765" y="5872"/>
                  </a:lnTo>
                  <a:lnTo>
                    <a:pt x="3179879" y="2328"/>
                  </a:lnTo>
                  <a:lnTo>
                    <a:pt x="3128420" y="384"/>
                  </a:lnTo>
                  <a:lnTo>
                    <a:pt x="3076400" y="0"/>
                  </a:lnTo>
                  <a:lnTo>
                    <a:pt x="3024361" y="384"/>
                  </a:lnTo>
                  <a:lnTo>
                    <a:pt x="2972886" y="2328"/>
                  </a:lnTo>
                  <a:lnTo>
                    <a:pt x="2921984" y="5872"/>
                  </a:lnTo>
                  <a:lnTo>
                    <a:pt x="2871668" y="11058"/>
                  </a:lnTo>
                  <a:lnTo>
                    <a:pt x="2821946" y="17926"/>
                  </a:lnTo>
                  <a:lnTo>
                    <a:pt x="2772831" y="26519"/>
                  </a:lnTo>
                  <a:lnTo>
                    <a:pt x="2724332" y="36878"/>
                  </a:lnTo>
                  <a:lnTo>
                    <a:pt x="2676459" y="49043"/>
                  </a:lnTo>
                  <a:lnTo>
                    <a:pt x="2629224" y="63057"/>
                  </a:lnTo>
                  <a:lnTo>
                    <a:pt x="2582638" y="78961"/>
                  </a:lnTo>
                  <a:lnTo>
                    <a:pt x="2536709" y="96795"/>
                  </a:lnTo>
                  <a:lnTo>
                    <a:pt x="2491450" y="116602"/>
                  </a:lnTo>
                  <a:lnTo>
                    <a:pt x="2446871" y="138422"/>
                  </a:lnTo>
                  <a:lnTo>
                    <a:pt x="2402982" y="162297"/>
                  </a:lnTo>
                  <a:lnTo>
                    <a:pt x="2359793" y="188269"/>
                  </a:lnTo>
                  <a:lnTo>
                    <a:pt x="2317316" y="216378"/>
                  </a:lnTo>
                  <a:lnTo>
                    <a:pt x="2275561" y="246666"/>
                  </a:lnTo>
                  <a:lnTo>
                    <a:pt x="2234538" y="279174"/>
                  </a:lnTo>
                  <a:lnTo>
                    <a:pt x="2194258" y="313943"/>
                  </a:lnTo>
                  <a:close/>
                </a:path>
              </a:pathLst>
            </a:custGeom>
            <a:ln w="609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659879" y="5213603"/>
              <a:ext cx="628015" cy="248920"/>
            </a:xfrm>
            <a:custGeom>
              <a:avLst/>
              <a:gdLst/>
              <a:ahLst/>
              <a:cxnLst/>
              <a:rect l="l" t="t" r="r" b="b"/>
              <a:pathLst>
                <a:path w="628015" h="248920">
                  <a:moveTo>
                    <a:pt x="606044" y="0"/>
                  </a:moveTo>
                  <a:lnTo>
                    <a:pt x="21844" y="0"/>
                  </a:lnTo>
                  <a:lnTo>
                    <a:pt x="13340" y="1716"/>
                  </a:lnTo>
                  <a:lnTo>
                    <a:pt x="6397" y="6397"/>
                  </a:lnTo>
                  <a:lnTo>
                    <a:pt x="1716" y="13340"/>
                  </a:lnTo>
                  <a:lnTo>
                    <a:pt x="0" y="21844"/>
                  </a:lnTo>
                  <a:lnTo>
                    <a:pt x="0" y="226568"/>
                  </a:lnTo>
                  <a:lnTo>
                    <a:pt x="1716" y="235071"/>
                  </a:lnTo>
                  <a:lnTo>
                    <a:pt x="6397" y="242014"/>
                  </a:lnTo>
                  <a:lnTo>
                    <a:pt x="13340" y="246695"/>
                  </a:lnTo>
                  <a:lnTo>
                    <a:pt x="21844" y="248412"/>
                  </a:lnTo>
                  <a:lnTo>
                    <a:pt x="606044" y="248412"/>
                  </a:lnTo>
                  <a:lnTo>
                    <a:pt x="614547" y="246695"/>
                  </a:lnTo>
                  <a:lnTo>
                    <a:pt x="621490" y="242014"/>
                  </a:lnTo>
                  <a:lnTo>
                    <a:pt x="626171" y="235071"/>
                  </a:lnTo>
                  <a:lnTo>
                    <a:pt x="627888" y="226568"/>
                  </a:lnTo>
                  <a:lnTo>
                    <a:pt x="627888" y="21844"/>
                  </a:lnTo>
                  <a:lnTo>
                    <a:pt x="626171" y="13340"/>
                  </a:lnTo>
                  <a:lnTo>
                    <a:pt x="621490" y="6397"/>
                  </a:lnTo>
                  <a:lnTo>
                    <a:pt x="614547" y="1716"/>
                  </a:lnTo>
                  <a:lnTo>
                    <a:pt x="60604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60875" y="4751832"/>
              <a:ext cx="5538470" cy="349250"/>
            </a:xfrm>
            <a:custGeom>
              <a:avLst/>
              <a:gdLst/>
              <a:ahLst/>
              <a:cxnLst/>
              <a:rect l="l" t="t" r="r" b="b"/>
              <a:pathLst>
                <a:path w="5538470" h="349250">
                  <a:moveTo>
                    <a:pt x="1340485" y="42545"/>
                  </a:moveTo>
                  <a:lnTo>
                    <a:pt x="1649222" y="349250"/>
                  </a:lnTo>
                  <a:lnTo>
                    <a:pt x="3896232" y="349250"/>
                  </a:lnTo>
                  <a:lnTo>
                    <a:pt x="3907102" y="338455"/>
                  </a:lnTo>
                  <a:lnTo>
                    <a:pt x="1656207" y="338455"/>
                  </a:lnTo>
                  <a:lnTo>
                    <a:pt x="1651762" y="336550"/>
                  </a:lnTo>
                  <a:lnTo>
                    <a:pt x="1654290" y="336550"/>
                  </a:lnTo>
                  <a:lnTo>
                    <a:pt x="1360375" y="44450"/>
                  </a:lnTo>
                  <a:lnTo>
                    <a:pt x="1344929" y="44450"/>
                  </a:lnTo>
                  <a:lnTo>
                    <a:pt x="1340485" y="42545"/>
                  </a:lnTo>
                  <a:close/>
                </a:path>
                <a:path w="5538470" h="349250">
                  <a:moveTo>
                    <a:pt x="1654290" y="336550"/>
                  </a:moveTo>
                  <a:lnTo>
                    <a:pt x="1651762" y="336550"/>
                  </a:lnTo>
                  <a:lnTo>
                    <a:pt x="1656207" y="338455"/>
                  </a:lnTo>
                  <a:lnTo>
                    <a:pt x="1654290" y="336550"/>
                  </a:lnTo>
                  <a:close/>
                </a:path>
                <a:path w="5538470" h="349250">
                  <a:moveTo>
                    <a:pt x="3891039" y="336550"/>
                  </a:moveTo>
                  <a:lnTo>
                    <a:pt x="1654290" y="336550"/>
                  </a:lnTo>
                  <a:lnTo>
                    <a:pt x="1656207" y="338455"/>
                  </a:lnTo>
                  <a:lnTo>
                    <a:pt x="3889121" y="338455"/>
                  </a:lnTo>
                  <a:lnTo>
                    <a:pt x="3891039" y="336550"/>
                  </a:lnTo>
                  <a:close/>
                </a:path>
                <a:path w="5538470" h="349250">
                  <a:moveTo>
                    <a:pt x="5463294" y="42545"/>
                  </a:moveTo>
                  <a:lnTo>
                    <a:pt x="4187063" y="42545"/>
                  </a:lnTo>
                  <a:lnTo>
                    <a:pt x="3889121" y="338455"/>
                  </a:lnTo>
                  <a:lnTo>
                    <a:pt x="3893693" y="336550"/>
                  </a:lnTo>
                  <a:lnTo>
                    <a:pt x="3909020" y="336550"/>
                  </a:lnTo>
                  <a:lnTo>
                    <a:pt x="4192256" y="55245"/>
                  </a:lnTo>
                  <a:lnTo>
                    <a:pt x="4189603" y="55245"/>
                  </a:lnTo>
                  <a:lnTo>
                    <a:pt x="4194175" y="53340"/>
                  </a:lnTo>
                  <a:lnTo>
                    <a:pt x="5462913" y="53340"/>
                  </a:lnTo>
                  <a:lnTo>
                    <a:pt x="5462016" y="48895"/>
                  </a:lnTo>
                  <a:lnTo>
                    <a:pt x="5463294" y="42545"/>
                  </a:lnTo>
                  <a:close/>
                </a:path>
                <a:path w="5538470" h="349250">
                  <a:moveTo>
                    <a:pt x="3909020" y="336550"/>
                  </a:moveTo>
                  <a:lnTo>
                    <a:pt x="3893693" y="336550"/>
                  </a:lnTo>
                  <a:lnTo>
                    <a:pt x="3889121" y="338455"/>
                  </a:lnTo>
                  <a:lnTo>
                    <a:pt x="3907102" y="338455"/>
                  </a:lnTo>
                  <a:lnTo>
                    <a:pt x="3909020" y="336550"/>
                  </a:lnTo>
                  <a:close/>
                </a:path>
                <a:path w="5538470" h="349250">
                  <a:moveTo>
                    <a:pt x="5500116" y="10795"/>
                  </a:moveTo>
                  <a:lnTo>
                    <a:pt x="5485268" y="13783"/>
                  </a:lnTo>
                  <a:lnTo>
                    <a:pt x="5473160" y="21939"/>
                  </a:lnTo>
                  <a:lnTo>
                    <a:pt x="5465004" y="34047"/>
                  </a:lnTo>
                  <a:lnTo>
                    <a:pt x="5462016" y="48895"/>
                  </a:lnTo>
                  <a:lnTo>
                    <a:pt x="5465004" y="63688"/>
                  </a:lnTo>
                  <a:lnTo>
                    <a:pt x="5473160" y="75803"/>
                  </a:lnTo>
                  <a:lnTo>
                    <a:pt x="5485268" y="83988"/>
                  </a:lnTo>
                  <a:lnTo>
                    <a:pt x="5500116" y="86995"/>
                  </a:lnTo>
                  <a:lnTo>
                    <a:pt x="5514963" y="83988"/>
                  </a:lnTo>
                  <a:lnTo>
                    <a:pt x="5527071" y="75803"/>
                  </a:lnTo>
                  <a:lnTo>
                    <a:pt x="5535227" y="63688"/>
                  </a:lnTo>
                  <a:lnTo>
                    <a:pt x="5536933" y="55245"/>
                  </a:lnTo>
                  <a:lnTo>
                    <a:pt x="5500116" y="55245"/>
                  </a:lnTo>
                  <a:lnTo>
                    <a:pt x="5500116" y="42545"/>
                  </a:lnTo>
                  <a:lnTo>
                    <a:pt x="5536937" y="42545"/>
                  </a:lnTo>
                  <a:lnTo>
                    <a:pt x="5535227" y="34047"/>
                  </a:lnTo>
                  <a:lnTo>
                    <a:pt x="5527071" y="21939"/>
                  </a:lnTo>
                  <a:lnTo>
                    <a:pt x="5514963" y="13783"/>
                  </a:lnTo>
                  <a:lnTo>
                    <a:pt x="5500116" y="10795"/>
                  </a:lnTo>
                  <a:close/>
                </a:path>
                <a:path w="5538470" h="34925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5538470" h="349250">
                  <a:moveTo>
                    <a:pt x="4194175" y="53340"/>
                  </a:moveTo>
                  <a:lnTo>
                    <a:pt x="4189603" y="55245"/>
                  </a:lnTo>
                  <a:lnTo>
                    <a:pt x="4192256" y="55245"/>
                  </a:lnTo>
                  <a:lnTo>
                    <a:pt x="4194175" y="53340"/>
                  </a:lnTo>
                  <a:close/>
                </a:path>
                <a:path w="5538470" h="349250">
                  <a:moveTo>
                    <a:pt x="5462913" y="53340"/>
                  </a:moveTo>
                  <a:lnTo>
                    <a:pt x="4194175" y="53340"/>
                  </a:lnTo>
                  <a:lnTo>
                    <a:pt x="4192256" y="55245"/>
                  </a:lnTo>
                  <a:lnTo>
                    <a:pt x="5463298" y="55245"/>
                  </a:lnTo>
                  <a:lnTo>
                    <a:pt x="5462913" y="53340"/>
                  </a:lnTo>
                  <a:close/>
                </a:path>
                <a:path w="5538470" h="349250">
                  <a:moveTo>
                    <a:pt x="5536937" y="42545"/>
                  </a:moveTo>
                  <a:lnTo>
                    <a:pt x="5500116" y="42545"/>
                  </a:lnTo>
                  <a:lnTo>
                    <a:pt x="5500116" y="55245"/>
                  </a:lnTo>
                  <a:lnTo>
                    <a:pt x="5536933" y="55245"/>
                  </a:lnTo>
                  <a:lnTo>
                    <a:pt x="5538216" y="48895"/>
                  </a:lnTo>
                  <a:lnTo>
                    <a:pt x="5536937" y="42545"/>
                  </a:lnTo>
                  <a:close/>
                </a:path>
                <a:path w="5538470" h="34925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5538470" h="349250">
                  <a:moveTo>
                    <a:pt x="1347597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1342402" y="44450"/>
                  </a:lnTo>
                  <a:lnTo>
                    <a:pt x="1340485" y="42545"/>
                  </a:lnTo>
                  <a:lnTo>
                    <a:pt x="1358459" y="42545"/>
                  </a:lnTo>
                  <a:lnTo>
                    <a:pt x="1347597" y="31750"/>
                  </a:lnTo>
                  <a:close/>
                </a:path>
                <a:path w="5538470" h="349250">
                  <a:moveTo>
                    <a:pt x="1358459" y="42545"/>
                  </a:moveTo>
                  <a:lnTo>
                    <a:pt x="1340485" y="42545"/>
                  </a:lnTo>
                  <a:lnTo>
                    <a:pt x="1344929" y="44450"/>
                  </a:lnTo>
                  <a:lnTo>
                    <a:pt x="1360375" y="44450"/>
                  </a:lnTo>
                  <a:lnTo>
                    <a:pt x="1358459" y="4254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871086" y="1788668"/>
            <a:ext cx="74866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EFAB00"/>
                </a:solidFill>
                <a:latin typeface="Arial"/>
                <a:cs typeface="Arial"/>
              </a:rPr>
              <a:t>Extend  </a:t>
            </a:r>
            <a:r>
              <a:rPr dirty="0" sz="1400" spc="-5">
                <a:latin typeface="Arial"/>
                <a:cs typeface="Arial"/>
              </a:rPr>
              <a:t>Cloud </a:t>
            </a:r>
            <a:r>
              <a:rPr dirty="0" sz="1400">
                <a:latin typeface="Arial"/>
                <a:cs typeface="Arial"/>
              </a:rPr>
              <a:t>&amp;  </a:t>
            </a:r>
            <a:r>
              <a:rPr dirty="0" sz="1400" spc="-5">
                <a:latin typeface="Arial"/>
                <a:cs typeface="Arial"/>
              </a:rPr>
              <a:t>On</a:t>
            </a:r>
            <a:r>
              <a:rPr dirty="0" sz="1400">
                <a:latin typeface="Arial"/>
                <a:cs typeface="Arial"/>
              </a:rPr>
              <a:t>-Prem  </a:t>
            </a:r>
            <a:r>
              <a:rPr dirty="0" sz="1400" spc="-5"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2272" y="1788668"/>
            <a:ext cx="11715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960982"/>
                </a:solidFill>
                <a:latin typeface="Arial"/>
                <a:cs typeface="Arial"/>
              </a:rPr>
              <a:t>Experience  </a:t>
            </a:r>
            <a:r>
              <a:rPr dirty="0" sz="1400">
                <a:latin typeface="Arial"/>
                <a:cs typeface="Arial"/>
              </a:rPr>
              <a:t>People &amp;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79768" y="1788668"/>
            <a:ext cx="112395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8FD2"/>
                </a:solidFill>
                <a:latin typeface="Arial"/>
                <a:cs typeface="Arial"/>
              </a:rPr>
              <a:t>Build  </a:t>
            </a: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if</a:t>
            </a: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erent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ing  </a:t>
            </a:r>
            <a:r>
              <a:rPr dirty="0" sz="1400">
                <a:latin typeface="Arial"/>
                <a:cs typeface="Arial"/>
              </a:rPr>
              <a:t>Digital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20278" y="1788668"/>
            <a:ext cx="107061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Integrate  </a:t>
            </a:r>
            <a:r>
              <a:rPr dirty="0" sz="1400">
                <a:latin typeface="Arial"/>
                <a:cs typeface="Arial"/>
              </a:rPr>
              <a:t>Apps, </a:t>
            </a:r>
            <a:r>
              <a:rPr dirty="0" sz="1400" spc="-5">
                <a:latin typeface="Arial"/>
                <a:cs typeface="Arial"/>
              </a:rPr>
              <a:t>Data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&amp;  Processes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02959" y="2633368"/>
            <a:ext cx="448945" cy="451484"/>
            <a:chOff x="5902959" y="2633368"/>
            <a:chExt cx="448945" cy="451484"/>
          </a:xfrm>
        </p:grpSpPr>
        <p:sp>
          <p:nvSpPr>
            <p:cNvPr id="33" name="object 33"/>
            <p:cNvSpPr/>
            <p:nvPr/>
          </p:nvSpPr>
          <p:spPr>
            <a:xfrm>
              <a:off x="5907531" y="2637940"/>
              <a:ext cx="439420" cy="268605"/>
            </a:xfrm>
            <a:custGeom>
              <a:avLst/>
              <a:gdLst/>
              <a:ahLst/>
              <a:cxnLst/>
              <a:rect l="l" t="t" r="r" b="b"/>
              <a:pathLst>
                <a:path w="439420" h="268605">
                  <a:moveTo>
                    <a:pt x="416432" y="268327"/>
                  </a:moveTo>
                  <a:lnTo>
                    <a:pt x="409390" y="246000"/>
                  </a:lnTo>
                  <a:lnTo>
                    <a:pt x="404383" y="224496"/>
                  </a:lnTo>
                  <a:lnTo>
                    <a:pt x="403877" y="202301"/>
                  </a:lnTo>
                  <a:lnTo>
                    <a:pt x="410337" y="177903"/>
                  </a:lnTo>
                  <a:lnTo>
                    <a:pt x="420042" y="157993"/>
                  </a:lnTo>
                  <a:lnTo>
                    <a:pt x="429307" y="139977"/>
                  </a:lnTo>
                  <a:lnTo>
                    <a:pt x="436358" y="120699"/>
                  </a:lnTo>
                  <a:lnTo>
                    <a:pt x="439419" y="97004"/>
                  </a:lnTo>
                  <a:lnTo>
                    <a:pt x="437913" y="74223"/>
                  </a:lnTo>
                  <a:lnTo>
                    <a:pt x="432323" y="53157"/>
                  </a:lnTo>
                  <a:lnTo>
                    <a:pt x="407034" y="19788"/>
                  </a:lnTo>
                  <a:lnTo>
                    <a:pt x="368807" y="2484"/>
                  </a:lnTo>
                  <a:lnTo>
                    <a:pt x="346241" y="0"/>
                  </a:lnTo>
                  <a:lnTo>
                    <a:pt x="321817" y="2516"/>
                  </a:lnTo>
                  <a:lnTo>
                    <a:pt x="285892" y="18438"/>
                  </a:lnTo>
                  <a:lnTo>
                    <a:pt x="261112" y="49506"/>
                  </a:lnTo>
                  <a:lnTo>
                    <a:pt x="251414" y="83956"/>
                  </a:lnTo>
                  <a:lnTo>
                    <a:pt x="251459" y="94083"/>
                  </a:lnTo>
                  <a:lnTo>
                    <a:pt x="253364" y="104878"/>
                  </a:lnTo>
                  <a:lnTo>
                    <a:pt x="252856" y="107291"/>
                  </a:lnTo>
                  <a:lnTo>
                    <a:pt x="248665" y="116308"/>
                  </a:lnTo>
                  <a:lnTo>
                    <a:pt x="245617" y="123039"/>
                  </a:lnTo>
                  <a:lnTo>
                    <a:pt x="242823" y="129135"/>
                  </a:lnTo>
                  <a:lnTo>
                    <a:pt x="239775" y="134723"/>
                  </a:lnTo>
                  <a:lnTo>
                    <a:pt x="237291" y="139166"/>
                  </a:lnTo>
                  <a:lnTo>
                    <a:pt x="234759" y="144454"/>
                  </a:lnTo>
                  <a:lnTo>
                    <a:pt x="234132" y="149671"/>
                  </a:lnTo>
                  <a:lnTo>
                    <a:pt x="237362" y="153900"/>
                  </a:lnTo>
                  <a:lnTo>
                    <a:pt x="242383" y="155705"/>
                  </a:lnTo>
                  <a:lnTo>
                    <a:pt x="246284" y="156725"/>
                  </a:lnTo>
                  <a:lnTo>
                    <a:pt x="248328" y="160365"/>
                  </a:lnTo>
                  <a:lnTo>
                    <a:pt x="247776" y="170029"/>
                  </a:lnTo>
                  <a:lnTo>
                    <a:pt x="246125" y="180570"/>
                  </a:lnTo>
                  <a:lnTo>
                    <a:pt x="250316" y="175871"/>
                  </a:lnTo>
                  <a:lnTo>
                    <a:pt x="249427" y="180824"/>
                  </a:lnTo>
                  <a:lnTo>
                    <a:pt x="248412" y="186285"/>
                  </a:lnTo>
                  <a:lnTo>
                    <a:pt x="248157" y="187174"/>
                  </a:lnTo>
                  <a:lnTo>
                    <a:pt x="251205" y="190984"/>
                  </a:lnTo>
                  <a:lnTo>
                    <a:pt x="254507" y="195048"/>
                  </a:lnTo>
                  <a:lnTo>
                    <a:pt x="253618" y="208510"/>
                  </a:lnTo>
                  <a:lnTo>
                    <a:pt x="254126" y="215495"/>
                  </a:lnTo>
                  <a:lnTo>
                    <a:pt x="259476" y="224603"/>
                  </a:lnTo>
                  <a:lnTo>
                    <a:pt x="270446" y="227687"/>
                  </a:lnTo>
                  <a:lnTo>
                    <a:pt x="283130" y="227818"/>
                  </a:lnTo>
                  <a:lnTo>
                    <a:pt x="293623" y="228068"/>
                  </a:lnTo>
                  <a:lnTo>
                    <a:pt x="303494" y="231911"/>
                  </a:lnTo>
                  <a:lnTo>
                    <a:pt x="307339" y="239958"/>
                  </a:lnTo>
                  <a:lnTo>
                    <a:pt x="307661" y="252124"/>
                  </a:lnTo>
                  <a:lnTo>
                    <a:pt x="306958" y="268327"/>
                  </a:lnTo>
                </a:path>
                <a:path w="439420" h="268605">
                  <a:moveTo>
                    <a:pt x="23367" y="268327"/>
                  </a:moveTo>
                  <a:lnTo>
                    <a:pt x="30442" y="246000"/>
                  </a:lnTo>
                  <a:lnTo>
                    <a:pt x="35385" y="224496"/>
                  </a:lnTo>
                  <a:lnTo>
                    <a:pt x="35780" y="202301"/>
                  </a:lnTo>
                  <a:lnTo>
                    <a:pt x="29209" y="177903"/>
                  </a:lnTo>
                  <a:lnTo>
                    <a:pt x="19627" y="157993"/>
                  </a:lnTo>
                  <a:lnTo>
                    <a:pt x="10366" y="139977"/>
                  </a:lnTo>
                  <a:lnTo>
                    <a:pt x="3224" y="120699"/>
                  </a:lnTo>
                  <a:lnTo>
                    <a:pt x="0" y="97004"/>
                  </a:lnTo>
                  <a:lnTo>
                    <a:pt x="1549" y="74223"/>
                  </a:lnTo>
                  <a:lnTo>
                    <a:pt x="7254" y="53157"/>
                  </a:lnTo>
                  <a:lnTo>
                    <a:pt x="32892" y="19788"/>
                  </a:lnTo>
                  <a:lnTo>
                    <a:pt x="71310" y="2484"/>
                  </a:lnTo>
                  <a:lnTo>
                    <a:pt x="93936" y="0"/>
                  </a:lnTo>
                  <a:lnTo>
                    <a:pt x="118490" y="2516"/>
                  </a:lnTo>
                  <a:lnTo>
                    <a:pt x="154892" y="18438"/>
                  </a:lnTo>
                  <a:lnTo>
                    <a:pt x="179577" y="49506"/>
                  </a:lnTo>
                  <a:lnTo>
                    <a:pt x="189610" y="94083"/>
                  </a:lnTo>
                  <a:lnTo>
                    <a:pt x="187451" y="104878"/>
                  </a:lnTo>
                  <a:lnTo>
                    <a:pt x="187959" y="107291"/>
                  </a:lnTo>
                  <a:lnTo>
                    <a:pt x="192404" y="116308"/>
                  </a:lnTo>
                  <a:lnTo>
                    <a:pt x="195198" y="123039"/>
                  </a:lnTo>
                  <a:lnTo>
                    <a:pt x="197992" y="129135"/>
                  </a:lnTo>
                  <a:lnTo>
                    <a:pt x="201040" y="134723"/>
                  </a:lnTo>
                  <a:lnTo>
                    <a:pt x="203602" y="139166"/>
                  </a:lnTo>
                  <a:lnTo>
                    <a:pt x="206200" y="144454"/>
                  </a:lnTo>
                  <a:lnTo>
                    <a:pt x="206916" y="149671"/>
                  </a:lnTo>
                  <a:lnTo>
                    <a:pt x="203834" y="153900"/>
                  </a:lnTo>
                  <a:lnTo>
                    <a:pt x="198701" y="155705"/>
                  </a:lnTo>
                  <a:lnTo>
                    <a:pt x="194675" y="156725"/>
                  </a:lnTo>
                  <a:lnTo>
                    <a:pt x="192530" y="160365"/>
                  </a:lnTo>
                  <a:lnTo>
                    <a:pt x="193039" y="170029"/>
                  </a:lnTo>
                  <a:lnTo>
                    <a:pt x="194690" y="180570"/>
                  </a:lnTo>
                  <a:lnTo>
                    <a:pt x="190753" y="175871"/>
                  </a:lnTo>
                  <a:lnTo>
                    <a:pt x="191642" y="180824"/>
                  </a:lnTo>
                  <a:lnTo>
                    <a:pt x="192404" y="186285"/>
                  </a:lnTo>
                  <a:lnTo>
                    <a:pt x="193039" y="187174"/>
                  </a:lnTo>
                  <a:lnTo>
                    <a:pt x="189610" y="190984"/>
                  </a:lnTo>
                  <a:lnTo>
                    <a:pt x="186308" y="195048"/>
                  </a:lnTo>
                  <a:lnTo>
                    <a:pt x="187451" y="208510"/>
                  </a:lnTo>
                  <a:lnTo>
                    <a:pt x="186816" y="215495"/>
                  </a:lnTo>
                  <a:lnTo>
                    <a:pt x="181405" y="224603"/>
                  </a:lnTo>
                  <a:lnTo>
                    <a:pt x="170291" y="227687"/>
                  </a:lnTo>
                  <a:lnTo>
                    <a:pt x="157438" y="227818"/>
                  </a:lnTo>
                  <a:lnTo>
                    <a:pt x="146812" y="228068"/>
                  </a:lnTo>
                  <a:lnTo>
                    <a:pt x="136981" y="231911"/>
                  </a:lnTo>
                  <a:lnTo>
                    <a:pt x="133222" y="239958"/>
                  </a:lnTo>
                  <a:lnTo>
                    <a:pt x="132988" y="252124"/>
                  </a:lnTo>
                  <a:lnTo>
                    <a:pt x="133730" y="26832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925311" y="2909315"/>
              <a:ext cx="402590" cy="175260"/>
            </a:xfrm>
            <a:custGeom>
              <a:avLst/>
              <a:gdLst/>
              <a:ahLst/>
              <a:cxnLst/>
              <a:rect l="l" t="t" r="r" b="b"/>
              <a:pathLst>
                <a:path w="402589" h="175260">
                  <a:moveTo>
                    <a:pt x="144779" y="0"/>
                  </a:moveTo>
                  <a:lnTo>
                    <a:pt x="144779" y="175260"/>
                  </a:lnTo>
                </a:path>
                <a:path w="402589" h="175260">
                  <a:moveTo>
                    <a:pt x="173736" y="48768"/>
                  </a:moveTo>
                  <a:lnTo>
                    <a:pt x="173736" y="128016"/>
                  </a:lnTo>
                </a:path>
                <a:path w="402589" h="175260">
                  <a:moveTo>
                    <a:pt x="202691" y="25908"/>
                  </a:moveTo>
                  <a:lnTo>
                    <a:pt x="202691" y="150875"/>
                  </a:lnTo>
                </a:path>
                <a:path w="402589" h="175260">
                  <a:moveTo>
                    <a:pt x="231648" y="38100"/>
                  </a:moveTo>
                  <a:lnTo>
                    <a:pt x="231648" y="140208"/>
                  </a:lnTo>
                </a:path>
                <a:path w="402589" h="175260">
                  <a:moveTo>
                    <a:pt x="260603" y="9144"/>
                  </a:moveTo>
                  <a:lnTo>
                    <a:pt x="260603" y="167639"/>
                  </a:lnTo>
                </a:path>
                <a:path w="402589" h="175260">
                  <a:moveTo>
                    <a:pt x="289560" y="64008"/>
                  </a:moveTo>
                  <a:lnTo>
                    <a:pt x="289560" y="111251"/>
                  </a:lnTo>
                </a:path>
                <a:path w="402589" h="175260">
                  <a:moveTo>
                    <a:pt x="115824" y="68580"/>
                  </a:moveTo>
                  <a:lnTo>
                    <a:pt x="115824" y="108204"/>
                  </a:lnTo>
                </a:path>
                <a:path w="402589" h="175260">
                  <a:moveTo>
                    <a:pt x="318515" y="28956"/>
                  </a:moveTo>
                  <a:lnTo>
                    <a:pt x="318515" y="146304"/>
                  </a:lnTo>
                </a:path>
                <a:path w="402589" h="175260">
                  <a:moveTo>
                    <a:pt x="347472" y="64008"/>
                  </a:moveTo>
                  <a:lnTo>
                    <a:pt x="347472" y="111251"/>
                  </a:lnTo>
                </a:path>
                <a:path w="402589" h="175260">
                  <a:moveTo>
                    <a:pt x="86867" y="28956"/>
                  </a:moveTo>
                  <a:lnTo>
                    <a:pt x="86867" y="146304"/>
                  </a:lnTo>
                </a:path>
                <a:path w="402589" h="175260">
                  <a:moveTo>
                    <a:pt x="57912" y="64008"/>
                  </a:moveTo>
                  <a:lnTo>
                    <a:pt x="57912" y="111251"/>
                  </a:lnTo>
                </a:path>
                <a:path w="402589" h="175260">
                  <a:moveTo>
                    <a:pt x="33527" y="88392"/>
                  </a:moveTo>
                  <a:lnTo>
                    <a:pt x="0" y="88392"/>
                  </a:lnTo>
                  <a:lnTo>
                    <a:pt x="0" y="13716"/>
                  </a:lnTo>
                </a:path>
                <a:path w="402589" h="175260">
                  <a:moveTo>
                    <a:pt x="368808" y="88392"/>
                  </a:moveTo>
                  <a:lnTo>
                    <a:pt x="402336" y="88392"/>
                  </a:lnTo>
                  <a:lnTo>
                    <a:pt x="402336" y="13716"/>
                  </a:lnTo>
                </a:path>
              </a:pathLst>
            </a:custGeom>
            <a:ln w="9144">
              <a:solidFill>
                <a:srgbClr val="9609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4475988" y="2628900"/>
            <a:ext cx="467995" cy="460375"/>
            <a:chOff x="4475988" y="2628900"/>
            <a:chExt cx="467995" cy="460375"/>
          </a:xfrm>
        </p:grpSpPr>
        <p:sp>
          <p:nvSpPr>
            <p:cNvPr id="36" name="object 36"/>
            <p:cNvSpPr/>
            <p:nvPr/>
          </p:nvSpPr>
          <p:spPr>
            <a:xfrm>
              <a:off x="4613148" y="2633472"/>
              <a:ext cx="326390" cy="198120"/>
            </a:xfrm>
            <a:custGeom>
              <a:avLst/>
              <a:gdLst/>
              <a:ahLst/>
              <a:cxnLst/>
              <a:rect l="l" t="t" r="r" b="b"/>
              <a:pathLst>
                <a:path w="326389" h="198119">
                  <a:moveTo>
                    <a:pt x="0" y="123825"/>
                  </a:moveTo>
                  <a:lnTo>
                    <a:pt x="6316" y="106507"/>
                  </a:lnTo>
                  <a:lnTo>
                    <a:pt x="17192" y="92154"/>
                  </a:lnTo>
                  <a:lnTo>
                    <a:pt x="31664" y="81730"/>
                  </a:lnTo>
                  <a:lnTo>
                    <a:pt x="48767" y="76200"/>
                  </a:lnTo>
                  <a:lnTo>
                    <a:pt x="58110" y="46184"/>
                  </a:lnTo>
                  <a:lnTo>
                    <a:pt x="76549" y="22002"/>
                  </a:lnTo>
                  <a:lnTo>
                    <a:pt x="101988" y="5869"/>
                  </a:lnTo>
                  <a:lnTo>
                    <a:pt x="132334" y="0"/>
                  </a:lnTo>
                  <a:lnTo>
                    <a:pt x="152856" y="2631"/>
                  </a:lnTo>
                  <a:lnTo>
                    <a:pt x="171545" y="10096"/>
                  </a:lnTo>
                  <a:lnTo>
                    <a:pt x="187805" y="21752"/>
                  </a:lnTo>
                  <a:lnTo>
                    <a:pt x="201040" y="36956"/>
                  </a:lnTo>
                  <a:lnTo>
                    <a:pt x="206248" y="35432"/>
                  </a:lnTo>
                  <a:lnTo>
                    <a:pt x="211962" y="34543"/>
                  </a:lnTo>
                  <a:lnTo>
                    <a:pt x="217804" y="34543"/>
                  </a:lnTo>
                  <a:lnTo>
                    <a:pt x="236267" y="37601"/>
                  </a:lnTo>
                  <a:lnTo>
                    <a:pt x="252349" y="46148"/>
                  </a:lnTo>
                  <a:lnTo>
                    <a:pt x="265096" y="59243"/>
                  </a:lnTo>
                  <a:lnTo>
                    <a:pt x="273557" y="75945"/>
                  </a:lnTo>
                  <a:lnTo>
                    <a:pt x="294257" y="82399"/>
                  </a:lnTo>
                  <a:lnTo>
                    <a:pt x="310943" y="95757"/>
                  </a:lnTo>
                  <a:lnTo>
                    <a:pt x="322081" y="114450"/>
                  </a:lnTo>
                  <a:lnTo>
                    <a:pt x="326136" y="136905"/>
                  </a:lnTo>
                  <a:lnTo>
                    <a:pt x="321518" y="160722"/>
                  </a:lnTo>
                  <a:lnTo>
                    <a:pt x="308911" y="180181"/>
                  </a:lnTo>
                  <a:lnTo>
                    <a:pt x="290185" y="193305"/>
                  </a:lnTo>
                  <a:lnTo>
                    <a:pt x="267207" y="198119"/>
                  </a:lnTo>
                  <a:lnTo>
                    <a:pt x="182372" y="198119"/>
                  </a:lnTo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80560" y="2790444"/>
              <a:ext cx="315595" cy="294640"/>
            </a:xfrm>
            <a:custGeom>
              <a:avLst/>
              <a:gdLst/>
              <a:ahLst/>
              <a:cxnLst/>
              <a:rect l="l" t="t" r="r" b="b"/>
              <a:pathLst>
                <a:path w="315595" h="294639">
                  <a:moveTo>
                    <a:pt x="0" y="294131"/>
                  </a:moveTo>
                  <a:lnTo>
                    <a:pt x="0" y="0"/>
                  </a:lnTo>
                  <a:lnTo>
                    <a:pt x="315467" y="0"/>
                  </a:lnTo>
                  <a:lnTo>
                    <a:pt x="315467" y="2941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21708" y="2755392"/>
              <a:ext cx="243840" cy="325120"/>
            </a:xfrm>
            <a:custGeom>
              <a:avLst/>
              <a:gdLst/>
              <a:ahLst/>
              <a:cxnLst/>
              <a:rect l="l" t="t" r="r" b="b"/>
              <a:pathLst>
                <a:path w="243839" h="325119">
                  <a:moveTo>
                    <a:pt x="0" y="35051"/>
                  </a:moveTo>
                  <a:lnTo>
                    <a:pt x="231648" y="35051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  <a:path w="243839" h="325119">
                  <a:moveTo>
                    <a:pt x="22859" y="184403"/>
                  </a:moveTo>
                  <a:lnTo>
                    <a:pt x="22859" y="131063"/>
                  </a:lnTo>
                  <a:lnTo>
                    <a:pt x="243839" y="131063"/>
                  </a:lnTo>
                  <a:lnTo>
                    <a:pt x="243839" y="184403"/>
                  </a:lnTo>
                </a:path>
                <a:path w="243839" h="325119">
                  <a:moveTo>
                    <a:pt x="170687" y="141731"/>
                  </a:moveTo>
                  <a:lnTo>
                    <a:pt x="170687" y="173735"/>
                  </a:lnTo>
                </a:path>
                <a:path w="243839" h="325119">
                  <a:moveTo>
                    <a:pt x="195071" y="141731"/>
                  </a:moveTo>
                  <a:lnTo>
                    <a:pt x="195071" y="173735"/>
                  </a:lnTo>
                </a:path>
                <a:path w="243839" h="325119">
                  <a:moveTo>
                    <a:pt x="219455" y="141731"/>
                  </a:moveTo>
                  <a:lnTo>
                    <a:pt x="219455" y="173735"/>
                  </a:lnTo>
                </a:path>
                <a:path w="243839" h="325119">
                  <a:moveTo>
                    <a:pt x="22859" y="254507"/>
                  </a:moveTo>
                  <a:lnTo>
                    <a:pt x="22859" y="199643"/>
                  </a:lnTo>
                  <a:lnTo>
                    <a:pt x="243839" y="199643"/>
                  </a:lnTo>
                  <a:lnTo>
                    <a:pt x="243839" y="254507"/>
                  </a:lnTo>
                </a:path>
                <a:path w="243839" h="325119">
                  <a:moveTo>
                    <a:pt x="170687" y="210311"/>
                  </a:moveTo>
                  <a:lnTo>
                    <a:pt x="170687" y="242315"/>
                  </a:lnTo>
                </a:path>
                <a:path w="243839" h="325119">
                  <a:moveTo>
                    <a:pt x="195071" y="210311"/>
                  </a:moveTo>
                  <a:lnTo>
                    <a:pt x="195071" y="242315"/>
                  </a:lnTo>
                </a:path>
                <a:path w="243839" h="325119">
                  <a:moveTo>
                    <a:pt x="219455" y="210311"/>
                  </a:moveTo>
                  <a:lnTo>
                    <a:pt x="219455" y="242315"/>
                  </a:lnTo>
                </a:path>
                <a:path w="243839" h="325119">
                  <a:moveTo>
                    <a:pt x="22859" y="324611"/>
                  </a:moveTo>
                  <a:lnTo>
                    <a:pt x="22859" y="271271"/>
                  </a:lnTo>
                  <a:lnTo>
                    <a:pt x="243839" y="271271"/>
                  </a:lnTo>
                  <a:lnTo>
                    <a:pt x="243839" y="324611"/>
                  </a:lnTo>
                </a:path>
                <a:path w="243839" h="325119">
                  <a:moveTo>
                    <a:pt x="170687" y="281939"/>
                  </a:moveTo>
                  <a:lnTo>
                    <a:pt x="170687" y="312419"/>
                  </a:lnTo>
                </a:path>
                <a:path w="243839" h="325119">
                  <a:moveTo>
                    <a:pt x="195071" y="281939"/>
                  </a:moveTo>
                  <a:lnTo>
                    <a:pt x="195071" y="312419"/>
                  </a:lnTo>
                </a:path>
                <a:path w="243839" h="325119">
                  <a:moveTo>
                    <a:pt x="219455" y="281939"/>
                  </a:moveTo>
                  <a:lnTo>
                    <a:pt x="219455" y="312419"/>
                  </a:lnTo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8822435" y="2647188"/>
            <a:ext cx="756285" cy="421640"/>
            <a:chOff x="8822435" y="2647188"/>
            <a:chExt cx="756285" cy="421640"/>
          </a:xfrm>
        </p:grpSpPr>
        <p:sp>
          <p:nvSpPr>
            <p:cNvPr id="40" name="object 40"/>
            <p:cNvSpPr/>
            <p:nvPr/>
          </p:nvSpPr>
          <p:spPr>
            <a:xfrm>
              <a:off x="8827007" y="2680716"/>
              <a:ext cx="182880" cy="169545"/>
            </a:xfrm>
            <a:custGeom>
              <a:avLst/>
              <a:gdLst/>
              <a:ahLst/>
              <a:cxnLst/>
              <a:rect l="l" t="t" r="r" b="b"/>
              <a:pathLst>
                <a:path w="182879" h="169544">
                  <a:moveTo>
                    <a:pt x="7620" y="0"/>
                  </a:moveTo>
                  <a:lnTo>
                    <a:pt x="175514" y="0"/>
                  </a:lnTo>
                  <a:lnTo>
                    <a:pt x="179450" y="0"/>
                  </a:lnTo>
                  <a:lnTo>
                    <a:pt x="182880" y="3683"/>
                  </a:lnTo>
                  <a:lnTo>
                    <a:pt x="182880" y="8128"/>
                  </a:lnTo>
                  <a:lnTo>
                    <a:pt x="182880" y="161289"/>
                  </a:lnTo>
                  <a:lnTo>
                    <a:pt x="182880" y="165481"/>
                  </a:lnTo>
                  <a:lnTo>
                    <a:pt x="179450" y="169163"/>
                  </a:lnTo>
                  <a:lnTo>
                    <a:pt x="175514" y="169163"/>
                  </a:lnTo>
                  <a:lnTo>
                    <a:pt x="7620" y="169163"/>
                  </a:lnTo>
                  <a:lnTo>
                    <a:pt x="3428" y="169163"/>
                  </a:lnTo>
                  <a:lnTo>
                    <a:pt x="0" y="165481"/>
                  </a:lnTo>
                  <a:lnTo>
                    <a:pt x="0" y="161289"/>
                  </a:lnTo>
                  <a:lnTo>
                    <a:pt x="0" y="8128"/>
                  </a:lnTo>
                  <a:lnTo>
                    <a:pt x="0" y="3683"/>
                  </a:lnTo>
                  <a:lnTo>
                    <a:pt x="3428" y="0"/>
                  </a:lnTo>
                  <a:lnTo>
                    <a:pt x="7620" y="0"/>
                  </a:lnTo>
                  <a:close/>
                </a:path>
                <a:path w="182879" h="169544">
                  <a:moveTo>
                    <a:pt x="1524" y="54863"/>
                  </a:moveTo>
                  <a:lnTo>
                    <a:pt x="182880" y="54863"/>
                  </a:lnTo>
                </a:path>
                <a:path w="182879" h="169544">
                  <a:moveTo>
                    <a:pt x="82296" y="25908"/>
                  </a:moveTo>
                  <a:lnTo>
                    <a:pt x="82296" y="20066"/>
                  </a:lnTo>
                  <a:lnTo>
                    <a:pt x="86741" y="15239"/>
                  </a:lnTo>
                  <a:lnTo>
                    <a:pt x="92201" y="15239"/>
                  </a:lnTo>
                  <a:lnTo>
                    <a:pt x="97663" y="15239"/>
                  </a:lnTo>
                  <a:lnTo>
                    <a:pt x="102108" y="20066"/>
                  </a:lnTo>
                  <a:lnTo>
                    <a:pt x="102108" y="25908"/>
                  </a:lnTo>
                  <a:lnTo>
                    <a:pt x="102108" y="31750"/>
                  </a:lnTo>
                  <a:lnTo>
                    <a:pt x="97663" y="36575"/>
                  </a:lnTo>
                  <a:lnTo>
                    <a:pt x="92201" y="36575"/>
                  </a:lnTo>
                  <a:lnTo>
                    <a:pt x="86741" y="36575"/>
                  </a:lnTo>
                  <a:lnTo>
                    <a:pt x="82296" y="31750"/>
                  </a:lnTo>
                  <a:lnTo>
                    <a:pt x="82296" y="25908"/>
                  </a:lnTo>
                  <a:close/>
                </a:path>
                <a:path w="182879" h="169544">
                  <a:moveTo>
                    <a:pt x="114300" y="25908"/>
                  </a:moveTo>
                  <a:lnTo>
                    <a:pt x="114300" y="20066"/>
                  </a:lnTo>
                  <a:lnTo>
                    <a:pt x="119125" y="15239"/>
                  </a:lnTo>
                  <a:lnTo>
                    <a:pt x="124968" y="15239"/>
                  </a:lnTo>
                  <a:lnTo>
                    <a:pt x="130810" y="15239"/>
                  </a:lnTo>
                  <a:lnTo>
                    <a:pt x="135636" y="20066"/>
                  </a:lnTo>
                  <a:lnTo>
                    <a:pt x="135636" y="25908"/>
                  </a:lnTo>
                  <a:lnTo>
                    <a:pt x="135636" y="31750"/>
                  </a:lnTo>
                  <a:lnTo>
                    <a:pt x="130810" y="36575"/>
                  </a:lnTo>
                  <a:lnTo>
                    <a:pt x="124968" y="36575"/>
                  </a:lnTo>
                  <a:lnTo>
                    <a:pt x="119125" y="36575"/>
                  </a:lnTo>
                  <a:lnTo>
                    <a:pt x="114300" y="31750"/>
                  </a:lnTo>
                  <a:lnTo>
                    <a:pt x="114300" y="25908"/>
                  </a:lnTo>
                  <a:close/>
                </a:path>
                <a:path w="182879" h="169544">
                  <a:moveTo>
                    <a:pt x="147827" y="25908"/>
                  </a:moveTo>
                  <a:lnTo>
                    <a:pt x="147827" y="20066"/>
                  </a:lnTo>
                  <a:lnTo>
                    <a:pt x="152273" y="15239"/>
                  </a:lnTo>
                  <a:lnTo>
                    <a:pt x="157734" y="15239"/>
                  </a:lnTo>
                  <a:lnTo>
                    <a:pt x="163195" y="15239"/>
                  </a:lnTo>
                  <a:lnTo>
                    <a:pt x="167640" y="20066"/>
                  </a:lnTo>
                  <a:lnTo>
                    <a:pt x="167640" y="25908"/>
                  </a:lnTo>
                  <a:lnTo>
                    <a:pt x="167640" y="31750"/>
                  </a:lnTo>
                  <a:lnTo>
                    <a:pt x="163195" y="36575"/>
                  </a:lnTo>
                  <a:lnTo>
                    <a:pt x="157734" y="36575"/>
                  </a:lnTo>
                  <a:lnTo>
                    <a:pt x="152273" y="36575"/>
                  </a:lnTo>
                  <a:lnTo>
                    <a:pt x="147827" y="31750"/>
                  </a:lnTo>
                  <a:lnTo>
                    <a:pt x="147827" y="259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031223" y="2651760"/>
              <a:ext cx="289560" cy="218440"/>
            </a:xfrm>
            <a:custGeom>
              <a:avLst/>
              <a:gdLst/>
              <a:ahLst/>
              <a:cxnLst/>
              <a:rect l="l" t="t" r="r" b="b"/>
              <a:pathLst>
                <a:path w="289559" h="218439">
                  <a:moveTo>
                    <a:pt x="214629" y="3175"/>
                  </a:moveTo>
                  <a:lnTo>
                    <a:pt x="217170" y="17272"/>
                  </a:lnTo>
                  <a:lnTo>
                    <a:pt x="221360" y="18923"/>
                  </a:lnTo>
                  <a:lnTo>
                    <a:pt x="225551" y="20954"/>
                  </a:lnTo>
                  <a:lnTo>
                    <a:pt x="229234" y="23113"/>
                  </a:lnTo>
                  <a:lnTo>
                    <a:pt x="241173" y="15748"/>
                  </a:lnTo>
                  <a:lnTo>
                    <a:pt x="252475" y="24637"/>
                  </a:lnTo>
                  <a:lnTo>
                    <a:pt x="249554" y="38607"/>
                  </a:lnTo>
                  <a:lnTo>
                    <a:pt x="252729" y="41782"/>
                  </a:lnTo>
                  <a:lnTo>
                    <a:pt x="255524" y="45465"/>
                  </a:lnTo>
                  <a:lnTo>
                    <a:pt x="258318" y="48894"/>
                  </a:lnTo>
                  <a:lnTo>
                    <a:pt x="272033" y="47243"/>
                  </a:lnTo>
                  <a:lnTo>
                    <a:pt x="279273" y="60451"/>
                  </a:lnTo>
                  <a:lnTo>
                    <a:pt x="270891" y="72262"/>
                  </a:lnTo>
                  <a:lnTo>
                    <a:pt x="272542" y="76453"/>
                  </a:lnTo>
                  <a:lnTo>
                    <a:pt x="273684" y="80644"/>
                  </a:lnTo>
                  <a:lnTo>
                    <a:pt x="274827" y="85089"/>
                  </a:lnTo>
                  <a:lnTo>
                    <a:pt x="288162" y="89535"/>
                  </a:lnTo>
                  <a:lnTo>
                    <a:pt x="289559" y="104520"/>
                  </a:lnTo>
                  <a:lnTo>
                    <a:pt x="277495" y="111887"/>
                  </a:lnTo>
                  <a:lnTo>
                    <a:pt x="277241" y="116331"/>
                  </a:lnTo>
                  <a:lnTo>
                    <a:pt x="276732" y="120776"/>
                  </a:lnTo>
                  <a:lnTo>
                    <a:pt x="276098" y="125222"/>
                  </a:lnTo>
                  <a:lnTo>
                    <a:pt x="286511" y="135254"/>
                  </a:lnTo>
                  <a:lnTo>
                    <a:pt x="282067" y="149605"/>
                  </a:lnTo>
                  <a:lnTo>
                    <a:pt x="267843" y="151002"/>
                  </a:lnTo>
                  <a:lnTo>
                    <a:pt x="266065" y="154939"/>
                  </a:lnTo>
                  <a:lnTo>
                    <a:pt x="263905" y="158623"/>
                  </a:lnTo>
                  <a:lnTo>
                    <a:pt x="261620" y="162305"/>
                  </a:lnTo>
                  <a:lnTo>
                    <a:pt x="267716" y="176149"/>
                  </a:lnTo>
                  <a:lnTo>
                    <a:pt x="258064" y="187451"/>
                  </a:lnTo>
                  <a:lnTo>
                    <a:pt x="244348" y="182499"/>
                  </a:lnTo>
                  <a:lnTo>
                    <a:pt x="241173" y="185165"/>
                  </a:lnTo>
                  <a:lnTo>
                    <a:pt x="237871" y="187705"/>
                  </a:lnTo>
                  <a:lnTo>
                    <a:pt x="234315" y="190118"/>
                  </a:lnTo>
                  <a:lnTo>
                    <a:pt x="234569" y="205359"/>
                  </a:lnTo>
                  <a:lnTo>
                    <a:pt x="221615" y="211581"/>
                  </a:lnTo>
                  <a:lnTo>
                    <a:pt x="210820" y="200913"/>
                  </a:lnTo>
                  <a:lnTo>
                    <a:pt x="206882" y="202184"/>
                  </a:lnTo>
                  <a:lnTo>
                    <a:pt x="202946" y="203200"/>
                  </a:lnTo>
                  <a:lnTo>
                    <a:pt x="198754" y="203707"/>
                  </a:lnTo>
                  <a:lnTo>
                    <a:pt x="193167" y="217931"/>
                  </a:lnTo>
                  <a:lnTo>
                    <a:pt x="178689" y="217931"/>
                  </a:lnTo>
                  <a:lnTo>
                    <a:pt x="172847" y="203707"/>
                  </a:lnTo>
                  <a:lnTo>
                    <a:pt x="171069" y="203453"/>
                  </a:lnTo>
                  <a:lnTo>
                    <a:pt x="168909" y="202945"/>
                  </a:lnTo>
                  <a:lnTo>
                    <a:pt x="167004" y="202437"/>
                  </a:lnTo>
                  <a:lnTo>
                    <a:pt x="164973" y="202184"/>
                  </a:lnTo>
                  <a:lnTo>
                    <a:pt x="163068" y="201422"/>
                  </a:lnTo>
                  <a:lnTo>
                    <a:pt x="161035" y="200913"/>
                  </a:lnTo>
                  <a:lnTo>
                    <a:pt x="150241" y="211581"/>
                  </a:lnTo>
                  <a:lnTo>
                    <a:pt x="137286" y="205359"/>
                  </a:lnTo>
                  <a:lnTo>
                    <a:pt x="137541" y="189864"/>
                  </a:lnTo>
                  <a:lnTo>
                    <a:pt x="133984" y="187705"/>
                  </a:lnTo>
                  <a:lnTo>
                    <a:pt x="130682" y="184912"/>
                  </a:lnTo>
                  <a:lnTo>
                    <a:pt x="127507" y="182244"/>
                  </a:lnTo>
                  <a:lnTo>
                    <a:pt x="113792" y="187198"/>
                  </a:lnTo>
                  <a:lnTo>
                    <a:pt x="104140" y="176149"/>
                  </a:lnTo>
                  <a:lnTo>
                    <a:pt x="110235" y="162051"/>
                  </a:lnTo>
                  <a:lnTo>
                    <a:pt x="107950" y="158368"/>
                  </a:lnTo>
                  <a:lnTo>
                    <a:pt x="105791" y="154686"/>
                  </a:lnTo>
                  <a:lnTo>
                    <a:pt x="104140" y="150749"/>
                  </a:lnTo>
                  <a:lnTo>
                    <a:pt x="89789" y="149351"/>
                  </a:lnTo>
                  <a:lnTo>
                    <a:pt x="85344" y="135000"/>
                  </a:lnTo>
                  <a:lnTo>
                    <a:pt x="96011" y="124967"/>
                  </a:lnTo>
                  <a:lnTo>
                    <a:pt x="95376" y="120776"/>
                  </a:lnTo>
                  <a:lnTo>
                    <a:pt x="94869" y="116331"/>
                  </a:lnTo>
                  <a:lnTo>
                    <a:pt x="94615" y="111887"/>
                  </a:lnTo>
                  <a:lnTo>
                    <a:pt x="82296" y="104520"/>
                  </a:lnTo>
                  <a:lnTo>
                    <a:pt x="83693" y="89535"/>
                  </a:lnTo>
                  <a:lnTo>
                    <a:pt x="97154" y="85089"/>
                  </a:lnTo>
                  <a:lnTo>
                    <a:pt x="98425" y="80644"/>
                  </a:lnTo>
                  <a:lnTo>
                    <a:pt x="99568" y="76200"/>
                  </a:lnTo>
                  <a:lnTo>
                    <a:pt x="101219" y="72262"/>
                  </a:lnTo>
                  <a:lnTo>
                    <a:pt x="92836" y="60325"/>
                  </a:lnTo>
                  <a:lnTo>
                    <a:pt x="99949" y="47243"/>
                  </a:lnTo>
                  <a:lnTo>
                    <a:pt x="113792" y="48894"/>
                  </a:lnTo>
                  <a:lnTo>
                    <a:pt x="116585" y="45212"/>
                  </a:lnTo>
                  <a:lnTo>
                    <a:pt x="119379" y="42037"/>
                  </a:lnTo>
                  <a:lnTo>
                    <a:pt x="122300" y="38862"/>
                  </a:lnTo>
                  <a:lnTo>
                    <a:pt x="119379" y="24384"/>
                  </a:lnTo>
                  <a:lnTo>
                    <a:pt x="130936" y="15493"/>
                  </a:lnTo>
                  <a:lnTo>
                    <a:pt x="142875" y="23113"/>
                  </a:lnTo>
                  <a:lnTo>
                    <a:pt x="146557" y="20954"/>
                  </a:lnTo>
                  <a:lnTo>
                    <a:pt x="150749" y="18923"/>
                  </a:lnTo>
                  <a:lnTo>
                    <a:pt x="154685" y="17525"/>
                  </a:lnTo>
                  <a:lnTo>
                    <a:pt x="157479" y="3175"/>
                  </a:lnTo>
                  <a:lnTo>
                    <a:pt x="171450" y="0"/>
                  </a:lnTo>
                  <a:lnTo>
                    <a:pt x="179450" y="11811"/>
                  </a:lnTo>
                  <a:lnTo>
                    <a:pt x="183769" y="11556"/>
                  </a:lnTo>
                  <a:lnTo>
                    <a:pt x="188214" y="11556"/>
                  </a:lnTo>
                  <a:lnTo>
                    <a:pt x="192658" y="11811"/>
                  </a:lnTo>
                  <a:lnTo>
                    <a:pt x="200659" y="0"/>
                  </a:lnTo>
                  <a:lnTo>
                    <a:pt x="214629" y="3175"/>
                  </a:lnTo>
                  <a:close/>
                </a:path>
                <a:path w="289559" h="218439">
                  <a:moveTo>
                    <a:pt x="171069" y="182499"/>
                  </a:moveTo>
                  <a:lnTo>
                    <a:pt x="225297" y="171989"/>
                  </a:lnTo>
                  <a:lnTo>
                    <a:pt x="256667" y="123951"/>
                  </a:lnTo>
                  <a:lnTo>
                    <a:pt x="256922" y="93747"/>
                  </a:lnTo>
                  <a:lnTo>
                    <a:pt x="246522" y="66627"/>
                  </a:lnTo>
                  <a:lnTo>
                    <a:pt x="227288" y="45531"/>
                  </a:lnTo>
                  <a:lnTo>
                    <a:pt x="201041" y="33400"/>
                  </a:lnTo>
                  <a:lnTo>
                    <a:pt x="172434" y="33230"/>
                  </a:lnTo>
                  <a:lnTo>
                    <a:pt x="146780" y="44227"/>
                  </a:lnTo>
                  <a:lnTo>
                    <a:pt x="126888" y="64512"/>
                  </a:lnTo>
                  <a:lnTo>
                    <a:pt x="115570" y="92201"/>
                  </a:lnTo>
                  <a:lnTo>
                    <a:pt x="115222" y="122455"/>
                  </a:lnTo>
                  <a:lnTo>
                    <a:pt x="125555" y="149542"/>
                  </a:lnTo>
                  <a:lnTo>
                    <a:pt x="144770" y="170533"/>
                  </a:lnTo>
                  <a:lnTo>
                    <a:pt x="171069" y="182499"/>
                  </a:lnTo>
                  <a:close/>
                </a:path>
                <a:path w="289559" h="218439">
                  <a:moveTo>
                    <a:pt x="59435" y="108203"/>
                  </a:moveTo>
                  <a:lnTo>
                    <a:pt x="0" y="108203"/>
                  </a:lnTo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398507" y="2703576"/>
              <a:ext cx="175260" cy="127000"/>
            </a:xfrm>
            <a:custGeom>
              <a:avLst/>
              <a:gdLst/>
              <a:ahLst/>
              <a:cxnLst/>
              <a:rect l="l" t="t" r="r" b="b"/>
              <a:pathLst>
                <a:path w="175259" h="127000">
                  <a:moveTo>
                    <a:pt x="73278" y="0"/>
                  </a:moveTo>
                  <a:lnTo>
                    <a:pt x="117348" y="63246"/>
                  </a:lnTo>
                  <a:lnTo>
                    <a:pt x="73278" y="126491"/>
                  </a:lnTo>
                </a:path>
                <a:path w="175259" h="127000">
                  <a:moveTo>
                    <a:pt x="73278" y="126491"/>
                  </a:moveTo>
                  <a:lnTo>
                    <a:pt x="56388" y="126491"/>
                  </a:lnTo>
                </a:path>
                <a:path w="175259" h="127000">
                  <a:moveTo>
                    <a:pt x="73278" y="0"/>
                  </a:moveTo>
                  <a:lnTo>
                    <a:pt x="56388" y="0"/>
                  </a:lnTo>
                </a:path>
                <a:path w="175259" h="127000">
                  <a:moveTo>
                    <a:pt x="130048" y="0"/>
                  </a:moveTo>
                  <a:lnTo>
                    <a:pt x="175260" y="63246"/>
                  </a:lnTo>
                  <a:lnTo>
                    <a:pt x="130048" y="126491"/>
                  </a:lnTo>
                </a:path>
                <a:path w="175259" h="127000">
                  <a:moveTo>
                    <a:pt x="130048" y="126491"/>
                  </a:moveTo>
                  <a:lnTo>
                    <a:pt x="112775" y="126491"/>
                  </a:lnTo>
                </a:path>
                <a:path w="175259" h="127000">
                  <a:moveTo>
                    <a:pt x="130048" y="0"/>
                  </a:moveTo>
                  <a:lnTo>
                    <a:pt x="112775" y="0"/>
                  </a:lnTo>
                </a:path>
                <a:path w="175259" h="127000">
                  <a:moveTo>
                    <a:pt x="16891" y="0"/>
                  </a:moveTo>
                  <a:lnTo>
                    <a:pt x="60960" y="63246"/>
                  </a:lnTo>
                  <a:lnTo>
                    <a:pt x="16891" y="126491"/>
                  </a:lnTo>
                </a:path>
                <a:path w="175259" h="127000">
                  <a:moveTo>
                    <a:pt x="16891" y="126491"/>
                  </a:moveTo>
                  <a:lnTo>
                    <a:pt x="0" y="126491"/>
                  </a:lnTo>
                </a:path>
                <a:path w="175259" h="127000">
                  <a:moveTo>
                    <a:pt x="1689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337547" y="275996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959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099803" y="2970276"/>
              <a:ext cx="236220" cy="93980"/>
            </a:xfrm>
            <a:custGeom>
              <a:avLst/>
              <a:gdLst/>
              <a:ahLst/>
              <a:cxnLst/>
              <a:rect l="l" t="t" r="r" b="b"/>
              <a:pathLst>
                <a:path w="236220" h="93980">
                  <a:moveTo>
                    <a:pt x="125729" y="0"/>
                  </a:moveTo>
                  <a:lnTo>
                    <a:pt x="145309" y="1605"/>
                  </a:lnTo>
                  <a:lnTo>
                    <a:pt x="161020" y="4651"/>
                  </a:lnTo>
                  <a:lnTo>
                    <a:pt x="171467" y="8768"/>
                  </a:lnTo>
                  <a:lnTo>
                    <a:pt x="175260" y="13588"/>
                  </a:lnTo>
                  <a:lnTo>
                    <a:pt x="170757" y="19020"/>
                  </a:lnTo>
                  <a:lnTo>
                    <a:pt x="158480" y="23415"/>
                  </a:lnTo>
                  <a:lnTo>
                    <a:pt x="140273" y="26358"/>
                  </a:lnTo>
                  <a:lnTo>
                    <a:pt x="117982" y="27432"/>
                  </a:lnTo>
                  <a:lnTo>
                    <a:pt x="95732" y="26358"/>
                  </a:lnTo>
                  <a:lnTo>
                    <a:pt x="77612" y="23415"/>
                  </a:lnTo>
                  <a:lnTo>
                    <a:pt x="65422" y="19020"/>
                  </a:lnTo>
                  <a:lnTo>
                    <a:pt x="60960" y="13588"/>
                  </a:lnTo>
                  <a:lnTo>
                    <a:pt x="64704" y="8768"/>
                  </a:lnTo>
                  <a:lnTo>
                    <a:pt x="75009" y="4651"/>
                  </a:lnTo>
                  <a:lnTo>
                    <a:pt x="90481" y="1605"/>
                  </a:lnTo>
                  <a:lnTo>
                    <a:pt x="109727" y="0"/>
                  </a:lnTo>
                  <a:lnTo>
                    <a:pt x="125729" y="0"/>
                  </a:lnTo>
                  <a:close/>
                </a:path>
                <a:path w="236220" h="93980">
                  <a:moveTo>
                    <a:pt x="175260" y="15239"/>
                  </a:moveTo>
                  <a:lnTo>
                    <a:pt x="175005" y="82169"/>
                  </a:lnTo>
                  <a:lnTo>
                    <a:pt x="135000" y="93218"/>
                  </a:lnTo>
                  <a:lnTo>
                    <a:pt x="119145" y="93761"/>
                  </a:lnTo>
                  <a:lnTo>
                    <a:pt x="100171" y="93186"/>
                  </a:lnTo>
                  <a:lnTo>
                    <a:pt x="81530" y="91039"/>
                  </a:lnTo>
                  <a:lnTo>
                    <a:pt x="66675" y="86868"/>
                  </a:lnTo>
                  <a:lnTo>
                    <a:pt x="64262" y="85851"/>
                  </a:lnTo>
                  <a:lnTo>
                    <a:pt x="60960" y="84200"/>
                  </a:lnTo>
                  <a:lnTo>
                    <a:pt x="60960" y="81534"/>
                  </a:lnTo>
                  <a:lnTo>
                    <a:pt x="60960" y="15239"/>
                  </a:lnTo>
                  <a:lnTo>
                    <a:pt x="61722" y="21082"/>
                  </a:lnTo>
                  <a:lnTo>
                    <a:pt x="76962" y="23875"/>
                  </a:lnTo>
                  <a:lnTo>
                    <a:pt x="81661" y="24764"/>
                  </a:lnTo>
                  <a:lnTo>
                    <a:pt x="101425" y="27001"/>
                  </a:lnTo>
                  <a:lnTo>
                    <a:pt x="124809" y="27511"/>
                  </a:lnTo>
                  <a:lnTo>
                    <a:pt x="147954" y="25854"/>
                  </a:lnTo>
                  <a:lnTo>
                    <a:pt x="167004" y="21589"/>
                  </a:lnTo>
                  <a:lnTo>
                    <a:pt x="169799" y="20574"/>
                  </a:lnTo>
                  <a:lnTo>
                    <a:pt x="174751" y="18669"/>
                  </a:lnTo>
                  <a:lnTo>
                    <a:pt x="175260" y="15239"/>
                  </a:lnTo>
                  <a:close/>
                </a:path>
                <a:path w="236220" h="93980">
                  <a:moveTo>
                    <a:pt x="39750" y="25908"/>
                  </a:moveTo>
                  <a:lnTo>
                    <a:pt x="48132" y="26162"/>
                  </a:lnTo>
                  <a:lnTo>
                    <a:pt x="55499" y="27050"/>
                  </a:lnTo>
                  <a:lnTo>
                    <a:pt x="60960" y="28321"/>
                  </a:lnTo>
                  <a:lnTo>
                    <a:pt x="60960" y="38481"/>
                  </a:lnTo>
                  <a:lnTo>
                    <a:pt x="55659" y="39540"/>
                  </a:lnTo>
                  <a:lnTo>
                    <a:pt x="49418" y="40386"/>
                  </a:lnTo>
                  <a:lnTo>
                    <a:pt x="42439" y="40945"/>
                  </a:lnTo>
                  <a:lnTo>
                    <a:pt x="34925" y="41148"/>
                  </a:lnTo>
                  <a:lnTo>
                    <a:pt x="21377" y="40528"/>
                  </a:lnTo>
                  <a:lnTo>
                    <a:pt x="10271" y="38862"/>
                  </a:lnTo>
                  <a:lnTo>
                    <a:pt x="2760" y="36433"/>
                  </a:lnTo>
                  <a:lnTo>
                    <a:pt x="0" y="33527"/>
                  </a:lnTo>
                  <a:lnTo>
                    <a:pt x="2289" y="30694"/>
                  </a:lnTo>
                  <a:lnTo>
                    <a:pt x="8604" y="28384"/>
                  </a:lnTo>
                  <a:lnTo>
                    <a:pt x="18109" y="26741"/>
                  </a:lnTo>
                  <a:lnTo>
                    <a:pt x="29972" y="25908"/>
                  </a:lnTo>
                  <a:lnTo>
                    <a:pt x="39750" y="25908"/>
                  </a:lnTo>
                  <a:close/>
                </a:path>
                <a:path w="236220" h="93980">
                  <a:moveTo>
                    <a:pt x="60960" y="79375"/>
                  </a:moveTo>
                  <a:lnTo>
                    <a:pt x="54737" y="80772"/>
                  </a:lnTo>
                  <a:lnTo>
                    <a:pt x="47751" y="81279"/>
                  </a:lnTo>
                  <a:lnTo>
                    <a:pt x="45466" y="81534"/>
                  </a:lnTo>
                  <a:lnTo>
                    <a:pt x="35722" y="81867"/>
                  </a:lnTo>
                  <a:lnTo>
                    <a:pt x="24098" y="81534"/>
                  </a:lnTo>
                  <a:lnTo>
                    <a:pt x="12711" y="80248"/>
                  </a:lnTo>
                  <a:lnTo>
                    <a:pt x="3682" y="77724"/>
                  </a:lnTo>
                  <a:lnTo>
                    <a:pt x="2286" y="77215"/>
                  </a:lnTo>
                  <a:lnTo>
                    <a:pt x="253" y="75946"/>
                  </a:lnTo>
                  <a:lnTo>
                    <a:pt x="0" y="74549"/>
                  </a:lnTo>
                  <a:lnTo>
                    <a:pt x="0" y="35051"/>
                  </a:lnTo>
                  <a:lnTo>
                    <a:pt x="507" y="38735"/>
                  </a:lnTo>
                  <a:lnTo>
                    <a:pt x="9778" y="40386"/>
                  </a:lnTo>
                  <a:lnTo>
                    <a:pt x="12826" y="40894"/>
                  </a:lnTo>
                  <a:lnTo>
                    <a:pt x="23616" y="42025"/>
                  </a:lnTo>
                  <a:lnTo>
                    <a:pt x="36369" y="42418"/>
                  </a:lnTo>
                  <a:lnTo>
                    <a:pt x="49385" y="41858"/>
                  </a:lnTo>
                  <a:lnTo>
                    <a:pt x="60960" y="40132"/>
                  </a:lnTo>
                  <a:lnTo>
                    <a:pt x="60960" y="79375"/>
                  </a:lnTo>
                  <a:close/>
                </a:path>
                <a:path w="236220" h="93980">
                  <a:moveTo>
                    <a:pt x="196342" y="25908"/>
                  </a:moveTo>
                  <a:lnTo>
                    <a:pt x="188087" y="26162"/>
                  </a:lnTo>
                  <a:lnTo>
                    <a:pt x="180467" y="27050"/>
                  </a:lnTo>
                  <a:lnTo>
                    <a:pt x="175260" y="28321"/>
                  </a:lnTo>
                  <a:lnTo>
                    <a:pt x="175260" y="38481"/>
                  </a:lnTo>
                  <a:lnTo>
                    <a:pt x="180594" y="39540"/>
                  </a:lnTo>
                  <a:lnTo>
                    <a:pt x="186785" y="40386"/>
                  </a:lnTo>
                  <a:lnTo>
                    <a:pt x="193690" y="40945"/>
                  </a:lnTo>
                  <a:lnTo>
                    <a:pt x="201168" y="41148"/>
                  </a:lnTo>
                  <a:lnTo>
                    <a:pt x="214735" y="40528"/>
                  </a:lnTo>
                  <a:lnTo>
                    <a:pt x="225885" y="38862"/>
                  </a:lnTo>
                  <a:lnTo>
                    <a:pt x="233439" y="36433"/>
                  </a:lnTo>
                  <a:lnTo>
                    <a:pt x="236220" y="33527"/>
                  </a:lnTo>
                  <a:lnTo>
                    <a:pt x="233914" y="30694"/>
                  </a:lnTo>
                  <a:lnTo>
                    <a:pt x="227583" y="28384"/>
                  </a:lnTo>
                  <a:lnTo>
                    <a:pt x="218110" y="26741"/>
                  </a:lnTo>
                  <a:lnTo>
                    <a:pt x="206375" y="25908"/>
                  </a:lnTo>
                  <a:lnTo>
                    <a:pt x="196342" y="25908"/>
                  </a:lnTo>
                  <a:close/>
                </a:path>
                <a:path w="236220" h="93980">
                  <a:moveTo>
                    <a:pt x="175260" y="79375"/>
                  </a:moveTo>
                  <a:lnTo>
                    <a:pt x="181228" y="80772"/>
                  </a:lnTo>
                  <a:lnTo>
                    <a:pt x="188595" y="81279"/>
                  </a:lnTo>
                  <a:lnTo>
                    <a:pt x="190880" y="81534"/>
                  </a:lnTo>
                  <a:lnTo>
                    <a:pt x="200590" y="81867"/>
                  </a:lnTo>
                  <a:lnTo>
                    <a:pt x="212169" y="81534"/>
                  </a:lnTo>
                  <a:lnTo>
                    <a:pt x="223581" y="80248"/>
                  </a:lnTo>
                  <a:lnTo>
                    <a:pt x="232791" y="77724"/>
                  </a:lnTo>
                  <a:lnTo>
                    <a:pt x="234188" y="77215"/>
                  </a:lnTo>
                  <a:lnTo>
                    <a:pt x="235966" y="75946"/>
                  </a:lnTo>
                  <a:lnTo>
                    <a:pt x="236220" y="74549"/>
                  </a:lnTo>
                  <a:lnTo>
                    <a:pt x="236220" y="35051"/>
                  </a:lnTo>
                  <a:lnTo>
                    <a:pt x="235712" y="38735"/>
                  </a:lnTo>
                  <a:lnTo>
                    <a:pt x="226314" y="40386"/>
                  </a:lnTo>
                  <a:lnTo>
                    <a:pt x="223393" y="40894"/>
                  </a:lnTo>
                  <a:lnTo>
                    <a:pt x="212621" y="42025"/>
                  </a:lnTo>
                  <a:lnTo>
                    <a:pt x="199802" y="42418"/>
                  </a:lnTo>
                  <a:lnTo>
                    <a:pt x="186745" y="41858"/>
                  </a:lnTo>
                  <a:lnTo>
                    <a:pt x="175260" y="40132"/>
                  </a:lnTo>
                  <a:lnTo>
                    <a:pt x="175260" y="7937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218675" y="288645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4008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153150" y="1339722"/>
            <a:ext cx="111125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5" b="1">
                <a:latin typeface="Arial"/>
                <a:cs typeface="Arial"/>
              </a:rPr>
              <a:t>USE</a:t>
            </a:r>
            <a:r>
              <a:rPr dirty="0" sz="1450" spc="-8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CASES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30441" y="4741926"/>
            <a:ext cx="76962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5" b="1">
                <a:latin typeface="Arial"/>
                <a:cs typeface="Arial"/>
              </a:rPr>
              <a:t>RUN</a:t>
            </a:r>
            <a:r>
              <a:rPr dirty="0" sz="1450" spc="-75" b="1">
                <a:latin typeface="Arial"/>
                <a:cs typeface="Arial"/>
              </a:rPr>
              <a:t> </a:t>
            </a:r>
            <a:r>
              <a:rPr dirty="0" sz="1450" spc="20" b="1">
                <a:latin typeface="Arial"/>
                <a:cs typeface="Arial"/>
              </a:rPr>
              <a:t>ON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43792" y="3785552"/>
            <a:ext cx="710565" cy="623570"/>
            <a:chOff x="4943792" y="3785552"/>
            <a:chExt cx="710565" cy="623570"/>
          </a:xfrm>
        </p:grpSpPr>
        <p:sp>
          <p:nvSpPr>
            <p:cNvPr id="49" name="object 49"/>
            <p:cNvSpPr/>
            <p:nvPr/>
          </p:nvSpPr>
          <p:spPr>
            <a:xfrm>
              <a:off x="4949189" y="3790950"/>
              <a:ext cx="699770" cy="612775"/>
            </a:xfrm>
            <a:custGeom>
              <a:avLst/>
              <a:gdLst/>
              <a:ahLst/>
              <a:cxnLst/>
              <a:rect l="l" t="t" r="r" b="b"/>
              <a:pathLst>
                <a:path w="699770" h="612775">
                  <a:moveTo>
                    <a:pt x="661670" y="0"/>
                  </a:moveTo>
                  <a:lnTo>
                    <a:pt x="37846" y="0"/>
                  </a:lnTo>
                  <a:lnTo>
                    <a:pt x="23252" y="3020"/>
                  </a:lnTo>
                  <a:lnTo>
                    <a:pt x="11207" y="11207"/>
                  </a:lnTo>
                  <a:lnTo>
                    <a:pt x="3020" y="23252"/>
                  </a:lnTo>
                  <a:lnTo>
                    <a:pt x="0" y="37845"/>
                  </a:lnTo>
                  <a:lnTo>
                    <a:pt x="0" y="574801"/>
                  </a:lnTo>
                  <a:lnTo>
                    <a:pt x="3020" y="589395"/>
                  </a:lnTo>
                  <a:lnTo>
                    <a:pt x="11207" y="601440"/>
                  </a:lnTo>
                  <a:lnTo>
                    <a:pt x="23252" y="609627"/>
                  </a:lnTo>
                  <a:lnTo>
                    <a:pt x="37846" y="612648"/>
                  </a:lnTo>
                  <a:lnTo>
                    <a:pt x="661670" y="612648"/>
                  </a:lnTo>
                  <a:lnTo>
                    <a:pt x="676370" y="609627"/>
                  </a:lnTo>
                  <a:lnTo>
                    <a:pt x="688403" y="601440"/>
                  </a:lnTo>
                  <a:lnTo>
                    <a:pt x="696531" y="589395"/>
                  </a:lnTo>
                  <a:lnTo>
                    <a:pt x="699515" y="574801"/>
                  </a:lnTo>
                  <a:lnTo>
                    <a:pt x="699515" y="37845"/>
                  </a:lnTo>
                  <a:lnTo>
                    <a:pt x="696531" y="23252"/>
                  </a:lnTo>
                  <a:lnTo>
                    <a:pt x="688403" y="11207"/>
                  </a:lnTo>
                  <a:lnTo>
                    <a:pt x="676370" y="3020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949189" y="3790950"/>
              <a:ext cx="699770" cy="612775"/>
            </a:xfrm>
            <a:custGeom>
              <a:avLst/>
              <a:gdLst/>
              <a:ahLst/>
              <a:cxnLst/>
              <a:rect l="l" t="t" r="r" b="b"/>
              <a:pathLst>
                <a:path w="699770" h="612775">
                  <a:moveTo>
                    <a:pt x="37846" y="0"/>
                  </a:moveTo>
                  <a:lnTo>
                    <a:pt x="661670" y="0"/>
                  </a:lnTo>
                  <a:lnTo>
                    <a:pt x="676370" y="3020"/>
                  </a:lnTo>
                  <a:lnTo>
                    <a:pt x="688403" y="11207"/>
                  </a:lnTo>
                  <a:lnTo>
                    <a:pt x="696531" y="23252"/>
                  </a:lnTo>
                  <a:lnTo>
                    <a:pt x="699515" y="37845"/>
                  </a:lnTo>
                  <a:lnTo>
                    <a:pt x="699515" y="574801"/>
                  </a:lnTo>
                  <a:lnTo>
                    <a:pt x="696531" y="589395"/>
                  </a:lnTo>
                  <a:lnTo>
                    <a:pt x="688403" y="601440"/>
                  </a:lnTo>
                  <a:lnTo>
                    <a:pt x="676370" y="609627"/>
                  </a:lnTo>
                  <a:lnTo>
                    <a:pt x="661670" y="612648"/>
                  </a:lnTo>
                  <a:lnTo>
                    <a:pt x="37846" y="612648"/>
                  </a:lnTo>
                  <a:lnTo>
                    <a:pt x="23252" y="609627"/>
                  </a:lnTo>
                  <a:lnTo>
                    <a:pt x="11207" y="601440"/>
                  </a:lnTo>
                  <a:lnTo>
                    <a:pt x="3020" y="589395"/>
                  </a:lnTo>
                  <a:lnTo>
                    <a:pt x="0" y="574801"/>
                  </a:lnTo>
                  <a:lnTo>
                    <a:pt x="0" y="37845"/>
                  </a:lnTo>
                  <a:lnTo>
                    <a:pt x="3020" y="23252"/>
                  </a:lnTo>
                  <a:lnTo>
                    <a:pt x="11207" y="11207"/>
                  </a:lnTo>
                  <a:lnTo>
                    <a:pt x="23252" y="3020"/>
                  </a:lnTo>
                  <a:lnTo>
                    <a:pt x="37846" y="0"/>
                  </a:lnTo>
                  <a:close/>
                </a:path>
                <a:path w="699770" h="612775">
                  <a:moveTo>
                    <a:pt x="0" y="131063"/>
                  </a:moveTo>
                  <a:lnTo>
                    <a:pt x="699515" y="131063"/>
                  </a:lnTo>
                </a:path>
                <a:path w="699770" h="612775">
                  <a:moveTo>
                    <a:pt x="633095" y="79248"/>
                  </a:moveTo>
                  <a:lnTo>
                    <a:pt x="625856" y="79248"/>
                  </a:lnTo>
                  <a:lnTo>
                    <a:pt x="620013" y="73406"/>
                  </a:lnTo>
                  <a:lnTo>
                    <a:pt x="620013" y="66167"/>
                  </a:lnTo>
                  <a:lnTo>
                    <a:pt x="620013" y="59055"/>
                  </a:lnTo>
                  <a:lnTo>
                    <a:pt x="625856" y="53339"/>
                  </a:lnTo>
                  <a:lnTo>
                    <a:pt x="633095" y="53339"/>
                  </a:lnTo>
                  <a:lnTo>
                    <a:pt x="640334" y="53339"/>
                  </a:lnTo>
                  <a:lnTo>
                    <a:pt x="646176" y="59055"/>
                  </a:lnTo>
                  <a:lnTo>
                    <a:pt x="646176" y="66167"/>
                  </a:lnTo>
                  <a:lnTo>
                    <a:pt x="646176" y="73406"/>
                  </a:lnTo>
                  <a:lnTo>
                    <a:pt x="640334" y="79248"/>
                  </a:lnTo>
                  <a:lnTo>
                    <a:pt x="633095" y="79248"/>
                  </a:lnTo>
                  <a:close/>
                </a:path>
                <a:path w="699770" h="612775">
                  <a:moveTo>
                    <a:pt x="591312" y="79248"/>
                  </a:moveTo>
                  <a:lnTo>
                    <a:pt x="584073" y="79248"/>
                  </a:lnTo>
                  <a:lnTo>
                    <a:pt x="578231" y="73406"/>
                  </a:lnTo>
                  <a:lnTo>
                    <a:pt x="578231" y="66167"/>
                  </a:lnTo>
                  <a:lnTo>
                    <a:pt x="578231" y="59055"/>
                  </a:lnTo>
                  <a:lnTo>
                    <a:pt x="584073" y="53339"/>
                  </a:lnTo>
                  <a:lnTo>
                    <a:pt x="591312" y="53339"/>
                  </a:lnTo>
                  <a:lnTo>
                    <a:pt x="598551" y="53339"/>
                  </a:lnTo>
                  <a:lnTo>
                    <a:pt x="604520" y="59055"/>
                  </a:lnTo>
                  <a:lnTo>
                    <a:pt x="604520" y="66167"/>
                  </a:lnTo>
                  <a:lnTo>
                    <a:pt x="604520" y="73406"/>
                  </a:lnTo>
                  <a:lnTo>
                    <a:pt x="598551" y="79248"/>
                  </a:lnTo>
                  <a:lnTo>
                    <a:pt x="591312" y="79248"/>
                  </a:lnTo>
                  <a:close/>
                </a:path>
                <a:path w="699770" h="612775">
                  <a:moveTo>
                    <a:pt x="549656" y="79248"/>
                  </a:moveTo>
                  <a:lnTo>
                    <a:pt x="542417" y="79248"/>
                  </a:lnTo>
                  <a:lnTo>
                    <a:pt x="536448" y="73406"/>
                  </a:lnTo>
                  <a:lnTo>
                    <a:pt x="536448" y="66167"/>
                  </a:lnTo>
                  <a:lnTo>
                    <a:pt x="536448" y="59055"/>
                  </a:lnTo>
                  <a:lnTo>
                    <a:pt x="542417" y="53339"/>
                  </a:lnTo>
                  <a:lnTo>
                    <a:pt x="549656" y="53339"/>
                  </a:lnTo>
                  <a:lnTo>
                    <a:pt x="556768" y="53339"/>
                  </a:lnTo>
                  <a:lnTo>
                    <a:pt x="562737" y="59055"/>
                  </a:lnTo>
                  <a:lnTo>
                    <a:pt x="562737" y="66167"/>
                  </a:lnTo>
                  <a:lnTo>
                    <a:pt x="562737" y="73406"/>
                  </a:lnTo>
                  <a:lnTo>
                    <a:pt x="556768" y="79248"/>
                  </a:lnTo>
                  <a:lnTo>
                    <a:pt x="549656" y="79248"/>
                  </a:lnTo>
                  <a:close/>
                </a:path>
              </a:pathLst>
            </a:custGeom>
            <a:ln w="10668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071617" y="3988434"/>
            <a:ext cx="447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80" b="1">
                <a:solidFill>
                  <a:srgbClr val="EFAB00"/>
                </a:solidFill>
                <a:latin typeface="Trebuchet MS"/>
                <a:cs typeface="Trebuchet MS"/>
              </a:rPr>
              <a:t>SAP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124009" y="3777932"/>
            <a:ext cx="5404485" cy="1007744"/>
            <a:chOff x="3124009" y="3777932"/>
            <a:chExt cx="5404485" cy="1007744"/>
          </a:xfrm>
        </p:grpSpPr>
        <p:sp>
          <p:nvSpPr>
            <p:cNvPr id="53" name="object 53"/>
            <p:cNvSpPr/>
            <p:nvPr/>
          </p:nvSpPr>
          <p:spPr>
            <a:xfrm>
              <a:off x="5297423" y="4402836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w="0" h="377825">
                  <a:moveTo>
                    <a:pt x="0" y="0"/>
                  </a:moveTo>
                  <a:lnTo>
                    <a:pt x="0" y="377825"/>
                  </a:lnTo>
                </a:path>
              </a:pathLst>
            </a:custGeom>
            <a:ln w="9144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128772" y="3919728"/>
              <a:ext cx="1711325" cy="0"/>
            </a:xfrm>
            <a:custGeom>
              <a:avLst/>
              <a:gdLst/>
              <a:ahLst/>
              <a:cxnLst/>
              <a:rect l="l" t="t" r="r" b="b"/>
              <a:pathLst>
                <a:path w="1711325" h="0">
                  <a:moveTo>
                    <a:pt x="0" y="0"/>
                  </a:moveTo>
                  <a:lnTo>
                    <a:pt x="1710816" y="0"/>
                  </a:lnTo>
                </a:path>
              </a:pathLst>
            </a:custGeom>
            <a:ln w="9144">
              <a:solidFill>
                <a:srgbClr val="EFAB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800593" y="3783330"/>
              <a:ext cx="722630" cy="632460"/>
            </a:xfrm>
            <a:custGeom>
              <a:avLst/>
              <a:gdLst/>
              <a:ahLst/>
              <a:cxnLst/>
              <a:rect l="l" t="t" r="r" b="b"/>
              <a:pathLst>
                <a:path w="722629" h="632460">
                  <a:moveTo>
                    <a:pt x="683259" y="0"/>
                  </a:moveTo>
                  <a:lnTo>
                    <a:pt x="39115" y="0"/>
                  </a:lnTo>
                  <a:lnTo>
                    <a:pt x="24002" y="3111"/>
                  </a:lnTo>
                  <a:lnTo>
                    <a:pt x="11556" y="11557"/>
                  </a:lnTo>
                  <a:lnTo>
                    <a:pt x="3111" y="24003"/>
                  </a:lnTo>
                  <a:lnTo>
                    <a:pt x="0" y="39116"/>
                  </a:lnTo>
                  <a:lnTo>
                    <a:pt x="0" y="593344"/>
                  </a:lnTo>
                  <a:lnTo>
                    <a:pt x="3111" y="608457"/>
                  </a:lnTo>
                  <a:lnTo>
                    <a:pt x="11556" y="620903"/>
                  </a:lnTo>
                  <a:lnTo>
                    <a:pt x="24002" y="629348"/>
                  </a:lnTo>
                  <a:lnTo>
                    <a:pt x="39115" y="632460"/>
                  </a:lnTo>
                  <a:lnTo>
                    <a:pt x="683259" y="632460"/>
                  </a:lnTo>
                  <a:lnTo>
                    <a:pt x="698480" y="629348"/>
                  </a:lnTo>
                  <a:lnTo>
                    <a:pt x="710914" y="620903"/>
                  </a:lnTo>
                  <a:lnTo>
                    <a:pt x="719300" y="608457"/>
                  </a:lnTo>
                  <a:lnTo>
                    <a:pt x="722376" y="593344"/>
                  </a:lnTo>
                  <a:lnTo>
                    <a:pt x="722376" y="39116"/>
                  </a:lnTo>
                  <a:lnTo>
                    <a:pt x="719300" y="24003"/>
                  </a:lnTo>
                  <a:lnTo>
                    <a:pt x="710914" y="11557"/>
                  </a:lnTo>
                  <a:lnTo>
                    <a:pt x="698480" y="3111"/>
                  </a:lnTo>
                  <a:lnTo>
                    <a:pt x="68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800593" y="3783330"/>
              <a:ext cx="722630" cy="632460"/>
            </a:xfrm>
            <a:custGeom>
              <a:avLst/>
              <a:gdLst/>
              <a:ahLst/>
              <a:cxnLst/>
              <a:rect l="l" t="t" r="r" b="b"/>
              <a:pathLst>
                <a:path w="722629" h="632460">
                  <a:moveTo>
                    <a:pt x="39115" y="0"/>
                  </a:moveTo>
                  <a:lnTo>
                    <a:pt x="683259" y="0"/>
                  </a:lnTo>
                  <a:lnTo>
                    <a:pt x="698480" y="3111"/>
                  </a:lnTo>
                  <a:lnTo>
                    <a:pt x="710914" y="11557"/>
                  </a:lnTo>
                  <a:lnTo>
                    <a:pt x="719300" y="24003"/>
                  </a:lnTo>
                  <a:lnTo>
                    <a:pt x="722376" y="39116"/>
                  </a:lnTo>
                  <a:lnTo>
                    <a:pt x="722376" y="593344"/>
                  </a:lnTo>
                  <a:lnTo>
                    <a:pt x="719300" y="608457"/>
                  </a:lnTo>
                  <a:lnTo>
                    <a:pt x="710914" y="620903"/>
                  </a:lnTo>
                  <a:lnTo>
                    <a:pt x="698480" y="629348"/>
                  </a:lnTo>
                  <a:lnTo>
                    <a:pt x="683259" y="632460"/>
                  </a:lnTo>
                  <a:lnTo>
                    <a:pt x="39115" y="632460"/>
                  </a:lnTo>
                  <a:lnTo>
                    <a:pt x="24002" y="629348"/>
                  </a:lnTo>
                  <a:lnTo>
                    <a:pt x="11556" y="620903"/>
                  </a:lnTo>
                  <a:lnTo>
                    <a:pt x="3111" y="608457"/>
                  </a:lnTo>
                  <a:lnTo>
                    <a:pt x="0" y="593344"/>
                  </a:lnTo>
                  <a:lnTo>
                    <a:pt x="0" y="39116"/>
                  </a:lnTo>
                  <a:lnTo>
                    <a:pt x="3111" y="24003"/>
                  </a:lnTo>
                  <a:lnTo>
                    <a:pt x="11556" y="11557"/>
                  </a:lnTo>
                  <a:lnTo>
                    <a:pt x="24002" y="3111"/>
                  </a:lnTo>
                  <a:lnTo>
                    <a:pt x="39115" y="0"/>
                  </a:lnTo>
                  <a:close/>
                </a:path>
                <a:path w="722629" h="632460">
                  <a:moveTo>
                    <a:pt x="0" y="135636"/>
                  </a:moveTo>
                  <a:lnTo>
                    <a:pt x="722376" y="135636"/>
                  </a:lnTo>
                </a:path>
                <a:path w="722629" h="632460">
                  <a:moveTo>
                    <a:pt x="654050" y="82296"/>
                  </a:moveTo>
                  <a:lnTo>
                    <a:pt x="646683" y="82296"/>
                  </a:lnTo>
                  <a:lnTo>
                    <a:pt x="640714" y="76073"/>
                  </a:lnTo>
                  <a:lnTo>
                    <a:pt x="640714" y="68453"/>
                  </a:lnTo>
                  <a:lnTo>
                    <a:pt x="640714" y="60960"/>
                  </a:lnTo>
                  <a:lnTo>
                    <a:pt x="646683" y="54864"/>
                  </a:lnTo>
                  <a:lnTo>
                    <a:pt x="654050" y="54864"/>
                  </a:lnTo>
                  <a:lnTo>
                    <a:pt x="661542" y="54864"/>
                  </a:lnTo>
                  <a:lnTo>
                    <a:pt x="667511" y="60960"/>
                  </a:lnTo>
                  <a:lnTo>
                    <a:pt x="667511" y="68453"/>
                  </a:lnTo>
                  <a:lnTo>
                    <a:pt x="667511" y="76073"/>
                  </a:lnTo>
                  <a:lnTo>
                    <a:pt x="661542" y="82296"/>
                  </a:lnTo>
                  <a:lnTo>
                    <a:pt x="654050" y="82296"/>
                  </a:lnTo>
                  <a:close/>
                </a:path>
                <a:path w="722629" h="632460">
                  <a:moveTo>
                    <a:pt x="611124" y="82296"/>
                  </a:moveTo>
                  <a:lnTo>
                    <a:pt x="603630" y="82296"/>
                  </a:lnTo>
                  <a:lnTo>
                    <a:pt x="597661" y="76073"/>
                  </a:lnTo>
                  <a:lnTo>
                    <a:pt x="597661" y="68453"/>
                  </a:lnTo>
                  <a:lnTo>
                    <a:pt x="597661" y="60960"/>
                  </a:lnTo>
                  <a:lnTo>
                    <a:pt x="603630" y="54864"/>
                  </a:lnTo>
                  <a:lnTo>
                    <a:pt x="611124" y="54864"/>
                  </a:lnTo>
                  <a:lnTo>
                    <a:pt x="618616" y="54864"/>
                  </a:lnTo>
                  <a:lnTo>
                    <a:pt x="624712" y="60960"/>
                  </a:lnTo>
                  <a:lnTo>
                    <a:pt x="624712" y="68453"/>
                  </a:lnTo>
                  <a:lnTo>
                    <a:pt x="624712" y="76073"/>
                  </a:lnTo>
                  <a:lnTo>
                    <a:pt x="618616" y="82296"/>
                  </a:lnTo>
                  <a:lnTo>
                    <a:pt x="611124" y="82296"/>
                  </a:lnTo>
                  <a:close/>
                </a:path>
                <a:path w="722629" h="632460">
                  <a:moveTo>
                    <a:pt x="568325" y="82296"/>
                  </a:moveTo>
                  <a:lnTo>
                    <a:pt x="560831" y="82296"/>
                  </a:lnTo>
                  <a:lnTo>
                    <a:pt x="554735" y="76073"/>
                  </a:lnTo>
                  <a:lnTo>
                    <a:pt x="554735" y="68453"/>
                  </a:lnTo>
                  <a:lnTo>
                    <a:pt x="554735" y="60960"/>
                  </a:lnTo>
                  <a:lnTo>
                    <a:pt x="560831" y="54864"/>
                  </a:lnTo>
                  <a:lnTo>
                    <a:pt x="568325" y="54864"/>
                  </a:lnTo>
                  <a:lnTo>
                    <a:pt x="575563" y="54864"/>
                  </a:lnTo>
                  <a:lnTo>
                    <a:pt x="581786" y="60960"/>
                  </a:lnTo>
                  <a:lnTo>
                    <a:pt x="581786" y="68453"/>
                  </a:lnTo>
                  <a:lnTo>
                    <a:pt x="581786" y="76073"/>
                  </a:lnTo>
                  <a:lnTo>
                    <a:pt x="575563" y="82296"/>
                  </a:lnTo>
                  <a:lnTo>
                    <a:pt x="568325" y="82296"/>
                  </a:lnTo>
                  <a:close/>
                </a:path>
              </a:pathLst>
            </a:custGeom>
            <a:ln w="10668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889747" y="3827075"/>
            <a:ext cx="551180" cy="5175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55"/>
              </a:spcBef>
            </a:pPr>
            <a:r>
              <a:rPr dirty="0" baseline="-15873" sz="2100" spc="60" b="1">
                <a:solidFill>
                  <a:srgbClr val="4FB81C"/>
                </a:solidFill>
                <a:latin typeface="Trebuchet MS"/>
                <a:cs typeface="Trebuchet MS"/>
              </a:rPr>
              <a:t>3</a:t>
            </a:r>
            <a:r>
              <a:rPr dirty="0" sz="900" spc="40" b="1">
                <a:solidFill>
                  <a:srgbClr val="4FB81C"/>
                </a:solidFill>
                <a:latin typeface="Trebuchet MS"/>
                <a:cs typeface="Trebuchet MS"/>
              </a:rPr>
              <a:t>rd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400" spc="50" b="1">
                <a:solidFill>
                  <a:srgbClr val="4FB81C"/>
                </a:solidFill>
                <a:latin typeface="Trebuchet MS"/>
                <a:cs typeface="Trebuchet MS"/>
              </a:rPr>
              <a:t>Party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992177" y="3491293"/>
            <a:ext cx="4397375" cy="1319530"/>
            <a:chOff x="5992177" y="3491293"/>
            <a:chExt cx="4397375" cy="1319530"/>
          </a:xfrm>
        </p:grpSpPr>
        <p:sp>
          <p:nvSpPr>
            <p:cNvPr id="59" name="object 59"/>
            <p:cNvSpPr/>
            <p:nvPr/>
          </p:nvSpPr>
          <p:spPr>
            <a:xfrm>
              <a:off x="8142732" y="4416552"/>
              <a:ext cx="0" cy="389890"/>
            </a:xfrm>
            <a:custGeom>
              <a:avLst/>
              <a:gdLst/>
              <a:ahLst/>
              <a:cxnLst/>
              <a:rect l="l" t="t" r="r" b="b"/>
              <a:pathLst>
                <a:path w="0" h="389889">
                  <a:moveTo>
                    <a:pt x="0" y="0"/>
                  </a:moveTo>
                  <a:lnTo>
                    <a:pt x="0" y="389509"/>
                  </a:lnTo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607552" y="3919727"/>
              <a:ext cx="1776730" cy="0"/>
            </a:xfrm>
            <a:custGeom>
              <a:avLst/>
              <a:gdLst/>
              <a:ahLst/>
              <a:cxnLst/>
              <a:rect l="l" t="t" r="r" b="b"/>
              <a:pathLst>
                <a:path w="1776729" h="0">
                  <a:moveTo>
                    <a:pt x="0" y="0"/>
                  </a:moveTo>
                  <a:lnTo>
                    <a:pt x="1776729" y="0"/>
                  </a:lnTo>
                </a:path>
              </a:pathLst>
            </a:custGeom>
            <a:ln w="9144">
              <a:solidFill>
                <a:srgbClr val="4FB81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996940" y="3496055"/>
              <a:ext cx="721360" cy="719455"/>
            </a:xfrm>
            <a:custGeom>
              <a:avLst/>
              <a:gdLst/>
              <a:ahLst/>
              <a:cxnLst/>
              <a:rect l="l" t="t" r="r" b="b"/>
              <a:pathLst>
                <a:path w="721359" h="719454">
                  <a:moveTo>
                    <a:pt x="674369" y="0"/>
                  </a:moveTo>
                  <a:lnTo>
                    <a:pt x="46482" y="0"/>
                  </a:lnTo>
                  <a:lnTo>
                    <a:pt x="28396" y="3653"/>
                  </a:lnTo>
                  <a:lnTo>
                    <a:pt x="13620" y="13604"/>
                  </a:lnTo>
                  <a:lnTo>
                    <a:pt x="3655" y="28342"/>
                  </a:lnTo>
                  <a:lnTo>
                    <a:pt x="0" y="46355"/>
                  </a:lnTo>
                  <a:lnTo>
                    <a:pt x="0" y="672973"/>
                  </a:lnTo>
                  <a:lnTo>
                    <a:pt x="3655" y="690985"/>
                  </a:lnTo>
                  <a:lnTo>
                    <a:pt x="13620" y="705723"/>
                  </a:lnTo>
                  <a:lnTo>
                    <a:pt x="28396" y="715674"/>
                  </a:lnTo>
                  <a:lnTo>
                    <a:pt x="46482" y="719328"/>
                  </a:lnTo>
                  <a:lnTo>
                    <a:pt x="674369" y="719328"/>
                  </a:lnTo>
                  <a:lnTo>
                    <a:pt x="692455" y="715674"/>
                  </a:lnTo>
                  <a:lnTo>
                    <a:pt x="707231" y="705723"/>
                  </a:lnTo>
                  <a:lnTo>
                    <a:pt x="717196" y="690985"/>
                  </a:lnTo>
                  <a:lnTo>
                    <a:pt x="720852" y="672973"/>
                  </a:lnTo>
                  <a:lnTo>
                    <a:pt x="720852" y="46355"/>
                  </a:lnTo>
                  <a:lnTo>
                    <a:pt x="717196" y="28342"/>
                  </a:lnTo>
                  <a:lnTo>
                    <a:pt x="707231" y="13604"/>
                  </a:lnTo>
                  <a:lnTo>
                    <a:pt x="692455" y="3653"/>
                  </a:lnTo>
                  <a:lnTo>
                    <a:pt x="674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996940" y="3496055"/>
              <a:ext cx="721360" cy="719455"/>
            </a:xfrm>
            <a:custGeom>
              <a:avLst/>
              <a:gdLst/>
              <a:ahLst/>
              <a:cxnLst/>
              <a:rect l="l" t="t" r="r" b="b"/>
              <a:pathLst>
                <a:path w="721359" h="719454">
                  <a:moveTo>
                    <a:pt x="674369" y="0"/>
                  </a:moveTo>
                  <a:lnTo>
                    <a:pt x="46482" y="0"/>
                  </a:lnTo>
                  <a:lnTo>
                    <a:pt x="28396" y="3653"/>
                  </a:lnTo>
                  <a:lnTo>
                    <a:pt x="13620" y="13604"/>
                  </a:lnTo>
                  <a:lnTo>
                    <a:pt x="3655" y="28342"/>
                  </a:lnTo>
                  <a:lnTo>
                    <a:pt x="0" y="46355"/>
                  </a:lnTo>
                  <a:lnTo>
                    <a:pt x="0" y="672973"/>
                  </a:lnTo>
                  <a:lnTo>
                    <a:pt x="3655" y="690985"/>
                  </a:lnTo>
                  <a:lnTo>
                    <a:pt x="13620" y="705723"/>
                  </a:lnTo>
                  <a:lnTo>
                    <a:pt x="28396" y="715674"/>
                  </a:lnTo>
                  <a:lnTo>
                    <a:pt x="46482" y="719328"/>
                  </a:lnTo>
                  <a:lnTo>
                    <a:pt x="674369" y="719328"/>
                  </a:lnTo>
                  <a:lnTo>
                    <a:pt x="692455" y="715674"/>
                  </a:lnTo>
                  <a:lnTo>
                    <a:pt x="707231" y="705723"/>
                  </a:lnTo>
                  <a:lnTo>
                    <a:pt x="717196" y="690985"/>
                  </a:lnTo>
                  <a:lnTo>
                    <a:pt x="720852" y="672973"/>
                  </a:lnTo>
                  <a:lnTo>
                    <a:pt x="720852" y="46355"/>
                  </a:lnTo>
                  <a:lnTo>
                    <a:pt x="717196" y="28342"/>
                  </a:lnTo>
                  <a:lnTo>
                    <a:pt x="707231" y="13604"/>
                  </a:lnTo>
                  <a:lnTo>
                    <a:pt x="692455" y="3653"/>
                  </a:lnTo>
                  <a:lnTo>
                    <a:pt x="674369" y="0"/>
                  </a:lnTo>
                  <a:close/>
                </a:path>
                <a:path w="721359" h="719454">
                  <a:moveTo>
                    <a:pt x="720852" y="158496"/>
                  </a:moveTo>
                  <a:lnTo>
                    <a:pt x="0" y="158496"/>
                  </a:lnTo>
                  <a:lnTo>
                    <a:pt x="0" y="46482"/>
                  </a:lnTo>
                  <a:lnTo>
                    <a:pt x="3655" y="28396"/>
                  </a:lnTo>
                  <a:lnTo>
                    <a:pt x="13620" y="13620"/>
                  </a:lnTo>
                  <a:lnTo>
                    <a:pt x="28396" y="3655"/>
                  </a:lnTo>
                  <a:lnTo>
                    <a:pt x="46482" y="0"/>
                  </a:lnTo>
                  <a:lnTo>
                    <a:pt x="674369" y="0"/>
                  </a:lnTo>
                  <a:lnTo>
                    <a:pt x="692455" y="3655"/>
                  </a:lnTo>
                  <a:lnTo>
                    <a:pt x="707231" y="13620"/>
                  </a:lnTo>
                  <a:lnTo>
                    <a:pt x="717196" y="28396"/>
                  </a:lnTo>
                  <a:lnTo>
                    <a:pt x="720852" y="46482"/>
                  </a:lnTo>
                  <a:lnTo>
                    <a:pt x="720852" y="158496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268212" y="3532631"/>
              <a:ext cx="85344" cy="883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039612" y="3532631"/>
              <a:ext cx="88392" cy="883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153912" y="3532631"/>
              <a:ext cx="88392" cy="883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352032" y="4210811"/>
              <a:ext cx="9143" cy="4607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6029959" y="3717416"/>
            <a:ext cx="658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8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dirty="0" sz="1400" spc="-7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omer 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853237" y="3730561"/>
            <a:ext cx="626745" cy="1015365"/>
            <a:chOff x="6853237" y="3730561"/>
            <a:chExt cx="626745" cy="1015365"/>
          </a:xfrm>
        </p:grpSpPr>
        <p:sp>
          <p:nvSpPr>
            <p:cNvPr id="69" name="object 69"/>
            <p:cNvSpPr/>
            <p:nvPr/>
          </p:nvSpPr>
          <p:spPr>
            <a:xfrm>
              <a:off x="6858000" y="3735323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577342" y="0"/>
                  </a:moveTo>
                  <a:lnTo>
                    <a:pt x="39877" y="0"/>
                  </a:lnTo>
                  <a:lnTo>
                    <a:pt x="24378" y="3141"/>
                  </a:lnTo>
                  <a:lnTo>
                    <a:pt x="11699" y="11699"/>
                  </a:lnTo>
                  <a:lnTo>
                    <a:pt x="3141" y="24378"/>
                  </a:lnTo>
                  <a:lnTo>
                    <a:pt x="0" y="39877"/>
                  </a:lnTo>
                  <a:lnTo>
                    <a:pt x="0" y="578865"/>
                  </a:lnTo>
                  <a:lnTo>
                    <a:pt x="3141" y="594365"/>
                  </a:lnTo>
                  <a:lnTo>
                    <a:pt x="11699" y="607044"/>
                  </a:lnTo>
                  <a:lnTo>
                    <a:pt x="24378" y="615602"/>
                  </a:lnTo>
                  <a:lnTo>
                    <a:pt x="39877" y="618744"/>
                  </a:lnTo>
                  <a:lnTo>
                    <a:pt x="577342" y="618744"/>
                  </a:lnTo>
                  <a:lnTo>
                    <a:pt x="592841" y="615602"/>
                  </a:lnTo>
                  <a:lnTo>
                    <a:pt x="605520" y="607044"/>
                  </a:lnTo>
                  <a:lnTo>
                    <a:pt x="614078" y="594365"/>
                  </a:lnTo>
                  <a:lnTo>
                    <a:pt x="617220" y="578865"/>
                  </a:lnTo>
                  <a:lnTo>
                    <a:pt x="617220" y="39877"/>
                  </a:lnTo>
                  <a:lnTo>
                    <a:pt x="614078" y="24378"/>
                  </a:lnTo>
                  <a:lnTo>
                    <a:pt x="605520" y="11699"/>
                  </a:lnTo>
                  <a:lnTo>
                    <a:pt x="592841" y="3141"/>
                  </a:lnTo>
                  <a:lnTo>
                    <a:pt x="5773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858000" y="3735323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577342" y="0"/>
                  </a:moveTo>
                  <a:lnTo>
                    <a:pt x="39877" y="0"/>
                  </a:lnTo>
                  <a:lnTo>
                    <a:pt x="24378" y="3141"/>
                  </a:lnTo>
                  <a:lnTo>
                    <a:pt x="11699" y="11699"/>
                  </a:lnTo>
                  <a:lnTo>
                    <a:pt x="3141" y="24378"/>
                  </a:lnTo>
                  <a:lnTo>
                    <a:pt x="0" y="39877"/>
                  </a:lnTo>
                  <a:lnTo>
                    <a:pt x="0" y="578865"/>
                  </a:lnTo>
                  <a:lnTo>
                    <a:pt x="3141" y="594365"/>
                  </a:lnTo>
                  <a:lnTo>
                    <a:pt x="11699" y="607044"/>
                  </a:lnTo>
                  <a:lnTo>
                    <a:pt x="24378" y="615602"/>
                  </a:lnTo>
                  <a:lnTo>
                    <a:pt x="39877" y="618744"/>
                  </a:lnTo>
                  <a:lnTo>
                    <a:pt x="577342" y="618744"/>
                  </a:lnTo>
                  <a:lnTo>
                    <a:pt x="592841" y="615602"/>
                  </a:lnTo>
                  <a:lnTo>
                    <a:pt x="605520" y="607044"/>
                  </a:lnTo>
                  <a:lnTo>
                    <a:pt x="614078" y="594365"/>
                  </a:lnTo>
                  <a:lnTo>
                    <a:pt x="617220" y="578865"/>
                  </a:lnTo>
                  <a:lnTo>
                    <a:pt x="617220" y="39877"/>
                  </a:lnTo>
                  <a:lnTo>
                    <a:pt x="614078" y="24378"/>
                  </a:lnTo>
                  <a:lnTo>
                    <a:pt x="605520" y="11699"/>
                  </a:lnTo>
                  <a:lnTo>
                    <a:pt x="592841" y="3141"/>
                  </a:lnTo>
                  <a:lnTo>
                    <a:pt x="577342" y="0"/>
                  </a:lnTo>
                  <a:close/>
                </a:path>
                <a:path w="617220" h="619125">
                  <a:moveTo>
                    <a:pt x="617220" y="137159"/>
                  </a:moveTo>
                  <a:lnTo>
                    <a:pt x="0" y="137159"/>
                  </a:lnTo>
                  <a:lnTo>
                    <a:pt x="0" y="40131"/>
                  </a:lnTo>
                  <a:lnTo>
                    <a:pt x="3141" y="24538"/>
                  </a:lnTo>
                  <a:lnTo>
                    <a:pt x="11699" y="11779"/>
                  </a:lnTo>
                  <a:lnTo>
                    <a:pt x="24378" y="3163"/>
                  </a:lnTo>
                  <a:lnTo>
                    <a:pt x="39877" y="0"/>
                  </a:lnTo>
                  <a:lnTo>
                    <a:pt x="577342" y="0"/>
                  </a:lnTo>
                  <a:lnTo>
                    <a:pt x="592841" y="3163"/>
                  </a:lnTo>
                  <a:lnTo>
                    <a:pt x="605520" y="11779"/>
                  </a:lnTo>
                  <a:lnTo>
                    <a:pt x="614078" y="24538"/>
                  </a:lnTo>
                  <a:lnTo>
                    <a:pt x="617220" y="40131"/>
                  </a:lnTo>
                  <a:lnTo>
                    <a:pt x="617220" y="137159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089647" y="3767327"/>
              <a:ext cx="74675" cy="76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990587" y="3767327"/>
              <a:ext cx="77724" cy="76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893051" y="3767327"/>
              <a:ext cx="77724" cy="76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161275" y="4349495"/>
              <a:ext cx="9144" cy="3963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6890766" y="3906773"/>
            <a:ext cx="5041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20">
                <a:solidFill>
                  <a:srgbClr val="585858"/>
                </a:solidFill>
                <a:latin typeface="Arial"/>
                <a:cs typeface="Arial"/>
              </a:rPr>
              <a:t>Partn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1400" spc="-75">
                <a:solidFill>
                  <a:srgbClr val="585858"/>
                </a:solidFill>
                <a:latin typeface="Arial"/>
                <a:cs typeface="Arial"/>
              </a:rPr>
              <a:t>r 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345560" y="3605910"/>
            <a:ext cx="966469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5" b="1">
                <a:latin typeface="Arial"/>
                <a:cs typeface="Arial"/>
              </a:rPr>
              <a:t>RUN</a:t>
            </a:r>
            <a:r>
              <a:rPr dirty="0" sz="1450" spc="-7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WITH</a:t>
            </a:r>
            <a:endParaRPr sz="14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162415" y="3588766"/>
            <a:ext cx="110553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b="1">
                <a:latin typeface="Arial"/>
                <a:cs typeface="Arial"/>
              </a:rPr>
              <a:t>I</a:t>
            </a:r>
            <a:r>
              <a:rPr dirty="0" sz="1450" spc="25" b="1">
                <a:latin typeface="Arial"/>
                <a:cs typeface="Arial"/>
              </a:rPr>
              <a:t>N</a:t>
            </a:r>
            <a:r>
              <a:rPr dirty="0" sz="1450" spc="-5" b="1">
                <a:latin typeface="Arial"/>
                <a:cs typeface="Arial"/>
              </a:rPr>
              <a:t>T</a:t>
            </a:r>
            <a:r>
              <a:rPr dirty="0" sz="1450" spc="25" b="1">
                <a:latin typeface="Arial"/>
                <a:cs typeface="Arial"/>
              </a:rPr>
              <a:t>EGR</a:t>
            </a:r>
            <a:r>
              <a:rPr dirty="0" sz="1450" spc="-30" b="1">
                <a:latin typeface="Arial"/>
                <a:cs typeface="Arial"/>
              </a:rPr>
              <a:t>A</a:t>
            </a:r>
            <a:r>
              <a:rPr dirty="0" sz="1450" spc="-5" b="1">
                <a:latin typeface="Arial"/>
                <a:cs typeface="Arial"/>
              </a:rPr>
              <a:t>T</a:t>
            </a:r>
            <a:r>
              <a:rPr dirty="0" sz="1450" spc="25" b="1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880103" y="2618644"/>
            <a:ext cx="4947285" cy="3307079"/>
            <a:chOff x="3880103" y="2618644"/>
            <a:chExt cx="4947285" cy="3307079"/>
          </a:xfrm>
        </p:grpSpPr>
        <p:sp>
          <p:nvSpPr>
            <p:cNvPr id="79" name="object 79"/>
            <p:cNvSpPr/>
            <p:nvPr/>
          </p:nvSpPr>
          <p:spPr>
            <a:xfrm>
              <a:off x="8237219" y="5196839"/>
              <a:ext cx="589787" cy="2819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323587" y="5242559"/>
              <a:ext cx="1386839" cy="190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562315" y="2618644"/>
              <a:ext cx="412503" cy="4836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880103" y="5707379"/>
              <a:ext cx="438912" cy="2179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4501134" y="5209159"/>
            <a:ext cx="5328920" cy="73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Verdana"/>
                <a:cs typeface="Verdana"/>
              </a:rPr>
              <a:t>NEO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tabLst>
                <a:tab pos="754380" algn="l"/>
                <a:tab pos="2411095" algn="l"/>
                <a:tab pos="3894454" algn="l"/>
              </a:tabLst>
            </a:pPr>
            <a:r>
              <a:rPr dirty="0" sz="1600" spc="-5">
                <a:solidFill>
                  <a:srgbClr val="666666"/>
                </a:solidFill>
                <a:latin typeface="Arial"/>
                <a:cs typeface="Arial"/>
              </a:rPr>
              <a:t>AWS	Microsoft</a:t>
            </a:r>
            <a:r>
              <a:rPr dirty="0" sz="16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666666"/>
                </a:solidFill>
                <a:latin typeface="Arial"/>
                <a:cs typeface="Arial"/>
              </a:rPr>
              <a:t>Azure	Google</a:t>
            </a:r>
            <a:r>
              <a:rPr dirty="0" sz="16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666666"/>
                </a:solidFill>
                <a:latin typeface="Arial"/>
                <a:cs typeface="Arial"/>
              </a:rPr>
              <a:t>Cloud	</a:t>
            </a:r>
            <a:r>
              <a:rPr dirty="0" baseline="1736" sz="2400" spc="-7">
                <a:solidFill>
                  <a:srgbClr val="666666"/>
                </a:solidFill>
                <a:latin typeface="Arial"/>
                <a:cs typeface="Arial"/>
              </a:rPr>
              <a:t>Alibaba Cloud</a:t>
            </a:r>
            <a:r>
              <a:rPr dirty="0" baseline="1736" sz="2400" spc="-494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baseline="47619" sz="1575" spc="7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baseline="47619" sz="1575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0526398" y="3033027"/>
            <a:ext cx="997935" cy="7782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10487659" y="3886961"/>
            <a:ext cx="1299210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Apps, </a:t>
            </a:r>
            <a:r>
              <a:rPr dirty="0" sz="1400" spc="-5">
                <a:latin typeface="Arial"/>
                <a:cs typeface="Arial"/>
              </a:rPr>
              <a:t>Data,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Processes  outside SAP  </a:t>
            </a:r>
            <a:r>
              <a:rPr dirty="0" sz="1400" spc="-5">
                <a:latin typeface="Arial"/>
                <a:cs typeface="Arial"/>
              </a:rPr>
              <a:t>Cloud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z="900" spc="-5">
                <a:latin typeface="Arial"/>
                <a:cs typeface="Arial"/>
              </a:rPr>
              <a:t>3</a:t>
            </a:fld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10070718" y="6408826"/>
            <a:ext cx="170751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rlito"/>
                <a:cs typeface="Carlito"/>
              </a:rPr>
              <a:t>2) </a:t>
            </a:r>
            <a:r>
              <a:rPr dirty="0" sz="800" spc="-5">
                <a:latin typeface="Carlito"/>
                <a:cs typeface="Carlito"/>
              </a:rPr>
              <a:t>planned innovations </a:t>
            </a:r>
            <a:r>
              <a:rPr dirty="0" sz="800">
                <a:latin typeface="Carlito"/>
                <a:cs typeface="Carlito"/>
              </a:rPr>
              <a:t>/ </a:t>
            </a:r>
            <a:r>
              <a:rPr dirty="0" sz="800" spc="-5">
                <a:latin typeface="Carlito"/>
                <a:cs typeface="Carlito"/>
              </a:rPr>
              <a:t>future direction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4579620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Course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SAP Cloud Platform – Main use</a:t>
            </a:r>
            <a:r>
              <a:rPr dirty="0" spc="-170"/>
              <a:t> </a:t>
            </a:r>
            <a:r>
              <a:rPr dirty="0"/>
              <a:t>cases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9715" y="1636776"/>
            <a:ext cx="5568950" cy="4709160"/>
            <a:chOff x="6109715" y="1636776"/>
            <a:chExt cx="5568950" cy="4709160"/>
          </a:xfrm>
        </p:grpSpPr>
        <p:sp>
          <p:nvSpPr>
            <p:cNvPr id="3" name="object 3"/>
            <p:cNvSpPr/>
            <p:nvPr/>
          </p:nvSpPr>
          <p:spPr>
            <a:xfrm>
              <a:off x="6109715" y="1636776"/>
              <a:ext cx="5568950" cy="4709160"/>
            </a:xfrm>
            <a:custGeom>
              <a:avLst/>
              <a:gdLst/>
              <a:ahLst/>
              <a:cxnLst/>
              <a:rect l="l" t="t" r="r" b="b"/>
              <a:pathLst>
                <a:path w="5568950" h="4709160">
                  <a:moveTo>
                    <a:pt x="5568695" y="0"/>
                  </a:moveTo>
                  <a:lnTo>
                    <a:pt x="0" y="0"/>
                  </a:lnTo>
                  <a:lnTo>
                    <a:pt x="0" y="4709160"/>
                  </a:lnTo>
                  <a:lnTo>
                    <a:pt x="5568695" y="4709160"/>
                  </a:lnTo>
                  <a:lnTo>
                    <a:pt x="556869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02395" y="3515868"/>
              <a:ext cx="1100455" cy="1079500"/>
            </a:xfrm>
            <a:custGeom>
              <a:avLst/>
              <a:gdLst/>
              <a:ahLst/>
              <a:cxnLst/>
              <a:rect l="l" t="t" r="r" b="b"/>
              <a:pathLst>
                <a:path w="1100454" h="1079500">
                  <a:moveTo>
                    <a:pt x="550163" y="0"/>
                  </a:moveTo>
                  <a:lnTo>
                    <a:pt x="502702" y="1980"/>
                  </a:lnTo>
                  <a:lnTo>
                    <a:pt x="456360" y="7813"/>
                  </a:lnTo>
                  <a:lnTo>
                    <a:pt x="411303" y="17337"/>
                  </a:lnTo>
                  <a:lnTo>
                    <a:pt x="367696" y="30390"/>
                  </a:lnTo>
                  <a:lnTo>
                    <a:pt x="325704" y="46809"/>
                  </a:lnTo>
                  <a:lnTo>
                    <a:pt x="285493" y="66434"/>
                  </a:lnTo>
                  <a:lnTo>
                    <a:pt x="247227" y="89101"/>
                  </a:lnTo>
                  <a:lnTo>
                    <a:pt x="211073" y="114649"/>
                  </a:lnTo>
                  <a:lnTo>
                    <a:pt x="177196" y="142917"/>
                  </a:lnTo>
                  <a:lnTo>
                    <a:pt x="145760" y="173741"/>
                  </a:lnTo>
                  <a:lnTo>
                    <a:pt x="116932" y="206960"/>
                  </a:lnTo>
                  <a:lnTo>
                    <a:pt x="90876" y="242412"/>
                  </a:lnTo>
                  <a:lnTo>
                    <a:pt x="67758" y="279935"/>
                  </a:lnTo>
                  <a:lnTo>
                    <a:pt x="47743" y="319368"/>
                  </a:lnTo>
                  <a:lnTo>
                    <a:pt x="30996" y="360547"/>
                  </a:lnTo>
                  <a:lnTo>
                    <a:pt x="17683" y="403311"/>
                  </a:lnTo>
                  <a:lnTo>
                    <a:pt x="7969" y="447499"/>
                  </a:lnTo>
                  <a:lnTo>
                    <a:pt x="2019" y="492948"/>
                  </a:lnTo>
                  <a:lnTo>
                    <a:pt x="0" y="539496"/>
                  </a:lnTo>
                  <a:lnTo>
                    <a:pt x="2019" y="586043"/>
                  </a:lnTo>
                  <a:lnTo>
                    <a:pt x="7969" y="631492"/>
                  </a:lnTo>
                  <a:lnTo>
                    <a:pt x="17683" y="675680"/>
                  </a:lnTo>
                  <a:lnTo>
                    <a:pt x="30996" y="718444"/>
                  </a:lnTo>
                  <a:lnTo>
                    <a:pt x="47743" y="759623"/>
                  </a:lnTo>
                  <a:lnTo>
                    <a:pt x="67758" y="799056"/>
                  </a:lnTo>
                  <a:lnTo>
                    <a:pt x="90876" y="836579"/>
                  </a:lnTo>
                  <a:lnTo>
                    <a:pt x="116932" y="872031"/>
                  </a:lnTo>
                  <a:lnTo>
                    <a:pt x="145760" y="905250"/>
                  </a:lnTo>
                  <a:lnTo>
                    <a:pt x="177196" y="936074"/>
                  </a:lnTo>
                  <a:lnTo>
                    <a:pt x="211073" y="964342"/>
                  </a:lnTo>
                  <a:lnTo>
                    <a:pt x="247227" y="989890"/>
                  </a:lnTo>
                  <a:lnTo>
                    <a:pt x="285493" y="1012557"/>
                  </a:lnTo>
                  <a:lnTo>
                    <a:pt x="325704" y="1032182"/>
                  </a:lnTo>
                  <a:lnTo>
                    <a:pt x="367696" y="1048601"/>
                  </a:lnTo>
                  <a:lnTo>
                    <a:pt x="411303" y="1061654"/>
                  </a:lnTo>
                  <a:lnTo>
                    <a:pt x="456360" y="1071178"/>
                  </a:lnTo>
                  <a:lnTo>
                    <a:pt x="502702" y="1077011"/>
                  </a:lnTo>
                  <a:lnTo>
                    <a:pt x="550163" y="1078992"/>
                  </a:lnTo>
                  <a:lnTo>
                    <a:pt x="597625" y="1077011"/>
                  </a:lnTo>
                  <a:lnTo>
                    <a:pt x="643967" y="1071178"/>
                  </a:lnTo>
                  <a:lnTo>
                    <a:pt x="689024" y="1061654"/>
                  </a:lnTo>
                  <a:lnTo>
                    <a:pt x="732631" y="1048601"/>
                  </a:lnTo>
                  <a:lnTo>
                    <a:pt x="774623" y="1032182"/>
                  </a:lnTo>
                  <a:lnTo>
                    <a:pt x="814834" y="1012557"/>
                  </a:lnTo>
                  <a:lnTo>
                    <a:pt x="853100" y="989890"/>
                  </a:lnTo>
                  <a:lnTo>
                    <a:pt x="889254" y="964342"/>
                  </a:lnTo>
                  <a:lnTo>
                    <a:pt x="923131" y="936074"/>
                  </a:lnTo>
                  <a:lnTo>
                    <a:pt x="954567" y="905250"/>
                  </a:lnTo>
                  <a:lnTo>
                    <a:pt x="983395" y="872031"/>
                  </a:lnTo>
                  <a:lnTo>
                    <a:pt x="1009451" y="836579"/>
                  </a:lnTo>
                  <a:lnTo>
                    <a:pt x="1032569" y="799056"/>
                  </a:lnTo>
                  <a:lnTo>
                    <a:pt x="1052584" y="759623"/>
                  </a:lnTo>
                  <a:lnTo>
                    <a:pt x="1069331" y="718444"/>
                  </a:lnTo>
                  <a:lnTo>
                    <a:pt x="1082644" y="675680"/>
                  </a:lnTo>
                  <a:lnTo>
                    <a:pt x="1092358" y="631492"/>
                  </a:lnTo>
                  <a:lnTo>
                    <a:pt x="1098308" y="586043"/>
                  </a:lnTo>
                  <a:lnTo>
                    <a:pt x="1100327" y="539496"/>
                  </a:lnTo>
                  <a:lnTo>
                    <a:pt x="1098308" y="492948"/>
                  </a:lnTo>
                  <a:lnTo>
                    <a:pt x="1092358" y="447499"/>
                  </a:lnTo>
                  <a:lnTo>
                    <a:pt x="1082644" y="403311"/>
                  </a:lnTo>
                  <a:lnTo>
                    <a:pt x="1069331" y="360547"/>
                  </a:lnTo>
                  <a:lnTo>
                    <a:pt x="1052584" y="319368"/>
                  </a:lnTo>
                  <a:lnTo>
                    <a:pt x="1032569" y="279935"/>
                  </a:lnTo>
                  <a:lnTo>
                    <a:pt x="1009451" y="242412"/>
                  </a:lnTo>
                  <a:lnTo>
                    <a:pt x="983395" y="206960"/>
                  </a:lnTo>
                  <a:lnTo>
                    <a:pt x="954567" y="173741"/>
                  </a:lnTo>
                  <a:lnTo>
                    <a:pt x="923131" y="142917"/>
                  </a:lnTo>
                  <a:lnTo>
                    <a:pt x="889254" y="114649"/>
                  </a:lnTo>
                  <a:lnTo>
                    <a:pt x="853100" y="89101"/>
                  </a:lnTo>
                  <a:lnTo>
                    <a:pt x="814834" y="66434"/>
                  </a:lnTo>
                  <a:lnTo>
                    <a:pt x="774623" y="46809"/>
                  </a:lnTo>
                  <a:lnTo>
                    <a:pt x="732631" y="30390"/>
                  </a:lnTo>
                  <a:lnTo>
                    <a:pt x="689024" y="17337"/>
                  </a:lnTo>
                  <a:lnTo>
                    <a:pt x="643967" y="7813"/>
                  </a:lnTo>
                  <a:lnTo>
                    <a:pt x="597625" y="1980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359897" y="2641219"/>
            <a:ext cx="5080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U</a:t>
            </a:r>
            <a:r>
              <a:rPr dirty="0" sz="1400" b="1">
                <a:latin typeface="Arial"/>
                <a:cs typeface="Arial"/>
              </a:rPr>
              <a:t>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5489" y="4375226"/>
            <a:ext cx="3994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D</a:t>
            </a:r>
            <a:r>
              <a:rPr dirty="0" sz="1400" b="1">
                <a:latin typeface="Arial"/>
                <a:cs typeface="Arial"/>
              </a:rPr>
              <a:t>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1610" y="5850737"/>
            <a:ext cx="11791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91371" y="3619500"/>
            <a:ext cx="678179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41613" y="3863441"/>
            <a:ext cx="452120" cy="58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56845">
              <a:lnSpc>
                <a:spcPct val="1317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b  </a:t>
            </a:r>
            <a:r>
              <a:rPr dirty="0" sz="1400" spc="-45" b="1">
                <a:latin typeface="Arial"/>
                <a:cs typeface="Arial"/>
              </a:rPr>
              <a:t>A</a:t>
            </a:r>
            <a:r>
              <a:rPr dirty="0" sz="1400" spc="-10" b="1">
                <a:latin typeface="Arial"/>
                <a:cs typeface="Arial"/>
              </a:rPr>
              <a:t>pp</a:t>
            </a:r>
            <a:r>
              <a:rPr dirty="0" sz="1400" b="1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74095" y="4238371"/>
            <a:ext cx="9226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2652" y="2664332"/>
            <a:ext cx="6153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R</a:t>
            </a:r>
            <a:r>
              <a:rPr dirty="0" sz="1400" b="1">
                <a:latin typeface="Arial"/>
                <a:cs typeface="Arial"/>
              </a:rPr>
              <a:t>e</a:t>
            </a:r>
            <a:r>
              <a:rPr dirty="0" sz="1400" spc="-10" b="1">
                <a:latin typeface="Arial"/>
                <a:cs typeface="Arial"/>
              </a:rPr>
              <a:t>g</a:t>
            </a:r>
            <a:r>
              <a:rPr dirty="0" sz="1400" b="1">
                <a:latin typeface="Arial"/>
                <a:cs typeface="Arial"/>
              </a:rPr>
              <a:t>i</a:t>
            </a:r>
            <a:r>
              <a:rPr dirty="0" sz="1400" spc="-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72122" y="2931413"/>
            <a:ext cx="1681480" cy="1000760"/>
          </a:xfrm>
          <a:custGeom>
            <a:avLst/>
            <a:gdLst/>
            <a:ahLst/>
            <a:cxnLst/>
            <a:rect l="l" t="t" r="r" b="b"/>
            <a:pathLst>
              <a:path w="1681479" h="1000760">
                <a:moveTo>
                  <a:pt x="1190244" y="942594"/>
                </a:moveTo>
                <a:lnTo>
                  <a:pt x="86868" y="942594"/>
                </a:lnTo>
                <a:lnTo>
                  <a:pt x="86868" y="913638"/>
                </a:lnTo>
                <a:lnTo>
                  <a:pt x="0" y="957072"/>
                </a:lnTo>
                <a:lnTo>
                  <a:pt x="86868" y="1000506"/>
                </a:lnTo>
                <a:lnTo>
                  <a:pt x="86868" y="971550"/>
                </a:lnTo>
                <a:lnTo>
                  <a:pt x="1190244" y="971550"/>
                </a:lnTo>
                <a:lnTo>
                  <a:pt x="1190244" y="942594"/>
                </a:lnTo>
                <a:close/>
              </a:path>
              <a:path w="1681479" h="1000760">
                <a:moveTo>
                  <a:pt x="1681226" y="569595"/>
                </a:moveTo>
                <a:lnTo>
                  <a:pt x="1143889" y="49961"/>
                </a:lnTo>
                <a:lnTo>
                  <a:pt x="1153629" y="39878"/>
                </a:lnTo>
                <a:lnTo>
                  <a:pt x="1163955" y="29210"/>
                </a:lnTo>
                <a:lnTo>
                  <a:pt x="1071372" y="0"/>
                </a:lnTo>
                <a:lnTo>
                  <a:pt x="1103630" y="91567"/>
                </a:lnTo>
                <a:lnTo>
                  <a:pt x="1123708" y="70802"/>
                </a:lnTo>
                <a:lnTo>
                  <a:pt x="1661160" y="590423"/>
                </a:lnTo>
                <a:lnTo>
                  <a:pt x="1681226" y="569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46645" y="3930777"/>
            <a:ext cx="14541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Create /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Consume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34550" y="4011167"/>
            <a:ext cx="1089660" cy="86995"/>
          </a:xfrm>
          <a:custGeom>
            <a:avLst/>
            <a:gdLst/>
            <a:ahLst/>
            <a:cxnLst/>
            <a:rect l="l" t="t" r="r" b="b"/>
            <a:pathLst>
              <a:path w="1089659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90" y="57911"/>
                </a:lnTo>
                <a:lnTo>
                  <a:pt x="72390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089659" h="86995">
                <a:moveTo>
                  <a:pt x="86868" y="28955"/>
                </a:moveTo>
                <a:lnTo>
                  <a:pt x="72390" y="28955"/>
                </a:lnTo>
                <a:lnTo>
                  <a:pt x="72390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089659" h="86995">
                <a:moveTo>
                  <a:pt x="1089405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089405" y="57911"/>
                </a:lnTo>
                <a:lnTo>
                  <a:pt x="1089405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916921" y="3755516"/>
            <a:ext cx="7747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Consume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40114" y="4635246"/>
            <a:ext cx="86995" cy="686435"/>
          </a:xfrm>
          <a:custGeom>
            <a:avLst/>
            <a:gdLst/>
            <a:ahLst/>
            <a:cxnLst/>
            <a:rect l="l" t="t" r="r" b="b"/>
            <a:pathLst>
              <a:path w="86995" h="686435">
                <a:moveTo>
                  <a:pt x="58004" y="86654"/>
                </a:moveTo>
                <a:lnTo>
                  <a:pt x="29047" y="87078"/>
                </a:lnTo>
                <a:lnTo>
                  <a:pt x="38100" y="686180"/>
                </a:lnTo>
                <a:lnTo>
                  <a:pt x="67055" y="685672"/>
                </a:lnTo>
                <a:lnTo>
                  <a:pt x="58004" y="86654"/>
                </a:lnTo>
                <a:close/>
              </a:path>
              <a:path w="86995" h="686435">
                <a:moveTo>
                  <a:pt x="42163" y="0"/>
                </a:moveTo>
                <a:lnTo>
                  <a:pt x="0" y="87502"/>
                </a:lnTo>
                <a:lnTo>
                  <a:pt x="29047" y="87078"/>
                </a:lnTo>
                <a:lnTo>
                  <a:pt x="28828" y="72643"/>
                </a:lnTo>
                <a:lnTo>
                  <a:pt x="57784" y="72135"/>
                </a:lnTo>
                <a:lnTo>
                  <a:pt x="79559" y="72135"/>
                </a:lnTo>
                <a:lnTo>
                  <a:pt x="42163" y="0"/>
                </a:lnTo>
                <a:close/>
              </a:path>
              <a:path w="86995" h="686435">
                <a:moveTo>
                  <a:pt x="57784" y="72135"/>
                </a:moveTo>
                <a:lnTo>
                  <a:pt x="28828" y="72643"/>
                </a:lnTo>
                <a:lnTo>
                  <a:pt x="29047" y="87078"/>
                </a:lnTo>
                <a:lnTo>
                  <a:pt x="58004" y="86654"/>
                </a:lnTo>
                <a:lnTo>
                  <a:pt x="57784" y="72135"/>
                </a:lnTo>
                <a:close/>
              </a:path>
              <a:path w="86995" h="686435">
                <a:moveTo>
                  <a:pt x="79559" y="72135"/>
                </a:moveTo>
                <a:lnTo>
                  <a:pt x="57784" y="72135"/>
                </a:lnTo>
                <a:lnTo>
                  <a:pt x="58004" y="86654"/>
                </a:lnTo>
                <a:lnTo>
                  <a:pt x="86867" y="86232"/>
                </a:lnTo>
                <a:lnTo>
                  <a:pt x="79559" y="72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83369" y="4882972"/>
            <a:ext cx="7753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onsu</a:t>
            </a:r>
            <a:r>
              <a:rPr dirty="0" sz="1400" spc="-5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12045" y="2831083"/>
            <a:ext cx="788035" cy="755650"/>
          </a:xfrm>
          <a:custGeom>
            <a:avLst/>
            <a:gdLst/>
            <a:ahLst/>
            <a:cxnLst/>
            <a:rect l="l" t="t" r="r" b="b"/>
            <a:pathLst>
              <a:path w="788034" h="755650">
                <a:moveTo>
                  <a:pt x="32638" y="663828"/>
                </a:moveTo>
                <a:lnTo>
                  <a:pt x="0" y="755268"/>
                </a:lnTo>
                <a:lnTo>
                  <a:pt x="92836" y="726566"/>
                </a:lnTo>
                <a:lnTo>
                  <a:pt x="82357" y="715644"/>
                </a:lnTo>
                <a:lnTo>
                  <a:pt x="62229" y="715644"/>
                </a:lnTo>
                <a:lnTo>
                  <a:pt x="42290" y="694689"/>
                </a:lnTo>
                <a:lnTo>
                  <a:pt x="52691" y="684728"/>
                </a:lnTo>
                <a:lnTo>
                  <a:pt x="32638" y="663828"/>
                </a:lnTo>
                <a:close/>
              </a:path>
              <a:path w="788034" h="755650">
                <a:moveTo>
                  <a:pt x="52691" y="684728"/>
                </a:moveTo>
                <a:lnTo>
                  <a:pt x="42290" y="694689"/>
                </a:lnTo>
                <a:lnTo>
                  <a:pt x="62229" y="715644"/>
                </a:lnTo>
                <a:lnTo>
                  <a:pt x="72718" y="705599"/>
                </a:lnTo>
                <a:lnTo>
                  <a:pt x="52691" y="684728"/>
                </a:lnTo>
                <a:close/>
              </a:path>
              <a:path w="788034" h="755650">
                <a:moveTo>
                  <a:pt x="72718" y="705599"/>
                </a:moveTo>
                <a:lnTo>
                  <a:pt x="62229" y="715644"/>
                </a:lnTo>
                <a:lnTo>
                  <a:pt x="82357" y="715644"/>
                </a:lnTo>
                <a:lnTo>
                  <a:pt x="72718" y="705599"/>
                </a:lnTo>
                <a:close/>
              </a:path>
              <a:path w="788034" h="755650">
                <a:moveTo>
                  <a:pt x="767587" y="0"/>
                </a:moveTo>
                <a:lnTo>
                  <a:pt x="52691" y="684728"/>
                </a:lnTo>
                <a:lnTo>
                  <a:pt x="72718" y="705599"/>
                </a:lnTo>
                <a:lnTo>
                  <a:pt x="787653" y="20827"/>
                </a:lnTo>
                <a:lnTo>
                  <a:pt x="767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64195" y="2912110"/>
            <a:ext cx="2267585" cy="45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0556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Provide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1305560" algn="l"/>
              </a:tabLst>
            </a:pPr>
            <a:r>
              <a:rPr dirty="0" sz="1400">
                <a:latin typeface="Arial"/>
                <a:cs typeface="Arial"/>
              </a:rPr>
              <a:t>Runs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	Manage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01155" y="1842516"/>
            <a:ext cx="5364480" cy="4044950"/>
            <a:chOff x="6201155" y="1842516"/>
            <a:chExt cx="5364480" cy="4044950"/>
          </a:xfrm>
        </p:grpSpPr>
        <p:sp>
          <p:nvSpPr>
            <p:cNvPr id="21" name="object 21"/>
            <p:cNvSpPr/>
            <p:nvPr/>
          </p:nvSpPr>
          <p:spPr>
            <a:xfrm>
              <a:off x="7072122" y="4186427"/>
              <a:ext cx="1190625" cy="86995"/>
            </a:xfrm>
            <a:custGeom>
              <a:avLst/>
              <a:gdLst/>
              <a:ahLst/>
              <a:cxnLst/>
              <a:rect l="l" t="t" r="r" b="b"/>
              <a:pathLst>
                <a:path w="1190625" h="86995">
                  <a:moveTo>
                    <a:pt x="1103376" y="0"/>
                  </a:moveTo>
                  <a:lnTo>
                    <a:pt x="1103376" y="86868"/>
                  </a:lnTo>
                  <a:lnTo>
                    <a:pt x="1161288" y="57912"/>
                  </a:lnTo>
                  <a:lnTo>
                    <a:pt x="1117853" y="57912"/>
                  </a:lnTo>
                  <a:lnTo>
                    <a:pt x="1117853" y="28956"/>
                  </a:lnTo>
                  <a:lnTo>
                    <a:pt x="1161287" y="28956"/>
                  </a:lnTo>
                  <a:lnTo>
                    <a:pt x="1103376" y="0"/>
                  </a:lnTo>
                  <a:close/>
                </a:path>
                <a:path w="1190625" h="86995">
                  <a:moveTo>
                    <a:pt x="1103376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103376" y="57912"/>
                  </a:lnTo>
                  <a:lnTo>
                    <a:pt x="1103376" y="28956"/>
                  </a:lnTo>
                  <a:close/>
                </a:path>
                <a:path w="1190625" h="86995">
                  <a:moveTo>
                    <a:pt x="1161287" y="28956"/>
                  </a:moveTo>
                  <a:lnTo>
                    <a:pt x="1117853" y="28956"/>
                  </a:lnTo>
                  <a:lnTo>
                    <a:pt x="1117853" y="57912"/>
                  </a:lnTo>
                  <a:lnTo>
                    <a:pt x="1161288" y="57912"/>
                  </a:lnTo>
                  <a:lnTo>
                    <a:pt x="1190244" y="43434"/>
                  </a:lnTo>
                  <a:lnTo>
                    <a:pt x="1161287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391400" y="1842516"/>
              <a:ext cx="839724" cy="839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190988" y="1865376"/>
              <a:ext cx="822959" cy="8229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01155" y="3688080"/>
              <a:ext cx="681227" cy="6812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829544" y="3572255"/>
              <a:ext cx="736092" cy="7360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566404" y="5045964"/>
              <a:ext cx="839724" cy="8412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16432" y="1497837"/>
            <a:ext cx="2567305" cy="20313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95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>
                <a:latin typeface="Arial"/>
                <a:cs typeface="Arial"/>
              </a:rPr>
              <a:t>Are </a:t>
            </a:r>
            <a:r>
              <a:rPr dirty="0" sz="1800" spc="-5">
                <a:latin typeface="Arial"/>
                <a:cs typeface="Arial"/>
              </a:rPr>
              <a:t>managed by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FD2"/>
                </a:solidFill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994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Consume </a:t>
            </a:r>
            <a:r>
              <a:rPr dirty="0" sz="1800" spc="-5">
                <a:solidFill>
                  <a:srgbClr val="008FD2"/>
                </a:solidFill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01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>
                <a:latin typeface="Arial"/>
                <a:cs typeface="Arial"/>
              </a:rPr>
              <a:t>/ </a:t>
            </a:r>
            <a:r>
              <a:rPr dirty="0" sz="1800" spc="-5">
                <a:latin typeface="Arial"/>
                <a:cs typeface="Arial"/>
              </a:rPr>
              <a:t>consume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FD2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0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Consume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FD2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994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Run in a defined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FD2"/>
                </a:solidFill>
                <a:latin typeface="Arial"/>
                <a:cs typeface="Arial"/>
              </a:rPr>
              <a:t>region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09117" y="245745"/>
            <a:ext cx="521906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 b="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First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Application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–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Getting </a:t>
            </a:r>
            <a:r>
              <a:rPr dirty="0" sz="1800" spc="-10" b="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dirty="0" sz="1800" spc="-13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pc="-5"/>
              <a:t>Applications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5"/>
              <a:t>accounts…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490948"/>
            <a:ext cx="6631305" cy="418782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1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Only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trial account </a:t>
            </a:r>
            <a:r>
              <a:rPr dirty="0" sz="1800" spc="-10">
                <a:latin typeface="Arial"/>
                <a:cs typeface="Arial"/>
              </a:rPr>
              <a:t>per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0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Expires </a:t>
            </a:r>
            <a:r>
              <a:rPr dirty="0" sz="1800">
                <a:latin typeface="Arial"/>
                <a:cs typeface="Arial"/>
              </a:rPr>
              <a:t>after </a:t>
            </a:r>
            <a:r>
              <a:rPr dirty="0" sz="1800" spc="-5">
                <a:latin typeface="Arial"/>
                <a:cs typeface="Arial"/>
              </a:rPr>
              <a:t>30 </a:t>
            </a:r>
            <a:r>
              <a:rPr dirty="0" sz="1800" spc="-10">
                <a:latin typeface="Arial"/>
                <a:cs typeface="Arial"/>
              </a:rPr>
              <a:t>days, </a:t>
            </a:r>
            <a:r>
              <a:rPr dirty="0" sz="1800" spc="-5">
                <a:latin typeface="Arial"/>
                <a:cs typeface="Arial"/>
              </a:rPr>
              <a:t>but can be extended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 limit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90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days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01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Create subaccounts and manage members in </a:t>
            </a:r>
            <a:r>
              <a:rPr dirty="0" sz="1800" spc="-10">
                <a:latin typeface="Arial"/>
                <a:cs typeface="Arial"/>
              </a:rPr>
              <a:t>your </a:t>
            </a:r>
            <a:r>
              <a:rPr dirty="0" sz="1800" spc="-5">
                <a:latin typeface="Arial"/>
                <a:cs typeface="Arial"/>
              </a:rPr>
              <a:t>trial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994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Use production and beta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marL="193675" marR="55880" indent="-181610">
              <a:lnSpc>
                <a:spcPct val="100000"/>
              </a:lnSpc>
              <a:spcBef>
                <a:spcPts val="994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Includes 4 </a:t>
            </a:r>
            <a:r>
              <a:rPr dirty="0" sz="1800">
                <a:latin typeface="Arial"/>
                <a:cs typeface="Arial"/>
              </a:rPr>
              <a:t>GB of </a:t>
            </a:r>
            <a:r>
              <a:rPr dirty="0" sz="1800" spc="-5">
                <a:latin typeface="Arial"/>
                <a:cs typeface="Arial"/>
              </a:rPr>
              <a:t>memory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applications and 8 </a:t>
            </a:r>
            <a:r>
              <a:rPr dirty="0" sz="1800">
                <a:latin typeface="Arial"/>
                <a:cs typeface="Arial"/>
              </a:rPr>
              <a:t>GB of </a:t>
            </a:r>
            <a:r>
              <a:rPr dirty="0" sz="1800" spc="-5">
                <a:latin typeface="Arial"/>
                <a:cs typeface="Arial"/>
              </a:rPr>
              <a:t>instance  memory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01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2 configured on-premise systems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Cloud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connector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994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>
                <a:latin typeface="Arial"/>
                <a:cs typeface="Arial"/>
              </a:rPr>
              <a:t>NO </a:t>
            </a:r>
            <a:r>
              <a:rPr dirty="0" sz="1800" spc="-5">
                <a:latin typeface="Arial"/>
                <a:cs typeface="Arial"/>
              </a:rPr>
              <a:t>service-level agreement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regard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availability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0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HDI containers in a shared </a:t>
            </a:r>
            <a:r>
              <a:rPr dirty="0" sz="1800">
                <a:latin typeface="Arial"/>
                <a:cs typeface="Arial"/>
              </a:rPr>
              <a:t>SAP </a:t>
            </a:r>
            <a:r>
              <a:rPr dirty="0" sz="1800" spc="-5">
                <a:latin typeface="Arial"/>
                <a:cs typeface="Arial"/>
              </a:rPr>
              <a:t>HANA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005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Applications </a:t>
            </a:r>
            <a:r>
              <a:rPr dirty="0" sz="1800">
                <a:latin typeface="Arial"/>
                <a:cs typeface="Arial"/>
              </a:rPr>
              <a:t>stop </a:t>
            </a:r>
            <a:r>
              <a:rPr dirty="0" sz="1800" spc="-5">
                <a:latin typeface="Arial"/>
                <a:cs typeface="Arial"/>
              </a:rPr>
              <a:t>automatically </a:t>
            </a:r>
            <a:r>
              <a:rPr dirty="0" sz="1800">
                <a:latin typeface="Arial"/>
                <a:cs typeface="Arial"/>
              </a:rPr>
              <a:t>after </a:t>
            </a:r>
            <a:r>
              <a:rPr dirty="0" sz="1800" spc="-5">
                <a:latin typeface="Arial"/>
                <a:cs typeface="Arial"/>
              </a:rPr>
              <a:t>a certain period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117" y="245745"/>
            <a:ext cx="5219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Application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Getting </a:t>
            </a:r>
            <a:r>
              <a:rPr dirty="0" sz="1800" spc="-1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dirty="0" sz="1800" spc="-13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117" y="518540"/>
            <a:ext cx="49587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About SAP Cloud Platform trial</a:t>
            </a:r>
            <a:r>
              <a:rPr dirty="0" spc="-170"/>
              <a:t> </a:t>
            </a:r>
            <a:r>
              <a:rPr dirty="0"/>
              <a:t>accounts</a:t>
            </a:r>
          </a:p>
        </p:txBody>
      </p:sp>
      <p:sp>
        <p:nvSpPr>
          <p:cNvPr id="5" name="object 5"/>
          <p:cNvSpPr/>
          <p:nvPr/>
        </p:nvSpPr>
        <p:spPr>
          <a:xfrm>
            <a:off x="8342874" y="2037599"/>
            <a:ext cx="3051316" cy="282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031" y="1618869"/>
            <a:ext cx="5549900" cy="4691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634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SAP </a:t>
            </a:r>
            <a:r>
              <a:rPr dirty="0" sz="2000">
                <a:latin typeface="Arial"/>
                <a:cs typeface="Arial"/>
              </a:rPr>
              <a:t>Cloud Platform cockpit is the  consolidated destination for all operational  needs, from configuration to deployment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monitoring on </a:t>
            </a:r>
            <a:r>
              <a:rPr dirty="0" sz="2000" spc="-5">
                <a:latin typeface="Arial"/>
                <a:cs typeface="Arial"/>
              </a:rPr>
              <a:t>SAP </a:t>
            </a:r>
            <a:r>
              <a:rPr dirty="0" sz="2000">
                <a:latin typeface="Arial"/>
                <a:cs typeface="Arial"/>
              </a:rPr>
              <a:t>Cloud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Platform.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Arial"/>
                <a:cs typeface="Arial"/>
              </a:rPr>
              <a:t>Key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capabilities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Entry point </a:t>
            </a:r>
            <a:r>
              <a:rPr dirty="0" sz="1800">
                <a:latin typeface="Arial"/>
                <a:cs typeface="Arial"/>
              </a:rPr>
              <a:t>to SAP </a:t>
            </a:r>
            <a:r>
              <a:rPr dirty="0" sz="1800" spc="-5">
                <a:latin typeface="Arial"/>
                <a:cs typeface="Arial"/>
              </a:rPr>
              <a:t>Cloud Platform on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>
                <a:latin typeface="Arial"/>
                <a:cs typeface="Arial"/>
              </a:rPr>
              <a:t>SAP </a:t>
            </a:r>
            <a:r>
              <a:rPr dirty="0" sz="1800" spc="-5">
                <a:latin typeface="Arial"/>
                <a:cs typeface="Arial"/>
              </a:rPr>
              <a:t>Cloud Platform and application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10">
                <a:latin typeface="Arial"/>
                <a:cs typeface="Arial"/>
              </a:rPr>
              <a:t>Deployment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Monitoring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resources, databases, and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000" b="1">
                <a:latin typeface="Arial"/>
                <a:cs typeface="Arial"/>
              </a:rPr>
              <a:t>Benefits</a:t>
            </a:r>
            <a:endParaRPr sz="2000">
              <a:latin typeface="Arial"/>
              <a:cs typeface="Arial"/>
            </a:endParaRPr>
          </a:p>
          <a:p>
            <a:pPr marL="193675" marR="197485" indent="-18161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Complete overview and access point </a:t>
            </a:r>
            <a:r>
              <a:rPr dirty="0" sz="1800">
                <a:latin typeface="Arial"/>
                <a:cs typeface="Arial"/>
              </a:rPr>
              <a:t>of SAP </a:t>
            </a:r>
            <a:r>
              <a:rPr dirty="0" sz="1800" spc="-5">
                <a:latin typeface="Arial"/>
                <a:cs typeface="Arial"/>
              </a:rPr>
              <a:t>Cloud  Platform</a:t>
            </a:r>
            <a:endParaRPr sz="18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Easy </a:t>
            </a:r>
            <a:r>
              <a:rPr dirty="0" sz="1800" spc="-10">
                <a:latin typeface="Arial"/>
                <a:cs typeface="Arial"/>
              </a:rPr>
              <a:t>Web-based </a:t>
            </a:r>
            <a:r>
              <a:rPr dirty="0" sz="1800" spc="-5">
                <a:latin typeface="Arial"/>
                <a:cs typeface="Arial"/>
              </a:rPr>
              <a:t>operations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administration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60819" y="1632204"/>
            <a:ext cx="5334000" cy="4403090"/>
            <a:chOff x="6560819" y="1632204"/>
            <a:chExt cx="5334000" cy="4403090"/>
          </a:xfrm>
        </p:grpSpPr>
        <p:sp>
          <p:nvSpPr>
            <p:cNvPr id="4" name="object 4"/>
            <p:cNvSpPr/>
            <p:nvPr/>
          </p:nvSpPr>
          <p:spPr>
            <a:xfrm>
              <a:off x="6748271" y="1641348"/>
              <a:ext cx="4939283" cy="2766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43699" y="1636776"/>
              <a:ext cx="4948555" cy="2775585"/>
            </a:xfrm>
            <a:custGeom>
              <a:avLst/>
              <a:gdLst/>
              <a:ahLst/>
              <a:cxnLst/>
              <a:rect l="l" t="t" r="r" b="b"/>
              <a:pathLst>
                <a:path w="4948555" h="2775585">
                  <a:moveTo>
                    <a:pt x="0" y="2775204"/>
                  </a:moveTo>
                  <a:lnTo>
                    <a:pt x="4948428" y="2775204"/>
                  </a:lnTo>
                  <a:lnTo>
                    <a:pt x="4948428" y="0"/>
                  </a:lnTo>
                  <a:lnTo>
                    <a:pt x="0" y="0"/>
                  </a:lnTo>
                  <a:lnTo>
                    <a:pt x="0" y="2775204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31963" y="3476244"/>
              <a:ext cx="4553712" cy="25496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7391" y="3471672"/>
              <a:ext cx="4563110" cy="2559050"/>
            </a:xfrm>
            <a:custGeom>
              <a:avLst/>
              <a:gdLst/>
              <a:ahLst/>
              <a:cxnLst/>
              <a:rect l="l" t="t" r="r" b="b"/>
              <a:pathLst>
                <a:path w="4563109" h="2559050">
                  <a:moveTo>
                    <a:pt x="0" y="2558796"/>
                  </a:moveTo>
                  <a:lnTo>
                    <a:pt x="4562856" y="2558796"/>
                  </a:lnTo>
                  <a:lnTo>
                    <a:pt x="4562856" y="0"/>
                  </a:lnTo>
                  <a:lnTo>
                    <a:pt x="0" y="0"/>
                  </a:lnTo>
                  <a:lnTo>
                    <a:pt x="0" y="2558796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69963" y="2970276"/>
              <a:ext cx="4808220" cy="2692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65391" y="2965704"/>
              <a:ext cx="4817745" cy="2702560"/>
            </a:xfrm>
            <a:custGeom>
              <a:avLst/>
              <a:gdLst/>
              <a:ahLst/>
              <a:cxnLst/>
              <a:rect l="l" t="t" r="r" b="b"/>
              <a:pathLst>
                <a:path w="4817745" h="2702560">
                  <a:moveTo>
                    <a:pt x="0" y="2702052"/>
                  </a:moveTo>
                  <a:lnTo>
                    <a:pt x="4817363" y="2702052"/>
                  </a:lnTo>
                  <a:lnTo>
                    <a:pt x="4817363" y="0"/>
                  </a:lnTo>
                  <a:lnTo>
                    <a:pt x="0" y="0"/>
                  </a:lnTo>
                  <a:lnTo>
                    <a:pt x="0" y="2702052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9117" y="245745"/>
            <a:ext cx="5219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Application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Getting </a:t>
            </a:r>
            <a:r>
              <a:rPr dirty="0" sz="1800" spc="-1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dirty="0" sz="1800" spc="-13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9117" y="518540"/>
            <a:ext cx="33940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SAP Cloud Platform</a:t>
            </a:r>
            <a:r>
              <a:rPr dirty="0" spc="-145"/>
              <a:t> </a:t>
            </a:r>
            <a:r>
              <a:rPr dirty="0"/>
              <a:t>cockpit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542668"/>
            <a:ext cx="4505325" cy="31807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u="heavy" sz="18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SAP </a:t>
            </a:r>
            <a:r>
              <a:rPr dirty="0" u="heavy" sz="1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Cloud Platform </a:t>
            </a:r>
            <a:r>
              <a:rPr dirty="0" u="heavy" sz="1800" spc="-1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Web</a:t>
            </a:r>
            <a:r>
              <a:rPr dirty="0" u="heavy" sz="1800" spc="-3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18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site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Creating a </a:t>
            </a:r>
            <a:r>
              <a:rPr dirty="0" sz="1800">
                <a:latin typeface="Arial"/>
                <a:cs typeface="Arial"/>
              </a:rPr>
              <a:t>free </a:t>
            </a:r>
            <a:r>
              <a:rPr dirty="0" sz="1800" spc="-5">
                <a:latin typeface="Arial"/>
                <a:cs typeface="Arial"/>
              </a:rPr>
              <a:t>trial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Explaining </a:t>
            </a:r>
            <a:r>
              <a:rPr dirty="0" sz="1800">
                <a:latin typeface="Arial"/>
                <a:cs typeface="Arial"/>
              </a:rPr>
              <a:t>the SAP </a:t>
            </a:r>
            <a:r>
              <a:rPr dirty="0" sz="1800" spc="-5">
                <a:latin typeface="Arial"/>
                <a:cs typeface="Arial"/>
              </a:rPr>
              <a:t>Cloud Platform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cockpit</a:t>
            </a:r>
            <a:endParaRPr sz="1800">
              <a:latin typeface="Arial"/>
              <a:cs typeface="Arial"/>
            </a:endParaRPr>
          </a:p>
          <a:p>
            <a:pPr lvl="1" marL="375285" indent="-182245">
              <a:lnSpc>
                <a:spcPct val="100000"/>
              </a:lnSpc>
              <a:spcBef>
                <a:spcPts val="600"/>
              </a:spcBef>
              <a:buFont typeface="Symbol"/>
              <a:buChar char=""/>
              <a:tabLst>
                <a:tab pos="375920" algn="l"/>
              </a:tabLst>
            </a:pPr>
            <a:r>
              <a:rPr dirty="0" sz="1800" spc="-5">
                <a:latin typeface="Arial"/>
                <a:cs typeface="Arial"/>
              </a:rPr>
              <a:t>Accounts</a:t>
            </a:r>
            <a:endParaRPr sz="1800">
              <a:latin typeface="Arial"/>
              <a:cs typeface="Arial"/>
            </a:endParaRPr>
          </a:p>
          <a:p>
            <a:pPr lvl="1" marL="375285" indent="-182245">
              <a:lnSpc>
                <a:spcPct val="100000"/>
              </a:lnSpc>
              <a:spcBef>
                <a:spcPts val="600"/>
              </a:spcBef>
              <a:buFont typeface="Symbol"/>
              <a:buChar char=""/>
              <a:tabLst>
                <a:tab pos="375920" algn="l"/>
              </a:tabLst>
            </a:pPr>
            <a:r>
              <a:rPr dirty="0" sz="1800" spc="-5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lvl="1" marL="375285" indent="-182245">
              <a:lnSpc>
                <a:spcPct val="100000"/>
              </a:lnSpc>
              <a:spcBef>
                <a:spcPts val="600"/>
              </a:spcBef>
              <a:buFont typeface="Symbol"/>
              <a:buChar char=""/>
              <a:tabLst>
                <a:tab pos="375920" algn="l"/>
              </a:tabLst>
            </a:pPr>
            <a:r>
              <a:rPr dirty="0" sz="1800" spc="-5">
                <a:latin typeface="Arial"/>
                <a:cs typeface="Arial"/>
              </a:rPr>
              <a:t>Service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Marketplace</a:t>
            </a:r>
            <a:endParaRPr sz="1800">
              <a:latin typeface="Arial"/>
              <a:cs typeface="Arial"/>
            </a:endParaRPr>
          </a:p>
          <a:p>
            <a:pPr lvl="1" marL="375285" indent="-182245">
              <a:lnSpc>
                <a:spcPct val="100000"/>
              </a:lnSpc>
              <a:spcBef>
                <a:spcPts val="600"/>
              </a:spcBef>
              <a:buFont typeface="Symbol"/>
              <a:buChar char=""/>
              <a:tabLst>
                <a:tab pos="375920" algn="l"/>
              </a:tabLst>
            </a:pPr>
            <a:r>
              <a:rPr dirty="0" sz="1800" spc="-5">
                <a:latin typeface="Arial"/>
                <a:cs typeface="Arial"/>
              </a:rPr>
              <a:t>Service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instances</a:t>
            </a:r>
            <a:endParaRPr sz="1800">
              <a:latin typeface="Arial"/>
              <a:cs typeface="Arial"/>
            </a:endParaRPr>
          </a:p>
          <a:p>
            <a:pPr lvl="1" marL="375285" indent="-182245">
              <a:lnSpc>
                <a:spcPct val="100000"/>
              </a:lnSpc>
              <a:spcBef>
                <a:spcPts val="600"/>
              </a:spcBef>
              <a:buFont typeface="Symbol"/>
              <a:buChar char=""/>
              <a:tabLst>
                <a:tab pos="375920" algn="l"/>
              </a:tabLst>
            </a:pPr>
            <a:r>
              <a:rPr dirty="0" sz="1800" spc="-5">
                <a:latin typeface="Arial"/>
                <a:cs typeface="Arial"/>
              </a:rPr>
              <a:t>Useful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links</a:t>
            </a:r>
            <a:endParaRPr sz="18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605"/>
              </a:spcBef>
            </a:pPr>
            <a:r>
              <a:rPr dirty="0" sz="1800">
                <a:latin typeface="Symbol"/>
                <a:cs typeface="Symbol"/>
              </a:rPr>
              <a:t>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117" y="245745"/>
            <a:ext cx="5219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Application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Getting </a:t>
            </a:r>
            <a:r>
              <a:rPr dirty="0" sz="1800" spc="-1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dirty="0" sz="1800" spc="-13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117" y="518540"/>
            <a:ext cx="19494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</a:t>
            </a:r>
            <a:r>
              <a:rPr dirty="0"/>
              <a:t>nds</a:t>
            </a:r>
            <a:r>
              <a:rPr dirty="0"/>
              <a:t>-</a:t>
            </a:r>
            <a:r>
              <a:rPr dirty="0"/>
              <a:t>on/</a:t>
            </a:r>
            <a:r>
              <a:rPr dirty="0" spc="-10"/>
              <a:t>d</a:t>
            </a:r>
            <a:r>
              <a:rPr dirty="0"/>
              <a:t>emo</a:t>
            </a:r>
          </a:p>
        </p:txBody>
      </p:sp>
      <p:sp>
        <p:nvSpPr>
          <p:cNvPr id="5" name="object 5"/>
          <p:cNvSpPr/>
          <p:nvPr/>
        </p:nvSpPr>
        <p:spPr>
          <a:xfrm>
            <a:off x="9341617" y="2210072"/>
            <a:ext cx="1145025" cy="29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3776" y="1630679"/>
            <a:ext cx="3564635" cy="471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9117" y="245745"/>
            <a:ext cx="5219065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Application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Getting </a:t>
            </a:r>
            <a:r>
              <a:rPr dirty="0" sz="1800" spc="-1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dirty="0" sz="1800" spc="-13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z="2000" b="1">
                <a:latin typeface="Arial"/>
                <a:cs typeface="Arial"/>
              </a:rPr>
              <a:t>Further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reading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384" y="1617345"/>
            <a:ext cx="6268085" cy="4218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Help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documentation:</a:t>
            </a:r>
            <a:endParaRPr sz="20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Getting Started with SAP Cloud</a:t>
            </a:r>
            <a:r>
              <a:rPr dirty="0" u="heavy" sz="2000" spc="-12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Platform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Help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documentation:</a:t>
            </a:r>
            <a:endParaRPr sz="20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u="heavy" sz="2000" spc="-1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Trial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Accounts in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the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Cloud Foundry</a:t>
            </a:r>
            <a:r>
              <a:rPr dirty="0" u="heavy" sz="2000" spc="-19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Help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documentation:</a:t>
            </a:r>
            <a:endParaRPr sz="20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About </a:t>
            </a:r>
            <a:r>
              <a:rPr dirty="0" u="heavy" sz="2000" spc="-1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Trial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Accounts in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the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Cloud Foundry</a:t>
            </a:r>
            <a:r>
              <a:rPr dirty="0" u="heavy" sz="2000" spc="-24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Help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documentation:</a:t>
            </a:r>
            <a:endParaRPr sz="20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SAP Cloud Platform</a:t>
            </a:r>
            <a:r>
              <a:rPr dirty="0" u="heavy" sz="2000" spc="-7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Cockpit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SAP Cloud Platform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Web</a:t>
            </a:r>
            <a:r>
              <a:rPr dirty="0" u="heavy" sz="2000" spc="-9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site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8"/>
              </a:rPr>
              <a:t>Getting a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8"/>
              </a:rPr>
              <a:t>trial</a:t>
            </a:r>
            <a:r>
              <a:rPr dirty="0" u="heavy" sz="2000" spc="-5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heavy" sz="200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8"/>
              </a:rPr>
              <a:t>account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1630" y="262890"/>
            <a:ext cx="2433955" cy="612775"/>
          </a:xfrm>
          <a:custGeom>
            <a:avLst/>
            <a:gdLst/>
            <a:ahLst/>
            <a:cxnLst/>
            <a:rect l="l" t="t" r="r" b="b"/>
            <a:pathLst>
              <a:path w="2433954" h="612775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2331720" y="0"/>
                </a:lnTo>
                <a:lnTo>
                  <a:pt x="2371463" y="8024"/>
                </a:lnTo>
                <a:lnTo>
                  <a:pt x="2403919" y="29908"/>
                </a:lnTo>
                <a:lnTo>
                  <a:pt x="2425803" y="62364"/>
                </a:lnTo>
                <a:lnTo>
                  <a:pt x="2433828" y="102107"/>
                </a:lnTo>
                <a:lnTo>
                  <a:pt x="2433828" y="510539"/>
                </a:lnTo>
                <a:lnTo>
                  <a:pt x="2425803" y="550283"/>
                </a:lnTo>
                <a:lnTo>
                  <a:pt x="2403919" y="582739"/>
                </a:lnTo>
                <a:lnTo>
                  <a:pt x="2371463" y="604623"/>
                </a:lnTo>
                <a:lnTo>
                  <a:pt x="2331720" y="612647"/>
                </a:lnTo>
                <a:lnTo>
                  <a:pt x="102108" y="612647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19812">
            <a:solidFill>
              <a:srgbClr val="EFA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47580" y="429260"/>
            <a:ext cx="1692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Additional</a:t>
            </a:r>
            <a:r>
              <a:rPr dirty="0" sz="1600" spc="-5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Material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23831" y="350520"/>
            <a:ext cx="436245" cy="436245"/>
          </a:xfrm>
          <a:custGeom>
            <a:avLst/>
            <a:gdLst/>
            <a:ahLst/>
            <a:cxnLst/>
            <a:rect l="l" t="t" r="r" b="b"/>
            <a:pathLst>
              <a:path w="436245" h="436245">
                <a:moveTo>
                  <a:pt x="363220" y="0"/>
                </a:moveTo>
                <a:lnTo>
                  <a:pt x="72644" y="0"/>
                </a:lnTo>
                <a:lnTo>
                  <a:pt x="44362" y="5707"/>
                </a:lnTo>
                <a:lnTo>
                  <a:pt x="21272" y="21272"/>
                </a:lnTo>
                <a:lnTo>
                  <a:pt x="5707" y="44362"/>
                </a:lnTo>
                <a:lnTo>
                  <a:pt x="0" y="72643"/>
                </a:lnTo>
                <a:lnTo>
                  <a:pt x="0" y="363219"/>
                </a:lnTo>
                <a:lnTo>
                  <a:pt x="5707" y="391501"/>
                </a:lnTo>
                <a:lnTo>
                  <a:pt x="21272" y="414591"/>
                </a:lnTo>
                <a:lnTo>
                  <a:pt x="44362" y="430156"/>
                </a:lnTo>
                <a:lnTo>
                  <a:pt x="72644" y="435863"/>
                </a:lnTo>
                <a:lnTo>
                  <a:pt x="363220" y="435863"/>
                </a:lnTo>
                <a:lnTo>
                  <a:pt x="391501" y="430156"/>
                </a:lnTo>
                <a:lnTo>
                  <a:pt x="414591" y="414591"/>
                </a:lnTo>
                <a:lnTo>
                  <a:pt x="430156" y="391501"/>
                </a:lnTo>
                <a:lnTo>
                  <a:pt x="435864" y="363219"/>
                </a:lnTo>
                <a:lnTo>
                  <a:pt x="435864" y="72643"/>
                </a:lnTo>
                <a:lnTo>
                  <a:pt x="430156" y="44362"/>
                </a:lnTo>
                <a:lnTo>
                  <a:pt x="414591" y="21272"/>
                </a:lnTo>
                <a:lnTo>
                  <a:pt x="391501" y="5707"/>
                </a:lnTo>
                <a:lnTo>
                  <a:pt x="36322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79406" y="371347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3776" y="1636776"/>
            <a:ext cx="3564635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117" y="245745"/>
            <a:ext cx="521906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 b="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First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Application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–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Getting </a:t>
            </a:r>
            <a:r>
              <a:rPr dirty="0" sz="1800" spc="-10" b="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dirty="0" sz="1800" spc="-13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What </a:t>
            </a:r>
            <a:r>
              <a:rPr dirty="0" spc="-10"/>
              <a:t>you’ve </a:t>
            </a:r>
            <a:r>
              <a:rPr dirty="0"/>
              <a:t>learned in this</a:t>
            </a:r>
            <a:r>
              <a:rPr dirty="0" spc="-45"/>
              <a:t> </a:t>
            </a:r>
            <a:r>
              <a:rPr dirty="0"/>
              <a:t>unit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347" y="1542668"/>
            <a:ext cx="5431790" cy="17786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SAP </a:t>
            </a:r>
            <a:r>
              <a:rPr dirty="0" sz="1800" spc="-5">
                <a:latin typeface="Arial"/>
                <a:cs typeface="Arial"/>
              </a:rPr>
              <a:t>Cloud Platform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accounts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Apps in </a:t>
            </a:r>
            <a:r>
              <a:rPr dirty="0" sz="1800">
                <a:latin typeface="Arial"/>
                <a:cs typeface="Arial"/>
              </a:rPr>
              <a:t>SAP </a:t>
            </a:r>
            <a:r>
              <a:rPr dirty="0" sz="1800" spc="-5">
                <a:latin typeface="Arial"/>
                <a:cs typeface="Arial"/>
              </a:rPr>
              <a:t>Cloud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How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create an </a:t>
            </a:r>
            <a:r>
              <a:rPr dirty="0" sz="1800">
                <a:latin typeface="Arial"/>
                <a:cs typeface="Arial"/>
              </a:rPr>
              <a:t>SAP </a:t>
            </a:r>
            <a:r>
              <a:rPr dirty="0" sz="1800" spc="-5">
                <a:latin typeface="Arial"/>
                <a:cs typeface="Arial"/>
              </a:rPr>
              <a:t>Cloud Platform trial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account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limitations </a:t>
            </a:r>
            <a:r>
              <a:rPr dirty="0" sz="1800">
                <a:latin typeface="Arial"/>
                <a:cs typeface="Arial"/>
              </a:rPr>
              <a:t>of SAP </a:t>
            </a:r>
            <a:r>
              <a:rPr dirty="0" sz="1800" spc="-5">
                <a:latin typeface="Arial"/>
                <a:cs typeface="Arial"/>
              </a:rPr>
              <a:t>Cloud Platform trial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accounts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The SAP </a:t>
            </a:r>
            <a:r>
              <a:rPr dirty="0" sz="1800" spc="-5">
                <a:latin typeface="Arial"/>
                <a:cs typeface="Arial"/>
              </a:rPr>
              <a:t>Cloud Platform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cockpit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39" y="2888995"/>
            <a:ext cx="20193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Contact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information: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  <a:hlinkClick r:id="rId2"/>
              </a:rPr>
              <a:t>op</a:t>
            </a:r>
            <a:r>
              <a:rPr dirty="0" sz="1600" spc="-5" b="1">
                <a:latin typeface="Arial"/>
                <a:cs typeface="Arial"/>
                <a:hlinkClick r:id="rId3"/>
              </a:rPr>
              <a:t>en@sap.com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436065"/>
            <a:ext cx="3713479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" b="1">
                <a:solidFill>
                  <a:srgbClr val="EFAB00"/>
                </a:solidFill>
                <a:latin typeface="Arial"/>
                <a:cs typeface="Arial"/>
              </a:rPr>
              <a:t>Thank</a:t>
            </a:r>
            <a:r>
              <a:rPr dirty="0" sz="5500" spc="-70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5500" b="1">
                <a:solidFill>
                  <a:srgbClr val="EFAB00"/>
                </a:solidFill>
                <a:latin typeface="Arial"/>
                <a:cs typeface="Arial"/>
              </a:rPr>
              <a:t>you.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24" y="3199638"/>
            <a:ext cx="5894705" cy="3166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© </a:t>
            </a:r>
            <a:r>
              <a:rPr dirty="0" sz="800" spc="-5">
                <a:latin typeface="Arial"/>
                <a:cs typeface="Arial"/>
              </a:rPr>
              <a:t>2019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rights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  <a:p>
            <a:pPr marL="12700" marR="227329">
              <a:lnSpc>
                <a:spcPct val="100000"/>
              </a:lnSpc>
              <a:spcBef>
                <a:spcPts val="595"/>
              </a:spcBef>
            </a:pPr>
            <a:r>
              <a:rPr dirty="0" sz="800" spc="-5">
                <a:latin typeface="Arial"/>
                <a:cs typeface="Arial"/>
              </a:rPr>
              <a:t>No part of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publication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reproduced or </a:t>
            </a:r>
            <a:r>
              <a:rPr dirty="0" sz="800">
                <a:latin typeface="Arial"/>
                <a:cs typeface="Arial"/>
              </a:rPr>
              <a:t>transmitted in </a:t>
            </a:r>
            <a:r>
              <a:rPr dirty="0" sz="800" spc="-5">
                <a:latin typeface="Arial"/>
                <a:cs typeface="Arial"/>
              </a:rPr>
              <a:t>any form or for any purpose without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express </a:t>
            </a:r>
            <a:r>
              <a:rPr dirty="0" sz="800">
                <a:latin typeface="Arial"/>
                <a:cs typeface="Arial"/>
              </a:rPr>
              <a:t>permission </a:t>
            </a:r>
            <a:r>
              <a:rPr dirty="0" sz="800" spc="-5">
                <a:latin typeface="Arial"/>
                <a:cs typeface="Arial"/>
              </a:rPr>
              <a:t>of 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company.</a:t>
            </a:r>
            <a:endParaRPr sz="800">
              <a:latin typeface="Arial"/>
              <a:cs typeface="Arial"/>
            </a:endParaRPr>
          </a:p>
          <a:p>
            <a:pPr marL="12700" marR="231775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The information </a:t>
            </a:r>
            <a:r>
              <a:rPr dirty="0" sz="800" spc="-5">
                <a:latin typeface="Arial"/>
                <a:cs typeface="Arial"/>
              </a:rPr>
              <a:t>contained herein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changed without prior </a:t>
            </a:r>
            <a:r>
              <a:rPr dirty="0" sz="800">
                <a:latin typeface="Arial"/>
                <a:cs typeface="Arial"/>
              </a:rPr>
              <a:t>notice. Some </a:t>
            </a:r>
            <a:r>
              <a:rPr dirty="0" sz="800" spc="-5">
                <a:latin typeface="Arial"/>
                <a:cs typeface="Arial"/>
              </a:rPr>
              <a:t>software products </a:t>
            </a:r>
            <a:r>
              <a:rPr dirty="0" sz="800">
                <a:latin typeface="Arial"/>
                <a:cs typeface="Arial"/>
              </a:rPr>
              <a:t>marketed </a:t>
            </a:r>
            <a:r>
              <a:rPr dirty="0" sz="800" spc="-5">
                <a:latin typeface="Arial"/>
                <a:cs typeface="Arial"/>
              </a:rPr>
              <a:t>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its  </a:t>
            </a:r>
            <a:r>
              <a:rPr dirty="0" sz="800" spc="-5">
                <a:latin typeface="Arial"/>
                <a:cs typeface="Arial"/>
              </a:rPr>
              <a:t>distributors contain proprietary software </a:t>
            </a:r>
            <a:r>
              <a:rPr dirty="0" sz="800">
                <a:latin typeface="Arial"/>
                <a:cs typeface="Arial"/>
              </a:rPr>
              <a:t>components </a:t>
            </a:r>
            <a:r>
              <a:rPr dirty="0" sz="800" spc="-5">
                <a:latin typeface="Arial"/>
                <a:cs typeface="Arial"/>
              </a:rPr>
              <a:t>of other software vendors. National product </a:t>
            </a:r>
            <a:r>
              <a:rPr dirty="0" sz="800">
                <a:latin typeface="Arial"/>
                <a:cs typeface="Arial"/>
              </a:rPr>
              <a:t>specifications may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vary.</a:t>
            </a:r>
            <a:endParaRPr sz="800">
              <a:latin typeface="Arial"/>
              <a:cs typeface="Arial"/>
            </a:endParaRPr>
          </a:p>
          <a:p>
            <a:pPr marL="12700" marR="11938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These materials </a:t>
            </a:r>
            <a:r>
              <a:rPr dirty="0" sz="800" spc="-5">
                <a:latin typeface="Arial"/>
                <a:cs typeface="Arial"/>
              </a:rPr>
              <a:t>are provided 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company </a:t>
            </a:r>
            <a:r>
              <a:rPr dirty="0" sz="800" spc="-5">
                <a:latin typeface="Arial"/>
                <a:cs typeface="Arial"/>
              </a:rPr>
              <a:t>for </a:t>
            </a:r>
            <a:r>
              <a:rPr dirty="0" sz="800">
                <a:latin typeface="Arial"/>
                <a:cs typeface="Arial"/>
              </a:rPr>
              <a:t>informational </a:t>
            </a:r>
            <a:r>
              <a:rPr dirty="0" sz="800" spc="-5">
                <a:latin typeface="Arial"/>
                <a:cs typeface="Arial"/>
              </a:rPr>
              <a:t>purposes only, without representation or  warranty of any </a:t>
            </a:r>
            <a:r>
              <a:rPr dirty="0" sz="800">
                <a:latin typeface="Arial"/>
                <a:cs typeface="Arial"/>
              </a:rPr>
              <a:t>kind,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shall not be liable for errors or </a:t>
            </a:r>
            <a:r>
              <a:rPr dirty="0" sz="800">
                <a:latin typeface="Arial"/>
                <a:cs typeface="Arial"/>
              </a:rPr>
              <a:t>omissions </a:t>
            </a:r>
            <a:r>
              <a:rPr dirty="0" sz="800" spc="-5">
                <a:latin typeface="Arial"/>
                <a:cs typeface="Arial"/>
              </a:rPr>
              <a:t>with respect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5">
                <a:latin typeface="Arial"/>
                <a:cs typeface="Arial"/>
              </a:rPr>
              <a:t>materials.  </a:t>
            </a:r>
            <a:r>
              <a:rPr dirty="0" sz="800">
                <a:latin typeface="Arial"/>
                <a:cs typeface="Arial"/>
              </a:rPr>
              <a:t>The only </a:t>
            </a:r>
            <a:r>
              <a:rPr dirty="0" sz="800" spc="-5">
                <a:latin typeface="Arial"/>
                <a:cs typeface="Arial"/>
              </a:rPr>
              <a:t>warranties </a:t>
            </a:r>
            <a:r>
              <a:rPr dirty="0" sz="800">
                <a:latin typeface="Arial"/>
                <a:cs typeface="Arial"/>
              </a:rPr>
              <a:t>for SAP or SAP affiliate company </a:t>
            </a:r>
            <a:r>
              <a:rPr dirty="0" sz="800" spc="-5">
                <a:latin typeface="Arial"/>
                <a:cs typeface="Arial"/>
              </a:rPr>
              <a:t>products </a:t>
            </a:r>
            <a:r>
              <a:rPr dirty="0" sz="80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services are </a:t>
            </a:r>
            <a:r>
              <a:rPr dirty="0" sz="800">
                <a:latin typeface="Arial"/>
                <a:cs typeface="Arial"/>
              </a:rPr>
              <a:t>those that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set forth in the </a:t>
            </a:r>
            <a:r>
              <a:rPr dirty="0" sz="800" spc="-5">
                <a:latin typeface="Arial"/>
                <a:cs typeface="Arial"/>
              </a:rPr>
              <a:t>express </a:t>
            </a:r>
            <a:r>
              <a:rPr dirty="0" sz="800">
                <a:latin typeface="Arial"/>
                <a:cs typeface="Arial"/>
              </a:rPr>
              <a:t>warranty  statements accompanying such </a:t>
            </a:r>
            <a:r>
              <a:rPr dirty="0" sz="800" spc="-5">
                <a:latin typeface="Arial"/>
                <a:cs typeface="Arial"/>
              </a:rPr>
              <a:t>products and services, </a:t>
            </a:r>
            <a:r>
              <a:rPr dirty="0" sz="800">
                <a:latin typeface="Arial"/>
                <a:cs typeface="Arial"/>
              </a:rPr>
              <a:t>if </a:t>
            </a:r>
            <a:r>
              <a:rPr dirty="0" sz="800" spc="-5">
                <a:latin typeface="Arial"/>
                <a:cs typeface="Arial"/>
              </a:rPr>
              <a:t>any. Nothing herein should be construed as </a:t>
            </a:r>
            <a:r>
              <a:rPr dirty="0" sz="800">
                <a:latin typeface="Arial"/>
                <a:cs typeface="Arial"/>
              </a:rPr>
              <a:t>constituting </a:t>
            </a:r>
            <a:r>
              <a:rPr dirty="0" sz="800" spc="-5">
                <a:latin typeface="Arial"/>
                <a:cs typeface="Arial"/>
              </a:rPr>
              <a:t>an additional  warranty.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particular,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have no obligation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pursue any course of </a:t>
            </a:r>
            <a:r>
              <a:rPr dirty="0" sz="800">
                <a:latin typeface="Arial"/>
                <a:cs typeface="Arial"/>
              </a:rPr>
              <a:t>business </a:t>
            </a:r>
            <a:r>
              <a:rPr dirty="0" sz="800" spc="-5">
                <a:latin typeface="Arial"/>
                <a:cs typeface="Arial"/>
              </a:rPr>
              <a:t>outlined </a:t>
            </a:r>
            <a:r>
              <a:rPr dirty="0" sz="800">
                <a:latin typeface="Arial"/>
                <a:cs typeface="Arial"/>
              </a:rPr>
              <a:t>in this </a:t>
            </a:r>
            <a:r>
              <a:rPr dirty="0" sz="800" spc="5">
                <a:latin typeface="Arial"/>
                <a:cs typeface="Arial"/>
              </a:rPr>
              <a:t>document </a:t>
            </a:r>
            <a:r>
              <a:rPr dirty="0" sz="800" spc="-5">
                <a:latin typeface="Arial"/>
                <a:cs typeface="Arial"/>
              </a:rPr>
              <a:t>or  any related presentation, or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develop or release any </a:t>
            </a:r>
            <a:r>
              <a:rPr dirty="0" sz="800">
                <a:latin typeface="Arial"/>
                <a:cs typeface="Arial"/>
              </a:rPr>
              <a:t>functionality mentioned </a:t>
            </a:r>
            <a:r>
              <a:rPr dirty="0" sz="800" spc="-5">
                <a:latin typeface="Arial"/>
                <a:cs typeface="Arial"/>
              </a:rPr>
              <a:t>therein. </a:t>
            </a:r>
            <a:r>
              <a:rPr dirty="0" sz="800">
                <a:latin typeface="Arial"/>
                <a:cs typeface="Arial"/>
              </a:rPr>
              <a:t>This document, </a:t>
            </a:r>
            <a:r>
              <a:rPr dirty="0" sz="800" spc="-5">
                <a:latin typeface="Arial"/>
                <a:cs typeface="Arial"/>
              </a:rPr>
              <a:t>or any related </a:t>
            </a:r>
            <a:r>
              <a:rPr dirty="0" sz="800">
                <a:latin typeface="Arial"/>
                <a:cs typeface="Arial"/>
              </a:rPr>
              <a:t>presentation, 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SAP SE’s </a:t>
            </a:r>
            <a:r>
              <a:rPr dirty="0" sz="800" spc="-5">
                <a:latin typeface="Arial"/>
                <a:cs typeface="Arial"/>
              </a:rPr>
              <a:t>or its affiliated </a:t>
            </a:r>
            <a:r>
              <a:rPr dirty="0" sz="800">
                <a:latin typeface="Arial"/>
                <a:cs typeface="Arial"/>
              </a:rPr>
              <a:t>companies’ </a:t>
            </a:r>
            <a:r>
              <a:rPr dirty="0" sz="800" spc="-5">
                <a:latin typeface="Arial"/>
                <a:cs typeface="Arial"/>
              </a:rPr>
              <a:t>strategy and possible future developments, products, and/or </a:t>
            </a:r>
            <a:r>
              <a:rPr dirty="0" sz="800">
                <a:latin typeface="Arial"/>
                <a:cs typeface="Arial"/>
              </a:rPr>
              <a:t>platforms, </a:t>
            </a:r>
            <a:r>
              <a:rPr dirty="0" sz="800" spc="-5">
                <a:latin typeface="Arial"/>
                <a:cs typeface="Arial"/>
              </a:rPr>
              <a:t>directions, and  </a:t>
            </a:r>
            <a:r>
              <a:rPr dirty="0" sz="800">
                <a:latin typeface="Arial"/>
                <a:cs typeface="Arial"/>
              </a:rPr>
              <a:t>functionality </a:t>
            </a:r>
            <a:r>
              <a:rPr dirty="0" sz="800" spc="-5">
                <a:latin typeface="Arial"/>
                <a:cs typeface="Arial"/>
              </a:rPr>
              <a:t>are all </a:t>
            </a:r>
            <a:r>
              <a:rPr dirty="0" sz="800">
                <a:latin typeface="Arial"/>
                <a:cs typeface="Arial"/>
              </a:rPr>
              <a:t>subject to </a:t>
            </a:r>
            <a:r>
              <a:rPr dirty="0" sz="800" spc="-5">
                <a:latin typeface="Arial"/>
                <a:cs typeface="Arial"/>
              </a:rPr>
              <a:t>change and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changed 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at any </a:t>
            </a:r>
            <a:r>
              <a:rPr dirty="0" sz="800" spc="5">
                <a:latin typeface="Arial"/>
                <a:cs typeface="Arial"/>
              </a:rPr>
              <a:t>time </a:t>
            </a:r>
            <a:r>
              <a:rPr dirty="0" sz="800" spc="-5">
                <a:latin typeface="Arial"/>
                <a:cs typeface="Arial"/>
              </a:rPr>
              <a:t>for any reason  without </a:t>
            </a:r>
            <a:r>
              <a:rPr dirty="0" sz="800">
                <a:latin typeface="Arial"/>
                <a:cs typeface="Arial"/>
              </a:rPr>
              <a:t>notice. The information in this document is </a:t>
            </a:r>
            <a:r>
              <a:rPr dirty="0" sz="800" spc="-5">
                <a:latin typeface="Arial"/>
                <a:cs typeface="Arial"/>
              </a:rPr>
              <a:t>not </a:t>
            </a:r>
            <a:r>
              <a:rPr dirty="0" sz="800">
                <a:latin typeface="Arial"/>
                <a:cs typeface="Arial"/>
              </a:rPr>
              <a:t>a commitment, promise, </a:t>
            </a:r>
            <a:r>
              <a:rPr dirty="0" sz="800" spc="-5">
                <a:latin typeface="Arial"/>
                <a:cs typeface="Arial"/>
              </a:rPr>
              <a:t>or legal obligation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deliver any </a:t>
            </a:r>
            <a:r>
              <a:rPr dirty="0" sz="800">
                <a:latin typeface="Arial"/>
                <a:cs typeface="Arial"/>
              </a:rPr>
              <a:t>material, </a:t>
            </a:r>
            <a:r>
              <a:rPr dirty="0" sz="800" spc="5">
                <a:latin typeface="Arial"/>
                <a:cs typeface="Arial"/>
              </a:rPr>
              <a:t>code, </a:t>
            </a:r>
            <a:r>
              <a:rPr dirty="0" sz="800" spc="-5">
                <a:latin typeface="Arial"/>
                <a:cs typeface="Arial"/>
              </a:rPr>
              <a:t>or  functionality.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forward-looking </a:t>
            </a:r>
            <a:r>
              <a:rPr dirty="0" sz="800">
                <a:latin typeface="Arial"/>
                <a:cs typeface="Arial"/>
              </a:rPr>
              <a:t>statements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subject to </a:t>
            </a:r>
            <a:r>
              <a:rPr dirty="0" sz="800" spc="-5">
                <a:latin typeface="Arial"/>
                <a:cs typeface="Arial"/>
              </a:rPr>
              <a:t>various </a:t>
            </a:r>
            <a:r>
              <a:rPr dirty="0" sz="800">
                <a:latin typeface="Arial"/>
                <a:cs typeface="Arial"/>
              </a:rPr>
              <a:t>risks </a:t>
            </a:r>
            <a:r>
              <a:rPr dirty="0" sz="800" spc="-5">
                <a:latin typeface="Arial"/>
                <a:cs typeface="Arial"/>
              </a:rPr>
              <a:t>and uncertainties that could </a:t>
            </a:r>
            <a:r>
              <a:rPr dirty="0" sz="800">
                <a:latin typeface="Arial"/>
                <a:cs typeface="Arial"/>
              </a:rPr>
              <a:t>cause </a:t>
            </a:r>
            <a:r>
              <a:rPr dirty="0" sz="800" spc="-5">
                <a:latin typeface="Arial"/>
                <a:cs typeface="Arial"/>
              </a:rPr>
              <a:t>actual results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differ  </a:t>
            </a:r>
            <a:r>
              <a:rPr dirty="0" sz="800">
                <a:latin typeface="Arial"/>
                <a:cs typeface="Arial"/>
              </a:rPr>
              <a:t>materially </a:t>
            </a:r>
            <a:r>
              <a:rPr dirty="0" sz="800" spc="-5">
                <a:latin typeface="Arial"/>
                <a:cs typeface="Arial"/>
              </a:rPr>
              <a:t>from expectations. Readers are cautioned not </a:t>
            </a:r>
            <a:r>
              <a:rPr dirty="0" sz="800">
                <a:latin typeface="Arial"/>
                <a:cs typeface="Arial"/>
              </a:rPr>
              <a:t>to place </a:t>
            </a:r>
            <a:r>
              <a:rPr dirty="0" sz="800" spc="-5">
                <a:latin typeface="Arial"/>
                <a:cs typeface="Arial"/>
              </a:rPr>
              <a:t>undue reliance on these </a:t>
            </a:r>
            <a:r>
              <a:rPr dirty="0" sz="800">
                <a:latin typeface="Arial"/>
                <a:cs typeface="Arial"/>
              </a:rPr>
              <a:t>forward-looking statements, </a:t>
            </a:r>
            <a:r>
              <a:rPr dirty="0" sz="800" spc="-5">
                <a:latin typeface="Arial"/>
                <a:cs typeface="Arial"/>
              </a:rPr>
              <a:t>and they  should not be relied upon </a:t>
            </a:r>
            <a:r>
              <a:rPr dirty="0" sz="800">
                <a:latin typeface="Arial"/>
                <a:cs typeface="Arial"/>
              </a:rPr>
              <a:t>in making </a:t>
            </a:r>
            <a:r>
              <a:rPr dirty="0" sz="800" spc="-5">
                <a:latin typeface="Arial"/>
                <a:cs typeface="Arial"/>
              </a:rPr>
              <a:t>purchasing</a:t>
            </a:r>
            <a:r>
              <a:rPr dirty="0" sz="800" spc="6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decisions.</a:t>
            </a:r>
            <a:endParaRPr sz="800">
              <a:latin typeface="Arial"/>
              <a:cs typeface="Arial"/>
            </a:endParaRPr>
          </a:p>
          <a:p>
            <a:pPr algn="just" marL="12700" marR="34925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SAP and </a:t>
            </a:r>
            <a:r>
              <a:rPr dirty="0" sz="800" spc="-5">
                <a:latin typeface="Arial"/>
                <a:cs typeface="Arial"/>
              </a:rPr>
              <a:t>other </a:t>
            </a:r>
            <a:r>
              <a:rPr dirty="0" sz="80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products </a:t>
            </a:r>
            <a:r>
              <a:rPr dirty="0" sz="80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services </a:t>
            </a:r>
            <a:r>
              <a:rPr dirty="0" sz="800">
                <a:latin typeface="Arial"/>
                <a:cs typeface="Arial"/>
              </a:rPr>
              <a:t>mentioned </a:t>
            </a:r>
            <a:r>
              <a:rPr dirty="0" sz="800" spc="-5">
                <a:latin typeface="Arial"/>
                <a:cs typeface="Arial"/>
              </a:rPr>
              <a:t>herein </a:t>
            </a:r>
            <a:r>
              <a:rPr dirty="0" sz="800">
                <a:latin typeface="Arial"/>
                <a:cs typeface="Arial"/>
              </a:rPr>
              <a:t>as </a:t>
            </a:r>
            <a:r>
              <a:rPr dirty="0" sz="800" spc="-5">
                <a:latin typeface="Arial"/>
                <a:cs typeface="Arial"/>
              </a:rPr>
              <a:t>well </a:t>
            </a:r>
            <a:r>
              <a:rPr dirty="0" sz="800">
                <a:latin typeface="Arial"/>
                <a:cs typeface="Arial"/>
              </a:rPr>
              <a:t>as their </a:t>
            </a:r>
            <a:r>
              <a:rPr dirty="0" sz="800" spc="-5">
                <a:latin typeface="Arial"/>
                <a:cs typeface="Arial"/>
              </a:rPr>
              <a:t>respective </a:t>
            </a:r>
            <a:r>
              <a:rPr dirty="0" sz="800">
                <a:latin typeface="Arial"/>
                <a:cs typeface="Arial"/>
              </a:rPr>
              <a:t>logos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trademarks or </a:t>
            </a:r>
            <a:r>
              <a:rPr dirty="0" sz="800" spc="-5">
                <a:latin typeface="Arial"/>
                <a:cs typeface="Arial"/>
              </a:rPr>
              <a:t>registered  </a:t>
            </a:r>
            <a:r>
              <a:rPr dirty="0" sz="800">
                <a:latin typeface="Arial"/>
                <a:cs typeface="Arial"/>
              </a:rPr>
              <a:t>trademarks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(or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company) </a:t>
            </a:r>
            <a:r>
              <a:rPr dirty="0" sz="800">
                <a:latin typeface="Arial"/>
                <a:cs typeface="Arial"/>
              </a:rPr>
              <a:t>in Germany </a:t>
            </a:r>
            <a:r>
              <a:rPr dirty="0" sz="800" spc="-5">
                <a:latin typeface="Arial"/>
                <a:cs typeface="Arial"/>
              </a:rPr>
              <a:t>and other countries.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other product and service </a:t>
            </a:r>
            <a:r>
              <a:rPr dirty="0" sz="800">
                <a:latin typeface="Arial"/>
                <a:cs typeface="Arial"/>
              </a:rPr>
              <a:t>names  mentioned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the trademarks </a:t>
            </a:r>
            <a:r>
              <a:rPr dirty="0" sz="800" spc="-5">
                <a:latin typeface="Arial"/>
                <a:cs typeface="Arial"/>
              </a:rPr>
              <a:t>of their respective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companies.</a:t>
            </a:r>
            <a:endParaRPr sz="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See </a:t>
            </a:r>
            <a:r>
              <a:rPr dirty="0" u="sng" sz="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www.sap.com/corporate-en/legal/copyright/index.epx</a:t>
            </a:r>
            <a:r>
              <a:rPr dirty="0" sz="800" spc="-5">
                <a:solidFill>
                  <a:srgbClr val="008FD2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800" spc="-5">
                <a:latin typeface="Arial"/>
                <a:cs typeface="Arial"/>
              </a:rPr>
              <a:t>for additional trademark </a:t>
            </a:r>
            <a:r>
              <a:rPr dirty="0" sz="800">
                <a:latin typeface="Arial"/>
                <a:cs typeface="Arial"/>
              </a:rPr>
              <a:t>information </a:t>
            </a:r>
            <a:r>
              <a:rPr dirty="0" sz="800" spc="-5">
                <a:latin typeface="Arial"/>
                <a:cs typeface="Arial"/>
              </a:rPr>
              <a:t>and</a:t>
            </a:r>
            <a:r>
              <a:rPr dirty="0" sz="800" spc="1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notices.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24" y="2446401"/>
            <a:ext cx="1734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EFAB00"/>
                </a:solidFill>
                <a:latin typeface="Arial"/>
                <a:cs typeface="Arial"/>
                <a:hlinkClick r:id="rId3"/>
              </a:rPr>
              <a:t>www.sap.com</a:t>
            </a:r>
            <a:r>
              <a:rPr dirty="0" sz="1100" spc="-5" b="1">
                <a:latin typeface="Arial"/>
                <a:cs typeface="Arial"/>
                <a:hlinkClick r:id="rId3"/>
              </a:rPr>
              <a:t>/contactsap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2072" y="1749551"/>
            <a:ext cx="364236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3807" y="1749551"/>
            <a:ext cx="361188" cy="362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4020" y="1749551"/>
            <a:ext cx="362712" cy="36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32" y="1749551"/>
            <a:ext cx="362712" cy="36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444" y="1749551"/>
            <a:ext cx="362712" cy="362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0524" y="1445768"/>
            <a:ext cx="10820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Follow all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8671" y="6217920"/>
            <a:ext cx="1964435" cy="355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511" y="6199632"/>
            <a:ext cx="1307592" cy="37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48671" y="6217920"/>
            <a:ext cx="1962912" cy="35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336" y="3659036"/>
            <a:ext cx="8630920" cy="16148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800">
                <a:latin typeface="Arial"/>
                <a:cs typeface="Arial"/>
              </a:rPr>
              <a:t>Week 1: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Unit </a:t>
            </a:r>
            <a:r>
              <a:rPr dirty="0" sz="3600" spc="-10" b="1">
                <a:solidFill>
                  <a:srgbClr val="EFAB00"/>
                </a:solidFill>
                <a:latin typeface="Arial"/>
                <a:cs typeface="Arial"/>
              </a:rPr>
              <a:t>5: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Building </a:t>
            </a:r>
            <a:r>
              <a:rPr dirty="0" sz="3600" spc="-65" b="1">
                <a:solidFill>
                  <a:srgbClr val="EFAB00"/>
                </a:solidFill>
                <a:latin typeface="Arial"/>
                <a:cs typeface="Arial"/>
              </a:rPr>
              <a:t>Your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First </a:t>
            </a:r>
            <a:r>
              <a:rPr dirty="0" sz="3600" spc="-10" b="1">
                <a:solidFill>
                  <a:srgbClr val="EFAB00"/>
                </a:solidFill>
                <a:latin typeface="Arial"/>
                <a:cs typeface="Arial"/>
              </a:rPr>
              <a:t>Application</a:t>
            </a:r>
            <a:r>
              <a:rPr dirty="0" sz="3600" spc="-12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–  Pushing the </a:t>
            </a:r>
            <a:r>
              <a:rPr dirty="0" sz="3600" spc="-35" b="1">
                <a:solidFill>
                  <a:srgbClr val="EFAB00"/>
                </a:solidFill>
                <a:latin typeface="Arial"/>
                <a:cs typeface="Arial"/>
              </a:rPr>
              <a:t>App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to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Cloud</a:t>
            </a:r>
            <a:r>
              <a:rPr dirty="0" sz="3600" spc="-4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Foundry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5048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1" y="2590800"/>
            <a:ext cx="5017135" cy="3426460"/>
          </a:xfrm>
          <a:custGeom>
            <a:avLst/>
            <a:gdLst/>
            <a:ahLst/>
            <a:cxnLst/>
            <a:rect l="l" t="t" r="r" b="b"/>
            <a:pathLst>
              <a:path w="5017135" h="3426460">
                <a:moveTo>
                  <a:pt x="0" y="3425952"/>
                </a:moveTo>
                <a:lnTo>
                  <a:pt x="5017008" y="3425952"/>
                </a:lnTo>
                <a:lnTo>
                  <a:pt x="5017008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ln w="18288">
            <a:solidFill>
              <a:srgbClr val="0092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5954" y="2861563"/>
            <a:ext cx="10985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85858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124" y="1380744"/>
            <a:ext cx="1765935" cy="222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39211" y="2186914"/>
            <a:ext cx="3940175" cy="668020"/>
            <a:chOff x="2839211" y="2186914"/>
            <a:chExt cx="3940175" cy="668020"/>
          </a:xfrm>
        </p:grpSpPr>
        <p:sp>
          <p:nvSpPr>
            <p:cNvPr id="6" name="object 6"/>
            <p:cNvSpPr/>
            <p:nvPr/>
          </p:nvSpPr>
          <p:spPr>
            <a:xfrm>
              <a:off x="6418452" y="2186914"/>
              <a:ext cx="360908" cy="359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39211" y="2359151"/>
              <a:ext cx="3543300" cy="495300"/>
            </a:xfrm>
            <a:custGeom>
              <a:avLst/>
              <a:gdLst/>
              <a:ahLst/>
              <a:cxnLst/>
              <a:rect l="l" t="t" r="r" b="b"/>
              <a:pathLst>
                <a:path w="3543300" h="495300">
                  <a:moveTo>
                    <a:pt x="28956" y="419100"/>
                  </a:moveTo>
                  <a:lnTo>
                    <a:pt x="0" y="419100"/>
                  </a:lnTo>
                  <a:lnTo>
                    <a:pt x="38100" y="495300"/>
                  </a:lnTo>
                  <a:lnTo>
                    <a:pt x="65277" y="440944"/>
                  </a:lnTo>
                  <a:lnTo>
                    <a:pt x="33019" y="440944"/>
                  </a:lnTo>
                  <a:lnTo>
                    <a:pt x="28956" y="436880"/>
                  </a:lnTo>
                  <a:lnTo>
                    <a:pt x="28956" y="419100"/>
                  </a:lnTo>
                  <a:close/>
                </a:path>
                <a:path w="3543300" h="495300">
                  <a:moveTo>
                    <a:pt x="3539109" y="0"/>
                  </a:moveTo>
                  <a:lnTo>
                    <a:pt x="33019" y="0"/>
                  </a:lnTo>
                  <a:lnTo>
                    <a:pt x="28956" y="4063"/>
                  </a:lnTo>
                  <a:lnTo>
                    <a:pt x="28956" y="436880"/>
                  </a:lnTo>
                  <a:lnTo>
                    <a:pt x="33019" y="440944"/>
                  </a:lnTo>
                  <a:lnTo>
                    <a:pt x="43180" y="440944"/>
                  </a:lnTo>
                  <a:lnTo>
                    <a:pt x="47243" y="436880"/>
                  </a:lnTo>
                  <a:lnTo>
                    <a:pt x="47243" y="18287"/>
                  </a:lnTo>
                  <a:lnTo>
                    <a:pt x="38100" y="18287"/>
                  </a:lnTo>
                  <a:lnTo>
                    <a:pt x="47243" y="9144"/>
                  </a:lnTo>
                  <a:lnTo>
                    <a:pt x="3543173" y="9144"/>
                  </a:lnTo>
                  <a:lnTo>
                    <a:pt x="3543173" y="4063"/>
                  </a:lnTo>
                  <a:lnTo>
                    <a:pt x="3539109" y="0"/>
                  </a:lnTo>
                  <a:close/>
                </a:path>
                <a:path w="3543300" h="495300">
                  <a:moveTo>
                    <a:pt x="76200" y="419100"/>
                  </a:moveTo>
                  <a:lnTo>
                    <a:pt x="47243" y="419100"/>
                  </a:lnTo>
                  <a:lnTo>
                    <a:pt x="47243" y="436880"/>
                  </a:lnTo>
                  <a:lnTo>
                    <a:pt x="43180" y="440944"/>
                  </a:lnTo>
                  <a:lnTo>
                    <a:pt x="65277" y="440944"/>
                  </a:lnTo>
                  <a:lnTo>
                    <a:pt x="76200" y="419100"/>
                  </a:lnTo>
                  <a:close/>
                </a:path>
                <a:path w="3543300" h="495300">
                  <a:moveTo>
                    <a:pt x="47243" y="9144"/>
                  </a:moveTo>
                  <a:lnTo>
                    <a:pt x="38100" y="18287"/>
                  </a:lnTo>
                  <a:lnTo>
                    <a:pt x="47243" y="18287"/>
                  </a:lnTo>
                  <a:lnTo>
                    <a:pt x="47243" y="9144"/>
                  </a:lnTo>
                  <a:close/>
                </a:path>
                <a:path w="3543300" h="495300">
                  <a:moveTo>
                    <a:pt x="3543173" y="9144"/>
                  </a:moveTo>
                  <a:lnTo>
                    <a:pt x="47243" y="9144"/>
                  </a:lnTo>
                  <a:lnTo>
                    <a:pt x="47243" y="18287"/>
                  </a:lnTo>
                  <a:lnTo>
                    <a:pt x="3539109" y="18287"/>
                  </a:lnTo>
                  <a:lnTo>
                    <a:pt x="3543173" y="14224"/>
                  </a:lnTo>
                  <a:lnTo>
                    <a:pt x="3543173" y="914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43471" y="2618231"/>
              <a:ext cx="311150" cy="201295"/>
            </a:xfrm>
            <a:custGeom>
              <a:avLst/>
              <a:gdLst/>
              <a:ahLst/>
              <a:cxnLst/>
              <a:rect l="l" t="t" r="r" b="b"/>
              <a:pathLst>
                <a:path w="311150" h="201294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3" y="0"/>
                  </a:lnTo>
                  <a:lnTo>
                    <a:pt x="210311" y="0"/>
                  </a:lnTo>
                  <a:lnTo>
                    <a:pt x="249441" y="7911"/>
                  </a:lnTo>
                  <a:lnTo>
                    <a:pt x="281416" y="29479"/>
                  </a:lnTo>
                  <a:lnTo>
                    <a:pt x="302984" y="61454"/>
                  </a:lnTo>
                  <a:lnTo>
                    <a:pt x="310896" y="100583"/>
                  </a:lnTo>
                  <a:lnTo>
                    <a:pt x="302984" y="139713"/>
                  </a:lnTo>
                  <a:lnTo>
                    <a:pt x="281416" y="171688"/>
                  </a:lnTo>
                  <a:lnTo>
                    <a:pt x="249441" y="193256"/>
                  </a:lnTo>
                  <a:lnTo>
                    <a:pt x="210311" y="201167"/>
                  </a:lnTo>
                  <a:lnTo>
                    <a:pt x="100583" y="201167"/>
                  </a:lnTo>
                  <a:lnTo>
                    <a:pt x="61454" y="193256"/>
                  </a:lnTo>
                  <a:lnTo>
                    <a:pt x="29479" y="171688"/>
                  </a:lnTo>
                  <a:lnTo>
                    <a:pt x="7911" y="139713"/>
                  </a:lnTo>
                  <a:lnTo>
                    <a:pt x="0" y="100583"/>
                  </a:lnTo>
                  <a:close/>
                </a:path>
              </a:pathLst>
            </a:custGeom>
            <a:ln w="1828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191646" y="1310639"/>
            <a:ext cx="1882775" cy="363220"/>
            <a:chOff x="3191646" y="1310639"/>
            <a:chExt cx="1882775" cy="363220"/>
          </a:xfrm>
        </p:grpSpPr>
        <p:sp>
          <p:nvSpPr>
            <p:cNvPr id="10" name="object 10"/>
            <p:cNvSpPr/>
            <p:nvPr/>
          </p:nvSpPr>
          <p:spPr>
            <a:xfrm>
              <a:off x="4713097" y="1333596"/>
              <a:ext cx="360997" cy="321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91646" y="1310639"/>
              <a:ext cx="272053" cy="3627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96056" y="1452371"/>
              <a:ext cx="888365" cy="76200"/>
            </a:xfrm>
            <a:custGeom>
              <a:avLst/>
              <a:gdLst/>
              <a:ahLst/>
              <a:cxnLst/>
              <a:rect l="l" t="t" r="r" b="b"/>
              <a:pathLst>
                <a:path w="888364" h="76200">
                  <a:moveTo>
                    <a:pt x="869822" y="28955"/>
                  </a:moveTo>
                  <a:lnTo>
                    <a:pt x="829691" y="28955"/>
                  </a:lnTo>
                  <a:lnTo>
                    <a:pt x="833755" y="33019"/>
                  </a:lnTo>
                  <a:lnTo>
                    <a:pt x="833628" y="43306"/>
                  </a:lnTo>
                  <a:lnTo>
                    <a:pt x="829691" y="47243"/>
                  </a:lnTo>
                  <a:lnTo>
                    <a:pt x="811911" y="47245"/>
                  </a:lnTo>
                  <a:lnTo>
                    <a:pt x="811911" y="76200"/>
                  </a:lnTo>
                  <a:lnTo>
                    <a:pt x="888111" y="38100"/>
                  </a:lnTo>
                  <a:lnTo>
                    <a:pt x="869822" y="28955"/>
                  </a:lnTo>
                  <a:close/>
                </a:path>
                <a:path w="888364" h="76200">
                  <a:moveTo>
                    <a:pt x="811911" y="28958"/>
                  </a:moveTo>
                  <a:lnTo>
                    <a:pt x="9144" y="29082"/>
                  </a:lnTo>
                  <a:lnTo>
                    <a:pt x="4064" y="29082"/>
                  </a:lnTo>
                  <a:lnTo>
                    <a:pt x="0" y="33274"/>
                  </a:lnTo>
                  <a:lnTo>
                    <a:pt x="0" y="43306"/>
                  </a:lnTo>
                  <a:lnTo>
                    <a:pt x="4064" y="47370"/>
                  </a:lnTo>
                  <a:lnTo>
                    <a:pt x="811911" y="47245"/>
                  </a:lnTo>
                  <a:lnTo>
                    <a:pt x="811911" y="28958"/>
                  </a:lnTo>
                  <a:close/>
                </a:path>
                <a:path w="888364" h="76200">
                  <a:moveTo>
                    <a:pt x="829691" y="28955"/>
                  </a:moveTo>
                  <a:lnTo>
                    <a:pt x="811911" y="28958"/>
                  </a:lnTo>
                  <a:lnTo>
                    <a:pt x="811911" y="47245"/>
                  </a:lnTo>
                  <a:lnTo>
                    <a:pt x="829691" y="47243"/>
                  </a:lnTo>
                  <a:lnTo>
                    <a:pt x="833628" y="43306"/>
                  </a:lnTo>
                  <a:lnTo>
                    <a:pt x="833755" y="33019"/>
                  </a:lnTo>
                  <a:lnTo>
                    <a:pt x="829691" y="28955"/>
                  </a:lnTo>
                  <a:close/>
                </a:path>
                <a:path w="888364" h="76200">
                  <a:moveTo>
                    <a:pt x="811911" y="0"/>
                  </a:moveTo>
                  <a:lnTo>
                    <a:pt x="811911" y="28958"/>
                  </a:lnTo>
                  <a:lnTo>
                    <a:pt x="869822" y="28955"/>
                  </a:lnTo>
                  <a:lnTo>
                    <a:pt x="81191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83024" y="1389887"/>
              <a:ext cx="289560" cy="201295"/>
            </a:xfrm>
            <a:custGeom>
              <a:avLst/>
              <a:gdLst/>
              <a:ahLst/>
              <a:cxnLst/>
              <a:rect l="l" t="t" r="r" b="b"/>
              <a:pathLst>
                <a:path w="289560" h="201294">
                  <a:moveTo>
                    <a:pt x="0" y="100584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188975" y="0"/>
                  </a:lnTo>
                  <a:lnTo>
                    <a:pt x="228105" y="7911"/>
                  </a:lnTo>
                  <a:lnTo>
                    <a:pt x="260080" y="29479"/>
                  </a:lnTo>
                  <a:lnTo>
                    <a:pt x="281648" y="61454"/>
                  </a:lnTo>
                  <a:lnTo>
                    <a:pt x="289560" y="100584"/>
                  </a:lnTo>
                  <a:lnTo>
                    <a:pt x="281648" y="139713"/>
                  </a:lnTo>
                  <a:lnTo>
                    <a:pt x="260080" y="171688"/>
                  </a:lnTo>
                  <a:lnTo>
                    <a:pt x="228105" y="193256"/>
                  </a:lnTo>
                  <a:lnTo>
                    <a:pt x="188975" y="201167"/>
                  </a:lnTo>
                  <a:lnTo>
                    <a:pt x="100584" y="201167"/>
                  </a:lnTo>
                  <a:lnTo>
                    <a:pt x="61454" y="193256"/>
                  </a:lnTo>
                  <a:lnTo>
                    <a:pt x="29479" y="171688"/>
                  </a:lnTo>
                  <a:lnTo>
                    <a:pt x="7911" y="139713"/>
                  </a:lnTo>
                  <a:lnTo>
                    <a:pt x="0" y="100584"/>
                  </a:lnTo>
                  <a:close/>
                </a:path>
              </a:pathLst>
            </a:custGeom>
            <a:ln w="1828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809748" y="1702384"/>
            <a:ext cx="116332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585858"/>
                </a:solidFill>
                <a:latin typeface="Arial"/>
                <a:cs typeface="Arial"/>
              </a:rPr>
              <a:t>User</a:t>
            </a:r>
            <a:r>
              <a:rPr dirty="0" sz="1400" spc="-7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Account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6134" y="1702384"/>
            <a:ext cx="51689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8495" y="1370202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26735" y="1316736"/>
            <a:ext cx="1658620" cy="771525"/>
            <a:chOff x="5126735" y="1316736"/>
            <a:chExt cx="1658620" cy="771525"/>
          </a:xfrm>
        </p:grpSpPr>
        <p:sp>
          <p:nvSpPr>
            <p:cNvPr id="18" name="object 18"/>
            <p:cNvSpPr/>
            <p:nvPr/>
          </p:nvSpPr>
          <p:spPr>
            <a:xfrm>
              <a:off x="5126736" y="1459483"/>
              <a:ext cx="1513840" cy="628650"/>
            </a:xfrm>
            <a:custGeom>
              <a:avLst/>
              <a:gdLst/>
              <a:ahLst/>
              <a:cxnLst/>
              <a:rect l="l" t="t" r="r" b="b"/>
              <a:pathLst>
                <a:path w="1513840" h="628650">
                  <a:moveTo>
                    <a:pt x="1297178" y="38354"/>
                  </a:moveTo>
                  <a:lnTo>
                    <a:pt x="1221105" y="0"/>
                  </a:lnTo>
                  <a:lnTo>
                    <a:pt x="1221003" y="28917"/>
                  </a:lnTo>
                  <a:lnTo>
                    <a:pt x="9144" y="24892"/>
                  </a:lnTo>
                  <a:lnTo>
                    <a:pt x="4064" y="24892"/>
                  </a:lnTo>
                  <a:lnTo>
                    <a:pt x="38" y="28917"/>
                  </a:lnTo>
                  <a:lnTo>
                    <a:pt x="0" y="39116"/>
                  </a:lnTo>
                  <a:lnTo>
                    <a:pt x="4064" y="43180"/>
                  </a:lnTo>
                  <a:lnTo>
                    <a:pt x="1220939" y="47205"/>
                  </a:lnTo>
                  <a:lnTo>
                    <a:pt x="1220851" y="76200"/>
                  </a:lnTo>
                  <a:lnTo>
                    <a:pt x="1278991" y="47371"/>
                  </a:lnTo>
                  <a:lnTo>
                    <a:pt x="1297178" y="38354"/>
                  </a:lnTo>
                  <a:close/>
                </a:path>
                <a:path w="1513840" h="628650">
                  <a:moveTo>
                    <a:pt x="1513332" y="552323"/>
                  </a:moveTo>
                  <a:lnTo>
                    <a:pt x="1484363" y="552323"/>
                  </a:lnTo>
                  <a:lnTo>
                    <a:pt x="1484363" y="208788"/>
                  </a:lnTo>
                  <a:lnTo>
                    <a:pt x="1480312" y="204724"/>
                  </a:lnTo>
                  <a:lnTo>
                    <a:pt x="1470152" y="204724"/>
                  </a:lnTo>
                  <a:lnTo>
                    <a:pt x="1466088" y="208788"/>
                  </a:lnTo>
                  <a:lnTo>
                    <a:pt x="1466088" y="552323"/>
                  </a:lnTo>
                  <a:lnTo>
                    <a:pt x="1437132" y="552323"/>
                  </a:lnTo>
                  <a:lnTo>
                    <a:pt x="1475232" y="628523"/>
                  </a:lnTo>
                  <a:lnTo>
                    <a:pt x="1502410" y="574167"/>
                  </a:lnTo>
                  <a:lnTo>
                    <a:pt x="1513332" y="55232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22135" y="1316736"/>
              <a:ext cx="362712" cy="3596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248780" y="2571038"/>
            <a:ext cx="758825" cy="50419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 marR="47625">
              <a:lnSpc>
                <a:spcPct val="100000"/>
              </a:lnSpc>
              <a:spcBef>
                <a:spcPts val="305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400" spc="-10" b="1">
                <a:solidFill>
                  <a:srgbClr val="585858"/>
                </a:solidFill>
                <a:latin typeface="Arial"/>
                <a:cs typeface="Arial"/>
              </a:rPr>
              <a:t>Re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dirty="0" sz="1400" b="1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0488" y="1455419"/>
            <a:ext cx="765810" cy="76200"/>
          </a:xfrm>
          <a:custGeom>
            <a:avLst/>
            <a:gdLst/>
            <a:ahLst/>
            <a:cxnLst/>
            <a:rect l="l" t="t" r="r" b="b"/>
            <a:pathLst>
              <a:path w="765810" h="76200">
                <a:moveTo>
                  <a:pt x="689482" y="0"/>
                </a:moveTo>
                <a:lnTo>
                  <a:pt x="689482" y="76200"/>
                </a:lnTo>
                <a:lnTo>
                  <a:pt x="747395" y="47243"/>
                </a:lnTo>
                <a:lnTo>
                  <a:pt x="707263" y="47243"/>
                </a:lnTo>
                <a:lnTo>
                  <a:pt x="711326" y="43179"/>
                </a:lnTo>
                <a:lnTo>
                  <a:pt x="711326" y="33019"/>
                </a:lnTo>
                <a:lnTo>
                  <a:pt x="707263" y="28955"/>
                </a:lnTo>
                <a:lnTo>
                  <a:pt x="747394" y="28955"/>
                </a:lnTo>
                <a:lnTo>
                  <a:pt x="689482" y="0"/>
                </a:lnTo>
                <a:close/>
              </a:path>
              <a:path w="765810" h="76200">
                <a:moveTo>
                  <a:pt x="689482" y="28955"/>
                </a:moveTo>
                <a:lnTo>
                  <a:pt x="4063" y="28955"/>
                </a:lnTo>
                <a:lnTo>
                  <a:pt x="0" y="33019"/>
                </a:lnTo>
                <a:lnTo>
                  <a:pt x="0" y="43179"/>
                </a:lnTo>
                <a:lnTo>
                  <a:pt x="4063" y="47243"/>
                </a:lnTo>
                <a:lnTo>
                  <a:pt x="689482" y="47243"/>
                </a:lnTo>
                <a:lnTo>
                  <a:pt x="689482" y="28955"/>
                </a:lnTo>
                <a:close/>
              </a:path>
              <a:path w="765810" h="76200">
                <a:moveTo>
                  <a:pt x="747394" y="28955"/>
                </a:moveTo>
                <a:lnTo>
                  <a:pt x="707263" y="28955"/>
                </a:lnTo>
                <a:lnTo>
                  <a:pt x="711326" y="33019"/>
                </a:lnTo>
                <a:lnTo>
                  <a:pt x="711326" y="43179"/>
                </a:lnTo>
                <a:lnTo>
                  <a:pt x="707263" y="47243"/>
                </a:lnTo>
                <a:lnTo>
                  <a:pt x="747395" y="47243"/>
                </a:lnTo>
                <a:lnTo>
                  <a:pt x="765682" y="38100"/>
                </a:lnTo>
                <a:lnTo>
                  <a:pt x="747394" y="2895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851395" y="1265681"/>
            <a:ext cx="79248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85858"/>
                </a:solidFill>
                <a:latin typeface="Arial"/>
                <a:cs typeface="Arial"/>
              </a:rPr>
              <a:t>Global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Account*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64248" y="6129324"/>
            <a:ext cx="498729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7620">
              <a:lnSpc>
                <a:spcPct val="100000"/>
              </a:lnSpc>
              <a:spcBef>
                <a:spcPts val="90"/>
              </a:spcBef>
            </a:pP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*Note: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Global </a:t>
            </a:r>
            <a:r>
              <a:rPr dirty="0" sz="1400" spc="-140">
                <a:solidFill>
                  <a:srgbClr val="585858"/>
                </a:solidFill>
                <a:latin typeface="Arial"/>
                <a:cs typeface="Arial"/>
              </a:rPr>
              <a:t>accounts 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can </a:t>
            </a:r>
            <a:r>
              <a:rPr dirty="0" sz="1400" spc="-155">
                <a:solidFill>
                  <a:srgbClr val="585858"/>
                </a:solidFill>
                <a:latin typeface="Arial"/>
                <a:cs typeface="Arial"/>
              </a:rPr>
              <a:t>be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two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types: </a:t>
            </a:r>
            <a:r>
              <a:rPr dirty="0" sz="1400" spc="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90">
                <a:solidFill>
                  <a:srgbClr val="585858"/>
                </a:solidFill>
                <a:latin typeface="Arial"/>
                <a:cs typeface="Arial"/>
              </a:rPr>
              <a:t>trial </a:t>
            </a:r>
            <a:r>
              <a:rPr dirty="0" sz="1400" spc="-155">
                <a:solidFill>
                  <a:srgbClr val="585858"/>
                </a:solidFill>
                <a:latin typeface="Arial"/>
                <a:cs typeface="Arial"/>
              </a:rPr>
              <a:t>and 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enterprise</a:t>
            </a: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**Note: 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Each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sub-account  </a:t>
            </a:r>
            <a:r>
              <a:rPr dirty="0" sz="1400" spc="-95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present  </a:t>
            </a:r>
            <a:r>
              <a:rPr dirty="0" sz="1400" spc="-114">
                <a:solidFill>
                  <a:srgbClr val="585858"/>
                </a:solidFill>
                <a:latin typeface="Arial"/>
                <a:cs typeface="Arial"/>
              </a:rPr>
              <a:t>within 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one 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Data-center  </a:t>
            </a:r>
            <a:r>
              <a:rPr dirty="0" sz="1400" spc="-150">
                <a:solidFill>
                  <a:srgbClr val="585858"/>
                </a:solidFill>
                <a:latin typeface="Arial"/>
                <a:cs typeface="Arial"/>
              </a:rPr>
              <a:t>(SAP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400" spc="-9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Partner)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15328" y="2359151"/>
            <a:ext cx="1549400" cy="619760"/>
          </a:xfrm>
          <a:custGeom>
            <a:avLst/>
            <a:gdLst/>
            <a:ahLst/>
            <a:cxnLst/>
            <a:rect l="l" t="t" r="r" b="b"/>
            <a:pathLst>
              <a:path w="1549400" h="619760">
                <a:moveTo>
                  <a:pt x="1501648" y="543051"/>
                </a:moveTo>
                <a:lnTo>
                  <a:pt x="1472692" y="543051"/>
                </a:lnTo>
                <a:lnTo>
                  <a:pt x="1510792" y="619251"/>
                </a:lnTo>
                <a:lnTo>
                  <a:pt x="1537970" y="564896"/>
                </a:lnTo>
                <a:lnTo>
                  <a:pt x="1505712" y="564896"/>
                </a:lnTo>
                <a:lnTo>
                  <a:pt x="1501648" y="560832"/>
                </a:lnTo>
                <a:lnTo>
                  <a:pt x="1501648" y="543051"/>
                </a:lnTo>
                <a:close/>
              </a:path>
              <a:path w="1549400" h="619760">
                <a:moveTo>
                  <a:pt x="1501648" y="9144"/>
                </a:moveTo>
                <a:lnTo>
                  <a:pt x="1501648" y="560832"/>
                </a:lnTo>
                <a:lnTo>
                  <a:pt x="1505712" y="564896"/>
                </a:lnTo>
                <a:lnTo>
                  <a:pt x="1515745" y="564896"/>
                </a:lnTo>
                <a:lnTo>
                  <a:pt x="1519936" y="560832"/>
                </a:lnTo>
                <a:lnTo>
                  <a:pt x="1519936" y="18287"/>
                </a:lnTo>
                <a:lnTo>
                  <a:pt x="1510792" y="18287"/>
                </a:lnTo>
                <a:lnTo>
                  <a:pt x="1501648" y="9144"/>
                </a:lnTo>
                <a:close/>
              </a:path>
              <a:path w="1549400" h="619760">
                <a:moveTo>
                  <a:pt x="1548892" y="543051"/>
                </a:moveTo>
                <a:lnTo>
                  <a:pt x="1519936" y="543051"/>
                </a:lnTo>
                <a:lnTo>
                  <a:pt x="1519936" y="560832"/>
                </a:lnTo>
                <a:lnTo>
                  <a:pt x="1515745" y="564896"/>
                </a:lnTo>
                <a:lnTo>
                  <a:pt x="1537970" y="564896"/>
                </a:lnTo>
                <a:lnTo>
                  <a:pt x="1548892" y="543051"/>
                </a:lnTo>
                <a:close/>
              </a:path>
              <a:path w="1549400" h="619760">
                <a:moveTo>
                  <a:pt x="1515745" y="0"/>
                </a:moveTo>
                <a:lnTo>
                  <a:pt x="4064" y="0"/>
                </a:lnTo>
                <a:lnTo>
                  <a:pt x="0" y="4063"/>
                </a:lnTo>
                <a:lnTo>
                  <a:pt x="0" y="14224"/>
                </a:lnTo>
                <a:lnTo>
                  <a:pt x="4064" y="18287"/>
                </a:lnTo>
                <a:lnTo>
                  <a:pt x="1501648" y="18287"/>
                </a:lnTo>
                <a:lnTo>
                  <a:pt x="1501648" y="9144"/>
                </a:lnTo>
                <a:lnTo>
                  <a:pt x="1519936" y="9144"/>
                </a:lnTo>
                <a:lnTo>
                  <a:pt x="1519936" y="4063"/>
                </a:lnTo>
                <a:lnTo>
                  <a:pt x="1515745" y="0"/>
                </a:lnTo>
                <a:close/>
              </a:path>
              <a:path w="1549400" h="619760">
                <a:moveTo>
                  <a:pt x="1519936" y="9144"/>
                </a:moveTo>
                <a:lnTo>
                  <a:pt x="1501648" y="9144"/>
                </a:lnTo>
                <a:lnTo>
                  <a:pt x="1510792" y="18287"/>
                </a:lnTo>
                <a:lnTo>
                  <a:pt x="1519936" y="18287"/>
                </a:lnTo>
                <a:lnTo>
                  <a:pt x="1519936" y="914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329688" y="3256025"/>
            <a:ext cx="10287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ub</a:t>
            </a:r>
            <a:r>
              <a:rPr dirty="0" sz="1400" spc="-15" b="1">
                <a:solidFill>
                  <a:srgbClr val="585858"/>
                </a:solidFill>
                <a:latin typeface="Arial"/>
                <a:cs typeface="Arial"/>
              </a:rPr>
              <a:t>acc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oun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55584" y="3632453"/>
            <a:ext cx="10160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ub</a:t>
            </a:r>
            <a:r>
              <a:rPr dirty="0" sz="1400" spc="-15" b="1">
                <a:solidFill>
                  <a:srgbClr val="585858"/>
                </a:solidFill>
                <a:latin typeface="Arial"/>
                <a:cs typeface="Arial"/>
              </a:rPr>
              <a:t>acc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oun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85304" y="2593848"/>
            <a:ext cx="4291965" cy="3408045"/>
          </a:xfrm>
          <a:custGeom>
            <a:avLst/>
            <a:gdLst/>
            <a:ahLst/>
            <a:cxnLst/>
            <a:rect l="l" t="t" r="r" b="b"/>
            <a:pathLst>
              <a:path w="4291965" h="3408045">
                <a:moveTo>
                  <a:pt x="0" y="3407664"/>
                </a:moveTo>
                <a:lnTo>
                  <a:pt x="4291584" y="3407664"/>
                </a:lnTo>
                <a:lnTo>
                  <a:pt x="4291584" y="0"/>
                </a:lnTo>
                <a:lnTo>
                  <a:pt x="0" y="0"/>
                </a:lnTo>
                <a:lnTo>
                  <a:pt x="0" y="3407664"/>
                </a:lnTo>
                <a:close/>
              </a:path>
            </a:pathLst>
          </a:custGeom>
          <a:ln w="18288">
            <a:solidFill>
              <a:srgbClr val="5A79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151109" y="2649677"/>
            <a:ext cx="147002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585858"/>
                </a:solidFill>
                <a:latin typeface="Arial"/>
                <a:cs typeface="Arial"/>
              </a:rPr>
              <a:t>Neo</a:t>
            </a:r>
            <a:r>
              <a:rPr dirty="0" sz="14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585858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717472" y="3243072"/>
            <a:ext cx="3590925" cy="2593975"/>
            <a:chOff x="7717472" y="3243072"/>
            <a:chExt cx="3590925" cy="2593975"/>
          </a:xfrm>
        </p:grpSpPr>
        <p:sp>
          <p:nvSpPr>
            <p:cNvPr id="30" name="object 30"/>
            <p:cNvSpPr/>
            <p:nvPr/>
          </p:nvSpPr>
          <p:spPr>
            <a:xfrm>
              <a:off x="7726679" y="3422904"/>
              <a:ext cx="3572510" cy="2405380"/>
            </a:xfrm>
            <a:custGeom>
              <a:avLst/>
              <a:gdLst/>
              <a:ahLst/>
              <a:cxnLst/>
              <a:rect l="l" t="t" r="r" b="b"/>
              <a:pathLst>
                <a:path w="3572509" h="2405379">
                  <a:moveTo>
                    <a:pt x="0" y="2404872"/>
                  </a:moveTo>
                  <a:lnTo>
                    <a:pt x="3572255" y="2404872"/>
                  </a:lnTo>
                  <a:lnTo>
                    <a:pt x="3572255" y="0"/>
                  </a:lnTo>
                  <a:lnTo>
                    <a:pt x="0" y="0"/>
                  </a:lnTo>
                  <a:lnTo>
                    <a:pt x="0" y="2404872"/>
                  </a:lnTo>
                  <a:close/>
                </a:path>
              </a:pathLst>
            </a:custGeom>
            <a:ln w="1828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147303" y="3243072"/>
              <a:ext cx="359664" cy="3596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798431" y="4811395"/>
            <a:ext cx="13176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5F5E5F"/>
                </a:solidFill>
                <a:latin typeface="Arial"/>
                <a:cs typeface="Arial"/>
              </a:rPr>
              <a:t>Neo</a:t>
            </a:r>
            <a:r>
              <a:rPr dirty="0" sz="1400" spc="-5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5F5E5F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59432" y="2968688"/>
            <a:ext cx="1513205" cy="2197100"/>
            <a:chOff x="8159432" y="2968688"/>
            <a:chExt cx="1513205" cy="2197100"/>
          </a:xfrm>
        </p:grpSpPr>
        <p:sp>
          <p:nvSpPr>
            <p:cNvPr id="34" name="object 34"/>
            <p:cNvSpPr/>
            <p:nvPr/>
          </p:nvSpPr>
          <p:spPr>
            <a:xfrm>
              <a:off x="9348554" y="4791011"/>
              <a:ext cx="323991" cy="3745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168639" y="2977896"/>
              <a:ext cx="311150" cy="201295"/>
            </a:xfrm>
            <a:custGeom>
              <a:avLst/>
              <a:gdLst/>
              <a:ahLst/>
              <a:cxnLst/>
              <a:rect l="l" t="t" r="r" b="b"/>
              <a:pathLst>
                <a:path w="311150" h="201294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3" y="0"/>
                  </a:lnTo>
                  <a:lnTo>
                    <a:pt x="210311" y="0"/>
                  </a:lnTo>
                  <a:lnTo>
                    <a:pt x="249441" y="7911"/>
                  </a:lnTo>
                  <a:lnTo>
                    <a:pt x="281416" y="29479"/>
                  </a:lnTo>
                  <a:lnTo>
                    <a:pt x="302984" y="61454"/>
                  </a:lnTo>
                  <a:lnTo>
                    <a:pt x="310895" y="100583"/>
                  </a:lnTo>
                  <a:lnTo>
                    <a:pt x="302984" y="139713"/>
                  </a:lnTo>
                  <a:lnTo>
                    <a:pt x="281416" y="171688"/>
                  </a:lnTo>
                  <a:lnTo>
                    <a:pt x="249441" y="193256"/>
                  </a:lnTo>
                  <a:lnTo>
                    <a:pt x="210311" y="201167"/>
                  </a:lnTo>
                  <a:lnTo>
                    <a:pt x="100583" y="201167"/>
                  </a:lnTo>
                  <a:lnTo>
                    <a:pt x="61454" y="193256"/>
                  </a:lnTo>
                  <a:lnTo>
                    <a:pt x="29479" y="171688"/>
                  </a:lnTo>
                  <a:lnTo>
                    <a:pt x="7911" y="139713"/>
                  </a:lnTo>
                  <a:lnTo>
                    <a:pt x="0" y="100583"/>
                  </a:lnTo>
                  <a:close/>
                </a:path>
              </a:pathLst>
            </a:custGeom>
            <a:ln w="1828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276843" y="2957017"/>
            <a:ext cx="11176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23096" y="2875983"/>
            <a:ext cx="7286625" cy="2958465"/>
            <a:chOff x="2423096" y="2875983"/>
            <a:chExt cx="7286625" cy="2958465"/>
          </a:xfrm>
        </p:grpSpPr>
        <p:sp>
          <p:nvSpPr>
            <p:cNvPr id="38" name="object 38"/>
            <p:cNvSpPr/>
            <p:nvPr/>
          </p:nvSpPr>
          <p:spPr>
            <a:xfrm>
              <a:off x="8345424" y="3852671"/>
              <a:ext cx="567055" cy="1681480"/>
            </a:xfrm>
            <a:custGeom>
              <a:avLst/>
              <a:gdLst/>
              <a:ahLst/>
              <a:cxnLst/>
              <a:rect l="l" t="t" r="r" b="b"/>
              <a:pathLst>
                <a:path w="567054" h="1681479">
                  <a:moveTo>
                    <a:pt x="566674" y="1109472"/>
                  </a:moveTo>
                  <a:lnTo>
                    <a:pt x="548386" y="1100328"/>
                  </a:lnTo>
                  <a:lnTo>
                    <a:pt x="490474" y="1071372"/>
                  </a:lnTo>
                  <a:lnTo>
                    <a:pt x="490474" y="1100328"/>
                  </a:lnTo>
                  <a:lnTo>
                    <a:pt x="18288" y="1100328"/>
                  </a:lnTo>
                  <a:lnTo>
                    <a:pt x="18288" y="4064"/>
                  </a:lnTo>
                  <a:lnTo>
                    <a:pt x="14224" y="0"/>
                  </a:lnTo>
                  <a:lnTo>
                    <a:pt x="4064" y="0"/>
                  </a:lnTo>
                  <a:lnTo>
                    <a:pt x="0" y="4064"/>
                  </a:lnTo>
                  <a:lnTo>
                    <a:pt x="0" y="1114552"/>
                  </a:lnTo>
                  <a:lnTo>
                    <a:pt x="0" y="1647952"/>
                  </a:lnTo>
                  <a:lnTo>
                    <a:pt x="4064" y="1652016"/>
                  </a:lnTo>
                  <a:lnTo>
                    <a:pt x="490474" y="1652016"/>
                  </a:lnTo>
                  <a:lnTo>
                    <a:pt x="490474" y="1680972"/>
                  </a:lnTo>
                  <a:lnTo>
                    <a:pt x="548386" y="1652016"/>
                  </a:lnTo>
                  <a:lnTo>
                    <a:pt x="566674" y="1642872"/>
                  </a:lnTo>
                  <a:lnTo>
                    <a:pt x="548386" y="1633728"/>
                  </a:lnTo>
                  <a:lnTo>
                    <a:pt x="490474" y="1604772"/>
                  </a:lnTo>
                  <a:lnTo>
                    <a:pt x="490474" y="1633728"/>
                  </a:lnTo>
                  <a:lnTo>
                    <a:pt x="18288" y="1633728"/>
                  </a:lnTo>
                  <a:lnTo>
                    <a:pt x="18288" y="1118616"/>
                  </a:lnTo>
                  <a:lnTo>
                    <a:pt x="490474" y="1118616"/>
                  </a:lnTo>
                  <a:lnTo>
                    <a:pt x="490474" y="1147572"/>
                  </a:lnTo>
                  <a:lnTo>
                    <a:pt x="548386" y="1118616"/>
                  </a:lnTo>
                  <a:lnTo>
                    <a:pt x="566674" y="110947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304229" y="5286965"/>
              <a:ext cx="404965" cy="404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720243" y="2875983"/>
              <a:ext cx="318689" cy="3181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32303" y="4248911"/>
              <a:ext cx="3042285" cy="1576070"/>
            </a:xfrm>
            <a:custGeom>
              <a:avLst/>
              <a:gdLst/>
              <a:ahLst/>
              <a:cxnLst/>
              <a:rect l="l" t="t" r="r" b="b"/>
              <a:pathLst>
                <a:path w="3042285" h="1576070">
                  <a:moveTo>
                    <a:pt x="0" y="1575816"/>
                  </a:moveTo>
                  <a:lnTo>
                    <a:pt x="3041904" y="1575816"/>
                  </a:lnTo>
                  <a:lnTo>
                    <a:pt x="3041904" y="0"/>
                  </a:lnTo>
                  <a:lnTo>
                    <a:pt x="0" y="0"/>
                  </a:lnTo>
                  <a:lnTo>
                    <a:pt x="0" y="1575816"/>
                  </a:lnTo>
                  <a:close/>
                </a:path>
              </a:pathLst>
            </a:custGeom>
            <a:ln w="1828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940807" y="4011167"/>
              <a:ext cx="359663" cy="3596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798431" y="5367654"/>
            <a:ext cx="10344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5F5E5F"/>
                </a:solidFill>
                <a:latin typeface="Arial"/>
                <a:cs typeface="Arial"/>
              </a:rPr>
              <a:t>Neo</a:t>
            </a:r>
            <a:r>
              <a:rPr dirty="0" sz="1400" spc="-4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5F5E5F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4066" y="4410201"/>
            <a:ext cx="5441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dirty="0" sz="1400" spc="-15" b="1">
                <a:solidFill>
                  <a:srgbClr val="585858"/>
                </a:solidFill>
                <a:latin typeface="Arial"/>
                <a:cs typeface="Arial"/>
              </a:rPr>
              <a:t>ac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48000" y="2875983"/>
            <a:ext cx="2225675" cy="1062355"/>
            <a:chOff x="3048000" y="2875983"/>
            <a:chExt cx="2225675" cy="1062355"/>
          </a:xfrm>
        </p:grpSpPr>
        <p:sp>
          <p:nvSpPr>
            <p:cNvPr id="46" name="object 46"/>
            <p:cNvSpPr/>
            <p:nvPr/>
          </p:nvSpPr>
          <p:spPr>
            <a:xfrm>
              <a:off x="3048000" y="2994786"/>
              <a:ext cx="840740" cy="76200"/>
            </a:xfrm>
            <a:custGeom>
              <a:avLst/>
              <a:gdLst/>
              <a:ahLst/>
              <a:cxnLst/>
              <a:rect l="l" t="t" r="r" b="b"/>
              <a:pathLst>
                <a:path w="840739" h="76200">
                  <a:moveTo>
                    <a:pt x="822137" y="28955"/>
                  </a:moveTo>
                  <a:lnTo>
                    <a:pt x="781812" y="28955"/>
                  </a:lnTo>
                  <a:lnTo>
                    <a:pt x="785876" y="33020"/>
                  </a:lnTo>
                  <a:lnTo>
                    <a:pt x="785876" y="43052"/>
                  </a:lnTo>
                  <a:lnTo>
                    <a:pt x="781812" y="47243"/>
                  </a:lnTo>
                  <a:lnTo>
                    <a:pt x="764032" y="47260"/>
                  </a:lnTo>
                  <a:lnTo>
                    <a:pt x="764032" y="76200"/>
                  </a:lnTo>
                  <a:lnTo>
                    <a:pt x="840232" y="37973"/>
                  </a:lnTo>
                  <a:lnTo>
                    <a:pt x="822137" y="28955"/>
                  </a:lnTo>
                  <a:close/>
                </a:path>
                <a:path w="840739" h="76200">
                  <a:moveTo>
                    <a:pt x="764032" y="28979"/>
                  </a:moveTo>
                  <a:lnTo>
                    <a:pt x="9143" y="29972"/>
                  </a:lnTo>
                  <a:lnTo>
                    <a:pt x="4063" y="29972"/>
                  </a:lnTo>
                  <a:lnTo>
                    <a:pt x="0" y="34162"/>
                  </a:lnTo>
                  <a:lnTo>
                    <a:pt x="0" y="44196"/>
                  </a:lnTo>
                  <a:lnTo>
                    <a:pt x="4063" y="48260"/>
                  </a:lnTo>
                  <a:lnTo>
                    <a:pt x="764032" y="47260"/>
                  </a:lnTo>
                  <a:lnTo>
                    <a:pt x="764032" y="28979"/>
                  </a:lnTo>
                  <a:close/>
                </a:path>
                <a:path w="840739" h="76200">
                  <a:moveTo>
                    <a:pt x="781812" y="28955"/>
                  </a:moveTo>
                  <a:lnTo>
                    <a:pt x="764032" y="28979"/>
                  </a:lnTo>
                  <a:lnTo>
                    <a:pt x="764032" y="47260"/>
                  </a:lnTo>
                  <a:lnTo>
                    <a:pt x="781812" y="47243"/>
                  </a:lnTo>
                  <a:lnTo>
                    <a:pt x="785876" y="43052"/>
                  </a:lnTo>
                  <a:lnTo>
                    <a:pt x="785876" y="33020"/>
                  </a:lnTo>
                  <a:lnTo>
                    <a:pt x="781812" y="28955"/>
                  </a:lnTo>
                  <a:close/>
                </a:path>
                <a:path w="840739" h="76200">
                  <a:moveTo>
                    <a:pt x="764032" y="0"/>
                  </a:moveTo>
                  <a:lnTo>
                    <a:pt x="764032" y="28979"/>
                  </a:lnTo>
                  <a:lnTo>
                    <a:pt x="822137" y="28955"/>
                  </a:lnTo>
                  <a:lnTo>
                    <a:pt x="76403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226247" y="2875983"/>
              <a:ext cx="318164" cy="3181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53711" y="3023615"/>
              <a:ext cx="603885" cy="704215"/>
            </a:xfrm>
            <a:custGeom>
              <a:avLst/>
              <a:gdLst/>
              <a:ahLst/>
              <a:cxnLst/>
              <a:rect l="l" t="t" r="r" b="b"/>
              <a:pathLst>
                <a:path w="603885" h="704214">
                  <a:moveTo>
                    <a:pt x="556133" y="627761"/>
                  </a:moveTo>
                  <a:lnTo>
                    <a:pt x="527176" y="627761"/>
                  </a:lnTo>
                  <a:lnTo>
                    <a:pt x="565276" y="703961"/>
                  </a:lnTo>
                  <a:lnTo>
                    <a:pt x="592454" y="649605"/>
                  </a:lnTo>
                  <a:lnTo>
                    <a:pt x="560197" y="649605"/>
                  </a:lnTo>
                  <a:lnTo>
                    <a:pt x="556133" y="645541"/>
                  </a:lnTo>
                  <a:lnTo>
                    <a:pt x="556133" y="627761"/>
                  </a:lnTo>
                  <a:close/>
                </a:path>
                <a:path w="603885" h="704214">
                  <a:moveTo>
                    <a:pt x="556133" y="9144"/>
                  </a:moveTo>
                  <a:lnTo>
                    <a:pt x="556133" y="645541"/>
                  </a:lnTo>
                  <a:lnTo>
                    <a:pt x="560197" y="649605"/>
                  </a:lnTo>
                  <a:lnTo>
                    <a:pt x="570357" y="649605"/>
                  </a:lnTo>
                  <a:lnTo>
                    <a:pt x="574421" y="645541"/>
                  </a:lnTo>
                  <a:lnTo>
                    <a:pt x="574421" y="18287"/>
                  </a:lnTo>
                  <a:lnTo>
                    <a:pt x="565276" y="18287"/>
                  </a:lnTo>
                  <a:lnTo>
                    <a:pt x="556133" y="9144"/>
                  </a:lnTo>
                  <a:close/>
                </a:path>
                <a:path w="603885" h="704214">
                  <a:moveTo>
                    <a:pt x="603376" y="627761"/>
                  </a:moveTo>
                  <a:lnTo>
                    <a:pt x="574421" y="627761"/>
                  </a:lnTo>
                  <a:lnTo>
                    <a:pt x="574421" y="645541"/>
                  </a:lnTo>
                  <a:lnTo>
                    <a:pt x="570357" y="649605"/>
                  </a:lnTo>
                  <a:lnTo>
                    <a:pt x="592454" y="649605"/>
                  </a:lnTo>
                  <a:lnTo>
                    <a:pt x="603376" y="627761"/>
                  </a:lnTo>
                  <a:close/>
                </a:path>
                <a:path w="603885" h="704214">
                  <a:moveTo>
                    <a:pt x="570357" y="0"/>
                  </a:moveTo>
                  <a:lnTo>
                    <a:pt x="4063" y="0"/>
                  </a:lnTo>
                  <a:lnTo>
                    <a:pt x="0" y="4063"/>
                  </a:lnTo>
                  <a:lnTo>
                    <a:pt x="0" y="14224"/>
                  </a:lnTo>
                  <a:lnTo>
                    <a:pt x="4063" y="18287"/>
                  </a:lnTo>
                  <a:lnTo>
                    <a:pt x="556133" y="18287"/>
                  </a:lnTo>
                  <a:lnTo>
                    <a:pt x="556133" y="9144"/>
                  </a:lnTo>
                  <a:lnTo>
                    <a:pt x="574421" y="9144"/>
                  </a:lnTo>
                  <a:lnTo>
                    <a:pt x="574421" y="4063"/>
                  </a:lnTo>
                  <a:lnTo>
                    <a:pt x="570357" y="0"/>
                  </a:lnTo>
                  <a:close/>
                </a:path>
                <a:path w="603885" h="704214">
                  <a:moveTo>
                    <a:pt x="574421" y="9144"/>
                  </a:moveTo>
                  <a:lnTo>
                    <a:pt x="556133" y="9144"/>
                  </a:lnTo>
                  <a:lnTo>
                    <a:pt x="565276" y="18287"/>
                  </a:lnTo>
                  <a:lnTo>
                    <a:pt x="574421" y="18287"/>
                  </a:lnTo>
                  <a:lnTo>
                    <a:pt x="574421" y="914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974335" y="3727703"/>
              <a:ext cx="289560" cy="201295"/>
            </a:xfrm>
            <a:custGeom>
              <a:avLst/>
              <a:gdLst/>
              <a:ahLst/>
              <a:cxnLst/>
              <a:rect l="l" t="t" r="r" b="b"/>
              <a:pathLst>
                <a:path w="289560" h="201295">
                  <a:moveTo>
                    <a:pt x="0" y="100584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188975" y="0"/>
                  </a:lnTo>
                  <a:lnTo>
                    <a:pt x="228105" y="7911"/>
                  </a:lnTo>
                  <a:lnTo>
                    <a:pt x="260080" y="29479"/>
                  </a:lnTo>
                  <a:lnTo>
                    <a:pt x="281648" y="61454"/>
                  </a:lnTo>
                  <a:lnTo>
                    <a:pt x="289560" y="100584"/>
                  </a:lnTo>
                  <a:lnTo>
                    <a:pt x="281648" y="139713"/>
                  </a:lnTo>
                  <a:lnTo>
                    <a:pt x="260080" y="171688"/>
                  </a:lnTo>
                  <a:lnTo>
                    <a:pt x="228105" y="193256"/>
                  </a:lnTo>
                  <a:lnTo>
                    <a:pt x="188975" y="201168"/>
                  </a:lnTo>
                  <a:lnTo>
                    <a:pt x="100584" y="201168"/>
                  </a:lnTo>
                  <a:lnTo>
                    <a:pt x="61454" y="193256"/>
                  </a:lnTo>
                  <a:lnTo>
                    <a:pt x="29479" y="171688"/>
                  </a:lnTo>
                  <a:lnTo>
                    <a:pt x="7911" y="139713"/>
                  </a:lnTo>
                  <a:lnTo>
                    <a:pt x="0" y="100584"/>
                  </a:lnTo>
                  <a:close/>
                </a:path>
              </a:pathLst>
            </a:custGeom>
            <a:ln w="1828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5059807" y="3708349"/>
            <a:ext cx="12446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89247" y="2932176"/>
            <a:ext cx="289560" cy="201295"/>
          </a:xfrm>
          <a:custGeom>
            <a:avLst/>
            <a:gdLst/>
            <a:ahLst/>
            <a:cxnLst/>
            <a:rect l="l" t="t" r="r" b="b"/>
            <a:pathLst>
              <a:path w="289560" h="201294">
                <a:moveTo>
                  <a:pt x="0" y="100584"/>
                </a:moveTo>
                <a:lnTo>
                  <a:pt x="7911" y="61454"/>
                </a:lnTo>
                <a:lnTo>
                  <a:pt x="29479" y="29479"/>
                </a:lnTo>
                <a:lnTo>
                  <a:pt x="61454" y="7911"/>
                </a:lnTo>
                <a:lnTo>
                  <a:pt x="100584" y="0"/>
                </a:lnTo>
                <a:lnTo>
                  <a:pt x="188975" y="0"/>
                </a:lnTo>
                <a:lnTo>
                  <a:pt x="228105" y="7911"/>
                </a:lnTo>
                <a:lnTo>
                  <a:pt x="260080" y="29479"/>
                </a:lnTo>
                <a:lnTo>
                  <a:pt x="281648" y="61454"/>
                </a:lnTo>
                <a:lnTo>
                  <a:pt x="289560" y="100584"/>
                </a:lnTo>
                <a:lnTo>
                  <a:pt x="281648" y="139713"/>
                </a:lnTo>
                <a:lnTo>
                  <a:pt x="260080" y="171688"/>
                </a:lnTo>
                <a:lnTo>
                  <a:pt x="228105" y="193256"/>
                </a:lnTo>
                <a:lnTo>
                  <a:pt x="188975" y="201168"/>
                </a:lnTo>
                <a:lnTo>
                  <a:pt x="100584" y="201168"/>
                </a:lnTo>
                <a:lnTo>
                  <a:pt x="61454" y="193256"/>
                </a:lnTo>
                <a:lnTo>
                  <a:pt x="29479" y="171688"/>
                </a:lnTo>
                <a:lnTo>
                  <a:pt x="7911" y="139713"/>
                </a:lnTo>
                <a:lnTo>
                  <a:pt x="0" y="100584"/>
                </a:lnTo>
                <a:close/>
              </a:path>
            </a:pathLst>
          </a:custGeom>
          <a:ln w="18287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834510" y="2911601"/>
            <a:ext cx="1099820" cy="5822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400" spc="-10" b="1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1400" b="1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dirty="0" sz="1400" spc="-15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iz</a:t>
            </a:r>
            <a:r>
              <a:rPr dirty="0" sz="1400" spc="-15" b="1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36317" y="4651375"/>
            <a:ext cx="118110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1775" marR="5080" indent="-21971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5F5E5F"/>
                </a:solidFill>
                <a:latin typeface="Arial"/>
                <a:cs typeface="Arial"/>
              </a:rPr>
              <a:t>Cloud</a:t>
            </a:r>
            <a:r>
              <a:rPr dirty="0" sz="1400" spc="-65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5F5E5F"/>
                </a:solidFill>
                <a:latin typeface="Arial"/>
                <a:cs typeface="Arial"/>
              </a:rPr>
              <a:t>Foundry  </a:t>
            </a:r>
            <a:r>
              <a:rPr dirty="0" sz="1400" spc="-5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5F5E5F"/>
                </a:solidFill>
                <a:latin typeface="Arial"/>
                <a:cs typeface="Arial"/>
              </a:rPr>
              <a:t>p</a:t>
            </a:r>
            <a:r>
              <a:rPr dirty="0" sz="1400" spc="-5">
                <a:solidFill>
                  <a:srgbClr val="5F5E5F"/>
                </a:solidFill>
                <a:latin typeface="Arial"/>
                <a:cs typeface="Arial"/>
              </a:rPr>
              <a:t>plic</a:t>
            </a:r>
            <a:r>
              <a:rPr dirty="0" sz="1400" spc="-5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5F5E5F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5F5E5F"/>
                </a:solidFill>
                <a:latin typeface="Arial"/>
                <a:cs typeface="Arial"/>
              </a:rPr>
              <a:t>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66013" y="4629911"/>
            <a:ext cx="1369060" cy="1028700"/>
            <a:chOff x="3766013" y="4629911"/>
            <a:chExt cx="1369060" cy="1028700"/>
          </a:xfrm>
        </p:grpSpPr>
        <p:sp>
          <p:nvSpPr>
            <p:cNvPr id="55" name="object 55"/>
            <p:cNvSpPr/>
            <p:nvPr/>
          </p:nvSpPr>
          <p:spPr>
            <a:xfrm>
              <a:off x="3798146" y="4699571"/>
              <a:ext cx="323991" cy="3745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766013" y="5253437"/>
              <a:ext cx="404965" cy="404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538472" y="4629911"/>
              <a:ext cx="596265" cy="862965"/>
            </a:xfrm>
            <a:custGeom>
              <a:avLst/>
              <a:gdLst/>
              <a:ahLst/>
              <a:cxnLst/>
              <a:rect l="l" t="t" r="r" b="b"/>
              <a:pathLst>
                <a:path w="596264" h="862964">
                  <a:moveTo>
                    <a:pt x="596011" y="4064"/>
                  </a:moveTo>
                  <a:lnTo>
                    <a:pt x="591820" y="0"/>
                  </a:lnTo>
                  <a:lnTo>
                    <a:pt x="581787" y="0"/>
                  </a:lnTo>
                  <a:lnTo>
                    <a:pt x="577723" y="4064"/>
                  </a:lnTo>
                  <a:lnTo>
                    <a:pt x="577723" y="231140"/>
                  </a:lnTo>
                  <a:lnTo>
                    <a:pt x="76200" y="231140"/>
                  </a:lnTo>
                  <a:lnTo>
                    <a:pt x="76200" y="202184"/>
                  </a:lnTo>
                  <a:lnTo>
                    <a:pt x="0" y="240284"/>
                  </a:lnTo>
                  <a:lnTo>
                    <a:pt x="76200" y="278384"/>
                  </a:lnTo>
                  <a:lnTo>
                    <a:pt x="76200" y="249428"/>
                  </a:lnTo>
                  <a:lnTo>
                    <a:pt x="577723" y="249428"/>
                  </a:lnTo>
                  <a:lnTo>
                    <a:pt x="577723" y="815213"/>
                  </a:lnTo>
                  <a:lnTo>
                    <a:pt x="76200" y="815213"/>
                  </a:lnTo>
                  <a:lnTo>
                    <a:pt x="76200" y="786257"/>
                  </a:lnTo>
                  <a:lnTo>
                    <a:pt x="0" y="824357"/>
                  </a:lnTo>
                  <a:lnTo>
                    <a:pt x="76200" y="862457"/>
                  </a:lnTo>
                  <a:lnTo>
                    <a:pt x="76200" y="833501"/>
                  </a:lnTo>
                  <a:lnTo>
                    <a:pt x="591820" y="833501"/>
                  </a:lnTo>
                  <a:lnTo>
                    <a:pt x="596011" y="829437"/>
                  </a:lnTo>
                  <a:lnTo>
                    <a:pt x="596011" y="824357"/>
                  </a:lnTo>
                  <a:lnTo>
                    <a:pt x="596011" y="815213"/>
                  </a:lnTo>
                  <a:lnTo>
                    <a:pt x="596011" y="245364"/>
                  </a:lnTo>
                  <a:lnTo>
                    <a:pt x="596011" y="240284"/>
                  </a:lnTo>
                  <a:lnTo>
                    <a:pt x="596011" y="231140"/>
                  </a:lnTo>
                  <a:lnTo>
                    <a:pt x="596011" y="406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248911" y="4770119"/>
              <a:ext cx="289560" cy="201295"/>
            </a:xfrm>
            <a:custGeom>
              <a:avLst/>
              <a:gdLst/>
              <a:ahLst/>
              <a:cxnLst/>
              <a:rect l="l" t="t" r="r" b="b"/>
              <a:pathLst>
                <a:path w="289560" h="201295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188975" y="0"/>
                  </a:lnTo>
                  <a:lnTo>
                    <a:pt x="228105" y="7911"/>
                  </a:lnTo>
                  <a:lnTo>
                    <a:pt x="260080" y="29479"/>
                  </a:lnTo>
                  <a:lnTo>
                    <a:pt x="281648" y="61454"/>
                  </a:lnTo>
                  <a:lnTo>
                    <a:pt x="289560" y="100583"/>
                  </a:lnTo>
                  <a:lnTo>
                    <a:pt x="281648" y="139713"/>
                  </a:lnTo>
                  <a:lnTo>
                    <a:pt x="260080" y="171688"/>
                  </a:lnTo>
                  <a:lnTo>
                    <a:pt x="228105" y="193256"/>
                  </a:lnTo>
                  <a:lnTo>
                    <a:pt x="188975" y="201167"/>
                  </a:lnTo>
                  <a:lnTo>
                    <a:pt x="100584" y="201167"/>
                  </a:lnTo>
                  <a:lnTo>
                    <a:pt x="61454" y="193256"/>
                  </a:lnTo>
                  <a:lnTo>
                    <a:pt x="29479" y="171688"/>
                  </a:lnTo>
                  <a:lnTo>
                    <a:pt x="7911" y="139713"/>
                  </a:lnTo>
                  <a:lnTo>
                    <a:pt x="0" y="100583"/>
                  </a:lnTo>
                  <a:close/>
                </a:path>
              </a:pathLst>
            </a:custGeom>
            <a:ln w="1828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2531745" y="5245100"/>
            <a:ext cx="118110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5F5E5F"/>
                </a:solidFill>
                <a:latin typeface="Arial"/>
                <a:cs typeface="Arial"/>
              </a:rPr>
              <a:t>Cloud</a:t>
            </a:r>
            <a:r>
              <a:rPr dirty="0" sz="1400" spc="-75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5F5E5F"/>
                </a:solidFill>
                <a:latin typeface="Arial"/>
                <a:cs typeface="Arial"/>
              </a:rPr>
              <a:t>Foundry</a:t>
            </a:r>
            <a:endParaRPr sz="1400">
              <a:latin typeface="Arial"/>
              <a:cs typeface="Arial"/>
            </a:endParaRPr>
          </a:p>
          <a:p>
            <a:pPr algn="r" marR="10160">
              <a:lnSpc>
                <a:spcPct val="100000"/>
              </a:lnSpc>
            </a:pPr>
            <a:r>
              <a:rPr dirty="0" sz="1400" spc="-5">
                <a:solidFill>
                  <a:srgbClr val="5F5E5F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5F5E5F"/>
                </a:solidFill>
                <a:latin typeface="Arial"/>
                <a:cs typeface="Arial"/>
              </a:rPr>
              <a:t>e</a:t>
            </a:r>
            <a:r>
              <a:rPr dirty="0" sz="1400" spc="-15">
                <a:solidFill>
                  <a:srgbClr val="5F5E5F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5F5E5F"/>
                </a:solidFill>
                <a:latin typeface="Arial"/>
                <a:cs typeface="Arial"/>
              </a:rPr>
              <a:t>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32478" y="4750434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48911" y="5355335"/>
            <a:ext cx="289560" cy="201295"/>
          </a:xfrm>
          <a:custGeom>
            <a:avLst/>
            <a:gdLst/>
            <a:ahLst/>
            <a:cxnLst/>
            <a:rect l="l" t="t" r="r" b="b"/>
            <a:pathLst>
              <a:path w="289560" h="201295">
                <a:moveTo>
                  <a:pt x="0" y="100583"/>
                </a:moveTo>
                <a:lnTo>
                  <a:pt x="7911" y="61454"/>
                </a:lnTo>
                <a:lnTo>
                  <a:pt x="29479" y="29479"/>
                </a:lnTo>
                <a:lnTo>
                  <a:pt x="61454" y="7911"/>
                </a:lnTo>
                <a:lnTo>
                  <a:pt x="100584" y="0"/>
                </a:lnTo>
                <a:lnTo>
                  <a:pt x="188975" y="0"/>
                </a:lnTo>
                <a:lnTo>
                  <a:pt x="228105" y="7911"/>
                </a:lnTo>
                <a:lnTo>
                  <a:pt x="260080" y="29479"/>
                </a:lnTo>
                <a:lnTo>
                  <a:pt x="281648" y="61454"/>
                </a:lnTo>
                <a:lnTo>
                  <a:pt x="289560" y="100583"/>
                </a:lnTo>
                <a:lnTo>
                  <a:pt x="281648" y="139713"/>
                </a:lnTo>
                <a:lnTo>
                  <a:pt x="260080" y="171688"/>
                </a:lnTo>
                <a:lnTo>
                  <a:pt x="228105" y="193256"/>
                </a:lnTo>
                <a:lnTo>
                  <a:pt x="188975" y="201167"/>
                </a:lnTo>
                <a:lnTo>
                  <a:pt x="100584" y="201167"/>
                </a:lnTo>
                <a:lnTo>
                  <a:pt x="61454" y="193256"/>
                </a:lnTo>
                <a:lnTo>
                  <a:pt x="29479" y="171688"/>
                </a:lnTo>
                <a:lnTo>
                  <a:pt x="7911" y="139713"/>
                </a:lnTo>
                <a:lnTo>
                  <a:pt x="0" y="100583"/>
                </a:lnTo>
                <a:close/>
              </a:path>
            </a:pathLst>
          </a:custGeom>
          <a:ln w="18287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332478" y="5334761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912352" y="4861559"/>
            <a:ext cx="289560" cy="201295"/>
          </a:xfrm>
          <a:custGeom>
            <a:avLst/>
            <a:gdLst/>
            <a:ahLst/>
            <a:cxnLst/>
            <a:rect l="l" t="t" r="r" b="b"/>
            <a:pathLst>
              <a:path w="289559" h="201295">
                <a:moveTo>
                  <a:pt x="0" y="100583"/>
                </a:moveTo>
                <a:lnTo>
                  <a:pt x="7911" y="61454"/>
                </a:lnTo>
                <a:lnTo>
                  <a:pt x="29479" y="29479"/>
                </a:lnTo>
                <a:lnTo>
                  <a:pt x="61454" y="7911"/>
                </a:lnTo>
                <a:lnTo>
                  <a:pt x="100583" y="0"/>
                </a:lnTo>
                <a:lnTo>
                  <a:pt x="188975" y="0"/>
                </a:lnTo>
                <a:lnTo>
                  <a:pt x="228105" y="7911"/>
                </a:lnTo>
                <a:lnTo>
                  <a:pt x="260080" y="29479"/>
                </a:lnTo>
                <a:lnTo>
                  <a:pt x="281648" y="61454"/>
                </a:lnTo>
                <a:lnTo>
                  <a:pt x="289559" y="100583"/>
                </a:lnTo>
                <a:lnTo>
                  <a:pt x="281648" y="139713"/>
                </a:lnTo>
                <a:lnTo>
                  <a:pt x="260080" y="171688"/>
                </a:lnTo>
                <a:lnTo>
                  <a:pt x="228105" y="193256"/>
                </a:lnTo>
                <a:lnTo>
                  <a:pt x="188975" y="201167"/>
                </a:lnTo>
                <a:lnTo>
                  <a:pt x="100583" y="201167"/>
                </a:lnTo>
                <a:lnTo>
                  <a:pt x="61454" y="193256"/>
                </a:lnTo>
                <a:lnTo>
                  <a:pt x="29479" y="171688"/>
                </a:lnTo>
                <a:lnTo>
                  <a:pt x="7911" y="139713"/>
                </a:lnTo>
                <a:lnTo>
                  <a:pt x="0" y="100583"/>
                </a:lnTo>
                <a:close/>
              </a:path>
            </a:pathLst>
          </a:custGeom>
          <a:ln w="18288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9011666" y="4842128"/>
            <a:ext cx="1111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912352" y="5394959"/>
            <a:ext cx="289560" cy="201295"/>
          </a:xfrm>
          <a:custGeom>
            <a:avLst/>
            <a:gdLst/>
            <a:ahLst/>
            <a:cxnLst/>
            <a:rect l="l" t="t" r="r" b="b"/>
            <a:pathLst>
              <a:path w="289559" h="201295">
                <a:moveTo>
                  <a:pt x="0" y="100583"/>
                </a:moveTo>
                <a:lnTo>
                  <a:pt x="7911" y="61454"/>
                </a:lnTo>
                <a:lnTo>
                  <a:pt x="29479" y="29479"/>
                </a:lnTo>
                <a:lnTo>
                  <a:pt x="61454" y="7911"/>
                </a:lnTo>
                <a:lnTo>
                  <a:pt x="100583" y="0"/>
                </a:lnTo>
                <a:lnTo>
                  <a:pt x="188975" y="0"/>
                </a:lnTo>
                <a:lnTo>
                  <a:pt x="228105" y="7911"/>
                </a:lnTo>
                <a:lnTo>
                  <a:pt x="260080" y="29479"/>
                </a:lnTo>
                <a:lnTo>
                  <a:pt x="281648" y="61454"/>
                </a:lnTo>
                <a:lnTo>
                  <a:pt x="289559" y="100583"/>
                </a:lnTo>
                <a:lnTo>
                  <a:pt x="281648" y="139713"/>
                </a:lnTo>
                <a:lnTo>
                  <a:pt x="260080" y="171688"/>
                </a:lnTo>
                <a:lnTo>
                  <a:pt x="228105" y="193256"/>
                </a:lnTo>
                <a:lnTo>
                  <a:pt x="188975" y="201167"/>
                </a:lnTo>
                <a:lnTo>
                  <a:pt x="100583" y="201167"/>
                </a:lnTo>
                <a:lnTo>
                  <a:pt x="61454" y="193256"/>
                </a:lnTo>
                <a:lnTo>
                  <a:pt x="29479" y="171688"/>
                </a:lnTo>
                <a:lnTo>
                  <a:pt x="7911" y="139713"/>
                </a:lnTo>
                <a:lnTo>
                  <a:pt x="0" y="100583"/>
                </a:lnTo>
                <a:close/>
              </a:path>
            </a:pathLst>
          </a:custGeom>
          <a:ln w="18288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9011666" y="5375909"/>
            <a:ext cx="1111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98431" y="4194809"/>
            <a:ext cx="122999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5F5E5F"/>
                </a:solidFill>
                <a:latin typeface="Arial"/>
                <a:cs typeface="Arial"/>
              </a:rPr>
              <a:t>Neo</a:t>
            </a:r>
            <a:r>
              <a:rPr dirty="0" sz="1400" spc="-55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5F5E5F"/>
                </a:solidFill>
                <a:latin typeface="Arial"/>
                <a:cs typeface="Arial"/>
              </a:rPr>
              <a:t>application  subscriptions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345423" y="3852671"/>
            <a:ext cx="1327150" cy="755650"/>
            <a:chOff x="8345423" y="3852671"/>
            <a:chExt cx="1327150" cy="755650"/>
          </a:xfrm>
        </p:grpSpPr>
        <p:sp>
          <p:nvSpPr>
            <p:cNvPr id="69" name="object 69"/>
            <p:cNvSpPr/>
            <p:nvPr/>
          </p:nvSpPr>
          <p:spPr>
            <a:xfrm>
              <a:off x="9348554" y="4233227"/>
              <a:ext cx="323991" cy="3745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345423" y="3852671"/>
              <a:ext cx="567055" cy="602615"/>
            </a:xfrm>
            <a:custGeom>
              <a:avLst/>
              <a:gdLst/>
              <a:ahLst/>
              <a:cxnLst/>
              <a:rect l="l" t="t" r="r" b="b"/>
              <a:pathLst>
                <a:path w="567054" h="602614">
                  <a:moveTo>
                    <a:pt x="490474" y="525907"/>
                  </a:moveTo>
                  <a:lnTo>
                    <a:pt x="490474" y="602107"/>
                  </a:lnTo>
                  <a:lnTo>
                    <a:pt x="548385" y="573151"/>
                  </a:lnTo>
                  <a:lnTo>
                    <a:pt x="508253" y="573151"/>
                  </a:lnTo>
                  <a:lnTo>
                    <a:pt x="512318" y="569086"/>
                  </a:lnTo>
                  <a:lnTo>
                    <a:pt x="512318" y="559053"/>
                  </a:lnTo>
                  <a:lnTo>
                    <a:pt x="508253" y="554863"/>
                  </a:lnTo>
                  <a:lnTo>
                    <a:pt x="548385" y="554863"/>
                  </a:lnTo>
                  <a:lnTo>
                    <a:pt x="490474" y="525907"/>
                  </a:lnTo>
                  <a:close/>
                </a:path>
                <a:path w="567054" h="602614">
                  <a:moveTo>
                    <a:pt x="14224" y="0"/>
                  </a:moveTo>
                  <a:lnTo>
                    <a:pt x="4064" y="0"/>
                  </a:lnTo>
                  <a:lnTo>
                    <a:pt x="0" y="4063"/>
                  </a:lnTo>
                  <a:lnTo>
                    <a:pt x="0" y="569086"/>
                  </a:lnTo>
                  <a:lnTo>
                    <a:pt x="4064" y="573151"/>
                  </a:lnTo>
                  <a:lnTo>
                    <a:pt x="490474" y="573151"/>
                  </a:lnTo>
                  <a:lnTo>
                    <a:pt x="490474" y="564007"/>
                  </a:lnTo>
                  <a:lnTo>
                    <a:pt x="18287" y="564007"/>
                  </a:lnTo>
                  <a:lnTo>
                    <a:pt x="9144" y="554863"/>
                  </a:lnTo>
                  <a:lnTo>
                    <a:pt x="18287" y="554863"/>
                  </a:lnTo>
                  <a:lnTo>
                    <a:pt x="18287" y="4063"/>
                  </a:lnTo>
                  <a:lnTo>
                    <a:pt x="14224" y="0"/>
                  </a:lnTo>
                  <a:close/>
                </a:path>
                <a:path w="567054" h="602614">
                  <a:moveTo>
                    <a:pt x="548385" y="554863"/>
                  </a:moveTo>
                  <a:lnTo>
                    <a:pt x="508253" y="554863"/>
                  </a:lnTo>
                  <a:lnTo>
                    <a:pt x="512318" y="559053"/>
                  </a:lnTo>
                  <a:lnTo>
                    <a:pt x="512318" y="569086"/>
                  </a:lnTo>
                  <a:lnTo>
                    <a:pt x="508253" y="573151"/>
                  </a:lnTo>
                  <a:lnTo>
                    <a:pt x="548385" y="573151"/>
                  </a:lnTo>
                  <a:lnTo>
                    <a:pt x="566674" y="564007"/>
                  </a:lnTo>
                  <a:lnTo>
                    <a:pt x="548385" y="554863"/>
                  </a:lnTo>
                  <a:close/>
                </a:path>
                <a:path w="567054" h="602614">
                  <a:moveTo>
                    <a:pt x="18287" y="554863"/>
                  </a:moveTo>
                  <a:lnTo>
                    <a:pt x="9144" y="554863"/>
                  </a:lnTo>
                  <a:lnTo>
                    <a:pt x="18287" y="564007"/>
                  </a:lnTo>
                  <a:lnTo>
                    <a:pt x="18287" y="554863"/>
                  </a:lnTo>
                  <a:close/>
                </a:path>
                <a:path w="567054" h="602614">
                  <a:moveTo>
                    <a:pt x="490474" y="554863"/>
                  </a:moveTo>
                  <a:lnTo>
                    <a:pt x="18287" y="554863"/>
                  </a:lnTo>
                  <a:lnTo>
                    <a:pt x="18287" y="564007"/>
                  </a:lnTo>
                  <a:lnTo>
                    <a:pt x="490474" y="564007"/>
                  </a:lnTo>
                  <a:lnTo>
                    <a:pt x="490474" y="55486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912351" y="4315967"/>
              <a:ext cx="289560" cy="201295"/>
            </a:xfrm>
            <a:custGeom>
              <a:avLst/>
              <a:gdLst/>
              <a:ahLst/>
              <a:cxnLst/>
              <a:rect l="l" t="t" r="r" b="b"/>
              <a:pathLst>
                <a:path w="289559" h="201295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3" y="0"/>
                  </a:lnTo>
                  <a:lnTo>
                    <a:pt x="188975" y="0"/>
                  </a:lnTo>
                  <a:lnTo>
                    <a:pt x="228105" y="7911"/>
                  </a:lnTo>
                  <a:lnTo>
                    <a:pt x="260080" y="29479"/>
                  </a:lnTo>
                  <a:lnTo>
                    <a:pt x="281648" y="61454"/>
                  </a:lnTo>
                  <a:lnTo>
                    <a:pt x="289559" y="100583"/>
                  </a:lnTo>
                  <a:lnTo>
                    <a:pt x="281648" y="139713"/>
                  </a:lnTo>
                  <a:lnTo>
                    <a:pt x="260080" y="171688"/>
                  </a:lnTo>
                  <a:lnTo>
                    <a:pt x="228105" y="193256"/>
                  </a:lnTo>
                  <a:lnTo>
                    <a:pt x="188975" y="201167"/>
                  </a:lnTo>
                  <a:lnTo>
                    <a:pt x="100583" y="201167"/>
                  </a:lnTo>
                  <a:lnTo>
                    <a:pt x="61454" y="193256"/>
                  </a:lnTo>
                  <a:lnTo>
                    <a:pt x="29479" y="171688"/>
                  </a:lnTo>
                  <a:lnTo>
                    <a:pt x="7911" y="139713"/>
                  </a:lnTo>
                  <a:lnTo>
                    <a:pt x="0" y="100583"/>
                  </a:lnTo>
                  <a:close/>
                </a:path>
              </a:pathLst>
            </a:custGeom>
            <a:ln w="1828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9011666" y="4295978"/>
            <a:ext cx="11176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972311" y="2648711"/>
            <a:ext cx="2298700" cy="243840"/>
            <a:chOff x="972311" y="2648711"/>
            <a:chExt cx="2298700" cy="243840"/>
          </a:xfrm>
        </p:grpSpPr>
        <p:sp>
          <p:nvSpPr>
            <p:cNvPr id="74" name="object 74"/>
            <p:cNvSpPr/>
            <p:nvPr/>
          </p:nvSpPr>
          <p:spPr>
            <a:xfrm>
              <a:off x="972311" y="2685287"/>
              <a:ext cx="1584960" cy="2072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950463" y="2657855"/>
              <a:ext cx="311150" cy="201295"/>
            </a:xfrm>
            <a:custGeom>
              <a:avLst/>
              <a:gdLst/>
              <a:ahLst/>
              <a:cxnLst/>
              <a:rect l="l" t="t" r="r" b="b"/>
              <a:pathLst>
                <a:path w="311150" h="201294">
                  <a:moveTo>
                    <a:pt x="210312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4"/>
                  </a:lnTo>
                  <a:lnTo>
                    <a:pt x="7911" y="139713"/>
                  </a:lnTo>
                  <a:lnTo>
                    <a:pt x="29479" y="171688"/>
                  </a:lnTo>
                  <a:lnTo>
                    <a:pt x="61454" y="193256"/>
                  </a:lnTo>
                  <a:lnTo>
                    <a:pt x="100584" y="201168"/>
                  </a:lnTo>
                  <a:lnTo>
                    <a:pt x="210312" y="201168"/>
                  </a:lnTo>
                  <a:lnTo>
                    <a:pt x="249441" y="193256"/>
                  </a:lnTo>
                  <a:lnTo>
                    <a:pt x="281416" y="171688"/>
                  </a:lnTo>
                  <a:lnTo>
                    <a:pt x="302984" y="139713"/>
                  </a:lnTo>
                  <a:lnTo>
                    <a:pt x="310896" y="100584"/>
                  </a:lnTo>
                  <a:lnTo>
                    <a:pt x="302984" y="61454"/>
                  </a:lnTo>
                  <a:lnTo>
                    <a:pt x="281416" y="29479"/>
                  </a:lnTo>
                  <a:lnTo>
                    <a:pt x="249441" y="7911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950463" y="2657855"/>
              <a:ext cx="311150" cy="201295"/>
            </a:xfrm>
            <a:custGeom>
              <a:avLst/>
              <a:gdLst/>
              <a:ahLst/>
              <a:cxnLst/>
              <a:rect l="l" t="t" r="r" b="b"/>
              <a:pathLst>
                <a:path w="311150" h="201294">
                  <a:moveTo>
                    <a:pt x="0" y="100584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210312" y="0"/>
                  </a:lnTo>
                  <a:lnTo>
                    <a:pt x="249441" y="7911"/>
                  </a:lnTo>
                  <a:lnTo>
                    <a:pt x="281416" y="29479"/>
                  </a:lnTo>
                  <a:lnTo>
                    <a:pt x="302984" y="61454"/>
                  </a:lnTo>
                  <a:lnTo>
                    <a:pt x="310896" y="100584"/>
                  </a:lnTo>
                  <a:lnTo>
                    <a:pt x="302984" y="139713"/>
                  </a:lnTo>
                  <a:lnTo>
                    <a:pt x="281416" y="171688"/>
                  </a:lnTo>
                  <a:lnTo>
                    <a:pt x="249441" y="193256"/>
                  </a:lnTo>
                  <a:lnTo>
                    <a:pt x="210312" y="201168"/>
                  </a:lnTo>
                  <a:lnTo>
                    <a:pt x="100584" y="201168"/>
                  </a:lnTo>
                  <a:lnTo>
                    <a:pt x="61454" y="193256"/>
                  </a:lnTo>
                  <a:lnTo>
                    <a:pt x="29479" y="171688"/>
                  </a:lnTo>
                  <a:lnTo>
                    <a:pt x="7911" y="139713"/>
                  </a:lnTo>
                  <a:lnTo>
                    <a:pt x="0" y="100584"/>
                  </a:lnTo>
                  <a:close/>
                </a:path>
              </a:pathLst>
            </a:custGeom>
            <a:ln w="18287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3043808" y="2637281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2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506069" y="243332"/>
            <a:ext cx="677227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 b="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2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pc="-35"/>
              <a:t>SAP </a:t>
            </a:r>
            <a:r>
              <a:rPr dirty="0" spc="-5"/>
              <a:t>Cloud </a:t>
            </a:r>
            <a:r>
              <a:rPr dirty="0" spc="-10"/>
              <a:t>Platform </a:t>
            </a:r>
            <a:r>
              <a:rPr dirty="0" spc="-5"/>
              <a:t>domain</a:t>
            </a:r>
            <a:r>
              <a:rPr dirty="0" spc="114"/>
              <a:t> </a:t>
            </a:r>
            <a:r>
              <a:rPr dirty="0" spc="-5"/>
              <a:t>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617345"/>
            <a:ext cx="6001385" cy="1931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91565" algn="l"/>
              </a:tabLst>
            </a:pPr>
            <a:r>
              <a:rPr dirty="0" sz="2000" spc="-10">
                <a:latin typeface="Arial"/>
                <a:cs typeface="Arial"/>
              </a:rPr>
              <a:t>Week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1:	Introduction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091565" algn="l"/>
              </a:tabLst>
            </a:pPr>
            <a:r>
              <a:rPr dirty="0" sz="2000" spc="-10">
                <a:latin typeface="Arial"/>
                <a:cs typeface="Arial"/>
              </a:rPr>
              <a:t>Week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2:	</a:t>
            </a:r>
            <a:r>
              <a:rPr dirty="0" sz="2000" spc="-45">
                <a:latin typeface="Arial"/>
                <a:cs typeface="Arial"/>
              </a:rPr>
              <a:t>Your </a:t>
            </a:r>
            <a:r>
              <a:rPr dirty="0" sz="2000">
                <a:latin typeface="Arial"/>
                <a:cs typeface="Arial"/>
              </a:rPr>
              <a:t>First Cloud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75000"/>
              </a:lnSpc>
              <a:tabLst>
                <a:tab pos="1091565" algn="l"/>
              </a:tabLst>
            </a:pPr>
            <a:r>
              <a:rPr dirty="0" sz="2000" spc="-10">
                <a:latin typeface="Arial"/>
                <a:cs typeface="Arial"/>
              </a:rPr>
              <a:t>Week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3:	</a:t>
            </a:r>
            <a:r>
              <a:rPr dirty="0" sz="2000" spc="-5">
                <a:latin typeface="Arial"/>
                <a:cs typeface="Arial"/>
              </a:rPr>
              <a:t>SAP </a:t>
            </a:r>
            <a:r>
              <a:rPr dirty="0" sz="2000">
                <a:latin typeface="Arial"/>
                <a:cs typeface="Arial"/>
              </a:rPr>
              <a:t>Cloud Application Programming</a:t>
            </a:r>
            <a:r>
              <a:rPr dirty="0" sz="2000" spc="-22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Model  </a:t>
            </a:r>
            <a:r>
              <a:rPr dirty="0" sz="2000" spc="-10">
                <a:latin typeface="Arial"/>
                <a:cs typeface="Arial"/>
              </a:rPr>
              <a:t>Week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4:	Additional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2056130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Course</a:t>
            </a:r>
            <a:r>
              <a:rPr dirty="0" sz="1800" spc="-2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Course</a:t>
            </a:r>
            <a:r>
              <a:rPr dirty="0" spc="-75"/>
              <a:t> </a:t>
            </a:r>
            <a:r>
              <a:rPr dirty="0" spc="-5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8113776" y="1636776"/>
            <a:ext cx="3567684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z="900" spc="-5">
                <a:latin typeface="Arial"/>
                <a:cs typeface="Arial"/>
              </a:rPr>
              <a:t>3</a:t>
            </a:fld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7835" y="3747691"/>
            <a:ext cx="2346608" cy="230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4569" y="2268895"/>
            <a:ext cx="10145494" cy="107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1555" y="1622247"/>
            <a:ext cx="10065385" cy="3592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">
                <a:latin typeface="Arial"/>
                <a:cs typeface="Arial"/>
              </a:rPr>
              <a:t>SAP </a:t>
            </a:r>
            <a:r>
              <a:rPr dirty="0" sz="2000" spc="-10">
                <a:latin typeface="Arial"/>
                <a:cs typeface="Arial"/>
              </a:rPr>
              <a:t>Cloud </a:t>
            </a:r>
            <a:r>
              <a:rPr dirty="0" sz="2000" spc="-5">
                <a:latin typeface="Arial"/>
                <a:cs typeface="Arial"/>
              </a:rPr>
              <a:t>Platform </a:t>
            </a:r>
            <a:r>
              <a:rPr dirty="0" sz="2000" spc="-10">
                <a:latin typeface="Arial"/>
                <a:cs typeface="Arial"/>
              </a:rPr>
              <a:t>is now </a:t>
            </a:r>
            <a:r>
              <a:rPr dirty="0" sz="2000" spc="-5">
                <a:latin typeface="Arial"/>
                <a:cs typeface="Arial"/>
              </a:rPr>
              <a:t>a </a:t>
            </a:r>
            <a:r>
              <a:rPr dirty="0" sz="2000" spc="-15">
                <a:solidFill>
                  <a:srgbClr val="EFAB00"/>
                </a:solidFill>
                <a:latin typeface="Arial"/>
                <a:cs typeface="Arial"/>
              </a:rPr>
              <a:t>polyglot</a:t>
            </a:r>
            <a:r>
              <a:rPr dirty="0" sz="2000" spc="235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PaaS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dirty="0" sz="2000" spc="-125">
                <a:latin typeface="Arial"/>
                <a:cs typeface="Arial"/>
              </a:rPr>
              <a:t>‟Polyglot: </a:t>
            </a:r>
            <a:r>
              <a:rPr dirty="0" sz="2000" spc="-5">
                <a:latin typeface="Arial"/>
                <a:cs typeface="Arial"/>
              </a:rPr>
              <a:t>a person </a:t>
            </a:r>
            <a:r>
              <a:rPr dirty="0" sz="2000" spc="-15">
                <a:latin typeface="Arial"/>
                <a:cs typeface="Arial"/>
              </a:rPr>
              <a:t>who </a:t>
            </a:r>
            <a:r>
              <a:rPr dirty="0" sz="2000" spc="-10">
                <a:latin typeface="Arial"/>
                <a:cs typeface="Arial"/>
              </a:rPr>
              <a:t>knows and </a:t>
            </a:r>
            <a:r>
              <a:rPr dirty="0" sz="2000" spc="-15">
                <a:latin typeface="Arial"/>
                <a:cs typeface="Arial"/>
              </a:rPr>
              <a:t>is able </a:t>
            </a:r>
            <a:r>
              <a:rPr dirty="0" sz="2000" spc="-5">
                <a:latin typeface="Arial"/>
                <a:cs typeface="Arial"/>
              </a:rPr>
              <a:t>to use </a:t>
            </a:r>
            <a:r>
              <a:rPr dirty="0" sz="2000" spc="-10">
                <a:latin typeface="Arial"/>
                <a:cs typeface="Arial"/>
              </a:rPr>
              <a:t>several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languages”</a:t>
            </a:r>
            <a:endParaRPr sz="2000">
              <a:latin typeface="Arial"/>
              <a:cs typeface="Arial"/>
            </a:endParaRPr>
          </a:p>
          <a:p>
            <a:pPr marL="893000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Dictionary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Arial"/>
              <a:cs typeface="Arial"/>
            </a:endParaRPr>
          </a:p>
          <a:p>
            <a:pPr marL="195580" indent="-180340">
              <a:lnSpc>
                <a:spcPct val="100000"/>
              </a:lnSpc>
              <a:buClr>
                <a:srgbClr val="EFAB00"/>
              </a:buClr>
              <a:buFont typeface="Wingdings"/>
              <a:buChar char=""/>
              <a:tabLst>
                <a:tab pos="196215" algn="l"/>
              </a:tabLst>
            </a:pPr>
            <a:r>
              <a:rPr dirty="0" sz="1800" spc="-5">
                <a:latin typeface="Arial"/>
                <a:cs typeface="Arial"/>
              </a:rPr>
              <a:t>Multi-language</a:t>
            </a:r>
            <a:endParaRPr sz="1800">
              <a:latin typeface="Arial"/>
              <a:cs typeface="Arial"/>
            </a:endParaRPr>
          </a:p>
          <a:p>
            <a:pPr marL="195580" indent="-180340">
              <a:lnSpc>
                <a:spcPct val="100000"/>
              </a:lnSpc>
              <a:spcBef>
                <a:spcPts val="1200"/>
              </a:spcBef>
              <a:buClr>
                <a:srgbClr val="EFAB00"/>
              </a:buClr>
              <a:buFont typeface="Wingdings"/>
              <a:buChar char=""/>
              <a:tabLst>
                <a:tab pos="196215" algn="l"/>
              </a:tabLst>
            </a:pPr>
            <a:r>
              <a:rPr dirty="0" sz="1800">
                <a:latin typeface="Arial"/>
                <a:cs typeface="Arial"/>
              </a:rPr>
              <a:t>Enterprise support for selected</a:t>
            </a:r>
            <a:r>
              <a:rPr dirty="0" sz="1800" spc="-1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buildpacks</a:t>
            </a:r>
            <a:endParaRPr sz="1800">
              <a:latin typeface="Arial"/>
              <a:cs typeface="Arial"/>
            </a:endParaRPr>
          </a:p>
          <a:p>
            <a:pPr marL="195580" indent="-180340">
              <a:lnSpc>
                <a:spcPct val="100000"/>
              </a:lnSpc>
              <a:spcBef>
                <a:spcPts val="1200"/>
              </a:spcBef>
              <a:buClr>
                <a:srgbClr val="EFAB00"/>
              </a:buClr>
              <a:buFont typeface="Wingdings"/>
              <a:buChar char=""/>
              <a:tabLst>
                <a:tab pos="196215" algn="l"/>
              </a:tabLst>
            </a:pPr>
            <a:r>
              <a:rPr dirty="0" sz="1800">
                <a:latin typeface="Arial"/>
                <a:cs typeface="Arial"/>
              </a:rPr>
              <a:t>Cloud Foundry community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buildpacks</a:t>
            </a:r>
            <a:endParaRPr sz="1800">
              <a:latin typeface="Arial"/>
              <a:cs typeface="Arial"/>
            </a:endParaRPr>
          </a:p>
          <a:p>
            <a:pPr marL="195580" indent="-180340">
              <a:lnSpc>
                <a:spcPct val="100000"/>
              </a:lnSpc>
              <a:spcBef>
                <a:spcPts val="1205"/>
              </a:spcBef>
              <a:buClr>
                <a:srgbClr val="EFAB00"/>
              </a:buClr>
              <a:buFont typeface="Wingdings"/>
              <a:buChar char=""/>
              <a:tabLst>
                <a:tab pos="196215" algn="l"/>
              </a:tabLst>
            </a:pPr>
            <a:r>
              <a:rPr dirty="0" sz="1800">
                <a:latin typeface="Arial"/>
                <a:cs typeface="Arial"/>
              </a:rPr>
              <a:t>Bring </a:t>
            </a:r>
            <a:r>
              <a:rPr dirty="0" sz="1800" spc="-5">
                <a:latin typeface="Arial"/>
                <a:cs typeface="Arial"/>
              </a:rPr>
              <a:t>your </a:t>
            </a:r>
            <a:r>
              <a:rPr dirty="0" sz="1800" spc="-10">
                <a:latin typeface="Arial"/>
                <a:cs typeface="Arial"/>
              </a:rPr>
              <a:t>own </a:t>
            </a:r>
            <a:r>
              <a:rPr dirty="0" sz="1800">
                <a:latin typeface="Arial"/>
                <a:cs typeface="Arial"/>
              </a:rPr>
              <a:t>buildpack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288" y="242773"/>
            <a:ext cx="67722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</a:t>
            </a:r>
            <a:r>
              <a:rPr dirty="0" sz="1800" spc="-37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App to Cloud 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288" y="517651"/>
            <a:ext cx="701929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Multiple </a:t>
            </a:r>
            <a:r>
              <a:rPr dirty="0" spc="-5"/>
              <a:t>runtimes </a:t>
            </a:r>
            <a:r>
              <a:rPr dirty="0" spc="-10"/>
              <a:t>and </a:t>
            </a:r>
            <a:r>
              <a:rPr dirty="0" spc="-5"/>
              <a:t>languages </a:t>
            </a:r>
            <a:r>
              <a:rPr dirty="0"/>
              <a:t>with </a:t>
            </a:r>
            <a:r>
              <a:rPr dirty="0" spc="-30"/>
              <a:t>SAP </a:t>
            </a:r>
            <a:r>
              <a:rPr dirty="0" spc="-5"/>
              <a:t>Cloud</a:t>
            </a:r>
            <a:r>
              <a:rPr dirty="0" spc="20"/>
              <a:t> </a:t>
            </a:r>
            <a:r>
              <a:rPr dirty="0" spc="-10"/>
              <a:t>Platform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4215885"/>
            <a:ext cx="1858645" cy="161798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704850">
              <a:lnSpc>
                <a:spcPct val="100000"/>
              </a:lnSpc>
              <a:spcBef>
                <a:spcPts val="819"/>
              </a:spcBef>
            </a:pPr>
            <a:r>
              <a:rPr dirty="0" sz="1600" spc="-10" b="1"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5">
                <a:latin typeface="Arial"/>
                <a:cs typeface="Arial"/>
              </a:rPr>
              <a:t>Develop, </a:t>
            </a:r>
            <a:r>
              <a:rPr dirty="0" sz="1400" spc="-30">
                <a:latin typeface="Arial"/>
                <a:cs typeface="Arial"/>
              </a:rPr>
              <a:t>deploy, </a:t>
            </a:r>
            <a:r>
              <a:rPr dirty="0" sz="1400" spc="-10">
                <a:latin typeface="Arial"/>
                <a:cs typeface="Arial"/>
              </a:rPr>
              <a:t>and  operate </a:t>
            </a:r>
            <a:r>
              <a:rPr dirty="0" sz="1400" spc="-5">
                <a:latin typeface="Arial"/>
                <a:cs typeface="Arial"/>
              </a:rPr>
              <a:t>Java  </a:t>
            </a:r>
            <a:r>
              <a:rPr dirty="0" sz="1400" spc="-10"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  <a:p>
            <a:pPr marL="192405" marR="161290" indent="-180340">
              <a:lnSpc>
                <a:spcPct val="100000"/>
              </a:lnSpc>
              <a:spcBef>
                <a:spcPts val="89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10">
                <a:latin typeface="Arial"/>
                <a:cs typeface="Arial"/>
              </a:rPr>
              <a:t>e.g. </a:t>
            </a:r>
            <a:r>
              <a:rPr dirty="0" sz="1400" spc="-5">
                <a:latin typeface="Arial"/>
                <a:cs typeface="Arial"/>
              </a:rPr>
              <a:t>complex  </a:t>
            </a:r>
            <a:r>
              <a:rPr dirty="0" sz="1400" spc="-10">
                <a:latin typeface="Arial"/>
                <a:cs typeface="Arial"/>
              </a:rPr>
              <a:t>integration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6911" y="4215885"/>
            <a:ext cx="1714500" cy="20453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819"/>
              </a:spcBef>
            </a:pPr>
            <a:r>
              <a:rPr dirty="0" sz="1600" spc="-15" b="1">
                <a:latin typeface="Arial"/>
                <a:cs typeface="Arial"/>
              </a:rPr>
              <a:t>&lt;your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choice&gt;</a:t>
            </a:r>
            <a:endParaRPr sz="1600">
              <a:latin typeface="Arial"/>
              <a:cs typeface="Arial"/>
            </a:endParaRPr>
          </a:p>
          <a:p>
            <a:pPr marL="192405" marR="168910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5">
                <a:latin typeface="Arial"/>
                <a:cs typeface="Arial"/>
              </a:rPr>
              <a:t>Bring </a:t>
            </a:r>
            <a:r>
              <a:rPr dirty="0" sz="1400" spc="-25">
                <a:latin typeface="Arial"/>
                <a:cs typeface="Arial"/>
              </a:rPr>
              <a:t>your </a:t>
            </a:r>
            <a:r>
              <a:rPr dirty="0" sz="1400" spc="-20">
                <a:latin typeface="Arial"/>
                <a:cs typeface="Arial"/>
              </a:rPr>
              <a:t>own  </a:t>
            </a:r>
            <a:r>
              <a:rPr dirty="0" sz="1400" spc="-15">
                <a:latin typeface="Arial"/>
                <a:cs typeface="Arial"/>
              </a:rPr>
              <a:t>language and  </a:t>
            </a:r>
            <a:r>
              <a:rPr dirty="0" sz="1400" spc="-10">
                <a:latin typeface="Arial"/>
                <a:cs typeface="Arial"/>
              </a:rPr>
              <a:t>runtime of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choice</a:t>
            </a:r>
            <a:endParaRPr sz="14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89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10">
                <a:latin typeface="Arial"/>
                <a:cs typeface="Arial"/>
              </a:rPr>
              <a:t>Choose </a:t>
            </a:r>
            <a:r>
              <a:rPr dirty="0" sz="1400" spc="-15">
                <a:latin typeface="Arial"/>
                <a:cs typeface="Arial"/>
              </a:rPr>
              <a:t>from  </a:t>
            </a:r>
            <a:r>
              <a:rPr dirty="0" sz="1400" spc="-10">
                <a:latin typeface="Arial"/>
                <a:cs typeface="Arial"/>
              </a:rPr>
              <a:t>existing </a:t>
            </a:r>
            <a:r>
              <a:rPr dirty="0" sz="1400" spc="-5">
                <a:latin typeface="Arial"/>
                <a:cs typeface="Arial"/>
              </a:rPr>
              <a:t>community  </a:t>
            </a:r>
            <a:r>
              <a:rPr dirty="0" sz="1400" spc="-10">
                <a:latin typeface="Arial"/>
                <a:cs typeface="Arial"/>
              </a:rPr>
              <a:t>buildpacks or  develop </a:t>
            </a:r>
            <a:r>
              <a:rPr dirty="0" sz="1400" spc="-25">
                <a:latin typeface="Arial"/>
                <a:cs typeface="Arial"/>
              </a:rPr>
              <a:t>your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own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6461" y="4215885"/>
            <a:ext cx="1821180" cy="161798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819"/>
              </a:spcBef>
            </a:pPr>
            <a:r>
              <a:rPr dirty="0" sz="1600" b="1">
                <a:latin typeface="Arial"/>
                <a:cs typeface="Arial"/>
              </a:rPr>
              <a:t>HTML5</a:t>
            </a:r>
            <a:endParaRPr sz="1600">
              <a:latin typeface="Arial"/>
              <a:cs typeface="Arial"/>
            </a:endParaRPr>
          </a:p>
          <a:p>
            <a:pPr marL="192405" marR="59690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10">
                <a:latin typeface="Arial"/>
                <a:cs typeface="Arial"/>
              </a:rPr>
              <a:t>Develop </a:t>
            </a:r>
            <a:r>
              <a:rPr dirty="0" sz="1400" spc="-15">
                <a:latin typeface="Arial"/>
                <a:cs typeface="Arial"/>
              </a:rPr>
              <a:t>and run  HTML5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88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10">
                <a:latin typeface="Arial"/>
                <a:cs typeface="Arial"/>
              </a:rPr>
              <a:t>Benefit from </a:t>
            </a:r>
            <a:r>
              <a:rPr dirty="0" sz="1400" spc="-5">
                <a:latin typeface="Arial"/>
                <a:cs typeface="Arial"/>
              </a:rPr>
              <a:t>multiple  </a:t>
            </a:r>
            <a:r>
              <a:rPr dirty="0" sz="1400" spc="-10">
                <a:latin typeface="Arial"/>
                <a:cs typeface="Arial"/>
              </a:rPr>
              <a:t>SAPUI5 code  templates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5435" y="4215885"/>
            <a:ext cx="1821180" cy="1831339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561340">
              <a:lnSpc>
                <a:spcPct val="100000"/>
              </a:lnSpc>
              <a:spcBef>
                <a:spcPts val="819"/>
              </a:spcBef>
            </a:pPr>
            <a:r>
              <a:rPr dirty="0" sz="1600" b="1">
                <a:latin typeface="Arial"/>
                <a:cs typeface="Arial"/>
              </a:rPr>
              <a:t>Node.js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10">
                <a:latin typeface="Arial"/>
                <a:cs typeface="Arial"/>
              </a:rPr>
              <a:t>Benefit </a:t>
            </a:r>
            <a:r>
              <a:rPr dirty="0" sz="1400" spc="-15">
                <a:latin typeface="Arial"/>
                <a:cs typeface="Arial"/>
              </a:rPr>
              <a:t>from </a:t>
            </a:r>
            <a:r>
              <a:rPr dirty="0" sz="1400" spc="-5">
                <a:latin typeface="Arial"/>
                <a:cs typeface="Arial"/>
              </a:rPr>
              <a:t>multiple  </a:t>
            </a:r>
            <a:r>
              <a:rPr dirty="0" sz="1400" spc="-10">
                <a:latin typeface="Arial"/>
                <a:cs typeface="Arial"/>
              </a:rPr>
              <a:t>Node.js packages  available</a:t>
            </a:r>
            <a:endParaRPr sz="1400">
              <a:latin typeface="Arial"/>
              <a:cs typeface="Arial"/>
            </a:endParaRPr>
          </a:p>
          <a:p>
            <a:pPr marL="192405" marR="38100" indent="-180340">
              <a:lnSpc>
                <a:spcPct val="100000"/>
              </a:lnSpc>
              <a:spcBef>
                <a:spcPts val="89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10">
                <a:latin typeface="Arial"/>
                <a:cs typeface="Arial"/>
              </a:rPr>
              <a:t>Develop </a:t>
            </a:r>
            <a:r>
              <a:rPr dirty="0" sz="1400" spc="-15">
                <a:latin typeface="Arial"/>
                <a:cs typeface="Arial"/>
              </a:rPr>
              <a:t>and run  </a:t>
            </a:r>
            <a:r>
              <a:rPr dirty="0" sz="1400" spc="-10">
                <a:latin typeface="Arial"/>
                <a:cs typeface="Arial"/>
              </a:rPr>
              <a:t>Node.js applications  </a:t>
            </a:r>
            <a:r>
              <a:rPr dirty="0" sz="1400" spc="-5">
                <a:latin typeface="Arial"/>
                <a:cs typeface="Arial"/>
              </a:rPr>
              <a:t>in </a:t>
            </a:r>
            <a:r>
              <a:rPr dirty="0" sz="1400" spc="-10">
                <a:latin typeface="Arial"/>
                <a:cs typeface="Arial"/>
              </a:rPr>
              <a:t>the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4568" y="2569464"/>
            <a:ext cx="1423670" cy="1463040"/>
            <a:chOff x="734568" y="2569464"/>
            <a:chExt cx="1423670" cy="1463040"/>
          </a:xfrm>
        </p:grpSpPr>
        <p:sp>
          <p:nvSpPr>
            <p:cNvPr id="7" name="object 7"/>
            <p:cNvSpPr/>
            <p:nvPr/>
          </p:nvSpPr>
          <p:spPr>
            <a:xfrm>
              <a:off x="1100327" y="2779776"/>
              <a:ext cx="670560" cy="932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4568" y="2569464"/>
              <a:ext cx="1423670" cy="1463040"/>
            </a:xfrm>
            <a:custGeom>
              <a:avLst/>
              <a:gdLst/>
              <a:ahLst/>
              <a:cxnLst/>
              <a:rect l="l" t="t" r="r" b="b"/>
              <a:pathLst>
                <a:path w="1423670" h="1463039">
                  <a:moveTo>
                    <a:pt x="711707" y="0"/>
                  </a:moveTo>
                  <a:lnTo>
                    <a:pt x="664913" y="1556"/>
                  </a:lnTo>
                  <a:lnTo>
                    <a:pt x="618926" y="6160"/>
                  </a:lnTo>
                  <a:lnTo>
                    <a:pt x="573841" y="13715"/>
                  </a:lnTo>
                  <a:lnTo>
                    <a:pt x="529752" y="24126"/>
                  </a:lnTo>
                  <a:lnTo>
                    <a:pt x="486753" y="37295"/>
                  </a:lnTo>
                  <a:lnTo>
                    <a:pt x="444937" y="53126"/>
                  </a:lnTo>
                  <a:lnTo>
                    <a:pt x="404398" y="71524"/>
                  </a:lnTo>
                  <a:lnTo>
                    <a:pt x="365230" y="92390"/>
                  </a:lnTo>
                  <a:lnTo>
                    <a:pt x="327527" y="115630"/>
                  </a:lnTo>
                  <a:lnTo>
                    <a:pt x="291382" y="141146"/>
                  </a:lnTo>
                  <a:lnTo>
                    <a:pt x="256890" y="168843"/>
                  </a:lnTo>
                  <a:lnTo>
                    <a:pt x="224143" y="198623"/>
                  </a:lnTo>
                  <a:lnTo>
                    <a:pt x="193237" y="230391"/>
                  </a:lnTo>
                  <a:lnTo>
                    <a:pt x="164264" y="264049"/>
                  </a:lnTo>
                  <a:lnTo>
                    <a:pt x="137318" y="299502"/>
                  </a:lnTo>
                  <a:lnTo>
                    <a:pt x="112494" y="336653"/>
                  </a:lnTo>
                  <a:lnTo>
                    <a:pt x="89884" y="375406"/>
                  </a:lnTo>
                  <a:lnTo>
                    <a:pt x="69583" y="415664"/>
                  </a:lnTo>
                  <a:lnTo>
                    <a:pt x="51685" y="457331"/>
                  </a:lnTo>
                  <a:lnTo>
                    <a:pt x="36283" y="500310"/>
                  </a:lnTo>
                  <a:lnTo>
                    <a:pt x="23471" y="544506"/>
                  </a:lnTo>
                  <a:lnTo>
                    <a:pt x="13343" y="589821"/>
                  </a:lnTo>
                  <a:lnTo>
                    <a:pt x="5992" y="636159"/>
                  </a:lnTo>
                  <a:lnTo>
                    <a:pt x="1513" y="683424"/>
                  </a:lnTo>
                  <a:lnTo>
                    <a:pt x="0" y="731520"/>
                  </a:lnTo>
                  <a:lnTo>
                    <a:pt x="1513" y="779615"/>
                  </a:lnTo>
                  <a:lnTo>
                    <a:pt x="5992" y="826880"/>
                  </a:lnTo>
                  <a:lnTo>
                    <a:pt x="13343" y="873218"/>
                  </a:lnTo>
                  <a:lnTo>
                    <a:pt x="23471" y="918533"/>
                  </a:lnTo>
                  <a:lnTo>
                    <a:pt x="36283" y="962729"/>
                  </a:lnTo>
                  <a:lnTo>
                    <a:pt x="51685" y="1005708"/>
                  </a:lnTo>
                  <a:lnTo>
                    <a:pt x="69583" y="1047375"/>
                  </a:lnTo>
                  <a:lnTo>
                    <a:pt x="89884" y="1087633"/>
                  </a:lnTo>
                  <a:lnTo>
                    <a:pt x="112494" y="1126386"/>
                  </a:lnTo>
                  <a:lnTo>
                    <a:pt x="137318" y="1163537"/>
                  </a:lnTo>
                  <a:lnTo>
                    <a:pt x="164264" y="1198990"/>
                  </a:lnTo>
                  <a:lnTo>
                    <a:pt x="193237" y="1232648"/>
                  </a:lnTo>
                  <a:lnTo>
                    <a:pt x="224143" y="1264416"/>
                  </a:lnTo>
                  <a:lnTo>
                    <a:pt x="256890" y="1294196"/>
                  </a:lnTo>
                  <a:lnTo>
                    <a:pt x="291382" y="1321893"/>
                  </a:lnTo>
                  <a:lnTo>
                    <a:pt x="327527" y="1347409"/>
                  </a:lnTo>
                  <a:lnTo>
                    <a:pt x="365230" y="1370649"/>
                  </a:lnTo>
                  <a:lnTo>
                    <a:pt x="404398" y="1391515"/>
                  </a:lnTo>
                  <a:lnTo>
                    <a:pt x="444937" y="1409913"/>
                  </a:lnTo>
                  <a:lnTo>
                    <a:pt x="486753" y="1425744"/>
                  </a:lnTo>
                  <a:lnTo>
                    <a:pt x="529752" y="1438913"/>
                  </a:lnTo>
                  <a:lnTo>
                    <a:pt x="573841" y="1449324"/>
                  </a:lnTo>
                  <a:lnTo>
                    <a:pt x="618926" y="1456879"/>
                  </a:lnTo>
                  <a:lnTo>
                    <a:pt x="664913" y="1461483"/>
                  </a:lnTo>
                  <a:lnTo>
                    <a:pt x="711707" y="1463040"/>
                  </a:lnTo>
                  <a:lnTo>
                    <a:pt x="758502" y="1461483"/>
                  </a:lnTo>
                  <a:lnTo>
                    <a:pt x="804489" y="1456879"/>
                  </a:lnTo>
                  <a:lnTo>
                    <a:pt x="849574" y="1449324"/>
                  </a:lnTo>
                  <a:lnTo>
                    <a:pt x="893663" y="1438913"/>
                  </a:lnTo>
                  <a:lnTo>
                    <a:pt x="936662" y="1425744"/>
                  </a:lnTo>
                  <a:lnTo>
                    <a:pt x="978478" y="1409913"/>
                  </a:lnTo>
                  <a:lnTo>
                    <a:pt x="1019017" y="1391515"/>
                  </a:lnTo>
                  <a:lnTo>
                    <a:pt x="1058185" y="1370649"/>
                  </a:lnTo>
                  <a:lnTo>
                    <a:pt x="1069005" y="1363980"/>
                  </a:lnTo>
                  <a:lnTo>
                    <a:pt x="711707" y="1363980"/>
                  </a:lnTo>
                  <a:lnTo>
                    <a:pt x="663830" y="1362076"/>
                  </a:lnTo>
                  <a:lnTo>
                    <a:pt x="616960" y="1356461"/>
                  </a:lnTo>
                  <a:lnTo>
                    <a:pt x="571234" y="1347273"/>
                  </a:lnTo>
                  <a:lnTo>
                    <a:pt x="526788" y="1334655"/>
                  </a:lnTo>
                  <a:lnTo>
                    <a:pt x="483759" y="1318746"/>
                  </a:lnTo>
                  <a:lnTo>
                    <a:pt x="442282" y="1299687"/>
                  </a:lnTo>
                  <a:lnTo>
                    <a:pt x="402494" y="1277620"/>
                  </a:lnTo>
                  <a:lnTo>
                    <a:pt x="364530" y="1252684"/>
                  </a:lnTo>
                  <a:lnTo>
                    <a:pt x="328529" y="1225020"/>
                  </a:lnTo>
                  <a:lnTo>
                    <a:pt x="294624" y="1194770"/>
                  </a:lnTo>
                  <a:lnTo>
                    <a:pt x="262953" y="1162073"/>
                  </a:lnTo>
                  <a:lnTo>
                    <a:pt x="233652" y="1127071"/>
                  </a:lnTo>
                  <a:lnTo>
                    <a:pt x="206857" y="1089904"/>
                  </a:lnTo>
                  <a:lnTo>
                    <a:pt x="182705" y="1050713"/>
                  </a:lnTo>
                  <a:lnTo>
                    <a:pt x="161330" y="1009638"/>
                  </a:lnTo>
                  <a:lnTo>
                    <a:pt x="142871" y="966821"/>
                  </a:lnTo>
                  <a:lnTo>
                    <a:pt x="127462" y="922402"/>
                  </a:lnTo>
                  <a:lnTo>
                    <a:pt x="115240" y="876522"/>
                  </a:lnTo>
                  <a:lnTo>
                    <a:pt x="106342" y="829321"/>
                  </a:lnTo>
                  <a:lnTo>
                    <a:pt x="100903" y="780940"/>
                  </a:lnTo>
                  <a:lnTo>
                    <a:pt x="99059" y="731520"/>
                  </a:lnTo>
                  <a:lnTo>
                    <a:pt x="100903" y="682099"/>
                  </a:lnTo>
                  <a:lnTo>
                    <a:pt x="106342" y="633718"/>
                  </a:lnTo>
                  <a:lnTo>
                    <a:pt x="115240" y="586517"/>
                  </a:lnTo>
                  <a:lnTo>
                    <a:pt x="127462" y="540637"/>
                  </a:lnTo>
                  <a:lnTo>
                    <a:pt x="142871" y="496218"/>
                  </a:lnTo>
                  <a:lnTo>
                    <a:pt x="161330" y="453401"/>
                  </a:lnTo>
                  <a:lnTo>
                    <a:pt x="182705" y="412326"/>
                  </a:lnTo>
                  <a:lnTo>
                    <a:pt x="206857" y="373135"/>
                  </a:lnTo>
                  <a:lnTo>
                    <a:pt x="233652" y="335968"/>
                  </a:lnTo>
                  <a:lnTo>
                    <a:pt x="262953" y="300966"/>
                  </a:lnTo>
                  <a:lnTo>
                    <a:pt x="294624" y="268269"/>
                  </a:lnTo>
                  <a:lnTo>
                    <a:pt x="328529" y="238019"/>
                  </a:lnTo>
                  <a:lnTo>
                    <a:pt x="364530" y="210355"/>
                  </a:lnTo>
                  <a:lnTo>
                    <a:pt x="402494" y="185420"/>
                  </a:lnTo>
                  <a:lnTo>
                    <a:pt x="442282" y="163352"/>
                  </a:lnTo>
                  <a:lnTo>
                    <a:pt x="483759" y="144293"/>
                  </a:lnTo>
                  <a:lnTo>
                    <a:pt x="526788" y="128384"/>
                  </a:lnTo>
                  <a:lnTo>
                    <a:pt x="571234" y="115766"/>
                  </a:lnTo>
                  <a:lnTo>
                    <a:pt x="616960" y="106578"/>
                  </a:lnTo>
                  <a:lnTo>
                    <a:pt x="663830" y="100963"/>
                  </a:lnTo>
                  <a:lnTo>
                    <a:pt x="711707" y="99060"/>
                  </a:lnTo>
                  <a:lnTo>
                    <a:pt x="1069005" y="99060"/>
                  </a:lnTo>
                  <a:lnTo>
                    <a:pt x="1058185" y="92390"/>
                  </a:lnTo>
                  <a:lnTo>
                    <a:pt x="1019017" y="71524"/>
                  </a:lnTo>
                  <a:lnTo>
                    <a:pt x="978478" y="53126"/>
                  </a:lnTo>
                  <a:lnTo>
                    <a:pt x="936662" y="37295"/>
                  </a:lnTo>
                  <a:lnTo>
                    <a:pt x="893663" y="24126"/>
                  </a:lnTo>
                  <a:lnTo>
                    <a:pt x="849574" y="13715"/>
                  </a:lnTo>
                  <a:lnTo>
                    <a:pt x="804489" y="6160"/>
                  </a:lnTo>
                  <a:lnTo>
                    <a:pt x="758502" y="1556"/>
                  </a:lnTo>
                  <a:lnTo>
                    <a:pt x="711707" y="0"/>
                  </a:lnTo>
                  <a:close/>
                </a:path>
                <a:path w="1423670" h="1463039">
                  <a:moveTo>
                    <a:pt x="1069005" y="99060"/>
                  </a:moveTo>
                  <a:lnTo>
                    <a:pt x="711707" y="99060"/>
                  </a:lnTo>
                  <a:lnTo>
                    <a:pt x="759582" y="100963"/>
                  </a:lnTo>
                  <a:lnTo>
                    <a:pt x="806449" y="106578"/>
                  </a:lnTo>
                  <a:lnTo>
                    <a:pt x="852173" y="115766"/>
                  </a:lnTo>
                  <a:lnTo>
                    <a:pt x="896618" y="128384"/>
                  </a:lnTo>
                  <a:lnTo>
                    <a:pt x="939646" y="144293"/>
                  </a:lnTo>
                  <a:lnTo>
                    <a:pt x="981122" y="163352"/>
                  </a:lnTo>
                  <a:lnTo>
                    <a:pt x="1020910" y="185420"/>
                  </a:lnTo>
                  <a:lnTo>
                    <a:pt x="1058873" y="210355"/>
                  </a:lnTo>
                  <a:lnTo>
                    <a:pt x="1094876" y="238019"/>
                  </a:lnTo>
                  <a:lnTo>
                    <a:pt x="1128781" y="268269"/>
                  </a:lnTo>
                  <a:lnTo>
                    <a:pt x="1160453" y="300966"/>
                  </a:lnTo>
                  <a:lnTo>
                    <a:pt x="1189755" y="335968"/>
                  </a:lnTo>
                  <a:lnTo>
                    <a:pt x="1216551" y="373135"/>
                  </a:lnTo>
                  <a:lnTo>
                    <a:pt x="1240705" y="412326"/>
                  </a:lnTo>
                  <a:lnTo>
                    <a:pt x="1262080" y="453401"/>
                  </a:lnTo>
                  <a:lnTo>
                    <a:pt x="1280541" y="496218"/>
                  </a:lnTo>
                  <a:lnTo>
                    <a:pt x="1295951" y="540637"/>
                  </a:lnTo>
                  <a:lnTo>
                    <a:pt x="1308174" y="586517"/>
                  </a:lnTo>
                  <a:lnTo>
                    <a:pt x="1317073" y="633718"/>
                  </a:lnTo>
                  <a:lnTo>
                    <a:pt x="1322512" y="682099"/>
                  </a:lnTo>
                  <a:lnTo>
                    <a:pt x="1324356" y="731520"/>
                  </a:lnTo>
                  <a:lnTo>
                    <a:pt x="1322512" y="780940"/>
                  </a:lnTo>
                  <a:lnTo>
                    <a:pt x="1317073" y="829321"/>
                  </a:lnTo>
                  <a:lnTo>
                    <a:pt x="1308174" y="876522"/>
                  </a:lnTo>
                  <a:lnTo>
                    <a:pt x="1295951" y="922402"/>
                  </a:lnTo>
                  <a:lnTo>
                    <a:pt x="1280541" y="966821"/>
                  </a:lnTo>
                  <a:lnTo>
                    <a:pt x="1262080" y="1009638"/>
                  </a:lnTo>
                  <a:lnTo>
                    <a:pt x="1240705" y="1050713"/>
                  </a:lnTo>
                  <a:lnTo>
                    <a:pt x="1216551" y="1089904"/>
                  </a:lnTo>
                  <a:lnTo>
                    <a:pt x="1189755" y="1127071"/>
                  </a:lnTo>
                  <a:lnTo>
                    <a:pt x="1160453" y="1162073"/>
                  </a:lnTo>
                  <a:lnTo>
                    <a:pt x="1128781" y="1194770"/>
                  </a:lnTo>
                  <a:lnTo>
                    <a:pt x="1094876" y="1225020"/>
                  </a:lnTo>
                  <a:lnTo>
                    <a:pt x="1058873" y="1252684"/>
                  </a:lnTo>
                  <a:lnTo>
                    <a:pt x="1020910" y="1277620"/>
                  </a:lnTo>
                  <a:lnTo>
                    <a:pt x="981122" y="1299687"/>
                  </a:lnTo>
                  <a:lnTo>
                    <a:pt x="939646" y="1318746"/>
                  </a:lnTo>
                  <a:lnTo>
                    <a:pt x="896618" y="1334655"/>
                  </a:lnTo>
                  <a:lnTo>
                    <a:pt x="852173" y="1347273"/>
                  </a:lnTo>
                  <a:lnTo>
                    <a:pt x="806449" y="1356461"/>
                  </a:lnTo>
                  <a:lnTo>
                    <a:pt x="759582" y="1362076"/>
                  </a:lnTo>
                  <a:lnTo>
                    <a:pt x="711707" y="1363980"/>
                  </a:lnTo>
                  <a:lnTo>
                    <a:pt x="1069005" y="1363980"/>
                  </a:lnTo>
                  <a:lnTo>
                    <a:pt x="1132033" y="1321893"/>
                  </a:lnTo>
                  <a:lnTo>
                    <a:pt x="1166525" y="1294196"/>
                  </a:lnTo>
                  <a:lnTo>
                    <a:pt x="1199272" y="1264416"/>
                  </a:lnTo>
                  <a:lnTo>
                    <a:pt x="1230178" y="1232648"/>
                  </a:lnTo>
                  <a:lnTo>
                    <a:pt x="1259151" y="1198990"/>
                  </a:lnTo>
                  <a:lnTo>
                    <a:pt x="1286097" y="1163537"/>
                  </a:lnTo>
                  <a:lnTo>
                    <a:pt x="1310921" y="1126386"/>
                  </a:lnTo>
                  <a:lnTo>
                    <a:pt x="1333531" y="1087633"/>
                  </a:lnTo>
                  <a:lnTo>
                    <a:pt x="1353832" y="1047375"/>
                  </a:lnTo>
                  <a:lnTo>
                    <a:pt x="1371730" y="1005708"/>
                  </a:lnTo>
                  <a:lnTo>
                    <a:pt x="1387132" y="962729"/>
                  </a:lnTo>
                  <a:lnTo>
                    <a:pt x="1399944" y="918533"/>
                  </a:lnTo>
                  <a:lnTo>
                    <a:pt x="1410072" y="873218"/>
                  </a:lnTo>
                  <a:lnTo>
                    <a:pt x="1417423" y="826880"/>
                  </a:lnTo>
                  <a:lnTo>
                    <a:pt x="1421902" y="779615"/>
                  </a:lnTo>
                  <a:lnTo>
                    <a:pt x="1423415" y="731520"/>
                  </a:lnTo>
                  <a:lnTo>
                    <a:pt x="1421902" y="683424"/>
                  </a:lnTo>
                  <a:lnTo>
                    <a:pt x="1417423" y="636159"/>
                  </a:lnTo>
                  <a:lnTo>
                    <a:pt x="1410072" y="589821"/>
                  </a:lnTo>
                  <a:lnTo>
                    <a:pt x="1399944" y="544506"/>
                  </a:lnTo>
                  <a:lnTo>
                    <a:pt x="1387132" y="500310"/>
                  </a:lnTo>
                  <a:lnTo>
                    <a:pt x="1371730" y="457331"/>
                  </a:lnTo>
                  <a:lnTo>
                    <a:pt x="1353832" y="415664"/>
                  </a:lnTo>
                  <a:lnTo>
                    <a:pt x="1333531" y="375406"/>
                  </a:lnTo>
                  <a:lnTo>
                    <a:pt x="1310921" y="336653"/>
                  </a:lnTo>
                  <a:lnTo>
                    <a:pt x="1286097" y="299502"/>
                  </a:lnTo>
                  <a:lnTo>
                    <a:pt x="1259151" y="264049"/>
                  </a:lnTo>
                  <a:lnTo>
                    <a:pt x="1230178" y="230391"/>
                  </a:lnTo>
                  <a:lnTo>
                    <a:pt x="1199272" y="198623"/>
                  </a:lnTo>
                  <a:lnTo>
                    <a:pt x="1166525" y="168843"/>
                  </a:lnTo>
                  <a:lnTo>
                    <a:pt x="1132033" y="141146"/>
                  </a:lnTo>
                  <a:lnTo>
                    <a:pt x="1095888" y="115630"/>
                  </a:lnTo>
                  <a:lnTo>
                    <a:pt x="1069005" y="99060"/>
                  </a:lnTo>
                  <a:close/>
                </a:path>
              </a:pathLst>
            </a:custGeom>
            <a:solidFill>
              <a:srgbClr val="CCCCC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723631" y="2569464"/>
            <a:ext cx="1423670" cy="1463040"/>
            <a:chOff x="7723631" y="2569464"/>
            <a:chExt cx="1423670" cy="1463040"/>
          </a:xfrm>
        </p:grpSpPr>
        <p:sp>
          <p:nvSpPr>
            <p:cNvPr id="10" name="object 10"/>
            <p:cNvSpPr/>
            <p:nvPr/>
          </p:nvSpPr>
          <p:spPr>
            <a:xfrm>
              <a:off x="8175707" y="2938272"/>
              <a:ext cx="519263" cy="7376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23631" y="2569464"/>
              <a:ext cx="1423670" cy="1463040"/>
            </a:xfrm>
            <a:custGeom>
              <a:avLst/>
              <a:gdLst/>
              <a:ahLst/>
              <a:cxnLst/>
              <a:rect l="l" t="t" r="r" b="b"/>
              <a:pathLst>
                <a:path w="1423670" h="1463039">
                  <a:moveTo>
                    <a:pt x="711708" y="0"/>
                  </a:moveTo>
                  <a:lnTo>
                    <a:pt x="664913" y="1556"/>
                  </a:lnTo>
                  <a:lnTo>
                    <a:pt x="618926" y="6160"/>
                  </a:lnTo>
                  <a:lnTo>
                    <a:pt x="573841" y="13715"/>
                  </a:lnTo>
                  <a:lnTo>
                    <a:pt x="529752" y="24126"/>
                  </a:lnTo>
                  <a:lnTo>
                    <a:pt x="486753" y="37295"/>
                  </a:lnTo>
                  <a:lnTo>
                    <a:pt x="444937" y="53126"/>
                  </a:lnTo>
                  <a:lnTo>
                    <a:pt x="404398" y="71524"/>
                  </a:lnTo>
                  <a:lnTo>
                    <a:pt x="365230" y="92390"/>
                  </a:lnTo>
                  <a:lnTo>
                    <a:pt x="327527" y="115630"/>
                  </a:lnTo>
                  <a:lnTo>
                    <a:pt x="291382" y="141146"/>
                  </a:lnTo>
                  <a:lnTo>
                    <a:pt x="256890" y="168843"/>
                  </a:lnTo>
                  <a:lnTo>
                    <a:pt x="224143" y="198623"/>
                  </a:lnTo>
                  <a:lnTo>
                    <a:pt x="193237" y="230391"/>
                  </a:lnTo>
                  <a:lnTo>
                    <a:pt x="164264" y="264049"/>
                  </a:lnTo>
                  <a:lnTo>
                    <a:pt x="137318" y="299502"/>
                  </a:lnTo>
                  <a:lnTo>
                    <a:pt x="112494" y="336653"/>
                  </a:lnTo>
                  <a:lnTo>
                    <a:pt x="89884" y="375406"/>
                  </a:lnTo>
                  <a:lnTo>
                    <a:pt x="69583" y="415664"/>
                  </a:lnTo>
                  <a:lnTo>
                    <a:pt x="51685" y="457331"/>
                  </a:lnTo>
                  <a:lnTo>
                    <a:pt x="36283" y="500310"/>
                  </a:lnTo>
                  <a:lnTo>
                    <a:pt x="23471" y="544506"/>
                  </a:lnTo>
                  <a:lnTo>
                    <a:pt x="13343" y="589821"/>
                  </a:lnTo>
                  <a:lnTo>
                    <a:pt x="5992" y="636159"/>
                  </a:lnTo>
                  <a:lnTo>
                    <a:pt x="1513" y="683424"/>
                  </a:lnTo>
                  <a:lnTo>
                    <a:pt x="0" y="731520"/>
                  </a:lnTo>
                  <a:lnTo>
                    <a:pt x="1513" y="779615"/>
                  </a:lnTo>
                  <a:lnTo>
                    <a:pt x="5992" y="826880"/>
                  </a:lnTo>
                  <a:lnTo>
                    <a:pt x="13343" y="873218"/>
                  </a:lnTo>
                  <a:lnTo>
                    <a:pt x="23471" y="918533"/>
                  </a:lnTo>
                  <a:lnTo>
                    <a:pt x="36283" y="962729"/>
                  </a:lnTo>
                  <a:lnTo>
                    <a:pt x="51685" y="1005708"/>
                  </a:lnTo>
                  <a:lnTo>
                    <a:pt x="69583" y="1047375"/>
                  </a:lnTo>
                  <a:lnTo>
                    <a:pt x="89884" y="1087633"/>
                  </a:lnTo>
                  <a:lnTo>
                    <a:pt x="112494" y="1126386"/>
                  </a:lnTo>
                  <a:lnTo>
                    <a:pt x="137318" y="1163537"/>
                  </a:lnTo>
                  <a:lnTo>
                    <a:pt x="164264" y="1198990"/>
                  </a:lnTo>
                  <a:lnTo>
                    <a:pt x="193237" y="1232648"/>
                  </a:lnTo>
                  <a:lnTo>
                    <a:pt x="224143" y="1264416"/>
                  </a:lnTo>
                  <a:lnTo>
                    <a:pt x="256890" y="1294196"/>
                  </a:lnTo>
                  <a:lnTo>
                    <a:pt x="291382" y="1321893"/>
                  </a:lnTo>
                  <a:lnTo>
                    <a:pt x="327527" y="1347409"/>
                  </a:lnTo>
                  <a:lnTo>
                    <a:pt x="365230" y="1370649"/>
                  </a:lnTo>
                  <a:lnTo>
                    <a:pt x="404398" y="1391515"/>
                  </a:lnTo>
                  <a:lnTo>
                    <a:pt x="444937" y="1409913"/>
                  </a:lnTo>
                  <a:lnTo>
                    <a:pt x="486753" y="1425744"/>
                  </a:lnTo>
                  <a:lnTo>
                    <a:pt x="529752" y="1438913"/>
                  </a:lnTo>
                  <a:lnTo>
                    <a:pt x="573841" y="1449324"/>
                  </a:lnTo>
                  <a:lnTo>
                    <a:pt x="618926" y="1456879"/>
                  </a:lnTo>
                  <a:lnTo>
                    <a:pt x="664913" y="1461483"/>
                  </a:lnTo>
                  <a:lnTo>
                    <a:pt x="711708" y="1463040"/>
                  </a:lnTo>
                  <a:lnTo>
                    <a:pt x="758502" y="1461483"/>
                  </a:lnTo>
                  <a:lnTo>
                    <a:pt x="804489" y="1456879"/>
                  </a:lnTo>
                  <a:lnTo>
                    <a:pt x="849574" y="1449324"/>
                  </a:lnTo>
                  <a:lnTo>
                    <a:pt x="893663" y="1438913"/>
                  </a:lnTo>
                  <a:lnTo>
                    <a:pt x="936662" y="1425744"/>
                  </a:lnTo>
                  <a:lnTo>
                    <a:pt x="978478" y="1409913"/>
                  </a:lnTo>
                  <a:lnTo>
                    <a:pt x="1019017" y="1391515"/>
                  </a:lnTo>
                  <a:lnTo>
                    <a:pt x="1058185" y="1370649"/>
                  </a:lnTo>
                  <a:lnTo>
                    <a:pt x="1069005" y="1363980"/>
                  </a:lnTo>
                  <a:lnTo>
                    <a:pt x="711708" y="1363980"/>
                  </a:lnTo>
                  <a:lnTo>
                    <a:pt x="663833" y="1362076"/>
                  </a:lnTo>
                  <a:lnTo>
                    <a:pt x="616966" y="1356461"/>
                  </a:lnTo>
                  <a:lnTo>
                    <a:pt x="571242" y="1347273"/>
                  </a:lnTo>
                  <a:lnTo>
                    <a:pt x="526797" y="1334655"/>
                  </a:lnTo>
                  <a:lnTo>
                    <a:pt x="483769" y="1318746"/>
                  </a:lnTo>
                  <a:lnTo>
                    <a:pt x="442293" y="1299687"/>
                  </a:lnTo>
                  <a:lnTo>
                    <a:pt x="402505" y="1277620"/>
                  </a:lnTo>
                  <a:lnTo>
                    <a:pt x="364542" y="1252684"/>
                  </a:lnTo>
                  <a:lnTo>
                    <a:pt x="328539" y="1225020"/>
                  </a:lnTo>
                  <a:lnTo>
                    <a:pt x="294634" y="1194770"/>
                  </a:lnTo>
                  <a:lnTo>
                    <a:pt x="262962" y="1162073"/>
                  </a:lnTo>
                  <a:lnTo>
                    <a:pt x="233660" y="1127071"/>
                  </a:lnTo>
                  <a:lnTo>
                    <a:pt x="206864" y="1089904"/>
                  </a:lnTo>
                  <a:lnTo>
                    <a:pt x="182710" y="1050713"/>
                  </a:lnTo>
                  <a:lnTo>
                    <a:pt x="161335" y="1009638"/>
                  </a:lnTo>
                  <a:lnTo>
                    <a:pt x="142874" y="966821"/>
                  </a:lnTo>
                  <a:lnTo>
                    <a:pt x="127464" y="922402"/>
                  </a:lnTo>
                  <a:lnTo>
                    <a:pt x="115241" y="876522"/>
                  </a:lnTo>
                  <a:lnTo>
                    <a:pt x="106342" y="829321"/>
                  </a:lnTo>
                  <a:lnTo>
                    <a:pt x="100903" y="780940"/>
                  </a:lnTo>
                  <a:lnTo>
                    <a:pt x="99060" y="731520"/>
                  </a:lnTo>
                  <a:lnTo>
                    <a:pt x="100903" y="682099"/>
                  </a:lnTo>
                  <a:lnTo>
                    <a:pt x="106342" y="633718"/>
                  </a:lnTo>
                  <a:lnTo>
                    <a:pt x="115241" y="586517"/>
                  </a:lnTo>
                  <a:lnTo>
                    <a:pt x="127464" y="540637"/>
                  </a:lnTo>
                  <a:lnTo>
                    <a:pt x="142874" y="496218"/>
                  </a:lnTo>
                  <a:lnTo>
                    <a:pt x="161335" y="453401"/>
                  </a:lnTo>
                  <a:lnTo>
                    <a:pt x="182710" y="412326"/>
                  </a:lnTo>
                  <a:lnTo>
                    <a:pt x="206864" y="373135"/>
                  </a:lnTo>
                  <a:lnTo>
                    <a:pt x="233660" y="335968"/>
                  </a:lnTo>
                  <a:lnTo>
                    <a:pt x="262962" y="300966"/>
                  </a:lnTo>
                  <a:lnTo>
                    <a:pt x="294634" y="268269"/>
                  </a:lnTo>
                  <a:lnTo>
                    <a:pt x="328539" y="238019"/>
                  </a:lnTo>
                  <a:lnTo>
                    <a:pt x="364542" y="210355"/>
                  </a:lnTo>
                  <a:lnTo>
                    <a:pt x="402505" y="185420"/>
                  </a:lnTo>
                  <a:lnTo>
                    <a:pt x="442293" y="163352"/>
                  </a:lnTo>
                  <a:lnTo>
                    <a:pt x="483769" y="144293"/>
                  </a:lnTo>
                  <a:lnTo>
                    <a:pt x="526797" y="128384"/>
                  </a:lnTo>
                  <a:lnTo>
                    <a:pt x="571242" y="115766"/>
                  </a:lnTo>
                  <a:lnTo>
                    <a:pt x="616966" y="106578"/>
                  </a:lnTo>
                  <a:lnTo>
                    <a:pt x="663833" y="100963"/>
                  </a:lnTo>
                  <a:lnTo>
                    <a:pt x="711708" y="99060"/>
                  </a:lnTo>
                  <a:lnTo>
                    <a:pt x="1069005" y="99060"/>
                  </a:lnTo>
                  <a:lnTo>
                    <a:pt x="1058185" y="92390"/>
                  </a:lnTo>
                  <a:lnTo>
                    <a:pt x="1019017" y="71524"/>
                  </a:lnTo>
                  <a:lnTo>
                    <a:pt x="978478" y="53126"/>
                  </a:lnTo>
                  <a:lnTo>
                    <a:pt x="936662" y="37295"/>
                  </a:lnTo>
                  <a:lnTo>
                    <a:pt x="893663" y="24126"/>
                  </a:lnTo>
                  <a:lnTo>
                    <a:pt x="849574" y="13715"/>
                  </a:lnTo>
                  <a:lnTo>
                    <a:pt x="804489" y="6160"/>
                  </a:lnTo>
                  <a:lnTo>
                    <a:pt x="758502" y="1556"/>
                  </a:lnTo>
                  <a:lnTo>
                    <a:pt x="711708" y="0"/>
                  </a:lnTo>
                  <a:close/>
                </a:path>
                <a:path w="1423670" h="1463039">
                  <a:moveTo>
                    <a:pt x="1069005" y="99060"/>
                  </a:moveTo>
                  <a:lnTo>
                    <a:pt x="711708" y="99060"/>
                  </a:lnTo>
                  <a:lnTo>
                    <a:pt x="759582" y="100963"/>
                  </a:lnTo>
                  <a:lnTo>
                    <a:pt x="806449" y="106578"/>
                  </a:lnTo>
                  <a:lnTo>
                    <a:pt x="852173" y="115766"/>
                  </a:lnTo>
                  <a:lnTo>
                    <a:pt x="896618" y="128384"/>
                  </a:lnTo>
                  <a:lnTo>
                    <a:pt x="939646" y="144293"/>
                  </a:lnTo>
                  <a:lnTo>
                    <a:pt x="981122" y="163352"/>
                  </a:lnTo>
                  <a:lnTo>
                    <a:pt x="1020910" y="185420"/>
                  </a:lnTo>
                  <a:lnTo>
                    <a:pt x="1058873" y="210355"/>
                  </a:lnTo>
                  <a:lnTo>
                    <a:pt x="1094876" y="238019"/>
                  </a:lnTo>
                  <a:lnTo>
                    <a:pt x="1128781" y="268269"/>
                  </a:lnTo>
                  <a:lnTo>
                    <a:pt x="1160453" y="300966"/>
                  </a:lnTo>
                  <a:lnTo>
                    <a:pt x="1189755" y="335968"/>
                  </a:lnTo>
                  <a:lnTo>
                    <a:pt x="1216551" y="373135"/>
                  </a:lnTo>
                  <a:lnTo>
                    <a:pt x="1240705" y="412326"/>
                  </a:lnTo>
                  <a:lnTo>
                    <a:pt x="1262080" y="453401"/>
                  </a:lnTo>
                  <a:lnTo>
                    <a:pt x="1280541" y="496218"/>
                  </a:lnTo>
                  <a:lnTo>
                    <a:pt x="1295951" y="540637"/>
                  </a:lnTo>
                  <a:lnTo>
                    <a:pt x="1308174" y="586517"/>
                  </a:lnTo>
                  <a:lnTo>
                    <a:pt x="1317073" y="633718"/>
                  </a:lnTo>
                  <a:lnTo>
                    <a:pt x="1322512" y="682099"/>
                  </a:lnTo>
                  <a:lnTo>
                    <a:pt x="1324356" y="731520"/>
                  </a:lnTo>
                  <a:lnTo>
                    <a:pt x="1322512" y="780940"/>
                  </a:lnTo>
                  <a:lnTo>
                    <a:pt x="1317073" y="829321"/>
                  </a:lnTo>
                  <a:lnTo>
                    <a:pt x="1308174" y="876522"/>
                  </a:lnTo>
                  <a:lnTo>
                    <a:pt x="1295951" y="922402"/>
                  </a:lnTo>
                  <a:lnTo>
                    <a:pt x="1280541" y="966821"/>
                  </a:lnTo>
                  <a:lnTo>
                    <a:pt x="1262080" y="1009638"/>
                  </a:lnTo>
                  <a:lnTo>
                    <a:pt x="1240705" y="1050713"/>
                  </a:lnTo>
                  <a:lnTo>
                    <a:pt x="1216551" y="1089904"/>
                  </a:lnTo>
                  <a:lnTo>
                    <a:pt x="1189755" y="1127071"/>
                  </a:lnTo>
                  <a:lnTo>
                    <a:pt x="1160453" y="1162073"/>
                  </a:lnTo>
                  <a:lnTo>
                    <a:pt x="1128781" y="1194770"/>
                  </a:lnTo>
                  <a:lnTo>
                    <a:pt x="1094876" y="1225020"/>
                  </a:lnTo>
                  <a:lnTo>
                    <a:pt x="1058873" y="1252684"/>
                  </a:lnTo>
                  <a:lnTo>
                    <a:pt x="1020910" y="1277620"/>
                  </a:lnTo>
                  <a:lnTo>
                    <a:pt x="981122" y="1299687"/>
                  </a:lnTo>
                  <a:lnTo>
                    <a:pt x="939646" y="1318746"/>
                  </a:lnTo>
                  <a:lnTo>
                    <a:pt x="896618" y="1334655"/>
                  </a:lnTo>
                  <a:lnTo>
                    <a:pt x="852173" y="1347273"/>
                  </a:lnTo>
                  <a:lnTo>
                    <a:pt x="806449" y="1356461"/>
                  </a:lnTo>
                  <a:lnTo>
                    <a:pt x="759582" y="1362076"/>
                  </a:lnTo>
                  <a:lnTo>
                    <a:pt x="711708" y="1363980"/>
                  </a:lnTo>
                  <a:lnTo>
                    <a:pt x="1069005" y="1363980"/>
                  </a:lnTo>
                  <a:lnTo>
                    <a:pt x="1132033" y="1321893"/>
                  </a:lnTo>
                  <a:lnTo>
                    <a:pt x="1166525" y="1294196"/>
                  </a:lnTo>
                  <a:lnTo>
                    <a:pt x="1199272" y="1264416"/>
                  </a:lnTo>
                  <a:lnTo>
                    <a:pt x="1230178" y="1232648"/>
                  </a:lnTo>
                  <a:lnTo>
                    <a:pt x="1259151" y="1198990"/>
                  </a:lnTo>
                  <a:lnTo>
                    <a:pt x="1286097" y="1163537"/>
                  </a:lnTo>
                  <a:lnTo>
                    <a:pt x="1310921" y="1126386"/>
                  </a:lnTo>
                  <a:lnTo>
                    <a:pt x="1333531" y="1087633"/>
                  </a:lnTo>
                  <a:lnTo>
                    <a:pt x="1353832" y="1047375"/>
                  </a:lnTo>
                  <a:lnTo>
                    <a:pt x="1371730" y="1005708"/>
                  </a:lnTo>
                  <a:lnTo>
                    <a:pt x="1387132" y="962729"/>
                  </a:lnTo>
                  <a:lnTo>
                    <a:pt x="1399944" y="918533"/>
                  </a:lnTo>
                  <a:lnTo>
                    <a:pt x="1410072" y="873218"/>
                  </a:lnTo>
                  <a:lnTo>
                    <a:pt x="1417423" y="826880"/>
                  </a:lnTo>
                  <a:lnTo>
                    <a:pt x="1421902" y="779615"/>
                  </a:lnTo>
                  <a:lnTo>
                    <a:pt x="1423416" y="731520"/>
                  </a:lnTo>
                  <a:lnTo>
                    <a:pt x="1421902" y="683424"/>
                  </a:lnTo>
                  <a:lnTo>
                    <a:pt x="1417423" y="636159"/>
                  </a:lnTo>
                  <a:lnTo>
                    <a:pt x="1410072" y="589821"/>
                  </a:lnTo>
                  <a:lnTo>
                    <a:pt x="1399944" y="544506"/>
                  </a:lnTo>
                  <a:lnTo>
                    <a:pt x="1387132" y="500310"/>
                  </a:lnTo>
                  <a:lnTo>
                    <a:pt x="1371730" y="457331"/>
                  </a:lnTo>
                  <a:lnTo>
                    <a:pt x="1353832" y="415664"/>
                  </a:lnTo>
                  <a:lnTo>
                    <a:pt x="1333531" y="375406"/>
                  </a:lnTo>
                  <a:lnTo>
                    <a:pt x="1310921" y="336653"/>
                  </a:lnTo>
                  <a:lnTo>
                    <a:pt x="1286097" y="299502"/>
                  </a:lnTo>
                  <a:lnTo>
                    <a:pt x="1259151" y="264049"/>
                  </a:lnTo>
                  <a:lnTo>
                    <a:pt x="1230178" y="230391"/>
                  </a:lnTo>
                  <a:lnTo>
                    <a:pt x="1199272" y="198623"/>
                  </a:lnTo>
                  <a:lnTo>
                    <a:pt x="1166525" y="168843"/>
                  </a:lnTo>
                  <a:lnTo>
                    <a:pt x="1132033" y="141146"/>
                  </a:lnTo>
                  <a:lnTo>
                    <a:pt x="1095888" y="115630"/>
                  </a:lnTo>
                  <a:lnTo>
                    <a:pt x="1069005" y="99060"/>
                  </a:lnTo>
                  <a:close/>
                </a:path>
              </a:pathLst>
            </a:custGeom>
            <a:solidFill>
              <a:srgbClr val="CCCCC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063239" y="2569464"/>
            <a:ext cx="1423670" cy="1463040"/>
            <a:chOff x="3063239" y="2569464"/>
            <a:chExt cx="1423670" cy="1463040"/>
          </a:xfrm>
        </p:grpSpPr>
        <p:sp>
          <p:nvSpPr>
            <p:cNvPr id="13" name="object 13"/>
            <p:cNvSpPr/>
            <p:nvPr/>
          </p:nvSpPr>
          <p:spPr>
            <a:xfrm>
              <a:off x="3063239" y="2569464"/>
              <a:ext cx="1423670" cy="1463040"/>
            </a:xfrm>
            <a:custGeom>
              <a:avLst/>
              <a:gdLst/>
              <a:ahLst/>
              <a:cxnLst/>
              <a:rect l="l" t="t" r="r" b="b"/>
              <a:pathLst>
                <a:path w="1423670" h="1463039">
                  <a:moveTo>
                    <a:pt x="711708" y="0"/>
                  </a:moveTo>
                  <a:lnTo>
                    <a:pt x="664913" y="1556"/>
                  </a:lnTo>
                  <a:lnTo>
                    <a:pt x="618926" y="6160"/>
                  </a:lnTo>
                  <a:lnTo>
                    <a:pt x="573841" y="13715"/>
                  </a:lnTo>
                  <a:lnTo>
                    <a:pt x="529752" y="24126"/>
                  </a:lnTo>
                  <a:lnTo>
                    <a:pt x="486753" y="37295"/>
                  </a:lnTo>
                  <a:lnTo>
                    <a:pt x="444937" y="53126"/>
                  </a:lnTo>
                  <a:lnTo>
                    <a:pt x="404398" y="71524"/>
                  </a:lnTo>
                  <a:lnTo>
                    <a:pt x="365230" y="92390"/>
                  </a:lnTo>
                  <a:lnTo>
                    <a:pt x="327527" y="115630"/>
                  </a:lnTo>
                  <a:lnTo>
                    <a:pt x="291382" y="141146"/>
                  </a:lnTo>
                  <a:lnTo>
                    <a:pt x="256890" y="168843"/>
                  </a:lnTo>
                  <a:lnTo>
                    <a:pt x="224143" y="198623"/>
                  </a:lnTo>
                  <a:lnTo>
                    <a:pt x="193237" y="230391"/>
                  </a:lnTo>
                  <a:lnTo>
                    <a:pt x="164264" y="264049"/>
                  </a:lnTo>
                  <a:lnTo>
                    <a:pt x="137318" y="299502"/>
                  </a:lnTo>
                  <a:lnTo>
                    <a:pt x="112494" y="336653"/>
                  </a:lnTo>
                  <a:lnTo>
                    <a:pt x="89884" y="375406"/>
                  </a:lnTo>
                  <a:lnTo>
                    <a:pt x="69583" y="415664"/>
                  </a:lnTo>
                  <a:lnTo>
                    <a:pt x="51685" y="457331"/>
                  </a:lnTo>
                  <a:lnTo>
                    <a:pt x="36283" y="500310"/>
                  </a:lnTo>
                  <a:lnTo>
                    <a:pt x="23471" y="544506"/>
                  </a:lnTo>
                  <a:lnTo>
                    <a:pt x="13343" y="589821"/>
                  </a:lnTo>
                  <a:lnTo>
                    <a:pt x="5992" y="636159"/>
                  </a:lnTo>
                  <a:lnTo>
                    <a:pt x="1513" y="683424"/>
                  </a:lnTo>
                  <a:lnTo>
                    <a:pt x="0" y="731520"/>
                  </a:lnTo>
                  <a:lnTo>
                    <a:pt x="1513" y="779615"/>
                  </a:lnTo>
                  <a:lnTo>
                    <a:pt x="5992" y="826880"/>
                  </a:lnTo>
                  <a:lnTo>
                    <a:pt x="13343" y="873218"/>
                  </a:lnTo>
                  <a:lnTo>
                    <a:pt x="23471" y="918533"/>
                  </a:lnTo>
                  <a:lnTo>
                    <a:pt x="36283" y="962729"/>
                  </a:lnTo>
                  <a:lnTo>
                    <a:pt x="51685" y="1005708"/>
                  </a:lnTo>
                  <a:lnTo>
                    <a:pt x="69583" y="1047375"/>
                  </a:lnTo>
                  <a:lnTo>
                    <a:pt x="89884" y="1087633"/>
                  </a:lnTo>
                  <a:lnTo>
                    <a:pt x="112494" y="1126386"/>
                  </a:lnTo>
                  <a:lnTo>
                    <a:pt x="137318" y="1163537"/>
                  </a:lnTo>
                  <a:lnTo>
                    <a:pt x="164264" y="1198990"/>
                  </a:lnTo>
                  <a:lnTo>
                    <a:pt x="193237" y="1232648"/>
                  </a:lnTo>
                  <a:lnTo>
                    <a:pt x="224143" y="1264416"/>
                  </a:lnTo>
                  <a:lnTo>
                    <a:pt x="256890" y="1294196"/>
                  </a:lnTo>
                  <a:lnTo>
                    <a:pt x="291382" y="1321893"/>
                  </a:lnTo>
                  <a:lnTo>
                    <a:pt x="327527" y="1347409"/>
                  </a:lnTo>
                  <a:lnTo>
                    <a:pt x="365230" y="1370649"/>
                  </a:lnTo>
                  <a:lnTo>
                    <a:pt x="404398" y="1391515"/>
                  </a:lnTo>
                  <a:lnTo>
                    <a:pt x="444937" y="1409913"/>
                  </a:lnTo>
                  <a:lnTo>
                    <a:pt x="486753" y="1425744"/>
                  </a:lnTo>
                  <a:lnTo>
                    <a:pt x="529752" y="1438913"/>
                  </a:lnTo>
                  <a:lnTo>
                    <a:pt x="573841" y="1449324"/>
                  </a:lnTo>
                  <a:lnTo>
                    <a:pt x="618926" y="1456879"/>
                  </a:lnTo>
                  <a:lnTo>
                    <a:pt x="664913" y="1461483"/>
                  </a:lnTo>
                  <a:lnTo>
                    <a:pt x="711708" y="1463040"/>
                  </a:lnTo>
                  <a:lnTo>
                    <a:pt x="758502" y="1461483"/>
                  </a:lnTo>
                  <a:lnTo>
                    <a:pt x="804489" y="1456879"/>
                  </a:lnTo>
                  <a:lnTo>
                    <a:pt x="849574" y="1449324"/>
                  </a:lnTo>
                  <a:lnTo>
                    <a:pt x="893663" y="1438913"/>
                  </a:lnTo>
                  <a:lnTo>
                    <a:pt x="936662" y="1425744"/>
                  </a:lnTo>
                  <a:lnTo>
                    <a:pt x="978478" y="1409913"/>
                  </a:lnTo>
                  <a:lnTo>
                    <a:pt x="1019017" y="1391515"/>
                  </a:lnTo>
                  <a:lnTo>
                    <a:pt x="1058185" y="1370649"/>
                  </a:lnTo>
                  <a:lnTo>
                    <a:pt x="1069005" y="1363980"/>
                  </a:lnTo>
                  <a:lnTo>
                    <a:pt x="711708" y="1363980"/>
                  </a:lnTo>
                  <a:lnTo>
                    <a:pt x="663833" y="1362076"/>
                  </a:lnTo>
                  <a:lnTo>
                    <a:pt x="616966" y="1356461"/>
                  </a:lnTo>
                  <a:lnTo>
                    <a:pt x="571242" y="1347273"/>
                  </a:lnTo>
                  <a:lnTo>
                    <a:pt x="526797" y="1334655"/>
                  </a:lnTo>
                  <a:lnTo>
                    <a:pt x="483769" y="1318746"/>
                  </a:lnTo>
                  <a:lnTo>
                    <a:pt x="442293" y="1299687"/>
                  </a:lnTo>
                  <a:lnTo>
                    <a:pt x="402505" y="1277620"/>
                  </a:lnTo>
                  <a:lnTo>
                    <a:pt x="364542" y="1252684"/>
                  </a:lnTo>
                  <a:lnTo>
                    <a:pt x="328539" y="1225020"/>
                  </a:lnTo>
                  <a:lnTo>
                    <a:pt x="294634" y="1194770"/>
                  </a:lnTo>
                  <a:lnTo>
                    <a:pt x="262962" y="1162073"/>
                  </a:lnTo>
                  <a:lnTo>
                    <a:pt x="233660" y="1127071"/>
                  </a:lnTo>
                  <a:lnTo>
                    <a:pt x="206864" y="1089904"/>
                  </a:lnTo>
                  <a:lnTo>
                    <a:pt x="182710" y="1050713"/>
                  </a:lnTo>
                  <a:lnTo>
                    <a:pt x="161335" y="1009638"/>
                  </a:lnTo>
                  <a:lnTo>
                    <a:pt x="142874" y="966821"/>
                  </a:lnTo>
                  <a:lnTo>
                    <a:pt x="127464" y="922402"/>
                  </a:lnTo>
                  <a:lnTo>
                    <a:pt x="115241" y="876522"/>
                  </a:lnTo>
                  <a:lnTo>
                    <a:pt x="106342" y="829321"/>
                  </a:lnTo>
                  <a:lnTo>
                    <a:pt x="100903" y="780940"/>
                  </a:lnTo>
                  <a:lnTo>
                    <a:pt x="99060" y="731520"/>
                  </a:lnTo>
                  <a:lnTo>
                    <a:pt x="100903" y="682099"/>
                  </a:lnTo>
                  <a:lnTo>
                    <a:pt x="106342" y="633718"/>
                  </a:lnTo>
                  <a:lnTo>
                    <a:pt x="115241" y="586517"/>
                  </a:lnTo>
                  <a:lnTo>
                    <a:pt x="127464" y="540637"/>
                  </a:lnTo>
                  <a:lnTo>
                    <a:pt x="142874" y="496218"/>
                  </a:lnTo>
                  <a:lnTo>
                    <a:pt x="161335" y="453401"/>
                  </a:lnTo>
                  <a:lnTo>
                    <a:pt x="182710" y="412326"/>
                  </a:lnTo>
                  <a:lnTo>
                    <a:pt x="206864" y="373135"/>
                  </a:lnTo>
                  <a:lnTo>
                    <a:pt x="233660" y="335968"/>
                  </a:lnTo>
                  <a:lnTo>
                    <a:pt x="262962" y="300966"/>
                  </a:lnTo>
                  <a:lnTo>
                    <a:pt x="294634" y="268269"/>
                  </a:lnTo>
                  <a:lnTo>
                    <a:pt x="328539" y="238019"/>
                  </a:lnTo>
                  <a:lnTo>
                    <a:pt x="364542" y="210355"/>
                  </a:lnTo>
                  <a:lnTo>
                    <a:pt x="402505" y="185420"/>
                  </a:lnTo>
                  <a:lnTo>
                    <a:pt x="442293" y="163352"/>
                  </a:lnTo>
                  <a:lnTo>
                    <a:pt x="483769" y="144293"/>
                  </a:lnTo>
                  <a:lnTo>
                    <a:pt x="526797" y="128384"/>
                  </a:lnTo>
                  <a:lnTo>
                    <a:pt x="571242" y="115766"/>
                  </a:lnTo>
                  <a:lnTo>
                    <a:pt x="616966" y="106578"/>
                  </a:lnTo>
                  <a:lnTo>
                    <a:pt x="663833" y="100963"/>
                  </a:lnTo>
                  <a:lnTo>
                    <a:pt x="711708" y="99060"/>
                  </a:lnTo>
                  <a:lnTo>
                    <a:pt x="1069005" y="99060"/>
                  </a:lnTo>
                  <a:lnTo>
                    <a:pt x="1058185" y="92390"/>
                  </a:lnTo>
                  <a:lnTo>
                    <a:pt x="1019017" y="71524"/>
                  </a:lnTo>
                  <a:lnTo>
                    <a:pt x="978478" y="53126"/>
                  </a:lnTo>
                  <a:lnTo>
                    <a:pt x="936662" y="37295"/>
                  </a:lnTo>
                  <a:lnTo>
                    <a:pt x="893663" y="24126"/>
                  </a:lnTo>
                  <a:lnTo>
                    <a:pt x="849574" y="13715"/>
                  </a:lnTo>
                  <a:lnTo>
                    <a:pt x="804489" y="6160"/>
                  </a:lnTo>
                  <a:lnTo>
                    <a:pt x="758502" y="1556"/>
                  </a:lnTo>
                  <a:lnTo>
                    <a:pt x="711708" y="0"/>
                  </a:lnTo>
                  <a:close/>
                </a:path>
                <a:path w="1423670" h="1463039">
                  <a:moveTo>
                    <a:pt x="1069005" y="99060"/>
                  </a:moveTo>
                  <a:lnTo>
                    <a:pt x="711708" y="99060"/>
                  </a:lnTo>
                  <a:lnTo>
                    <a:pt x="759582" y="100963"/>
                  </a:lnTo>
                  <a:lnTo>
                    <a:pt x="806449" y="106578"/>
                  </a:lnTo>
                  <a:lnTo>
                    <a:pt x="852173" y="115766"/>
                  </a:lnTo>
                  <a:lnTo>
                    <a:pt x="896618" y="128384"/>
                  </a:lnTo>
                  <a:lnTo>
                    <a:pt x="939646" y="144293"/>
                  </a:lnTo>
                  <a:lnTo>
                    <a:pt x="981122" y="163352"/>
                  </a:lnTo>
                  <a:lnTo>
                    <a:pt x="1020910" y="185420"/>
                  </a:lnTo>
                  <a:lnTo>
                    <a:pt x="1058873" y="210355"/>
                  </a:lnTo>
                  <a:lnTo>
                    <a:pt x="1094876" y="238019"/>
                  </a:lnTo>
                  <a:lnTo>
                    <a:pt x="1128781" y="268269"/>
                  </a:lnTo>
                  <a:lnTo>
                    <a:pt x="1160453" y="300966"/>
                  </a:lnTo>
                  <a:lnTo>
                    <a:pt x="1189755" y="335968"/>
                  </a:lnTo>
                  <a:lnTo>
                    <a:pt x="1216551" y="373135"/>
                  </a:lnTo>
                  <a:lnTo>
                    <a:pt x="1240705" y="412326"/>
                  </a:lnTo>
                  <a:lnTo>
                    <a:pt x="1262080" y="453401"/>
                  </a:lnTo>
                  <a:lnTo>
                    <a:pt x="1280541" y="496218"/>
                  </a:lnTo>
                  <a:lnTo>
                    <a:pt x="1295951" y="540637"/>
                  </a:lnTo>
                  <a:lnTo>
                    <a:pt x="1308174" y="586517"/>
                  </a:lnTo>
                  <a:lnTo>
                    <a:pt x="1317073" y="633718"/>
                  </a:lnTo>
                  <a:lnTo>
                    <a:pt x="1322512" y="682099"/>
                  </a:lnTo>
                  <a:lnTo>
                    <a:pt x="1324356" y="731520"/>
                  </a:lnTo>
                  <a:lnTo>
                    <a:pt x="1322512" y="780940"/>
                  </a:lnTo>
                  <a:lnTo>
                    <a:pt x="1317073" y="829321"/>
                  </a:lnTo>
                  <a:lnTo>
                    <a:pt x="1308174" y="876522"/>
                  </a:lnTo>
                  <a:lnTo>
                    <a:pt x="1295951" y="922402"/>
                  </a:lnTo>
                  <a:lnTo>
                    <a:pt x="1280541" y="966821"/>
                  </a:lnTo>
                  <a:lnTo>
                    <a:pt x="1262080" y="1009638"/>
                  </a:lnTo>
                  <a:lnTo>
                    <a:pt x="1240705" y="1050713"/>
                  </a:lnTo>
                  <a:lnTo>
                    <a:pt x="1216551" y="1089904"/>
                  </a:lnTo>
                  <a:lnTo>
                    <a:pt x="1189755" y="1127071"/>
                  </a:lnTo>
                  <a:lnTo>
                    <a:pt x="1160453" y="1162073"/>
                  </a:lnTo>
                  <a:lnTo>
                    <a:pt x="1128781" y="1194770"/>
                  </a:lnTo>
                  <a:lnTo>
                    <a:pt x="1094876" y="1225020"/>
                  </a:lnTo>
                  <a:lnTo>
                    <a:pt x="1058873" y="1252684"/>
                  </a:lnTo>
                  <a:lnTo>
                    <a:pt x="1020910" y="1277620"/>
                  </a:lnTo>
                  <a:lnTo>
                    <a:pt x="981122" y="1299687"/>
                  </a:lnTo>
                  <a:lnTo>
                    <a:pt x="939646" y="1318746"/>
                  </a:lnTo>
                  <a:lnTo>
                    <a:pt x="896618" y="1334655"/>
                  </a:lnTo>
                  <a:lnTo>
                    <a:pt x="852173" y="1347273"/>
                  </a:lnTo>
                  <a:lnTo>
                    <a:pt x="806449" y="1356461"/>
                  </a:lnTo>
                  <a:lnTo>
                    <a:pt x="759582" y="1362076"/>
                  </a:lnTo>
                  <a:lnTo>
                    <a:pt x="711708" y="1363980"/>
                  </a:lnTo>
                  <a:lnTo>
                    <a:pt x="1069005" y="1363980"/>
                  </a:lnTo>
                  <a:lnTo>
                    <a:pt x="1132033" y="1321893"/>
                  </a:lnTo>
                  <a:lnTo>
                    <a:pt x="1166525" y="1294196"/>
                  </a:lnTo>
                  <a:lnTo>
                    <a:pt x="1199272" y="1264416"/>
                  </a:lnTo>
                  <a:lnTo>
                    <a:pt x="1230178" y="1232648"/>
                  </a:lnTo>
                  <a:lnTo>
                    <a:pt x="1259151" y="1198990"/>
                  </a:lnTo>
                  <a:lnTo>
                    <a:pt x="1286097" y="1163537"/>
                  </a:lnTo>
                  <a:lnTo>
                    <a:pt x="1310921" y="1126386"/>
                  </a:lnTo>
                  <a:lnTo>
                    <a:pt x="1333531" y="1087633"/>
                  </a:lnTo>
                  <a:lnTo>
                    <a:pt x="1353832" y="1047375"/>
                  </a:lnTo>
                  <a:lnTo>
                    <a:pt x="1371730" y="1005708"/>
                  </a:lnTo>
                  <a:lnTo>
                    <a:pt x="1387132" y="962729"/>
                  </a:lnTo>
                  <a:lnTo>
                    <a:pt x="1399944" y="918533"/>
                  </a:lnTo>
                  <a:lnTo>
                    <a:pt x="1410072" y="873218"/>
                  </a:lnTo>
                  <a:lnTo>
                    <a:pt x="1417423" y="826880"/>
                  </a:lnTo>
                  <a:lnTo>
                    <a:pt x="1421902" y="779615"/>
                  </a:lnTo>
                  <a:lnTo>
                    <a:pt x="1423415" y="731520"/>
                  </a:lnTo>
                  <a:lnTo>
                    <a:pt x="1421902" y="683424"/>
                  </a:lnTo>
                  <a:lnTo>
                    <a:pt x="1417423" y="636159"/>
                  </a:lnTo>
                  <a:lnTo>
                    <a:pt x="1410072" y="589821"/>
                  </a:lnTo>
                  <a:lnTo>
                    <a:pt x="1399944" y="544506"/>
                  </a:lnTo>
                  <a:lnTo>
                    <a:pt x="1387132" y="500310"/>
                  </a:lnTo>
                  <a:lnTo>
                    <a:pt x="1371730" y="457331"/>
                  </a:lnTo>
                  <a:lnTo>
                    <a:pt x="1353832" y="415664"/>
                  </a:lnTo>
                  <a:lnTo>
                    <a:pt x="1333531" y="375406"/>
                  </a:lnTo>
                  <a:lnTo>
                    <a:pt x="1310921" y="336653"/>
                  </a:lnTo>
                  <a:lnTo>
                    <a:pt x="1286097" y="299502"/>
                  </a:lnTo>
                  <a:lnTo>
                    <a:pt x="1259151" y="264049"/>
                  </a:lnTo>
                  <a:lnTo>
                    <a:pt x="1230178" y="230391"/>
                  </a:lnTo>
                  <a:lnTo>
                    <a:pt x="1199272" y="198623"/>
                  </a:lnTo>
                  <a:lnTo>
                    <a:pt x="1166525" y="168843"/>
                  </a:lnTo>
                  <a:lnTo>
                    <a:pt x="1132033" y="141146"/>
                  </a:lnTo>
                  <a:lnTo>
                    <a:pt x="1095888" y="115630"/>
                  </a:lnTo>
                  <a:lnTo>
                    <a:pt x="1069005" y="99060"/>
                  </a:lnTo>
                  <a:close/>
                </a:path>
              </a:pathLst>
            </a:custGeom>
            <a:solidFill>
              <a:srgbClr val="CCCCC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73551" y="3026664"/>
              <a:ext cx="1002791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5391911" y="2569464"/>
            <a:ext cx="1423670" cy="1463040"/>
            <a:chOff x="5391911" y="2569464"/>
            <a:chExt cx="1423670" cy="1463040"/>
          </a:xfrm>
        </p:grpSpPr>
        <p:sp>
          <p:nvSpPr>
            <p:cNvPr id="16" name="object 16"/>
            <p:cNvSpPr/>
            <p:nvPr/>
          </p:nvSpPr>
          <p:spPr>
            <a:xfrm>
              <a:off x="5638396" y="3172532"/>
              <a:ext cx="1001249" cy="302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91911" y="2569464"/>
              <a:ext cx="1423670" cy="1463040"/>
            </a:xfrm>
            <a:custGeom>
              <a:avLst/>
              <a:gdLst/>
              <a:ahLst/>
              <a:cxnLst/>
              <a:rect l="l" t="t" r="r" b="b"/>
              <a:pathLst>
                <a:path w="1423670" h="1463039">
                  <a:moveTo>
                    <a:pt x="711708" y="0"/>
                  </a:moveTo>
                  <a:lnTo>
                    <a:pt x="664913" y="1556"/>
                  </a:lnTo>
                  <a:lnTo>
                    <a:pt x="618926" y="6160"/>
                  </a:lnTo>
                  <a:lnTo>
                    <a:pt x="573841" y="13715"/>
                  </a:lnTo>
                  <a:lnTo>
                    <a:pt x="529752" y="24126"/>
                  </a:lnTo>
                  <a:lnTo>
                    <a:pt x="486753" y="37295"/>
                  </a:lnTo>
                  <a:lnTo>
                    <a:pt x="444937" y="53126"/>
                  </a:lnTo>
                  <a:lnTo>
                    <a:pt x="404398" y="71524"/>
                  </a:lnTo>
                  <a:lnTo>
                    <a:pt x="365230" y="92390"/>
                  </a:lnTo>
                  <a:lnTo>
                    <a:pt x="327527" y="115630"/>
                  </a:lnTo>
                  <a:lnTo>
                    <a:pt x="291382" y="141146"/>
                  </a:lnTo>
                  <a:lnTo>
                    <a:pt x="256890" y="168843"/>
                  </a:lnTo>
                  <a:lnTo>
                    <a:pt x="224143" y="198623"/>
                  </a:lnTo>
                  <a:lnTo>
                    <a:pt x="193237" y="230391"/>
                  </a:lnTo>
                  <a:lnTo>
                    <a:pt x="164264" y="264049"/>
                  </a:lnTo>
                  <a:lnTo>
                    <a:pt x="137318" y="299502"/>
                  </a:lnTo>
                  <a:lnTo>
                    <a:pt x="112494" y="336653"/>
                  </a:lnTo>
                  <a:lnTo>
                    <a:pt x="89884" y="375406"/>
                  </a:lnTo>
                  <a:lnTo>
                    <a:pt x="69583" y="415664"/>
                  </a:lnTo>
                  <a:lnTo>
                    <a:pt x="51685" y="457331"/>
                  </a:lnTo>
                  <a:lnTo>
                    <a:pt x="36283" y="500310"/>
                  </a:lnTo>
                  <a:lnTo>
                    <a:pt x="23471" y="544506"/>
                  </a:lnTo>
                  <a:lnTo>
                    <a:pt x="13343" y="589821"/>
                  </a:lnTo>
                  <a:lnTo>
                    <a:pt x="5992" y="636159"/>
                  </a:lnTo>
                  <a:lnTo>
                    <a:pt x="1513" y="683424"/>
                  </a:lnTo>
                  <a:lnTo>
                    <a:pt x="0" y="731520"/>
                  </a:lnTo>
                  <a:lnTo>
                    <a:pt x="1513" y="779615"/>
                  </a:lnTo>
                  <a:lnTo>
                    <a:pt x="5992" y="826880"/>
                  </a:lnTo>
                  <a:lnTo>
                    <a:pt x="13343" y="873218"/>
                  </a:lnTo>
                  <a:lnTo>
                    <a:pt x="23471" y="918533"/>
                  </a:lnTo>
                  <a:lnTo>
                    <a:pt x="36283" y="962729"/>
                  </a:lnTo>
                  <a:lnTo>
                    <a:pt x="51685" y="1005708"/>
                  </a:lnTo>
                  <a:lnTo>
                    <a:pt x="69583" y="1047375"/>
                  </a:lnTo>
                  <a:lnTo>
                    <a:pt x="89884" y="1087633"/>
                  </a:lnTo>
                  <a:lnTo>
                    <a:pt x="112494" y="1126386"/>
                  </a:lnTo>
                  <a:lnTo>
                    <a:pt x="137318" y="1163537"/>
                  </a:lnTo>
                  <a:lnTo>
                    <a:pt x="164264" y="1198990"/>
                  </a:lnTo>
                  <a:lnTo>
                    <a:pt x="193237" y="1232648"/>
                  </a:lnTo>
                  <a:lnTo>
                    <a:pt x="224143" y="1264416"/>
                  </a:lnTo>
                  <a:lnTo>
                    <a:pt x="256890" y="1294196"/>
                  </a:lnTo>
                  <a:lnTo>
                    <a:pt x="291382" y="1321893"/>
                  </a:lnTo>
                  <a:lnTo>
                    <a:pt x="327527" y="1347409"/>
                  </a:lnTo>
                  <a:lnTo>
                    <a:pt x="365230" y="1370649"/>
                  </a:lnTo>
                  <a:lnTo>
                    <a:pt x="404398" y="1391515"/>
                  </a:lnTo>
                  <a:lnTo>
                    <a:pt x="444937" y="1409913"/>
                  </a:lnTo>
                  <a:lnTo>
                    <a:pt x="486753" y="1425744"/>
                  </a:lnTo>
                  <a:lnTo>
                    <a:pt x="529752" y="1438913"/>
                  </a:lnTo>
                  <a:lnTo>
                    <a:pt x="573841" y="1449324"/>
                  </a:lnTo>
                  <a:lnTo>
                    <a:pt x="618926" y="1456879"/>
                  </a:lnTo>
                  <a:lnTo>
                    <a:pt x="664913" y="1461483"/>
                  </a:lnTo>
                  <a:lnTo>
                    <a:pt x="711708" y="1463040"/>
                  </a:lnTo>
                  <a:lnTo>
                    <a:pt x="758502" y="1461483"/>
                  </a:lnTo>
                  <a:lnTo>
                    <a:pt x="804489" y="1456879"/>
                  </a:lnTo>
                  <a:lnTo>
                    <a:pt x="849574" y="1449324"/>
                  </a:lnTo>
                  <a:lnTo>
                    <a:pt x="893663" y="1438913"/>
                  </a:lnTo>
                  <a:lnTo>
                    <a:pt x="936662" y="1425744"/>
                  </a:lnTo>
                  <a:lnTo>
                    <a:pt x="978478" y="1409913"/>
                  </a:lnTo>
                  <a:lnTo>
                    <a:pt x="1019017" y="1391515"/>
                  </a:lnTo>
                  <a:lnTo>
                    <a:pt x="1058185" y="1370649"/>
                  </a:lnTo>
                  <a:lnTo>
                    <a:pt x="1069005" y="1363980"/>
                  </a:lnTo>
                  <a:lnTo>
                    <a:pt x="711708" y="1363980"/>
                  </a:lnTo>
                  <a:lnTo>
                    <a:pt x="663833" y="1362076"/>
                  </a:lnTo>
                  <a:lnTo>
                    <a:pt x="616966" y="1356461"/>
                  </a:lnTo>
                  <a:lnTo>
                    <a:pt x="571242" y="1347273"/>
                  </a:lnTo>
                  <a:lnTo>
                    <a:pt x="526797" y="1334655"/>
                  </a:lnTo>
                  <a:lnTo>
                    <a:pt x="483769" y="1318746"/>
                  </a:lnTo>
                  <a:lnTo>
                    <a:pt x="442293" y="1299687"/>
                  </a:lnTo>
                  <a:lnTo>
                    <a:pt x="402505" y="1277620"/>
                  </a:lnTo>
                  <a:lnTo>
                    <a:pt x="364542" y="1252684"/>
                  </a:lnTo>
                  <a:lnTo>
                    <a:pt x="328539" y="1225020"/>
                  </a:lnTo>
                  <a:lnTo>
                    <a:pt x="294634" y="1194770"/>
                  </a:lnTo>
                  <a:lnTo>
                    <a:pt x="262962" y="1162073"/>
                  </a:lnTo>
                  <a:lnTo>
                    <a:pt x="233660" y="1127071"/>
                  </a:lnTo>
                  <a:lnTo>
                    <a:pt x="206864" y="1089904"/>
                  </a:lnTo>
                  <a:lnTo>
                    <a:pt x="182710" y="1050713"/>
                  </a:lnTo>
                  <a:lnTo>
                    <a:pt x="161335" y="1009638"/>
                  </a:lnTo>
                  <a:lnTo>
                    <a:pt x="142874" y="966821"/>
                  </a:lnTo>
                  <a:lnTo>
                    <a:pt x="127464" y="922402"/>
                  </a:lnTo>
                  <a:lnTo>
                    <a:pt x="115241" y="876522"/>
                  </a:lnTo>
                  <a:lnTo>
                    <a:pt x="106342" y="829321"/>
                  </a:lnTo>
                  <a:lnTo>
                    <a:pt x="100903" y="780940"/>
                  </a:lnTo>
                  <a:lnTo>
                    <a:pt x="99060" y="731520"/>
                  </a:lnTo>
                  <a:lnTo>
                    <a:pt x="100903" y="682099"/>
                  </a:lnTo>
                  <a:lnTo>
                    <a:pt x="106342" y="633718"/>
                  </a:lnTo>
                  <a:lnTo>
                    <a:pt x="115241" y="586517"/>
                  </a:lnTo>
                  <a:lnTo>
                    <a:pt x="127464" y="540637"/>
                  </a:lnTo>
                  <a:lnTo>
                    <a:pt x="142874" y="496218"/>
                  </a:lnTo>
                  <a:lnTo>
                    <a:pt x="161335" y="453401"/>
                  </a:lnTo>
                  <a:lnTo>
                    <a:pt x="182710" y="412326"/>
                  </a:lnTo>
                  <a:lnTo>
                    <a:pt x="206864" y="373135"/>
                  </a:lnTo>
                  <a:lnTo>
                    <a:pt x="233660" y="335968"/>
                  </a:lnTo>
                  <a:lnTo>
                    <a:pt x="262962" y="300966"/>
                  </a:lnTo>
                  <a:lnTo>
                    <a:pt x="294634" y="268269"/>
                  </a:lnTo>
                  <a:lnTo>
                    <a:pt x="328539" y="238019"/>
                  </a:lnTo>
                  <a:lnTo>
                    <a:pt x="364542" y="210355"/>
                  </a:lnTo>
                  <a:lnTo>
                    <a:pt x="402505" y="185420"/>
                  </a:lnTo>
                  <a:lnTo>
                    <a:pt x="442293" y="163352"/>
                  </a:lnTo>
                  <a:lnTo>
                    <a:pt x="483769" y="144293"/>
                  </a:lnTo>
                  <a:lnTo>
                    <a:pt x="526797" y="128384"/>
                  </a:lnTo>
                  <a:lnTo>
                    <a:pt x="571242" y="115766"/>
                  </a:lnTo>
                  <a:lnTo>
                    <a:pt x="616966" y="106578"/>
                  </a:lnTo>
                  <a:lnTo>
                    <a:pt x="663833" y="100963"/>
                  </a:lnTo>
                  <a:lnTo>
                    <a:pt x="711708" y="99060"/>
                  </a:lnTo>
                  <a:lnTo>
                    <a:pt x="1069005" y="99060"/>
                  </a:lnTo>
                  <a:lnTo>
                    <a:pt x="1058185" y="92390"/>
                  </a:lnTo>
                  <a:lnTo>
                    <a:pt x="1019017" y="71524"/>
                  </a:lnTo>
                  <a:lnTo>
                    <a:pt x="978478" y="53126"/>
                  </a:lnTo>
                  <a:lnTo>
                    <a:pt x="936662" y="37295"/>
                  </a:lnTo>
                  <a:lnTo>
                    <a:pt x="893663" y="24126"/>
                  </a:lnTo>
                  <a:lnTo>
                    <a:pt x="849574" y="13715"/>
                  </a:lnTo>
                  <a:lnTo>
                    <a:pt x="804489" y="6160"/>
                  </a:lnTo>
                  <a:lnTo>
                    <a:pt x="758502" y="1556"/>
                  </a:lnTo>
                  <a:lnTo>
                    <a:pt x="711708" y="0"/>
                  </a:lnTo>
                  <a:close/>
                </a:path>
                <a:path w="1423670" h="1463039">
                  <a:moveTo>
                    <a:pt x="1069005" y="99060"/>
                  </a:moveTo>
                  <a:lnTo>
                    <a:pt x="711708" y="99060"/>
                  </a:lnTo>
                  <a:lnTo>
                    <a:pt x="759582" y="100963"/>
                  </a:lnTo>
                  <a:lnTo>
                    <a:pt x="806449" y="106578"/>
                  </a:lnTo>
                  <a:lnTo>
                    <a:pt x="852173" y="115766"/>
                  </a:lnTo>
                  <a:lnTo>
                    <a:pt x="896618" y="128384"/>
                  </a:lnTo>
                  <a:lnTo>
                    <a:pt x="939646" y="144293"/>
                  </a:lnTo>
                  <a:lnTo>
                    <a:pt x="981122" y="163352"/>
                  </a:lnTo>
                  <a:lnTo>
                    <a:pt x="1020910" y="185420"/>
                  </a:lnTo>
                  <a:lnTo>
                    <a:pt x="1058873" y="210355"/>
                  </a:lnTo>
                  <a:lnTo>
                    <a:pt x="1094876" y="238019"/>
                  </a:lnTo>
                  <a:lnTo>
                    <a:pt x="1128781" y="268269"/>
                  </a:lnTo>
                  <a:lnTo>
                    <a:pt x="1160453" y="300966"/>
                  </a:lnTo>
                  <a:lnTo>
                    <a:pt x="1189755" y="335968"/>
                  </a:lnTo>
                  <a:lnTo>
                    <a:pt x="1216551" y="373135"/>
                  </a:lnTo>
                  <a:lnTo>
                    <a:pt x="1240705" y="412326"/>
                  </a:lnTo>
                  <a:lnTo>
                    <a:pt x="1262080" y="453401"/>
                  </a:lnTo>
                  <a:lnTo>
                    <a:pt x="1280541" y="496218"/>
                  </a:lnTo>
                  <a:lnTo>
                    <a:pt x="1295951" y="540637"/>
                  </a:lnTo>
                  <a:lnTo>
                    <a:pt x="1308174" y="586517"/>
                  </a:lnTo>
                  <a:lnTo>
                    <a:pt x="1317073" y="633718"/>
                  </a:lnTo>
                  <a:lnTo>
                    <a:pt x="1322512" y="682099"/>
                  </a:lnTo>
                  <a:lnTo>
                    <a:pt x="1324356" y="731520"/>
                  </a:lnTo>
                  <a:lnTo>
                    <a:pt x="1322512" y="780940"/>
                  </a:lnTo>
                  <a:lnTo>
                    <a:pt x="1317073" y="829321"/>
                  </a:lnTo>
                  <a:lnTo>
                    <a:pt x="1308174" y="876522"/>
                  </a:lnTo>
                  <a:lnTo>
                    <a:pt x="1295951" y="922402"/>
                  </a:lnTo>
                  <a:lnTo>
                    <a:pt x="1280541" y="966821"/>
                  </a:lnTo>
                  <a:lnTo>
                    <a:pt x="1262080" y="1009638"/>
                  </a:lnTo>
                  <a:lnTo>
                    <a:pt x="1240705" y="1050713"/>
                  </a:lnTo>
                  <a:lnTo>
                    <a:pt x="1216551" y="1089904"/>
                  </a:lnTo>
                  <a:lnTo>
                    <a:pt x="1189755" y="1127071"/>
                  </a:lnTo>
                  <a:lnTo>
                    <a:pt x="1160453" y="1162073"/>
                  </a:lnTo>
                  <a:lnTo>
                    <a:pt x="1128781" y="1194770"/>
                  </a:lnTo>
                  <a:lnTo>
                    <a:pt x="1094876" y="1225020"/>
                  </a:lnTo>
                  <a:lnTo>
                    <a:pt x="1058873" y="1252684"/>
                  </a:lnTo>
                  <a:lnTo>
                    <a:pt x="1020910" y="1277620"/>
                  </a:lnTo>
                  <a:lnTo>
                    <a:pt x="981122" y="1299687"/>
                  </a:lnTo>
                  <a:lnTo>
                    <a:pt x="939646" y="1318746"/>
                  </a:lnTo>
                  <a:lnTo>
                    <a:pt x="896618" y="1334655"/>
                  </a:lnTo>
                  <a:lnTo>
                    <a:pt x="852173" y="1347273"/>
                  </a:lnTo>
                  <a:lnTo>
                    <a:pt x="806449" y="1356461"/>
                  </a:lnTo>
                  <a:lnTo>
                    <a:pt x="759582" y="1362076"/>
                  </a:lnTo>
                  <a:lnTo>
                    <a:pt x="711708" y="1363980"/>
                  </a:lnTo>
                  <a:lnTo>
                    <a:pt x="1069005" y="1363980"/>
                  </a:lnTo>
                  <a:lnTo>
                    <a:pt x="1132033" y="1321893"/>
                  </a:lnTo>
                  <a:lnTo>
                    <a:pt x="1166525" y="1294196"/>
                  </a:lnTo>
                  <a:lnTo>
                    <a:pt x="1199272" y="1264416"/>
                  </a:lnTo>
                  <a:lnTo>
                    <a:pt x="1230178" y="1232648"/>
                  </a:lnTo>
                  <a:lnTo>
                    <a:pt x="1259151" y="1198990"/>
                  </a:lnTo>
                  <a:lnTo>
                    <a:pt x="1286097" y="1163537"/>
                  </a:lnTo>
                  <a:lnTo>
                    <a:pt x="1310921" y="1126386"/>
                  </a:lnTo>
                  <a:lnTo>
                    <a:pt x="1333531" y="1087633"/>
                  </a:lnTo>
                  <a:lnTo>
                    <a:pt x="1353832" y="1047375"/>
                  </a:lnTo>
                  <a:lnTo>
                    <a:pt x="1371730" y="1005708"/>
                  </a:lnTo>
                  <a:lnTo>
                    <a:pt x="1387132" y="962729"/>
                  </a:lnTo>
                  <a:lnTo>
                    <a:pt x="1399944" y="918533"/>
                  </a:lnTo>
                  <a:lnTo>
                    <a:pt x="1410072" y="873218"/>
                  </a:lnTo>
                  <a:lnTo>
                    <a:pt x="1417423" y="826880"/>
                  </a:lnTo>
                  <a:lnTo>
                    <a:pt x="1421902" y="779615"/>
                  </a:lnTo>
                  <a:lnTo>
                    <a:pt x="1423415" y="731520"/>
                  </a:lnTo>
                  <a:lnTo>
                    <a:pt x="1421902" y="683424"/>
                  </a:lnTo>
                  <a:lnTo>
                    <a:pt x="1417423" y="636159"/>
                  </a:lnTo>
                  <a:lnTo>
                    <a:pt x="1410072" y="589821"/>
                  </a:lnTo>
                  <a:lnTo>
                    <a:pt x="1399944" y="544506"/>
                  </a:lnTo>
                  <a:lnTo>
                    <a:pt x="1387132" y="500310"/>
                  </a:lnTo>
                  <a:lnTo>
                    <a:pt x="1371730" y="457331"/>
                  </a:lnTo>
                  <a:lnTo>
                    <a:pt x="1353832" y="415664"/>
                  </a:lnTo>
                  <a:lnTo>
                    <a:pt x="1333531" y="375406"/>
                  </a:lnTo>
                  <a:lnTo>
                    <a:pt x="1310921" y="336653"/>
                  </a:lnTo>
                  <a:lnTo>
                    <a:pt x="1286097" y="299502"/>
                  </a:lnTo>
                  <a:lnTo>
                    <a:pt x="1259151" y="264049"/>
                  </a:lnTo>
                  <a:lnTo>
                    <a:pt x="1230178" y="230391"/>
                  </a:lnTo>
                  <a:lnTo>
                    <a:pt x="1199272" y="198623"/>
                  </a:lnTo>
                  <a:lnTo>
                    <a:pt x="1166525" y="168843"/>
                  </a:lnTo>
                  <a:lnTo>
                    <a:pt x="1132033" y="141146"/>
                  </a:lnTo>
                  <a:lnTo>
                    <a:pt x="1095888" y="115630"/>
                  </a:lnTo>
                  <a:lnTo>
                    <a:pt x="1069005" y="99060"/>
                  </a:lnTo>
                  <a:close/>
                </a:path>
              </a:pathLst>
            </a:custGeom>
            <a:solidFill>
              <a:srgbClr val="CCCCC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0179998" y="2849943"/>
            <a:ext cx="1033780" cy="902335"/>
            <a:chOff x="10179998" y="2849943"/>
            <a:chExt cx="1033780" cy="902335"/>
          </a:xfrm>
        </p:grpSpPr>
        <p:sp>
          <p:nvSpPr>
            <p:cNvPr id="19" name="object 19"/>
            <p:cNvSpPr/>
            <p:nvPr/>
          </p:nvSpPr>
          <p:spPr>
            <a:xfrm>
              <a:off x="10179998" y="3160775"/>
              <a:ext cx="345185" cy="4602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320527" y="2849943"/>
              <a:ext cx="530351" cy="2833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893551" y="3051047"/>
              <a:ext cx="320040" cy="3200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18647" y="3380231"/>
              <a:ext cx="374903" cy="3718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004042" y="326390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0031" y="1622551"/>
            <a:ext cx="9838690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000" spc="10">
                <a:latin typeface="Arial"/>
                <a:cs typeface="Arial"/>
              </a:rPr>
              <a:t>With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Cloud Foundry </a:t>
            </a:r>
            <a:r>
              <a:rPr dirty="0" sz="2000" spc="-5">
                <a:latin typeface="Arial"/>
                <a:cs typeface="Arial"/>
              </a:rPr>
              <a:t>environment, </a:t>
            </a:r>
            <a:r>
              <a:rPr dirty="0" sz="2000" spc="-15">
                <a:latin typeface="Arial"/>
                <a:cs typeface="Arial"/>
              </a:rPr>
              <a:t>SAP </a:t>
            </a:r>
            <a:r>
              <a:rPr dirty="0" sz="2000" spc="-10">
                <a:latin typeface="Arial"/>
                <a:cs typeface="Arial"/>
              </a:rPr>
              <a:t>Cloud </a:t>
            </a:r>
            <a:r>
              <a:rPr dirty="0" sz="2000" spc="-5">
                <a:latin typeface="Arial"/>
                <a:cs typeface="Arial"/>
              </a:rPr>
              <a:t>Platform </a:t>
            </a:r>
            <a:r>
              <a:rPr dirty="0" sz="2000" spc="-10">
                <a:latin typeface="Arial"/>
                <a:cs typeface="Arial"/>
              </a:rPr>
              <a:t>enables </a:t>
            </a:r>
            <a:r>
              <a:rPr dirty="0" sz="2000" spc="-5">
                <a:latin typeface="Arial"/>
                <a:cs typeface="Arial"/>
              </a:rPr>
              <a:t>the use of </a:t>
            </a:r>
            <a:r>
              <a:rPr dirty="0" sz="2000" spc="-10">
                <a:latin typeface="Arial"/>
                <a:cs typeface="Arial"/>
              </a:rPr>
              <a:t>additional  </a:t>
            </a:r>
            <a:r>
              <a:rPr dirty="0" sz="2000">
                <a:latin typeface="Arial"/>
                <a:cs typeface="Arial"/>
              </a:rPr>
              <a:t>programming </a:t>
            </a:r>
            <a:r>
              <a:rPr dirty="0" sz="2000" spc="-10">
                <a:latin typeface="Arial"/>
                <a:cs typeface="Arial"/>
              </a:rPr>
              <a:t>languages and </a:t>
            </a:r>
            <a:r>
              <a:rPr dirty="0" sz="2000">
                <a:latin typeface="Arial"/>
                <a:cs typeface="Arial"/>
              </a:rPr>
              <a:t>frameworks </a:t>
            </a:r>
            <a:r>
              <a:rPr dirty="0" sz="2000" spc="-15">
                <a:latin typeface="Arial"/>
                <a:cs typeface="Arial"/>
              </a:rPr>
              <a:t>via</a:t>
            </a:r>
            <a:r>
              <a:rPr dirty="0" sz="2000" spc="-5">
                <a:latin typeface="Arial"/>
                <a:cs typeface="Arial"/>
              </a:rPr>
              <a:t> buildpacks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52304" y="2569464"/>
            <a:ext cx="1423670" cy="1463040"/>
          </a:xfrm>
          <a:custGeom>
            <a:avLst/>
            <a:gdLst/>
            <a:ahLst/>
            <a:cxnLst/>
            <a:rect l="l" t="t" r="r" b="b"/>
            <a:pathLst>
              <a:path w="1423670" h="1463039">
                <a:moveTo>
                  <a:pt x="711707" y="0"/>
                </a:moveTo>
                <a:lnTo>
                  <a:pt x="664913" y="1556"/>
                </a:lnTo>
                <a:lnTo>
                  <a:pt x="618926" y="6160"/>
                </a:lnTo>
                <a:lnTo>
                  <a:pt x="573841" y="13715"/>
                </a:lnTo>
                <a:lnTo>
                  <a:pt x="529752" y="24126"/>
                </a:lnTo>
                <a:lnTo>
                  <a:pt x="486753" y="37295"/>
                </a:lnTo>
                <a:lnTo>
                  <a:pt x="444937" y="53126"/>
                </a:lnTo>
                <a:lnTo>
                  <a:pt x="404398" y="71524"/>
                </a:lnTo>
                <a:lnTo>
                  <a:pt x="365230" y="92390"/>
                </a:lnTo>
                <a:lnTo>
                  <a:pt x="327527" y="115630"/>
                </a:lnTo>
                <a:lnTo>
                  <a:pt x="291382" y="141146"/>
                </a:lnTo>
                <a:lnTo>
                  <a:pt x="256890" y="168843"/>
                </a:lnTo>
                <a:lnTo>
                  <a:pt x="224143" y="198623"/>
                </a:lnTo>
                <a:lnTo>
                  <a:pt x="193237" y="230391"/>
                </a:lnTo>
                <a:lnTo>
                  <a:pt x="164264" y="264049"/>
                </a:lnTo>
                <a:lnTo>
                  <a:pt x="137318" y="299502"/>
                </a:lnTo>
                <a:lnTo>
                  <a:pt x="112494" y="336653"/>
                </a:lnTo>
                <a:lnTo>
                  <a:pt x="89884" y="375406"/>
                </a:lnTo>
                <a:lnTo>
                  <a:pt x="69583" y="415664"/>
                </a:lnTo>
                <a:lnTo>
                  <a:pt x="51685" y="457331"/>
                </a:lnTo>
                <a:lnTo>
                  <a:pt x="36283" y="500310"/>
                </a:lnTo>
                <a:lnTo>
                  <a:pt x="23471" y="544506"/>
                </a:lnTo>
                <a:lnTo>
                  <a:pt x="13343" y="589821"/>
                </a:lnTo>
                <a:lnTo>
                  <a:pt x="5992" y="636159"/>
                </a:lnTo>
                <a:lnTo>
                  <a:pt x="1513" y="683424"/>
                </a:lnTo>
                <a:lnTo>
                  <a:pt x="0" y="731520"/>
                </a:lnTo>
                <a:lnTo>
                  <a:pt x="1513" y="779615"/>
                </a:lnTo>
                <a:lnTo>
                  <a:pt x="5992" y="826880"/>
                </a:lnTo>
                <a:lnTo>
                  <a:pt x="13343" y="873218"/>
                </a:lnTo>
                <a:lnTo>
                  <a:pt x="23471" y="918533"/>
                </a:lnTo>
                <a:lnTo>
                  <a:pt x="36283" y="962729"/>
                </a:lnTo>
                <a:lnTo>
                  <a:pt x="51685" y="1005708"/>
                </a:lnTo>
                <a:lnTo>
                  <a:pt x="69583" y="1047375"/>
                </a:lnTo>
                <a:lnTo>
                  <a:pt x="89884" y="1087633"/>
                </a:lnTo>
                <a:lnTo>
                  <a:pt x="112494" y="1126386"/>
                </a:lnTo>
                <a:lnTo>
                  <a:pt x="137318" y="1163537"/>
                </a:lnTo>
                <a:lnTo>
                  <a:pt x="164264" y="1198990"/>
                </a:lnTo>
                <a:lnTo>
                  <a:pt x="193237" y="1232648"/>
                </a:lnTo>
                <a:lnTo>
                  <a:pt x="224143" y="1264416"/>
                </a:lnTo>
                <a:lnTo>
                  <a:pt x="256890" y="1294196"/>
                </a:lnTo>
                <a:lnTo>
                  <a:pt x="291382" y="1321893"/>
                </a:lnTo>
                <a:lnTo>
                  <a:pt x="327527" y="1347409"/>
                </a:lnTo>
                <a:lnTo>
                  <a:pt x="365230" y="1370649"/>
                </a:lnTo>
                <a:lnTo>
                  <a:pt x="404398" y="1391515"/>
                </a:lnTo>
                <a:lnTo>
                  <a:pt x="444937" y="1409913"/>
                </a:lnTo>
                <a:lnTo>
                  <a:pt x="486753" y="1425744"/>
                </a:lnTo>
                <a:lnTo>
                  <a:pt x="529752" y="1438913"/>
                </a:lnTo>
                <a:lnTo>
                  <a:pt x="573841" y="1449324"/>
                </a:lnTo>
                <a:lnTo>
                  <a:pt x="618926" y="1456879"/>
                </a:lnTo>
                <a:lnTo>
                  <a:pt x="664913" y="1461483"/>
                </a:lnTo>
                <a:lnTo>
                  <a:pt x="711707" y="1463040"/>
                </a:lnTo>
                <a:lnTo>
                  <a:pt x="758502" y="1461483"/>
                </a:lnTo>
                <a:lnTo>
                  <a:pt x="804489" y="1456879"/>
                </a:lnTo>
                <a:lnTo>
                  <a:pt x="849574" y="1449324"/>
                </a:lnTo>
                <a:lnTo>
                  <a:pt x="893663" y="1438913"/>
                </a:lnTo>
                <a:lnTo>
                  <a:pt x="936662" y="1425744"/>
                </a:lnTo>
                <a:lnTo>
                  <a:pt x="978478" y="1409913"/>
                </a:lnTo>
                <a:lnTo>
                  <a:pt x="1019017" y="1391515"/>
                </a:lnTo>
                <a:lnTo>
                  <a:pt x="1058185" y="1370649"/>
                </a:lnTo>
                <a:lnTo>
                  <a:pt x="1069005" y="1363980"/>
                </a:lnTo>
                <a:lnTo>
                  <a:pt x="711707" y="1363980"/>
                </a:lnTo>
                <a:lnTo>
                  <a:pt x="663833" y="1362076"/>
                </a:lnTo>
                <a:lnTo>
                  <a:pt x="616966" y="1356461"/>
                </a:lnTo>
                <a:lnTo>
                  <a:pt x="571242" y="1347273"/>
                </a:lnTo>
                <a:lnTo>
                  <a:pt x="526797" y="1334655"/>
                </a:lnTo>
                <a:lnTo>
                  <a:pt x="483769" y="1318746"/>
                </a:lnTo>
                <a:lnTo>
                  <a:pt x="442293" y="1299687"/>
                </a:lnTo>
                <a:lnTo>
                  <a:pt x="402505" y="1277620"/>
                </a:lnTo>
                <a:lnTo>
                  <a:pt x="364542" y="1252684"/>
                </a:lnTo>
                <a:lnTo>
                  <a:pt x="328539" y="1225020"/>
                </a:lnTo>
                <a:lnTo>
                  <a:pt x="294634" y="1194770"/>
                </a:lnTo>
                <a:lnTo>
                  <a:pt x="262962" y="1162073"/>
                </a:lnTo>
                <a:lnTo>
                  <a:pt x="233660" y="1127071"/>
                </a:lnTo>
                <a:lnTo>
                  <a:pt x="206864" y="1089904"/>
                </a:lnTo>
                <a:lnTo>
                  <a:pt x="182710" y="1050713"/>
                </a:lnTo>
                <a:lnTo>
                  <a:pt x="161335" y="1009638"/>
                </a:lnTo>
                <a:lnTo>
                  <a:pt x="142874" y="966821"/>
                </a:lnTo>
                <a:lnTo>
                  <a:pt x="127464" y="922402"/>
                </a:lnTo>
                <a:lnTo>
                  <a:pt x="115241" y="876522"/>
                </a:lnTo>
                <a:lnTo>
                  <a:pt x="106342" y="829321"/>
                </a:lnTo>
                <a:lnTo>
                  <a:pt x="100903" y="780940"/>
                </a:lnTo>
                <a:lnTo>
                  <a:pt x="99060" y="731520"/>
                </a:lnTo>
                <a:lnTo>
                  <a:pt x="100903" y="682099"/>
                </a:lnTo>
                <a:lnTo>
                  <a:pt x="106342" y="633718"/>
                </a:lnTo>
                <a:lnTo>
                  <a:pt x="115241" y="586517"/>
                </a:lnTo>
                <a:lnTo>
                  <a:pt x="127464" y="540637"/>
                </a:lnTo>
                <a:lnTo>
                  <a:pt x="142874" y="496218"/>
                </a:lnTo>
                <a:lnTo>
                  <a:pt x="161335" y="453401"/>
                </a:lnTo>
                <a:lnTo>
                  <a:pt x="182710" y="412326"/>
                </a:lnTo>
                <a:lnTo>
                  <a:pt x="206864" y="373135"/>
                </a:lnTo>
                <a:lnTo>
                  <a:pt x="233660" y="335968"/>
                </a:lnTo>
                <a:lnTo>
                  <a:pt x="262962" y="300966"/>
                </a:lnTo>
                <a:lnTo>
                  <a:pt x="294634" y="268269"/>
                </a:lnTo>
                <a:lnTo>
                  <a:pt x="328539" y="238019"/>
                </a:lnTo>
                <a:lnTo>
                  <a:pt x="364542" y="210355"/>
                </a:lnTo>
                <a:lnTo>
                  <a:pt x="402505" y="185420"/>
                </a:lnTo>
                <a:lnTo>
                  <a:pt x="442293" y="163352"/>
                </a:lnTo>
                <a:lnTo>
                  <a:pt x="483769" y="144293"/>
                </a:lnTo>
                <a:lnTo>
                  <a:pt x="526797" y="128384"/>
                </a:lnTo>
                <a:lnTo>
                  <a:pt x="571242" y="115766"/>
                </a:lnTo>
                <a:lnTo>
                  <a:pt x="616966" y="106578"/>
                </a:lnTo>
                <a:lnTo>
                  <a:pt x="663833" y="100963"/>
                </a:lnTo>
                <a:lnTo>
                  <a:pt x="711707" y="99060"/>
                </a:lnTo>
                <a:lnTo>
                  <a:pt x="1069005" y="99060"/>
                </a:lnTo>
                <a:lnTo>
                  <a:pt x="1058185" y="92390"/>
                </a:lnTo>
                <a:lnTo>
                  <a:pt x="1019017" y="71524"/>
                </a:lnTo>
                <a:lnTo>
                  <a:pt x="978478" y="53126"/>
                </a:lnTo>
                <a:lnTo>
                  <a:pt x="936662" y="37295"/>
                </a:lnTo>
                <a:lnTo>
                  <a:pt x="893663" y="24126"/>
                </a:lnTo>
                <a:lnTo>
                  <a:pt x="849574" y="13715"/>
                </a:lnTo>
                <a:lnTo>
                  <a:pt x="804489" y="6160"/>
                </a:lnTo>
                <a:lnTo>
                  <a:pt x="758502" y="1556"/>
                </a:lnTo>
                <a:lnTo>
                  <a:pt x="711707" y="0"/>
                </a:lnTo>
                <a:close/>
              </a:path>
              <a:path w="1423670" h="1463039">
                <a:moveTo>
                  <a:pt x="1069005" y="99060"/>
                </a:moveTo>
                <a:lnTo>
                  <a:pt x="711707" y="99060"/>
                </a:lnTo>
                <a:lnTo>
                  <a:pt x="759582" y="100963"/>
                </a:lnTo>
                <a:lnTo>
                  <a:pt x="806449" y="106578"/>
                </a:lnTo>
                <a:lnTo>
                  <a:pt x="852173" y="115766"/>
                </a:lnTo>
                <a:lnTo>
                  <a:pt x="896618" y="128384"/>
                </a:lnTo>
                <a:lnTo>
                  <a:pt x="939646" y="144293"/>
                </a:lnTo>
                <a:lnTo>
                  <a:pt x="981122" y="163352"/>
                </a:lnTo>
                <a:lnTo>
                  <a:pt x="1020910" y="185420"/>
                </a:lnTo>
                <a:lnTo>
                  <a:pt x="1058873" y="210355"/>
                </a:lnTo>
                <a:lnTo>
                  <a:pt x="1094876" y="238019"/>
                </a:lnTo>
                <a:lnTo>
                  <a:pt x="1128781" y="268269"/>
                </a:lnTo>
                <a:lnTo>
                  <a:pt x="1160453" y="300966"/>
                </a:lnTo>
                <a:lnTo>
                  <a:pt x="1189755" y="335968"/>
                </a:lnTo>
                <a:lnTo>
                  <a:pt x="1216551" y="373135"/>
                </a:lnTo>
                <a:lnTo>
                  <a:pt x="1240705" y="412326"/>
                </a:lnTo>
                <a:lnTo>
                  <a:pt x="1262080" y="453401"/>
                </a:lnTo>
                <a:lnTo>
                  <a:pt x="1280541" y="496218"/>
                </a:lnTo>
                <a:lnTo>
                  <a:pt x="1295951" y="540637"/>
                </a:lnTo>
                <a:lnTo>
                  <a:pt x="1308174" y="586517"/>
                </a:lnTo>
                <a:lnTo>
                  <a:pt x="1317073" y="633718"/>
                </a:lnTo>
                <a:lnTo>
                  <a:pt x="1322512" y="682099"/>
                </a:lnTo>
                <a:lnTo>
                  <a:pt x="1324355" y="731520"/>
                </a:lnTo>
                <a:lnTo>
                  <a:pt x="1322512" y="780940"/>
                </a:lnTo>
                <a:lnTo>
                  <a:pt x="1317073" y="829321"/>
                </a:lnTo>
                <a:lnTo>
                  <a:pt x="1308174" y="876522"/>
                </a:lnTo>
                <a:lnTo>
                  <a:pt x="1295951" y="922402"/>
                </a:lnTo>
                <a:lnTo>
                  <a:pt x="1280541" y="966821"/>
                </a:lnTo>
                <a:lnTo>
                  <a:pt x="1262080" y="1009638"/>
                </a:lnTo>
                <a:lnTo>
                  <a:pt x="1240705" y="1050713"/>
                </a:lnTo>
                <a:lnTo>
                  <a:pt x="1216551" y="1089904"/>
                </a:lnTo>
                <a:lnTo>
                  <a:pt x="1189755" y="1127071"/>
                </a:lnTo>
                <a:lnTo>
                  <a:pt x="1160453" y="1162073"/>
                </a:lnTo>
                <a:lnTo>
                  <a:pt x="1128781" y="1194770"/>
                </a:lnTo>
                <a:lnTo>
                  <a:pt x="1094876" y="1225020"/>
                </a:lnTo>
                <a:lnTo>
                  <a:pt x="1058873" y="1252684"/>
                </a:lnTo>
                <a:lnTo>
                  <a:pt x="1020910" y="1277620"/>
                </a:lnTo>
                <a:lnTo>
                  <a:pt x="981122" y="1299687"/>
                </a:lnTo>
                <a:lnTo>
                  <a:pt x="939646" y="1318746"/>
                </a:lnTo>
                <a:lnTo>
                  <a:pt x="896618" y="1334655"/>
                </a:lnTo>
                <a:lnTo>
                  <a:pt x="852173" y="1347273"/>
                </a:lnTo>
                <a:lnTo>
                  <a:pt x="806449" y="1356461"/>
                </a:lnTo>
                <a:lnTo>
                  <a:pt x="759582" y="1362076"/>
                </a:lnTo>
                <a:lnTo>
                  <a:pt x="711707" y="1363980"/>
                </a:lnTo>
                <a:lnTo>
                  <a:pt x="1069005" y="1363980"/>
                </a:lnTo>
                <a:lnTo>
                  <a:pt x="1132033" y="1321893"/>
                </a:lnTo>
                <a:lnTo>
                  <a:pt x="1166525" y="1294196"/>
                </a:lnTo>
                <a:lnTo>
                  <a:pt x="1199272" y="1264416"/>
                </a:lnTo>
                <a:lnTo>
                  <a:pt x="1230178" y="1232648"/>
                </a:lnTo>
                <a:lnTo>
                  <a:pt x="1259151" y="1198990"/>
                </a:lnTo>
                <a:lnTo>
                  <a:pt x="1286097" y="1163537"/>
                </a:lnTo>
                <a:lnTo>
                  <a:pt x="1310921" y="1126386"/>
                </a:lnTo>
                <a:lnTo>
                  <a:pt x="1333531" y="1087633"/>
                </a:lnTo>
                <a:lnTo>
                  <a:pt x="1353832" y="1047375"/>
                </a:lnTo>
                <a:lnTo>
                  <a:pt x="1371730" y="1005708"/>
                </a:lnTo>
                <a:lnTo>
                  <a:pt x="1387132" y="962729"/>
                </a:lnTo>
                <a:lnTo>
                  <a:pt x="1399944" y="918533"/>
                </a:lnTo>
                <a:lnTo>
                  <a:pt x="1410072" y="873218"/>
                </a:lnTo>
                <a:lnTo>
                  <a:pt x="1417423" y="826880"/>
                </a:lnTo>
                <a:lnTo>
                  <a:pt x="1421902" y="779615"/>
                </a:lnTo>
                <a:lnTo>
                  <a:pt x="1423416" y="731520"/>
                </a:lnTo>
                <a:lnTo>
                  <a:pt x="1421902" y="683424"/>
                </a:lnTo>
                <a:lnTo>
                  <a:pt x="1417423" y="636159"/>
                </a:lnTo>
                <a:lnTo>
                  <a:pt x="1410072" y="589821"/>
                </a:lnTo>
                <a:lnTo>
                  <a:pt x="1399944" y="544506"/>
                </a:lnTo>
                <a:lnTo>
                  <a:pt x="1387132" y="500310"/>
                </a:lnTo>
                <a:lnTo>
                  <a:pt x="1371730" y="457331"/>
                </a:lnTo>
                <a:lnTo>
                  <a:pt x="1353832" y="415664"/>
                </a:lnTo>
                <a:lnTo>
                  <a:pt x="1333531" y="375406"/>
                </a:lnTo>
                <a:lnTo>
                  <a:pt x="1310921" y="336653"/>
                </a:lnTo>
                <a:lnTo>
                  <a:pt x="1286097" y="299502"/>
                </a:lnTo>
                <a:lnTo>
                  <a:pt x="1259151" y="264049"/>
                </a:lnTo>
                <a:lnTo>
                  <a:pt x="1230178" y="230391"/>
                </a:lnTo>
                <a:lnTo>
                  <a:pt x="1199272" y="198623"/>
                </a:lnTo>
                <a:lnTo>
                  <a:pt x="1166525" y="168843"/>
                </a:lnTo>
                <a:lnTo>
                  <a:pt x="1132033" y="141146"/>
                </a:lnTo>
                <a:lnTo>
                  <a:pt x="1095888" y="115630"/>
                </a:lnTo>
                <a:lnTo>
                  <a:pt x="1069005" y="99060"/>
                </a:lnTo>
                <a:close/>
              </a:path>
            </a:pathLst>
          </a:custGeom>
          <a:solidFill>
            <a:srgbClr val="CCCCCC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175884" y="4215885"/>
            <a:ext cx="1724025" cy="1831339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819"/>
              </a:spcBef>
            </a:pPr>
            <a:r>
              <a:rPr dirty="0" sz="1600" spc="-10" b="1"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192405" marR="215900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5">
                <a:latin typeface="Arial"/>
                <a:cs typeface="Arial"/>
              </a:rPr>
              <a:t>Build </a:t>
            </a:r>
            <a:r>
              <a:rPr dirty="0" sz="1400" spc="-15">
                <a:latin typeface="Arial"/>
                <a:cs typeface="Arial"/>
              </a:rPr>
              <a:t>and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deploy  </a:t>
            </a:r>
            <a:r>
              <a:rPr dirty="0" sz="1400" spc="-25">
                <a:latin typeface="Arial"/>
                <a:cs typeface="Arial"/>
              </a:rPr>
              <a:t>your </a:t>
            </a:r>
            <a:r>
              <a:rPr dirty="0" sz="1400" spc="-15">
                <a:latin typeface="Arial"/>
                <a:cs typeface="Arial"/>
              </a:rPr>
              <a:t>Python  </a:t>
            </a:r>
            <a:r>
              <a:rPr dirty="0" sz="1400" spc="-10"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89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400" spc="-10">
                <a:latin typeface="Arial"/>
                <a:cs typeface="Arial"/>
              </a:rPr>
              <a:t>Selection of </a:t>
            </a:r>
            <a:r>
              <a:rPr dirty="0" sz="1400" spc="-15">
                <a:latin typeface="Arial"/>
                <a:cs typeface="Arial"/>
              </a:rPr>
              <a:t>Python  </a:t>
            </a:r>
            <a:r>
              <a:rPr dirty="0" sz="1400" spc="-10">
                <a:latin typeface="Arial"/>
                <a:cs typeface="Arial"/>
              </a:rPr>
              <a:t>packages </a:t>
            </a:r>
            <a:r>
              <a:rPr dirty="0" sz="1400" spc="-15">
                <a:latin typeface="Arial"/>
                <a:cs typeface="Arial"/>
              </a:rPr>
              <a:t>are </a:t>
            </a:r>
            <a:r>
              <a:rPr dirty="0" sz="1400" spc="-10">
                <a:latin typeface="Arial"/>
                <a:cs typeface="Arial"/>
              </a:rPr>
              <a:t>also  available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4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06679" y="244221"/>
            <a:ext cx="6772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06679" y="518236"/>
            <a:ext cx="7022465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Multiple </a:t>
            </a:r>
            <a:r>
              <a:rPr dirty="0" spc="-5"/>
              <a:t>runtimes </a:t>
            </a:r>
            <a:r>
              <a:rPr dirty="0" spc="-10"/>
              <a:t>and </a:t>
            </a:r>
            <a:r>
              <a:rPr dirty="0" spc="-5"/>
              <a:t>languages </a:t>
            </a:r>
            <a:r>
              <a:rPr dirty="0"/>
              <a:t>with </a:t>
            </a:r>
            <a:r>
              <a:rPr dirty="0" spc="-25"/>
              <a:t>SAP </a:t>
            </a:r>
            <a:r>
              <a:rPr dirty="0" spc="-5"/>
              <a:t>Cloud</a:t>
            </a:r>
            <a:r>
              <a:rPr dirty="0" spc="5"/>
              <a:t> </a:t>
            </a:r>
            <a:r>
              <a:rPr dirty="0" spc="-5"/>
              <a:t>Platform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623822"/>
            <a:ext cx="10200005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latin typeface="Arial"/>
                <a:cs typeface="Arial"/>
              </a:rPr>
              <a:t>Staging is the </a:t>
            </a:r>
            <a:r>
              <a:rPr dirty="0" sz="2000" spc="-5">
                <a:latin typeface="Arial"/>
                <a:cs typeface="Arial"/>
              </a:rPr>
              <a:t>process of creating an </a:t>
            </a:r>
            <a:r>
              <a:rPr dirty="0" sz="2000" spc="-10">
                <a:latin typeface="Arial"/>
                <a:cs typeface="Arial"/>
              </a:rPr>
              <a:t>application </a:t>
            </a:r>
            <a:r>
              <a:rPr dirty="0" sz="2000" spc="-5">
                <a:latin typeface="Arial"/>
                <a:cs typeface="Arial"/>
              </a:rPr>
              <a:t>package </a:t>
            </a:r>
            <a:r>
              <a:rPr dirty="0" sz="2000" spc="-10">
                <a:latin typeface="Arial"/>
                <a:cs typeface="Arial"/>
              </a:rPr>
              <a:t>(droplet) that contains all needed  </a:t>
            </a:r>
            <a:r>
              <a:rPr dirty="0" sz="2000" spc="-5">
                <a:latin typeface="Arial"/>
                <a:cs typeface="Arial"/>
              </a:rPr>
              <a:t>components </a:t>
            </a: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application </a:t>
            </a:r>
            <a:r>
              <a:rPr dirty="0" sz="2000" spc="-5">
                <a:latin typeface="Arial"/>
                <a:cs typeface="Arial"/>
              </a:rPr>
              <a:t>to run </a:t>
            </a:r>
            <a:r>
              <a:rPr dirty="0" sz="2000" spc="-10">
                <a:latin typeface="Arial"/>
                <a:cs typeface="Arial"/>
              </a:rPr>
              <a:t>(e.g. </a:t>
            </a:r>
            <a:r>
              <a:rPr dirty="0" sz="2000" spc="-5">
                <a:latin typeface="Arial"/>
                <a:cs typeface="Arial"/>
              </a:rPr>
              <a:t>runtime, drivers, </a:t>
            </a:r>
            <a:r>
              <a:rPr dirty="0" sz="2000" spc="-10">
                <a:latin typeface="Arial"/>
                <a:cs typeface="Arial"/>
              </a:rPr>
              <a:t>additional libraries,</a:t>
            </a:r>
            <a:r>
              <a:rPr dirty="0" sz="2000" spc="2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etc.).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069" y="243332"/>
            <a:ext cx="6772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069" y="517651"/>
            <a:ext cx="488632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How applications </a:t>
            </a:r>
            <a:r>
              <a:rPr dirty="0" spc="-10"/>
              <a:t>are </a:t>
            </a:r>
            <a:r>
              <a:rPr dirty="0" spc="-5"/>
              <a:t>staged and</a:t>
            </a:r>
            <a:r>
              <a:rPr dirty="0" spc="5"/>
              <a:t> </a:t>
            </a:r>
            <a:r>
              <a:rPr dirty="0" spc="-5"/>
              <a:t>started</a:t>
            </a:r>
          </a:p>
        </p:txBody>
      </p:sp>
      <p:sp>
        <p:nvSpPr>
          <p:cNvPr id="5" name="object 5"/>
          <p:cNvSpPr/>
          <p:nvPr/>
        </p:nvSpPr>
        <p:spPr>
          <a:xfrm>
            <a:off x="2864769" y="2919983"/>
            <a:ext cx="991449" cy="1060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90359" y="3557015"/>
            <a:ext cx="1195070" cy="109855"/>
          </a:xfrm>
          <a:custGeom>
            <a:avLst/>
            <a:gdLst/>
            <a:ahLst/>
            <a:cxnLst/>
            <a:rect l="l" t="t" r="r" b="b"/>
            <a:pathLst>
              <a:path w="1195070" h="109854">
                <a:moveTo>
                  <a:pt x="1158584" y="54864"/>
                </a:moveTo>
                <a:lnTo>
                  <a:pt x="1095883" y="91440"/>
                </a:lnTo>
                <a:lnTo>
                  <a:pt x="1091438" y="93980"/>
                </a:lnTo>
                <a:lnTo>
                  <a:pt x="1090041" y="99568"/>
                </a:lnTo>
                <a:lnTo>
                  <a:pt x="1092581" y="103886"/>
                </a:lnTo>
                <a:lnTo>
                  <a:pt x="1095121" y="108331"/>
                </a:lnTo>
                <a:lnTo>
                  <a:pt x="1100709" y="109728"/>
                </a:lnTo>
                <a:lnTo>
                  <a:pt x="1179124" y="64008"/>
                </a:lnTo>
                <a:lnTo>
                  <a:pt x="1176655" y="64008"/>
                </a:lnTo>
                <a:lnTo>
                  <a:pt x="1176655" y="62738"/>
                </a:lnTo>
                <a:lnTo>
                  <a:pt x="1172083" y="62738"/>
                </a:lnTo>
                <a:lnTo>
                  <a:pt x="1158584" y="54864"/>
                </a:lnTo>
                <a:close/>
              </a:path>
              <a:path w="1195070" h="109854">
                <a:moveTo>
                  <a:pt x="1142909" y="45720"/>
                </a:moveTo>
                <a:lnTo>
                  <a:pt x="0" y="45720"/>
                </a:lnTo>
                <a:lnTo>
                  <a:pt x="0" y="64008"/>
                </a:lnTo>
                <a:lnTo>
                  <a:pt x="1142909" y="64008"/>
                </a:lnTo>
                <a:lnTo>
                  <a:pt x="1158584" y="54864"/>
                </a:lnTo>
                <a:lnTo>
                  <a:pt x="1142909" y="45720"/>
                </a:lnTo>
                <a:close/>
              </a:path>
              <a:path w="1195070" h="109854">
                <a:moveTo>
                  <a:pt x="1179124" y="45720"/>
                </a:moveTo>
                <a:lnTo>
                  <a:pt x="1176655" y="45720"/>
                </a:lnTo>
                <a:lnTo>
                  <a:pt x="1176655" y="64008"/>
                </a:lnTo>
                <a:lnTo>
                  <a:pt x="1179124" y="64008"/>
                </a:lnTo>
                <a:lnTo>
                  <a:pt x="1194816" y="54864"/>
                </a:lnTo>
                <a:lnTo>
                  <a:pt x="1179124" y="45720"/>
                </a:lnTo>
                <a:close/>
              </a:path>
              <a:path w="1195070" h="109854">
                <a:moveTo>
                  <a:pt x="1172083" y="46989"/>
                </a:moveTo>
                <a:lnTo>
                  <a:pt x="1158584" y="54864"/>
                </a:lnTo>
                <a:lnTo>
                  <a:pt x="1172083" y="62738"/>
                </a:lnTo>
                <a:lnTo>
                  <a:pt x="1172083" y="46989"/>
                </a:lnTo>
                <a:close/>
              </a:path>
              <a:path w="1195070" h="109854">
                <a:moveTo>
                  <a:pt x="1176655" y="46989"/>
                </a:moveTo>
                <a:lnTo>
                  <a:pt x="1172083" y="46989"/>
                </a:lnTo>
                <a:lnTo>
                  <a:pt x="1172083" y="62738"/>
                </a:lnTo>
                <a:lnTo>
                  <a:pt x="1176655" y="62738"/>
                </a:lnTo>
                <a:lnTo>
                  <a:pt x="1176655" y="46989"/>
                </a:lnTo>
                <a:close/>
              </a:path>
              <a:path w="1195070" h="109854">
                <a:moveTo>
                  <a:pt x="1100709" y="0"/>
                </a:moveTo>
                <a:lnTo>
                  <a:pt x="1095121" y="1397"/>
                </a:lnTo>
                <a:lnTo>
                  <a:pt x="1092581" y="5842"/>
                </a:lnTo>
                <a:lnTo>
                  <a:pt x="1090041" y="10160"/>
                </a:lnTo>
                <a:lnTo>
                  <a:pt x="1091438" y="15748"/>
                </a:lnTo>
                <a:lnTo>
                  <a:pt x="1095883" y="18287"/>
                </a:lnTo>
                <a:lnTo>
                  <a:pt x="1158584" y="54864"/>
                </a:lnTo>
                <a:lnTo>
                  <a:pt x="1172083" y="46989"/>
                </a:lnTo>
                <a:lnTo>
                  <a:pt x="1176655" y="46989"/>
                </a:lnTo>
                <a:lnTo>
                  <a:pt x="1176655" y="45720"/>
                </a:lnTo>
                <a:lnTo>
                  <a:pt x="1179124" y="45720"/>
                </a:lnTo>
                <a:lnTo>
                  <a:pt x="1100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75142" y="3823461"/>
            <a:ext cx="729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droplet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4101" y="3264789"/>
            <a:ext cx="767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staging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4073" y="3862781"/>
            <a:ext cx="9975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buildpack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3855" y="2648711"/>
            <a:ext cx="1438655" cy="1441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30727" y="5624880"/>
            <a:ext cx="728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>
                <a:latin typeface="Arial"/>
                <a:cs typeface="Arial"/>
              </a:rPr>
              <a:t>op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09032" y="4901786"/>
            <a:ext cx="890015" cy="635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63083" y="5582208"/>
            <a:ext cx="599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>
                <a:latin typeface="Arial"/>
                <a:cs typeface="Arial"/>
              </a:rPr>
              <a:t>oo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f</a:t>
            </a:r>
            <a:r>
              <a:rPr dirty="0" sz="180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0359" y="5318759"/>
            <a:ext cx="1195070" cy="109855"/>
          </a:xfrm>
          <a:custGeom>
            <a:avLst/>
            <a:gdLst/>
            <a:ahLst/>
            <a:cxnLst/>
            <a:rect l="l" t="t" r="r" b="b"/>
            <a:pathLst>
              <a:path w="1195070" h="109854">
                <a:moveTo>
                  <a:pt x="1158584" y="54863"/>
                </a:moveTo>
                <a:lnTo>
                  <a:pt x="1095883" y="91439"/>
                </a:lnTo>
                <a:lnTo>
                  <a:pt x="1091438" y="93979"/>
                </a:lnTo>
                <a:lnTo>
                  <a:pt x="1090041" y="99567"/>
                </a:lnTo>
                <a:lnTo>
                  <a:pt x="1092581" y="103885"/>
                </a:lnTo>
                <a:lnTo>
                  <a:pt x="1095121" y="108330"/>
                </a:lnTo>
                <a:lnTo>
                  <a:pt x="1100709" y="109727"/>
                </a:lnTo>
                <a:lnTo>
                  <a:pt x="1179124" y="64007"/>
                </a:lnTo>
                <a:lnTo>
                  <a:pt x="1176655" y="64007"/>
                </a:lnTo>
                <a:lnTo>
                  <a:pt x="1176655" y="62737"/>
                </a:lnTo>
                <a:lnTo>
                  <a:pt x="1172083" y="62737"/>
                </a:lnTo>
                <a:lnTo>
                  <a:pt x="1158584" y="54863"/>
                </a:lnTo>
                <a:close/>
              </a:path>
              <a:path w="1195070" h="109854">
                <a:moveTo>
                  <a:pt x="1142909" y="45719"/>
                </a:moveTo>
                <a:lnTo>
                  <a:pt x="0" y="45719"/>
                </a:lnTo>
                <a:lnTo>
                  <a:pt x="0" y="64007"/>
                </a:lnTo>
                <a:lnTo>
                  <a:pt x="1142909" y="64007"/>
                </a:lnTo>
                <a:lnTo>
                  <a:pt x="1158584" y="54863"/>
                </a:lnTo>
                <a:lnTo>
                  <a:pt x="1142909" y="45719"/>
                </a:lnTo>
                <a:close/>
              </a:path>
              <a:path w="1195070" h="109854">
                <a:moveTo>
                  <a:pt x="1179124" y="45719"/>
                </a:moveTo>
                <a:lnTo>
                  <a:pt x="1176655" y="45719"/>
                </a:lnTo>
                <a:lnTo>
                  <a:pt x="1176655" y="64007"/>
                </a:lnTo>
                <a:lnTo>
                  <a:pt x="1179124" y="64007"/>
                </a:lnTo>
                <a:lnTo>
                  <a:pt x="1194816" y="54863"/>
                </a:lnTo>
                <a:lnTo>
                  <a:pt x="1179124" y="45719"/>
                </a:lnTo>
                <a:close/>
              </a:path>
              <a:path w="1195070" h="109854">
                <a:moveTo>
                  <a:pt x="1172083" y="46989"/>
                </a:moveTo>
                <a:lnTo>
                  <a:pt x="1158584" y="54863"/>
                </a:lnTo>
                <a:lnTo>
                  <a:pt x="1172083" y="62737"/>
                </a:lnTo>
                <a:lnTo>
                  <a:pt x="1172083" y="46989"/>
                </a:lnTo>
                <a:close/>
              </a:path>
              <a:path w="1195070" h="109854">
                <a:moveTo>
                  <a:pt x="1176655" y="46989"/>
                </a:moveTo>
                <a:lnTo>
                  <a:pt x="1172083" y="46989"/>
                </a:lnTo>
                <a:lnTo>
                  <a:pt x="1172083" y="62737"/>
                </a:lnTo>
                <a:lnTo>
                  <a:pt x="1176655" y="62737"/>
                </a:lnTo>
                <a:lnTo>
                  <a:pt x="1176655" y="46989"/>
                </a:lnTo>
                <a:close/>
              </a:path>
              <a:path w="1195070" h="109854">
                <a:moveTo>
                  <a:pt x="1100709" y="0"/>
                </a:moveTo>
                <a:lnTo>
                  <a:pt x="1095121" y="1396"/>
                </a:lnTo>
                <a:lnTo>
                  <a:pt x="1092581" y="5841"/>
                </a:lnTo>
                <a:lnTo>
                  <a:pt x="1090041" y="10159"/>
                </a:lnTo>
                <a:lnTo>
                  <a:pt x="1091438" y="15747"/>
                </a:lnTo>
                <a:lnTo>
                  <a:pt x="1095883" y="18287"/>
                </a:lnTo>
                <a:lnTo>
                  <a:pt x="1158584" y="54863"/>
                </a:lnTo>
                <a:lnTo>
                  <a:pt x="1172083" y="46989"/>
                </a:lnTo>
                <a:lnTo>
                  <a:pt x="1176655" y="46989"/>
                </a:lnTo>
                <a:lnTo>
                  <a:pt x="1176655" y="45719"/>
                </a:lnTo>
                <a:lnTo>
                  <a:pt x="1179124" y="45719"/>
                </a:lnTo>
                <a:lnTo>
                  <a:pt x="1100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051929" y="5035677"/>
            <a:ext cx="473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38077" y="4893722"/>
            <a:ext cx="830134" cy="903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174863" y="5795264"/>
            <a:ext cx="1126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05216" y="2596895"/>
            <a:ext cx="1304544" cy="1304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9879" y="4407408"/>
            <a:ext cx="1304544" cy="1304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52925" y="3212973"/>
            <a:ext cx="233679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52925" y="4961382"/>
            <a:ext cx="233679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1542482"/>
            <a:ext cx="11241405" cy="11684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95"/>
              </a:spcBef>
              <a:buClr>
                <a:srgbClr val="EFAB00"/>
              </a:buClr>
              <a:buFont typeface="Wingdings"/>
              <a:buChar char=""/>
              <a:tabLst>
                <a:tab pos="195580" algn="l"/>
              </a:tabLst>
            </a:pPr>
            <a:r>
              <a:rPr dirty="0" sz="2000" spc="-10">
                <a:latin typeface="Arial"/>
                <a:cs typeface="Arial"/>
              </a:rPr>
              <a:t>Buildpacks </a:t>
            </a:r>
            <a:r>
              <a:rPr dirty="0" sz="2000" spc="-5">
                <a:latin typeface="Arial"/>
                <a:cs typeface="Arial"/>
              </a:rPr>
              <a:t>are </a:t>
            </a:r>
            <a:r>
              <a:rPr dirty="0" sz="2000" spc="-10">
                <a:latin typeface="Arial"/>
                <a:cs typeface="Arial"/>
              </a:rPr>
              <a:t>responsible </a:t>
            </a: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EFAB00"/>
                </a:solidFill>
                <a:latin typeface="Arial"/>
                <a:cs typeface="Arial"/>
              </a:rPr>
              <a:t>setting up the </a:t>
            </a:r>
            <a:r>
              <a:rPr dirty="0" sz="2000" spc="-10">
                <a:solidFill>
                  <a:srgbClr val="EFAB00"/>
                </a:solidFill>
                <a:latin typeface="Arial"/>
                <a:cs typeface="Arial"/>
              </a:rPr>
              <a:t>environment </a:t>
            </a:r>
            <a:r>
              <a:rPr dirty="0" sz="2000" spc="-10">
                <a:latin typeface="Arial"/>
                <a:cs typeface="Arial"/>
              </a:rPr>
              <a:t>and </a:t>
            </a:r>
            <a:r>
              <a:rPr dirty="0" sz="2000" spc="-10">
                <a:solidFill>
                  <a:srgbClr val="EFAB00"/>
                </a:solidFill>
                <a:latin typeface="Arial"/>
                <a:cs typeface="Arial"/>
              </a:rPr>
              <a:t>injecting dependencies </a:t>
            </a: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25">
                <a:latin typeface="Arial"/>
                <a:cs typeface="Arial"/>
              </a:rPr>
              <a:t>your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5580" algn="l"/>
              </a:tabLst>
            </a:pPr>
            <a:r>
              <a:rPr dirty="0" sz="2000" spc="-10">
                <a:latin typeface="Arial"/>
                <a:cs typeface="Arial"/>
              </a:rPr>
              <a:t>Every buildpack is </a:t>
            </a:r>
            <a:r>
              <a:rPr dirty="0" sz="2000">
                <a:latin typeface="Arial"/>
                <a:cs typeface="Arial"/>
              </a:rPr>
              <a:t>just </a:t>
            </a:r>
            <a:r>
              <a:rPr dirty="0" sz="2000" spc="-5">
                <a:latin typeface="Arial"/>
                <a:cs typeface="Arial"/>
              </a:rPr>
              <a:t>a </a:t>
            </a:r>
            <a:r>
              <a:rPr dirty="0" sz="2000" spc="-20">
                <a:latin typeface="Arial"/>
                <a:cs typeface="Arial"/>
              </a:rPr>
              <a:t>zip </a:t>
            </a:r>
            <a:r>
              <a:rPr dirty="0" sz="2000" spc="-5">
                <a:latin typeface="Arial"/>
                <a:cs typeface="Arial"/>
              </a:rPr>
              <a:t>file </a:t>
            </a:r>
            <a:r>
              <a:rPr dirty="0" sz="2000" spc="-15">
                <a:latin typeface="Arial"/>
                <a:cs typeface="Arial"/>
              </a:rPr>
              <a:t>with </a:t>
            </a:r>
            <a:r>
              <a:rPr dirty="0" sz="2000" spc="-5">
                <a:latin typeface="Arial"/>
                <a:cs typeface="Arial"/>
              </a:rPr>
              <a:t>3 scripts: detect, compile, </a:t>
            </a:r>
            <a:r>
              <a:rPr dirty="0" sz="2000" spc="-10">
                <a:latin typeface="Arial"/>
                <a:cs typeface="Arial"/>
              </a:rPr>
              <a:t>and</a:t>
            </a:r>
            <a:r>
              <a:rPr dirty="0" sz="2000" spc="2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release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5580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staging phase </a:t>
            </a:r>
            <a:r>
              <a:rPr dirty="0" sz="2000" spc="-15">
                <a:latin typeface="Arial"/>
                <a:cs typeface="Arial"/>
              </a:rPr>
              <a:t>where </a:t>
            </a:r>
            <a:r>
              <a:rPr dirty="0" sz="2000" spc="-5">
                <a:latin typeface="Arial"/>
                <a:cs typeface="Arial"/>
              </a:rPr>
              <a:t>buildpacks </a:t>
            </a:r>
            <a:r>
              <a:rPr dirty="0" sz="2000" spc="5">
                <a:latin typeface="Arial"/>
                <a:cs typeface="Arial"/>
              </a:rPr>
              <a:t>come </a:t>
            </a:r>
            <a:r>
              <a:rPr dirty="0" sz="2000" spc="-10">
                <a:latin typeface="Arial"/>
                <a:cs typeface="Arial"/>
              </a:rPr>
              <a:t>into play </a:t>
            </a:r>
            <a:r>
              <a:rPr dirty="0" sz="2000" spc="-5">
                <a:latin typeface="Arial"/>
                <a:cs typeface="Arial"/>
              </a:rPr>
              <a:t>consists of 3 steps: </a:t>
            </a:r>
            <a:r>
              <a:rPr dirty="0" sz="2000" spc="-10">
                <a:latin typeface="Arial"/>
                <a:cs typeface="Arial"/>
              </a:rPr>
              <a:t>executing </a:t>
            </a:r>
            <a:r>
              <a:rPr dirty="0" sz="2000" spc="-5">
                <a:latin typeface="Arial"/>
                <a:cs typeface="Arial"/>
              </a:rPr>
              <a:t>the 3</a:t>
            </a:r>
            <a:r>
              <a:rPr dirty="0" sz="2000" spc="2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scripts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95923" y="3346019"/>
            <a:ext cx="2057899" cy="1038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0099" y="3073451"/>
            <a:ext cx="1594396" cy="160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3689" y="4884242"/>
            <a:ext cx="326326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1. Detect: Decide </a:t>
            </a:r>
            <a:r>
              <a:rPr dirty="0" sz="1800" spc="-5">
                <a:latin typeface="Arial"/>
                <a:cs typeface="Arial"/>
              </a:rPr>
              <a:t>which  </a:t>
            </a:r>
            <a:r>
              <a:rPr dirty="0" sz="1800">
                <a:latin typeface="Arial"/>
                <a:cs typeface="Arial"/>
              </a:rPr>
              <a:t>buildpack can handle the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  (if not </a:t>
            </a:r>
            <a:r>
              <a:rPr dirty="0" sz="1800" spc="5">
                <a:latin typeface="Arial"/>
                <a:cs typeface="Arial"/>
              </a:rPr>
              <a:t>specified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explicitly)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6252" y="4884242"/>
            <a:ext cx="30905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2. Compile: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>
                <a:latin typeface="Arial"/>
                <a:cs typeface="Arial"/>
              </a:rPr>
              <a:t>the droplet</a:t>
            </a:r>
            <a:endParaRPr sz="18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for 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6393" y="4884242"/>
            <a:ext cx="315468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3. Release: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>
                <a:latin typeface="Arial"/>
                <a:cs typeface="Arial"/>
              </a:rPr>
              <a:t>a metadata  file that tells CF Cloud  Controller how to start the  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8988" y="3069335"/>
            <a:ext cx="1019556" cy="1470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6069" y="243332"/>
            <a:ext cx="6772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6069" y="517651"/>
            <a:ext cx="966406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Multiple </a:t>
            </a:r>
            <a:r>
              <a:rPr dirty="0" spc="-5"/>
              <a:t>runtimes </a:t>
            </a:r>
            <a:r>
              <a:rPr dirty="0" spc="-10"/>
              <a:t>and </a:t>
            </a:r>
            <a:r>
              <a:rPr dirty="0" spc="-5"/>
              <a:t>languages </a:t>
            </a:r>
            <a:r>
              <a:rPr dirty="0"/>
              <a:t>with </a:t>
            </a:r>
            <a:r>
              <a:rPr dirty="0" spc="-30"/>
              <a:t>SAP </a:t>
            </a:r>
            <a:r>
              <a:rPr dirty="0" spc="-5"/>
              <a:t>Cloud </a:t>
            </a:r>
            <a:r>
              <a:rPr dirty="0" spc="-10"/>
              <a:t>Platform </a:t>
            </a:r>
            <a:r>
              <a:rPr dirty="0" spc="-5"/>
              <a:t>buildpacks</a:t>
            </a:r>
            <a:r>
              <a:rPr dirty="0" spc="180"/>
              <a:t> </a:t>
            </a:r>
            <a:r>
              <a:rPr dirty="0" spc="-10"/>
              <a:t>explained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255" y="2712720"/>
            <a:ext cx="3526790" cy="1377950"/>
          </a:xfrm>
          <a:custGeom>
            <a:avLst/>
            <a:gdLst/>
            <a:ahLst/>
            <a:cxnLst/>
            <a:rect l="l" t="t" r="r" b="b"/>
            <a:pathLst>
              <a:path w="3526790" h="1377950">
                <a:moveTo>
                  <a:pt x="0" y="0"/>
                </a:moveTo>
                <a:lnTo>
                  <a:pt x="3115310" y="0"/>
                </a:lnTo>
                <a:lnTo>
                  <a:pt x="3526535" y="688847"/>
                </a:lnTo>
                <a:lnTo>
                  <a:pt x="3115310" y="1377695"/>
                </a:lnTo>
                <a:lnTo>
                  <a:pt x="0" y="1377695"/>
                </a:lnTo>
                <a:lnTo>
                  <a:pt x="411276" y="68884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EFAB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56917" y="3231895"/>
            <a:ext cx="106489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 spc="-20">
                <a:latin typeface="Arial"/>
                <a:cs typeface="Arial"/>
              </a:rPr>
              <a:t>P</a:t>
            </a:r>
            <a:r>
              <a:rPr dirty="0" sz="2000" spc="-10">
                <a:latin typeface="Arial"/>
                <a:cs typeface="Arial"/>
              </a:rPr>
              <a:t>LO</a:t>
            </a:r>
            <a:r>
              <a:rPr dirty="0" sz="2000" spc="-2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7303" y="2712720"/>
            <a:ext cx="3526790" cy="1377950"/>
          </a:xfrm>
          <a:custGeom>
            <a:avLst/>
            <a:gdLst/>
            <a:ahLst/>
            <a:cxnLst/>
            <a:rect l="l" t="t" r="r" b="b"/>
            <a:pathLst>
              <a:path w="3526790" h="1377950">
                <a:moveTo>
                  <a:pt x="0" y="0"/>
                </a:moveTo>
                <a:lnTo>
                  <a:pt x="3115310" y="0"/>
                </a:lnTo>
                <a:lnTo>
                  <a:pt x="3526536" y="688847"/>
                </a:lnTo>
                <a:lnTo>
                  <a:pt x="3115310" y="1377695"/>
                </a:lnTo>
                <a:lnTo>
                  <a:pt x="0" y="1377695"/>
                </a:lnTo>
                <a:lnTo>
                  <a:pt x="411225" y="68884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EFAB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69026" y="3231895"/>
            <a:ext cx="86868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Arial"/>
                <a:cs typeface="Arial"/>
              </a:rPr>
              <a:t>S</a:t>
            </a:r>
            <a:r>
              <a:rPr dirty="0" sz="2000" spc="-120">
                <a:latin typeface="Arial"/>
                <a:cs typeface="Arial"/>
              </a:rPr>
              <a:t>T</a:t>
            </a:r>
            <a:r>
              <a:rPr dirty="0" sz="2000" spc="-2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1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53400" y="2712720"/>
            <a:ext cx="3526790" cy="1377950"/>
          </a:xfrm>
          <a:custGeom>
            <a:avLst/>
            <a:gdLst/>
            <a:ahLst/>
            <a:cxnLst/>
            <a:rect l="l" t="t" r="r" b="b"/>
            <a:pathLst>
              <a:path w="3526790" h="1377950">
                <a:moveTo>
                  <a:pt x="0" y="0"/>
                </a:moveTo>
                <a:lnTo>
                  <a:pt x="3115309" y="0"/>
                </a:lnTo>
                <a:lnTo>
                  <a:pt x="3526535" y="688847"/>
                </a:lnTo>
                <a:lnTo>
                  <a:pt x="3115309" y="1377695"/>
                </a:lnTo>
                <a:lnTo>
                  <a:pt x="0" y="1377695"/>
                </a:lnTo>
                <a:lnTo>
                  <a:pt x="411225" y="68884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EFA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499218" y="3231895"/>
            <a:ext cx="83248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Arial"/>
                <a:cs typeface="Arial"/>
              </a:rPr>
              <a:t>S</a:t>
            </a:r>
            <a:r>
              <a:rPr dirty="0" sz="2000" spc="-120">
                <a:latin typeface="Arial"/>
                <a:cs typeface="Arial"/>
              </a:rPr>
              <a:t>T</a:t>
            </a:r>
            <a:r>
              <a:rPr dirty="0" sz="2000" spc="-20">
                <a:latin typeface="Arial"/>
                <a:cs typeface="Arial"/>
              </a:rPr>
              <a:t>A</a:t>
            </a:r>
            <a:r>
              <a:rPr dirty="0" sz="2000" spc="-60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5459" y="244221"/>
            <a:ext cx="6772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5459" y="518236"/>
            <a:ext cx="5217160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Application deployment process: </a:t>
            </a:r>
            <a:r>
              <a:rPr dirty="0" spc="-5"/>
              <a:t>$ </a:t>
            </a:r>
            <a:r>
              <a:rPr dirty="0" spc="-10"/>
              <a:t>cf</a:t>
            </a:r>
            <a:r>
              <a:rPr dirty="0" spc="220"/>
              <a:t> </a:t>
            </a:r>
            <a:r>
              <a:rPr dirty="0" spc="-5"/>
              <a:t>push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41589" y="4766005"/>
            <a:ext cx="239014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95"/>
              </a:spcBef>
              <a:buClr>
                <a:srgbClr val="EFAB00"/>
              </a:buClr>
              <a:buSzPct val="80000"/>
              <a:buFont typeface="Wingdings"/>
              <a:buChar char=""/>
              <a:tabLst>
                <a:tab pos="281305" algn="l"/>
              </a:tabLst>
            </a:pPr>
            <a:r>
              <a:rPr dirty="0" sz="2000" spc="-5">
                <a:latin typeface="Arial"/>
                <a:cs typeface="Arial"/>
              </a:rPr>
              <a:t>start app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7016" y="4766005"/>
            <a:ext cx="167258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95"/>
              </a:spcBef>
              <a:buClr>
                <a:srgbClr val="EFAB00"/>
              </a:buClr>
              <a:buSzPct val="80000"/>
              <a:buFont typeface="Wingdings"/>
              <a:buChar char=""/>
              <a:tabLst>
                <a:tab pos="281305" algn="l"/>
              </a:tabLst>
            </a:pPr>
            <a:r>
              <a:rPr dirty="0" sz="2000" spc="-10">
                <a:latin typeface="Arial"/>
                <a:cs typeface="Arial"/>
              </a:rPr>
              <a:t>build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droplet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439" y="4766005"/>
            <a:ext cx="233045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95"/>
              </a:spcBef>
              <a:buClr>
                <a:srgbClr val="EFAB00"/>
              </a:buClr>
              <a:buSzPct val="80000"/>
              <a:buFont typeface="Wingdings"/>
              <a:buChar char=""/>
              <a:tabLst>
                <a:tab pos="281305" algn="l"/>
              </a:tabLst>
            </a:pPr>
            <a:r>
              <a:rPr dirty="0" sz="2000" spc="-10">
                <a:latin typeface="Arial"/>
                <a:cs typeface="Arial"/>
              </a:rPr>
              <a:t>upload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681" y="3431235"/>
            <a:ext cx="101028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Arial"/>
                <a:cs typeface="Arial"/>
              </a:rPr>
              <a:t>Re</a:t>
            </a:r>
            <a:r>
              <a:rPr dirty="0" sz="2000" spc="-15" b="1">
                <a:latin typeface="Arial"/>
                <a:cs typeface="Arial"/>
              </a:rPr>
              <a:t>s</a:t>
            </a:r>
            <a:r>
              <a:rPr dirty="0" sz="2000" b="1">
                <a:latin typeface="Arial"/>
                <a:cs typeface="Arial"/>
              </a:rPr>
              <a:t>t</a:t>
            </a:r>
            <a:r>
              <a:rPr dirty="0" sz="2000" spc="-5" b="1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5681" y="3965194"/>
            <a:ext cx="357759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latin typeface="Arial"/>
                <a:cs typeface="Arial"/>
              </a:rPr>
              <a:t>Stop, </a:t>
            </a:r>
            <a:r>
              <a:rPr dirty="0" sz="2000" spc="-5">
                <a:latin typeface="Arial"/>
                <a:cs typeface="Arial"/>
              </a:rPr>
              <a:t>compile </a:t>
            </a:r>
            <a:r>
              <a:rPr dirty="0" sz="2000" spc="-10">
                <a:latin typeface="Arial"/>
                <a:cs typeface="Arial"/>
              </a:rPr>
              <a:t>new droplet,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681" y="4498975"/>
            <a:ext cx="3332479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Arial"/>
                <a:cs typeface="Arial"/>
              </a:rPr>
              <a:t>Compiles </a:t>
            </a:r>
            <a:r>
              <a:rPr dirty="0" sz="2000" spc="-10">
                <a:latin typeface="Arial"/>
                <a:cs typeface="Arial"/>
              </a:rPr>
              <a:t>new droplet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without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app </a:t>
            </a:r>
            <a:r>
              <a:rPr dirty="0" sz="2000" spc="-5">
                <a:latin typeface="Arial"/>
                <a:cs typeface="Arial"/>
              </a:rPr>
              <a:t>source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update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681" y="5337454"/>
            <a:ext cx="3463290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latin typeface="Arial"/>
                <a:cs typeface="Arial"/>
              </a:rPr>
              <a:t>Restage updates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env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by </a:t>
            </a:r>
            <a:r>
              <a:rPr dirty="0" sz="2000" spc="-10">
                <a:latin typeface="Arial"/>
                <a:cs typeface="Arial"/>
              </a:rPr>
              <a:t>the buildpack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3521" y="3431235"/>
            <a:ext cx="89598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Arial"/>
                <a:cs typeface="Arial"/>
              </a:rPr>
              <a:t>Re</a:t>
            </a:r>
            <a:r>
              <a:rPr dirty="0" sz="2000" spc="-15" b="1">
                <a:latin typeface="Arial"/>
                <a:cs typeface="Arial"/>
              </a:rPr>
              <a:t>s</a:t>
            </a:r>
            <a:r>
              <a:rPr dirty="0" sz="2000" b="1">
                <a:latin typeface="Arial"/>
                <a:cs typeface="Arial"/>
              </a:rPr>
              <a:t>t</a:t>
            </a:r>
            <a:r>
              <a:rPr dirty="0" sz="2000" spc="-5" b="1">
                <a:latin typeface="Arial"/>
                <a:cs typeface="Arial"/>
              </a:rPr>
              <a:t>a</a:t>
            </a:r>
            <a:r>
              <a:rPr dirty="0" sz="2000" spc="-20" b="1">
                <a:latin typeface="Arial"/>
                <a:cs typeface="Arial"/>
              </a:rPr>
              <a:t>r</a:t>
            </a:r>
            <a:r>
              <a:rPr dirty="0" sz="2000" spc="-5" b="1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3521" y="3965194"/>
            <a:ext cx="3190240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latin typeface="Arial"/>
                <a:cs typeface="Arial"/>
              </a:rPr>
              <a:t>Stop &amp; </a:t>
            </a:r>
            <a:r>
              <a:rPr dirty="0" sz="2000" spc="-5">
                <a:latin typeface="Arial"/>
                <a:cs typeface="Arial"/>
              </a:rPr>
              <a:t>start </a:t>
            </a:r>
            <a:r>
              <a:rPr dirty="0" sz="2000" spc="-15">
                <a:latin typeface="Arial"/>
                <a:cs typeface="Arial"/>
              </a:rPr>
              <a:t>with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already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compiled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droplet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3521" y="4803470"/>
            <a:ext cx="2868295" cy="939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Refreshes </a:t>
            </a:r>
            <a:r>
              <a:rPr dirty="0" sz="2000" spc="-1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e.g. configuration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change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347" y="3431235"/>
            <a:ext cx="60071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" b="1">
                <a:latin typeface="Arial"/>
                <a:cs typeface="Arial"/>
              </a:rPr>
              <a:t>S</a:t>
            </a:r>
            <a:r>
              <a:rPr dirty="0" sz="2000" b="1">
                <a:latin typeface="Arial"/>
                <a:cs typeface="Arial"/>
              </a:rPr>
              <a:t>t</a:t>
            </a:r>
            <a:r>
              <a:rPr dirty="0" sz="2000" spc="-5" b="1">
                <a:latin typeface="Arial"/>
                <a:cs typeface="Arial"/>
              </a:rPr>
              <a:t>a</a:t>
            </a:r>
            <a:r>
              <a:rPr dirty="0" sz="2000" spc="-20" b="1">
                <a:latin typeface="Arial"/>
                <a:cs typeface="Arial"/>
              </a:rPr>
              <a:t>r</a:t>
            </a:r>
            <a:r>
              <a:rPr dirty="0" sz="2000" spc="-5" b="1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347" y="3965194"/>
            <a:ext cx="199834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5">
                <a:latin typeface="Arial"/>
                <a:cs typeface="Arial"/>
              </a:rPr>
              <a:t>Download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droplet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347" y="4413748"/>
            <a:ext cx="2771140" cy="1666239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000" spc="-10">
                <a:latin typeface="Arial"/>
                <a:cs typeface="Arial"/>
              </a:rPr>
              <a:t>Start app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container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Use start coming </a:t>
            </a:r>
            <a:r>
              <a:rPr dirty="0" sz="1800" spc="-10">
                <a:latin typeface="Arial"/>
                <a:cs typeface="Arial"/>
              </a:rPr>
              <a:t>with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buildpack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Provide specific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dirty="0" sz="1800" spc="5">
                <a:latin typeface="Arial"/>
                <a:cs typeface="Arial"/>
              </a:rPr>
              <a:t>command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your</a:t>
            </a:r>
            <a:r>
              <a:rPr dirty="0" sz="1800" spc="-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31094" y="1893265"/>
            <a:ext cx="1612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Arial"/>
                <a:cs typeface="Arial"/>
              </a:rPr>
              <a:t>‘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52023" y="1804416"/>
            <a:ext cx="3246120" cy="1442085"/>
            <a:chOff x="8352023" y="1804416"/>
            <a:chExt cx="3246120" cy="1442085"/>
          </a:xfrm>
        </p:grpSpPr>
        <p:sp>
          <p:nvSpPr>
            <p:cNvPr id="14" name="object 14"/>
            <p:cNvSpPr/>
            <p:nvPr/>
          </p:nvSpPr>
          <p:spPr>
            <a:xfrm>
              <a:off x="8352023" y="2036554"/>
              <a:ext cx="922446" cy="9285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158983" y="1804416"/>
              <a:ext cx="1438655" cy="1441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299447" y="1804416"/>
              <a:ext cx="1304544" cy="1304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743178" y="1804416"/>
            <a:ext cx="2164080" cy="1304925"/>
            <a:chOff x="4743178" y="1804416"/>
            <a:chExt cx="2164080" cy="1304925"/>
          </a:xfrm>
        </p:grpSpPr>
        <p:sp>
          <p:nvSpPr>
            <p:cNvPr id="18" name="object 18"/>
            <p:cNvSpPr/>
            <p:nvPr/>
          </p:nvSpPr>
          <p:spPr>
            <a:xfrm>
              <a:off x="4743178" y="2036554"/>
              <a:ext cx="928555" cy="9224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02223" y="1804416"/>
              <a:ext cx="1304544" cy="1304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838200" y="1804416"/>
            <a:ext cx="1993900" cy="1304925"/>
            <a:chOff x="838200" y="1804416"/>
            <a:chExt cx="1993900" cy="1304925"/>
          </a:xfrm>
        </p:grpSpPr>
        <p:sp>
          <p:nvSpPr>
            <p:cNvPr id="21" name="object 21"/>
            <p:cNvSpPr/>
            <p:nvPr/>
          </p:nvSpPr>
          <p:spPr>
            <a:xfrm>
              <a:off x="1905000" y="2051304"/>
              <a:ext cx="926591" cy="9204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38200" y="1804416"/>
              <a:ext cx="1304544" cy="1304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07288" y="244221"/>
            <a:ext cx="6772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8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07288" y="518236"/>
            <a:ext cx="3265170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Start, Restart, and</a:t>
            </a:r>
            <a:r>
              <a:rPr dirty="0" spc="-40"/>
              <a:t> </a:t>
            </a:r>
            <a:r>
              <a:rPr dirty="0" spc="-5"/>
              <a:t>Restage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618945"/>
            <a:ext cx="106267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There </a:t>
            </a:r>
            <a:r>
              <a:rPr dirty="0" sz="1800">
                <a:latin typeface="Arial"/>
                <a:cs typeface="Arial"/>
              </a:rPr>
              <a:t>are a number of system </a:t>
            </a:r>
            <a:r>
              <a:rPr dirty="0" sz="1800" spc="5">
                <a:latin typeface="Arial"/>
                <a:cs typeface="Arial"/>
              </a:rPr>
              <a:t>buildpacks </a:t>
            </a:r>
            <a:r>
              <a:rPr dirty="0" sz="1800" spc="-5">
                <a:latin typeface="Arial"/>
                <a:cs typeface="Arial"/>
              </a:rPr>
              <a:t>(beyond Java, </a:t>
            </a:r>
            <a:r>
              <a:rPr dirty="0" sz="1800">
                <a:latin typeface="Arial"/>
                <a:cs typeface="Arial"/>
              </a:rPr>
              <a:t>Node.js, </a:t>
            </a:r>
            <a:r>
              <a:rPr dirty="0" sz="1800" spc="-5">
                <a:latin typeface="Arial"/>
                <a:cs typeface="Arial"/>
              </a:rPr>
              <a:t>Python) </a:t>
            </a:r>
            <a:r>
              <a:rPr dirty="0" sz="1800">
                <a:latin typeface="Arial"/>
                <a:cs typeface="Arial"/>
              </a:rPr>
              <a:t>available in the Cloud</a:t>
            </a:r>
            <a:r>
              <a:rPr dirty="0" sz="1800" spc="-3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environment that enable </a:t>
            </a:r>
            <a:r>
              <a:rPr dirty="0" sz="1800" spc="-5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to leverage various programming languages and</a:t>
            </a:r>
            <a:r>
              <a:rPr dirty="0" sz="1800" spc="-3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frameworks*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347" y="2446237"/>
            <a:ext cx="7800340" cy="283337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Arial"/>
                <a:cs typeface="Arial"/>
              </a:rPr>
              <a:t>Learn more about </a:t>
            </a:r>
            <a:r>
              <a:rPr dirty="0" sz="1800" spc="-15" b="1">
                <a:latin typeface="Arial"/>
                <a:cs typeface="Arial"/>
              </a:rPr>
              <a:t>system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buildpacks*: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98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PHP:</a:t>
            </a:r>
            <a:r>
              <a:rPr dirty="0" sz="1800" spc="190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18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https://docs.cloudfoundry.org/buildpacks/php/index.html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0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.NET Core:</a:t>
            </a:r>
            <a:r>
              <a:rPr dirty="0" sz="1800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1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https://docs.cloudfoundry.org/buildpacks/dotnet-core/index.html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0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Go:</a:t>
            </a:r>
            <a:r>
              <a:rPr dirty="0" sz="1800" spc="10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18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https://docs.cloudfoundry.org/buildpacks/go/index.html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99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Ruby:</a:t>
            </a:r>
            <a:r>
              <a:rPr dirty="0" sz="1800" spc="5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1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https://docs.cloudfoundry.org/buildpacks/ruby/index.html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0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Binary:</a:t>
            </a:r>
            <a:r>
              <a:rPr dirty="0" sz="1800" spc="-15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1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https://docs.cloudfoundry.org/buildpacks/binary/index.html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0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5">
                <a:latin typeface="Arial"/>
                <a:cs typeface="Arial"/>
              </a:rPr>
              <a:t>Staticfile:</a:t>
            </a:r>
            <a:r>
              <a:rPr dirty="0" sz="1800" spc="-70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1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https://docs.cloudfoundry.org/buildpacks/staticfile/index.html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98721" y="3919728"/>
            <a:ext cx="562775" cy="7379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47098" y="3235113"/>
            <a:ext cx="1015593" cy="537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31552" y="3166872"/>
            <a:ext cx="527303" cy="5242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73056" y="3880103"/>
            <a:ext cx="792479" cy="7924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929366" y="4217873"/>
            <a:ext cx="3829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10" b="1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6069" y="243332"/>
            <a:ext cx="6772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6069" y="517651"/>
            <a:ext cx="879792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Bring </a:t>
            </a:r>
            <a:r>
              <a:rPr dirty="0" spc="-40"/>
              <a:t>Your </a:t>
            </a:r>
            <a:r>
              <a:rPr dirty="0" spc="5"/>
              <a:t>Own </a:t>
            </a:r>
            <a:r>
              <a:rPr dirty="0" spc="-5"/>
              <a:t>Language – </a:t>
            </a:r>
            <a:r>
              <a:rPr dirty="0" spc="-15"/>
              <a:t>System </a:t>
            </a:r>
            <a:r>
              <a:rPr dirty="0" spc="-5"/>
              <a:t>buildpacks </a:t>
            </a:r>
            <a:r>
              <a:rPr dirty="0"/>
              <a:t>with </a:t>
            </a:r>
            <a:r>
              <a:rPr dirty="0" spc="-5"/>
              <a:t>community</a:t>
            </a:r>
            <a:r>
              <a:rPr dirty="0" spc="70"/>
              <a:t> </a:t>
            </a:r>
            <a:r>
              <a:rPr dirty="0" spc="-5"/>
              <a:t>support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10580" y="6117132"/>
            <a:ext cx="62801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*There </a:t>
            </a:r>
            <a:r>
              <a:rPr dirty="0" sz="1400" spc="-95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only </a:t>
            </a:r>
            <a:r>
              <a:rPr dirty="0" sz="1400" spc="-145">
                <a:solidFill>
                  <a:srgbClr val="585858"/>
                </a:solidFill>
                <a:latin typeface="Arial"/>
                <a:cs typeface="Arial"/>
              </a:rPr>
              <a:t>community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support, </a:t>
            </a:r>
            <a:r>
              <a:rPr dirty="0" sz="1400" spc="-170">
                <a:solidFill>
                  <a:srgbClr val="585858"/>
                </a:solidFill>
                <a:latin typeface="Arial"/>
                <a:cs typeface="Arial"/>
              </a:rPr>
              <a:t>SAP </a:t>
            </a:r>
            <a:r>
              <a:rPr dirty="0" sz="1400" spc="-155">
                <a:solidFill>
                  <a:srgbClr val="585858"/>
                </a:solidFill>
                <a:latin typeface="Arial"/>
                <a:cs typeface="Arial"/>
              </a:rPr>
              <a:t>does </a:t>
            </a: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not provide </a:t>
            </a:r>
            <a:r>
              <a:rPr dirty="0" sz="1400" spc="-125">
                <a:solidFill>
                  <a:srgbClr val="585858"/>
                </a:solidFill>
                <a:latin typeface="Arial"/>
                <a:cs typeface="Arial"/>
              </a:rPr>
              <a:t>Enterprise </a:t>
            </a:r>
            <a:r>
              <a:rPr dirty="0" sz="1400" spc="-140">
                <a:solidFill>
                  <a:srgbClr val="585858"/>
                </a:solidFill>
                <a:latin typeface="Arial"/>
                <a:cs typeface="Arial"/>
              </a:rPr>
              <a:t>Support </a:t>
            </a:r>
            <a:r>
              <a:rPr dirty="0" sz="1400" spc="-11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dirty="0" sz="1400" spc="-135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30">
                <a:solidFill>
                  <a:srgbClr val="585858"/>
                </a:solidFill>
                <a:latin typeface="Arial"/>
                <a:cs typeface="Arial"/>
              </a:rPr>
              <a:t>buildpacks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618945"/>
            <a:ext cx="11078845" cy="2663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In case </a:t>
            </a:r>
            <a:r>
              <a:rPr dirty="0" sz="1800" spc="-5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use a language or </a:t>
            </a:r>
            <a:r>
              <a:rPr dirty="0" sz="1800" spc="-5">
                <a:latin typeface="Arial"/>
                <a:cs typeface="Arial"/>
              </a:rPr>
              <a:t>framework </a:t>
            </a:r>
            <a:r>
              <a:rPr dirty="0" sz="1800">
                <a:latin typeface="Arial"/>
                <a:cs typeface="Arial"/>
              </a:rPr>
              <a:t>that is not available </a:t>
            </a:r>
            <a:r>
              <a:rPr dirty="0" sz="1800" spc="-10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Cloud Foundry system buildpacks or </a:t>
            </a:r>
            <a:r>
              <a:rPr dirty="0" sz="1800" spc="-5">
                <a:latin typeface="Arial"/>
                <a:cs typeface="Arial"/>
              </a:rPr>
              <a:t>you  </a:t>
            </a:r>
            <a:r>
              <a:rPr dirty="0" sz="1800">
                <a:latin typeface="Arial"/>
                <a:cs typeface="Arial"/>
              </a:rPr>
              <a:t>need to change the configuration or enable additional features of an </a:t>
            </a:r>
            <a:r>
              <a:rPr dirty="0" sz="1800" spc="-5">
                <a:latin typeface="Arial"/>
                <a:cs typeface="Arial"/>
              </a:rPr>
              <a:t>existing </a:t>
            </a:r>
            <a:r>
              <a:rPr dirty="0" sz="1800">
                <a:latin typeface="Arial"/>
                <a:cs typeface="Arial"/>
              </a:rPr>
              <a:t>buildpack, </a:t>
            </a:r>
            <a:r>
              <a:rPr dirty="0" sz="1800" spc="-5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can use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285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custom  buildpack: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A community or third-party </a:t>
            </a:r>
            <a:r>
              <a:rPr dirty="0" sz="1800" spc="-5">
                <a:latin typeface="Arial"/>
                <a:cs typeface="Arial"/>
              </a:rPr>
              <a:t>provided</a:t>
            </a:r>
            <a:r>
              <a:rPr dirty="0" sz="1800" spc="-2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buildpack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2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Customize an </a:t>
            </a:r>
            <a:r>
              <a:rPr dirty="0" sz="1800" spc="-5">
                <a:latin typeface="Arial"/>
                <a:cs typeface="Arial"/>
              </a:rPr>
              <a:t>existing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buildpack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2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Develop </a:t>
            </a:r>
            <a:r>
              <a:rPr dirty="0" sz="1800" spc="-5">
                <a:latin typeface="Arial"/>
                <a:cs typeface="Arial"/>
              </a:rPr>
              <a:t>your </a:t>
            </a:r>
            <a:r>
              <a:rPr dirty="0" sz="1800" spc="-10">
                <a:latin typeface="Arial"/>
                <a:cs typeface="Arial"/>
              </a:rPr>
              <a:t>own </a:t>
            </a:r>
            <a:r>
              <a:rPr dirty="0" sz="1800">
                <a:latin typeface="Arial"/>
                <a:cs typeface="Arial"/>
              </a:rPr>
              <a:t>buildpack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347" y="5552947"/>
            <a:ext cx="9705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 spc="5">
                <a:latin typeface="Arial"/>
                <a:cs typeface="Arial"/>
              </a:rPr>
              <a:t>custom </a:t>
            </a:r>
            <a:r>
              <a:rPr dirty="0" sz="1800">
                <a:latin typeface="Arial"/>
                <a:cs typeface="Arial"/>
              </a:rPr>
              <a:t>buildpack is provided as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Git Repository </a:t>
            </a:r>
            <a:r>
              <a:rPr dirty="0" sz="1800" spc="-5">
                <a:latin typeface="Arial"/>
                <a:cs typeface="Arial"/>
              </a:rPr>
              <a:t>URL </a:t>
            </a:r>
            <a:r>
              <a:rPr dirty="0" sz="1800">
                <a:latin typeface="Arial"/>
                <a:cs typeface="Arial"/>
              </a:rPr>
              <a:t>in the application push</a:t>
            </a:r>
            <a:r>
              <a:rPr dirty="0" sz="1800" spc="-2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configuration.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8965" y="2670048"/>
            <a:ext cx="2385882" cy="2383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6069" y="243332"/>
            <a:ext cx="6772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069" y="517651"/>
            <a:ext cx="381444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How to use a custom</a:t>
            </a:r>
            <a:r>
              <a:rPr dirty="0" spc="-55"/>
              <a:t> </a:t>
            </a:r>
            <a:r>
              <a:rPr dirty="0" spc="-5"/>
              <a:t>buildpack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069" y="243332"/>
            <a:ext cx="6772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069" y="517651"/>
            <a:ext cx="477964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Demo scenario </a:t>
            </a:r>
            <a:r>
              <a:rPr dirty="0" spc="-5"/>
              <a:t>– Simple chat room</a:t>
            </a:r>
            <a:r>
              <a:rPr dirty="0" spc="90"/>
              <a:t> </a:t>
            </a:r>
            <a:r>
              <a:rPr dirty="0" spc="-5"/>
              <a:t>app</a:t>
            </a:r>
          </a:p>
        </p:txBody>
      </p:sp>
      <p:sp>
        <p:nvSpPr>
          <p:cNvPr id="4" name="object 4"/>
          <p:cNvSpPr/>
          <p:nvPr/>
        </p:nvSpPr>
        <p:spPr>
          <a:xfrm>
            <a:off x="10146272" y="176162"/>
            <a:ext cx="1145009" cy="2904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5213" y="1539782"/>
            <a:ext cx="2002789" cy="72771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Simple chat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room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Node.js &amp;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HTML5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33288" y="5154167"/>
            <a:ext cx="5399405" cy="735965"/>
            <a:chOff x="5733288" y="5154167"/>
            <a:chExt cx="5399405" cy="735965"/>
          </a:xfrm>
        </p:grpSpPr>
        <p:sp>
          <p:nvSpPr>
            <p:cNvPr id="7" name="object 7"/>
            <p:cNvSpPr/>
            <p:nvPr/>
          </p:nvSpPr>
          <p:spPr>
            <a:xfrm>
              <a:off x="5759186" y="5155650"/>
              <a:ext cx="5372878" cy="733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33288" y="5273027"/>
              <a:ext cx="5267706" cy="5615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92724" y="5158739"/>
              <a:ext cx="5303520" cy="664845"/>
            </a:xfrm>
            <a:custGeom>
              <a:avLst/>
              <a:gdLst/>
              <a:ahLst/>
              <a:cxnLst/>
              <a:rect l="l" t="t" r="r" b="b"/>
              <a:pathLst>
                <a:path w="5303520" h="664845">
                  <a:moveTo>
                    <a:pt x="5192776" y="0"/>
                  </a:moveTo>
                  <a:lnTo>
                    <a:pt x="110743" y="0"/>
                  </a:lnTo>
                  <a:lnTo>
                    <a:pt x="67615" y="8695"/>
                  </a:lnTo>
                  <a:lnTo>
                    <a:pt x="32416" y="32416"/>
                  </a:lnTo>
                  <a:lnTo>
                    <a:pt x="8695" y="67615"/>
                  </a:lnTo>
                  <a:lnTo>
                    <a:pt x="0" y="110744"/>
                  </a:lnTo>
                  <a:lnTo>
                    <a:pt x="0" y="553720"/>
                  </a:lnTo>
                  <a:lnTo>
                    <a:pt x="8695" y="596826"/>
                  </a:lnTo>
                  <a:lnTo>
                    <a:pt x="32416" y="632028"/>
                  </a:lnTo>
                  <a:lnTo>
                    <a:pt x="67615" y="655761"/>
                  </a:lnTo>
                  <a:lnTo>
                    <a:pt x="110743" y="664464"/>
                  </a:lnTo>
                  <a:lnTo>
                    <a:pt x="5192776" y="664464"/>
                  </a:lnTo>
                  <a:lnTo>
                    <a:pt x="5235904" y="655761"/>
                  </a:lnTo>
                  <a:lnTo>
                    <a:pt x="5271103" y="632028"/>
                  </a:lnTo>
                  <a:lnTo>
                    <a:pt x="5294824" y="596826"/>
                  </a:lnTo>
                  <a:lnTo>
                    <a:pt x="5303520" y="553720"/>
                  </a:lnTo>
                  <a:lnTo>
                    <a:pt x="5303520" y="110744"/>
                  </a:lnTo>
                  <a:lnTo>
                    <a:pt x="5294824" y="67615"/>
                  </a:lnTo>
                  <a:lnTo>
                    <a:pt x="5271103" y="32416"/>
                  </a:lnTo>
                  <a:lnTo>
                    <a:pt x="5235904" y="8695"/>
                  </a:lnTo>
                  <a:lnTo>
                    <a:pt x="5192776" y="0"/>
                  </a:lnTo>
                  <a:close/>
                </a:path>
              </a:pathLst>
            </a:custGeom>
            <a:solidFill>
              <a:srgbClr val="1B7E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92724" y="5158739"/>
              <a:ext cx="5303520" cy="664845"/>
            </a:xfrm>
            <a:custGeom>
              <a:avLst/>
              <a:gdLst/>
              <a:ahLst/>
              <a:cxnLst/>
              <a:rect l="l" t="t" r="r" b="b"/>
              <a:pathLst>
                <a:path w="5303520" h="664845">
                  <a:moveTo>
                    <a:pt x="0" y="110744"/>
                  </a:moveTo>
                  <a:lnTo>
                    <a:pt x="8695" y="67615"/>
                  </a:lnTo>
                  <a:lnTo>
                    <a:pt x="32416" y="32416"/>
                  </a:lnTo>
                  <a:lnTo>
                    <a:pt x="67615" y="8695"/>
                  </a:lnTo>
                  <a:lnTo>
                    <a:pt x="110743" y="0"/>
                  </a:lnTo>
                  <a:lnTo>
                    <a:pt x="5192776" y="0"/>
                  </a:lnTo>
                  <a:lnTo>
                    <a:pt x="5235904" y="8695"/>
                  </a:lnTo>
                  <a:lnTo>
                    <a:pt x="5271103" y="32416"/>
                  </a:lnTo>
                  <a:lnTo>
                    <a:pt x="5294824" y="67615"/>
                  </a:lnTo>
                  <a:lnTo>
                    <a:pt x="5303520" y="110744"/>
                  </a:lnTo>
                  <a:lnTo>
                    <a:pt x="5303520" y="553720"/>
                  </a:lnTo>
                  <a:lnTo>
                    <a:pt x="5294824" y="596826"/>
                  </a:lnTo>
                  <a:lnTo>
                    <a:pt x="5271103" y="632028"/>
                  </a:lnTo>
                  <a:lnTo>
                    <a:pt x="5235904" y="655761"/>
                  </a:lnTo>
                  <a:lnTo>
                    <a:pt x="5192776" y="664464"/>
                  </a:lnTo>
                  <a:lnTo>
                    <a:pt x="110743" y="664464"/>
                  </a:lnTo>
                  <a:lnTo>
                    <a:pt x="67615" y="655761"/>
                  </a:lnTo>
                  <a:lnTo>
                    <a:pt x="32416" y="632028"/>
                  </a:lnTo>
                  <a:lnTo>
                    <a:pt x="8695" y="596826"/>
                  </a:lnTo>
                  <a:lnTo>
                    <a:pt x="0" y="553720"/>
                  </a:lnTo>
                  <a:lnTo>
                    <a:pt x="0" y="110744"/>
                  </a:lnTo>
                  <a:close/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902833" y="5336235"/>
            <a:ext cx="49390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https://github.com/SAP/cloud-sample-node-chat/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7616" y="1435608"/>
            <a:ext cx="8528685" cy="4691380"/>
            <a:chOff x="737616" y="1435608"/>
            <a:chExt cx="8528685" cy="4691380"/>
          </a:xfrm>
        </p:grpSpPr>
        <p:sp>
          <p:nvSpPr>
            <p:cNvPr id="13" name="object 13"/>
            <p:cNvSpPr/>
            <p:nvPr/>
          </p:nvSpPr>
          <p:spPr>
            <a:xfrm>
              <a:off x="737616" y="2980944"/>
              <a:ext cx="3941064" cy="31455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28160" y="1435608"/>
              <a:ext cx="4937760" cy="3051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11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069" y="243332"/>
            <a:ext cx="6772275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z="2000" spc="-5" b="1">
                <a:latin typeface="Arial"/>
                <a:cs typeface="Arial"/>
              </a:rPr>
              <a:t>Further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reading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602105"/>
            <a:ext cx="3591560" cy="2463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2000" spc="-1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SAP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Cloud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Platform </a:t>
            </a:r>
            <a:r>
              <a:rPr dirty="0" u="heavy" sz="2000" spc="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Web</a:t>
            </a:r>
            <a:r>
              <a:rPr dirty="0" u="heavy" sz="2000" spc="-3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site</a:t>
            </a:r>
            <a:endParaRPr sz="2000">
              <a:latin typeface="Arial"/>
              <a:cs typeface="Arial"/>
            </a:endParaRPr>
          </a:p>
          <a:p>
            <a:pPr marL="12700" marR="636270">
              <a:lnSpc>
                <a:spcPts val="4200"/>
              </a:lnSpc>
              <a:spcBef>
                <a:spcPts val="440"/>
              </a:spcBef>
            </a:pP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Getting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a trial account </a:t>
            </a:r>
            <a:r>
              <a:rPr dirty="0" sz="2000" spc="-5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Cloud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Foundry</a:t>
            </a:r>
            <a:r>
              <a:rPr dirty="0" u="heavy" sz="2000" spc="1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buildpacks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4200"/>
              </a:lnSpc>
              <a:spcBef>
                <a:spcPts val="5"/>
              </a:spcBef>
            </a:pP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Staging apps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on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Cloud Foundry </a:t>
            </a:r>
            <a:r>
              <a:rPr dirty="0" sz="2000" spc="-10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Deploy apps </a:t>
            </a:r>
            <a:r>
              <a:rPr dirty="0" u="heavy" sz="20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on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Cloud</a:t>
            </a:r>
            <a:r>
              <a:rPr dirty="0" u="heavy" sz="2000" spc="8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heavy" sz="2000" spc="-10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Foundry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3776" y="1630679"/>
            <a:ext cx="3563112" cy="4715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29343" y="262127"/>
            <a:ext cx="2435860" cy="612775"/>
          </a:xfrm>
          <a:custGeom>
            <a:avLst/>
            <a:gdLst/>
            <a:ahLst/>
            <a:cxnLst/>
            <a:rect l="l" t="t" r="r" b="b"/>
            <a:pathLst>
              <a:path w="2435859" h="612775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333244" y="0"/>
                </a:lnTo>
                <a:lnTo>
                  <a:pt x="2372987" y="8024"/>
                </a:lnTo>
                <a:lnTo>
                  <a:pt x="2405443" y="29908"/>
                </a:lnTo>
                <a:lnTo>
                  <a:pt x="2427327" y="62364"/>
                </a:lnTo>
                <a:lnTo>
                  <a:pt x="2435352" y="102108"/>
                </a:lnTo>
                <a:lnTo>
                  <a:pt x="2435352" y="510539"/>
                </a:lnTo>
                <a:lnTo>
                  <a:pt x="2427327" y="550283"/>
                </a:lnTo>
                <a:lnTo>
                  <a:pt x="2405443" y="582739"/>
                </a:lnTo>
                <a:lnTo>
                  <a:pt x="2372987" y="604623"/>
                </a:lnTo>
                <a:lnTo>
                  <a:pt x="2333244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8"/>
                </a:lnTo>
                <a:close/>
              </a:path>
            </a:pathLst>
          </a:custGeom>
          <a:ln w="18288">
            <a:solidFill>
              <a:srgbClr val="EFA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50373" y="427989"/>
            <a:ext cx="16922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7E7E7E"/>
                </a:solidFill>
                <a:latin typeface="Arial"/>
                <a:cs typeface="Arial"/>
              </a:rPr>
              <a:t>Additional</a:t>
            </a:r>
            <a:r>
              <a:rPr dirty="0" sz="1600" spc="-114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Material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23831" y="350520"/>
            <a:ext cx="436245" cy="436245"/>
          </a:xfrm>
          <a:custGeom>
            <a:avLst/>
            <a:gdLst/>
            <a:ahLst/>
            <a:cxnLst/>
            <a:rect l="l" t="t" r="r" b="b"/>
            <a:pathLst>
              <a:path w="436245" h="436245">
                <a:moveTo>
                  <a:pt x="363220" y="0"/>
                </a:moveTo>
                <a:lnTo>
                  <a:pt x="72644" y="0"/>
                </a:lnTo>
                <a:lnTo>
                  <a:pt x="44362" y="5707"/>
                </a:lnTo>
                <a:lnTo>
                  <a:pt x="21272" y="21272"/>
                </a:lnTo>
                <a:lnTo>
                  <a:pt x="5707" y="44362"/>
                </a:lnTo>
                <a:lnTo>
                  <a:pt x="0" y="72643"/>
                </a:lnTo>
                <a:lnTo>
                  <a:pt x="0" y="363219"/>
                </a:lnTo>
                <a:lnTo>
                  <a:pt x="5707" y="391501"/>
                </a:lnTo>
                <a:lnTo>
                  <a:pt x="21272" y="414591"/>
                </a:lnTo>
                <a:lnTo>
                  <a:pt x="44362" y="430156"/>
                </a:lnTo>
                <a:lnTo>
                  <a:pt x="72644" y="435863"/>
                </a:lnTo>
                <a:lnTo>
                  <a:pt x="363220" y="435863"/>
                </a:lnTo>
                <a:lnTo>
                  <a:pt x="391501" y="430156"/>
                </a:lnTo>
                <a:lnTo>
                  <a:pt x="414591" y="414591"/>
                </a:lnTo>
                <a:lnTo>
                  <a:pt x="430156" y="391501"/>
                </a:lnTo>
                <a:lnTo>
                  <a:pt x="435864" y="363219"/>
                </a:lnTo>
                <a:lnTo>
                  <a:pt x="435864" y="72643"/>
                </a:lnTo>
                <a:lnTo>
                  <a:pt x="430156" y="44362"/>
                </a:lnTo>
                <a:lnTo>
                  <a:pt x="414591" y="21272"/>
                </a:lnTo>
                <a:lnTo>
                  <a:pt x="391501" y="5707"/>
                </a:lnTo>
                <a:lnTo>
                  <a:pt x="36322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80550" y="370078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12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39" y="2888995"/>
            <a:ext cx="20193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Contact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information: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  <a:hlinkClick r:id="rId2"/>
              </a:rPr>
              <a:t>op</a:t>
            </a:r>
            <a:r>
              <a:rPr dirty="0" sz="1600" spc="-5" b="1">
                <a:latin typeface="Arial"/>
                <a:cs typeface="Arial"/>
                <a:hlinkClick r:id="rId3"/>
              </a:rPr>
              <a:t>en@sap.com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436065"/>
            <a:ext cx="3713479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" b="1">
                <a:solidFill>
                  <a:srgbClr val="EFAB00"/>
                </a:solidFill>
                <a:latin typeface="Arial"/>
                <a:cs typeface="Arial"/>
              </a:rPr>
              <a:t>Thank</a:t>
            </a:r>
            <a:r>
              <a:rPr dirty="0" sz="5500" spc="-70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5500" b="1">
                <a:solidFill>
                  <a:srgbClr val="EFAB00"/>
                </a:solidFill>
                <a:latin typeface="Arial"/>
                <a:cs typeface="Arial"/>
              </a:rPr>
              <a:t>you.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3776" y="1636776"/>
            <a:ext cx="3563111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288" y="244221"/>
            <a:ext cx="677227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Building </a:t>
            </a:r>
            <a:r>
              <a:rPr dirty="0" sz="1800" spc="-50" b="0">
                <a:solidFill>
                  <a:srgbClr val="7E7E7E"/>
                </a:solidFill>
                <a:latin typeface="Arial"/>
                <a:cs typeface="Arial"/>
              </a:rPr>
              <a:t>Your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First Application – Pushing the App to Cloud</a:t>
            </a:r>
            <a:r>
              <a:rPr dirty="0" sz="1800" spc="-31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pc="-5"/>
              <a:t>What </a:t>
            </a:r>
            <a:r>
              <a:rPr dirty="0" spc="-10"/>
              <a:t>you’ve learned </a:t>
            </a:r>
            <a:r>
              <a:rPr dirty="0" spc="-5"/>
              <a:t>in this</a:t>
            </a:r>
            <a:r>
              <a:rPr dirty="0" spc="55"/>
              <a:t> </a:t>
            </a:r>
            <a:r>
              <a:rPr dirty="0" spc="-5"/>
              <a:t>unit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544192"/>
            <a:ext cx="6394450" cy="20529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SAP Cloud Platform domain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Runtimes supported on SAP Cloud</a:t>
            </a:r>
            <a:r>
              <a:rPr dirty="0" sz="1800" spc="-1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Polyglot apps and </a:t>
            </a:r>
            <a:r>
              <a:rPr dirty="0" sz="1800" spc="-10">
                <a:latin typeface="Arial"/>
                <a:cs typeface="Arial"/>
              </a:rPr>
              <a:t>BYOL </a:t>
            </a:r>
            <a:r>
              <a:rPr dirty="0" sz="1800">
                <a:latin typeface="Arial"/>
                <a:cs typeface="Arial"/>
              </a:rPr>
              <a:t>support on SAP Cloud</a:t>
            </a:r>
            <a:r>
              <a:rPr dirty="0" sz="1800" spc="-2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Pushing, staging, starting apps on SAP Cloud Platform</a:t>
            </a:r>
            <a:r>
              <a:rPr dirty="0" sz="1800" spc="-2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Cloud  Foundry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environment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Developing </a:t>
            </a:r>
            <a:r>
              <a:rPr dirty="0" sz="1800" spc="-5">
                <a:latin typeface="Arial"/>
                <a:cs typeface="Arial"/>
              </a:rPr>
              <a:t>your </a:t>
            </a:r>
            <a:r>
              <a:rPr dirty="0" sz="1800">
                <a:latin typeface="Arial"/>
                <a:cs typeface="Arial"/>
              </a:rPr>
              <a:t>first Node.js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39" y="2888106"/>
            <a:ext cx="2030730" cy="758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Arial"/>
                <a:cs typeface="Arial"/>
              </a:rPr>
              <a:t>Contact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information: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  <a:hlinkClick r:id="rId2"/>
              </a:rPr>
              <a:t>open@sap.com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436573"/>
            <a:ext cx="3706495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" b="1">
                <a:solidFill>
                  <a:srgbClr val="EFAB00"/>
                </a:solidFill>
                <a:latin typeface="Arial"/>
                <a:cs typeface="Arial"/>
              </a:rPr>
              <a:t>Thank</a:t>
            </a:r>
            <a:r>
              <a:rPr dirty="0" sz="5500" spc="-6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5500" spc="-15" b="1">
                <a:solidFill>
                  <a:srgbClr val="EFAB00"/>
                </a:solidFill>
                <a:latin typeface="Arial"/>
                <a:cs typeface="Arial"/>
              </a:rPr>
              <a:t>you.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24" y="3200145"/>
            <a:ext cx="5882640" cy="3165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Arial"/>
                <a:cs typeface="Arial"/>
              </a:rPr>
              <a:t>© </a:t>
            </a:r>
            <a:r>
              <a:rPr dirty="0" sz="800" spc="-15">
                <a:latin typeface="Arial"/>
                <a:cs typeface="Arial"/>
              </a:rPr>
              <a:t>2019 </a:t>
            </a:r>
            <a:r>
              <a:rPr dirty="0" sz="800" spc="-10">
                <a:latin typeface="Arial"/>
                <a:cs typeface="Arial"/>
              </a:rPr>
              <a:t>SAP SE </a:t>
            </a:r>
            <a:r>
              <a:rPr dirty="0" sz="800" spc="-25">
                <a:latin typeface="Arial"/>
                <a:cs typeface="Arial"/>
              </a:rPr>
              <a:t>or an </a:t>
            </a:r>
            <a:r>
              <a:rPr dirty="0" sz="800" spc="-10">
                <a:latin typeface="Arial"/>
                <a:cs typeface="Arial"/>
              </a:rPr>
              <a:t>SAP affiliate </a:t>
            </a:r>
            <a:r>
              <a:rPr dirty="0" sz="800" spc="-15">
                <a:latin typeface="Arial"/>
                <a:cs typeface="Arial"/>
              </a:rPr>
              <a:t>company. </a:t>
            </a:r>
            <a:r>
              <a:rPr dirty="0" sz="800" spc="-10">
                <a:latin typeface="Arial"/>
                <a:cs typeface="Arial"/>
              </a:rPr>
              <a:t>All rights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  <a:p>
            <a:pPr marL="12700" marR="217170">
              <a:lnSpc>
                <a:spcPct val="100000"/>
              </a:lnSpc>
              <a:spcBef>
                <a:spcPts val="605"/>
              </a:spcBef>
            </a:pPr>
            <a:r>
              <a:rPr dirty="0" sz="800" spc="-10">
                <a:latin typeface="Arial"/>
                <a:cs typeface="Arial"/>
              </a:rPr>
              <a:t>No </a:t>
            </a:r>
            <a:r>
              <a:rPr dirty="0" sz="800" spc="-15">
                <a:latin typeface="Arial"/>
                <a:cs typeface="Arial"/>
              </a:rPr>
              <a:t>part </a:t>
            </a:r>
            <a:r>
              <a:rPr dirty="0" sz="800" spc="-25">
                <a:latin typeface="Arial"/>
                <a:cs typeface="Arial"/>
              </a:rPr>
              <a:t>of </a:t>
            </a:r>
            <a:r>
              <a:rPr dirty="0" sz="800" spc="-10">
                <a:latin typeface="Arial"/>
                <a:cs typeface="Arial"/>
              </a:rPr>
              <a:t>this publication </a:t>
            </a:r>
            <a:r>
              <a:rPr dirty="0" sz="800" spc="-25">
                <a:latin typeface="Arial"/>
                <a:cs typeface="Arial"/>
              </a:rPr>
              <a:t>may </a:t>
            </a:r>
            <a:r>
              <a:rPr dirty="0" sz="800" spc="-10">
                <a:latin typeface="Arial"/>
                <a:cs typeface="Arial"/>
              </a:rPr>
              <a:t>be reproduced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5">
                <a:latin typeface="Arial"/>
                <a:cs typeface="Arial"/>
              </a:rPr>
              <a:t>transmitted </a:t>
            </a:r>
            <a:r>
              <a:rPr dirty="0" sz="800" spc="-10">
                <a:latin typeface="Arial"/>
                <a:cs typeface="Arial"/>
              </a:rPr>
              <a:t>in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0">
                <a:latin typeface="Arial"/>
                <a:cs typeface="Arial"/>
              </a:rPr>
              <a:t>form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for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5">
                <a:latin typeface="Arial"/>
                <a:cs typeface="Arial"/>
              </a:rPr>
              <a:t>purpose without </a:t>
            </a:r>
            <a:r>
              <a:rPr dirty="0" sz="800" spc="-10">
                <a:latin typeface="Arial"/>
                <a:cs typeface="Arial"/>
              </a:rPr>
              <a:t>the </a:t>
            </a:r>
            <a:r>
              <a:rPr dirty="0" sz="800" spc="-20">
                <a:latin typeface="Arial"/>
                <a:cs typeface="Arial"/>
              </a:rPr>
              <a:t>express </a:t>
            </a:r>
            <a:r>
              <a:rPr dirty="0" sz="800" spc="-15">
                <a:latin typeface="Arial"/>
                <a:cs typeface="Arial"/>
              </a:rPr>
              <a:t>permission </a:t>
            </a:r>
            <a:r>
              <a:rPr dirty="0" sz="800" spc="-25">
                <a:latin typeface="Arial"/>
                <a:cs typeface="Arial"/>
              </a:rPr>
              <a:t>of  </a:t>
            </a:r>
            <a:r>
              <a:rPr dirty="0" sz="800" spc="-10">
                <a:latin typeface="Arial"/>
                <a:cs typeface="Arial"/>
              </a:rPr>
              <a:t>SAP SE </a:t>
            </a:r>
            <a:r>
              <a:rPr dirty="0" sz="800" spc="-25">
                <a:latin typeface="Arial"/>
                <a:cs typeface="Arial"/>
              </a:rPr>
              <a:t>or an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15">
                <a:latin typeface="Arial"/>
                <a:cs typeface="Arial"/>
              </a:rPr>
              <a:t>affiliate</a:t>
            </a:r>
            <a:r>
              <a:rPr dirty="0" sz="800" spc="14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company.</a:t>
            </a:r>
            <a:endParaRPr sz="800">
              <a:latin typeface="Arial"/>
              <a:cs typeface="Arial"/>
            </a:endParaRPr>
          </a:p>
          <a:p>
            <a:pPr marL="12700" marR="222250">
              <a:lnSpc>
                <a:spcPct val="100000"/>
              </a:lnSpc>
              <a:spcBef>
                <a:spcPts val="600"/>
              </a:spcBef>
            </a:pP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-10">
                <a:latin typeface="Arial"/>
                <a:cs typeface="Arial"/>
              </a:rPr>
              <a:t>information contained </a:t>
            </a:r>
            <a:r>
              <a:rPr dirty="0" sz="800" spc="-15">
                <a:latin typeface="Arial"/>
                <a:cs typeface="Arial"/>
              </a:rPr>
              <a:t>herein </a:t>
            </a:r>
            <a:r>
              <a:rPr dirty="0" sz="800" spc="-25">
                <a:latin typeface="Arial"/>
                <a:cs typeface="Arial"/>
              </a:rPr>
              <a:t>may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15">
                <a:latin typeface="Arial"/>
                <a:cs typeface="Arial"/>
              </a:rPr>
              <a:t>changed </a:t>
            </a:r>
            <a:r>
              <a:rPr dirty="0" sz="800" spc="-20">
                <a:latin typeface="Arial"/>
                <a:cs typeface="Arial"/>
              </a:rPr>
              <a:t>without </a:t>
            </a:r>
            <a:r>
              <a:rPr dirty="0" sz="800" spc="-15">
                <a:latin typeface="Arial"/>
                <a:cs typeface="Arial"/>
              </a:rPr>
              <a:t>prior </a:t>
            </a:r>
            <a:r>
              <a:rPr dirty="0" sz="800" spc="-20">
                <a:latin typeface="Arial"/>
                <a:cs typeface="Arial"/>
              </a:rPr>
              <a:t>notice. Some </a:t>
            </a:r>
            <a:r>
              <a:rPr dirty="0" sz="800" spc="-15">
                <a:latin typeface="Arial"/>
                <a:cs typeface="Arial"/>
              </a:rPr>
              <a:t>software products </a:t>
            </a:r>
            <a:r>
              <a:rPr dirty="0" sz="800" spc="-20">
                <a:latin typeface="Arial"/>
                <a:cs typeface="Arial"/>
              </a:rPr>
              <a:t>marketed </a:t>
            </a:r>
            <a:r>
              <a:rPr dirty="0" sz="800" spc="-10">
                <a:latin typeface="Arial"/>
                <a:cs typeface="Arial"/>
              </a:rPr>
              <a:t>by SAP SE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0">
                <a:latin typeface="Arial"/>
                <a:cs typeface="Arial"/>
              </a:rPr>
              <a:t>its  </a:t>
            </a:r>
            <a:r>
              <a:rPr dirty="0" sz="800" spc="-15">
                <a:latin typeface="Arial"/>
                <a:cs typeface="Arial"/>
              </a:rPr>
              <a:t>distributors</a:t>
            </a:r>
            <a:r>
              <a:rPr dirty="0" sz="800" spc="13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contain</a:t>
            </a:r>
            <a:r>
              <a:rPr dirty="0" sz="800" spc="14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proprietary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software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components</a:t>
            </a:r>
            <a:r>
              <a:rPr dirty="0" sz="800" spc="135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of</a:t>
            </a:r>
            <a:r>
              <a:rPr dirty="0" sz="800" spc="7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other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software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vendors.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National</a:t>
            </a:r>
            <a:r>
              <a:rPr dirty="0" sz="800" spc="14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product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specifications</a:t>
            </a:r>
            <a:r>
              <a:rPr dirty="0" sz="800" spc="14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may</a:t>
            </a:r>
            <a:r>
              <a:rPr dirty="0" sz="800" spc="85">
                <a:latin typeface="Arial"/>
                <a:cs typeface="Arial"/>
              </a:rPr>
              <a:t> </a:t>
            </a:r>
            <a:r>
              <a:rPr dirty="0" sz="800" spc="-30">
                <a:latin typeface="Arial"/>
                <a:cs typeface="Arial"/>
              </a:rPr>
              <a:t>vary.</a:t>
            </a:r>
            <a:endParaRPr sz="800">
              <a:latin typeface="Arial"/>
              <a:cs typeface="Arial"/>
            </a:endParaRPr>
          </a:p>
          <a:p>
            <a:pPr marL="12700" marR="112395">
              <a:lnSpc>
                <a:spcPct val="100000"/>
              </a:lnSpc>
              <a:spcBef>
                <a:spcPts val="600"/>
              </a:spcBef>
            </a:pPr>
            <a:r>
              <a:rPr dirty="0" sz="800" spc="-10">
                <a:latin typeface="Arial"/>
                <a:cs typeface="Arial"/>
              </a:rPr>
              <a:t>These </a:t>
            </a:r>
            <a:r>
              <a:rPr dirty="0" sz="800" spc="-20">
                <a:latin typeface="Arial"/>
                <a:cs typeface="Arial"/>
              </a:rPr>
              <a:t>materials </a:t>
            </a:r>
            <a:r>
              <a:rPr dirty="0" sz="800" spc="-15">
                <a:latin typeface="Arial"/>
                <a:cs typeface="Arial"/>
              </a:rPr>
              <a:t>are provided </a:t>
            </a:r>
            <a:r>
              <a:rPr dirty="0" sz="800" spc="-10">
                <a:latin typeface="Arial"/>
                <a:cs typeface="Arial"/>
              </a:rPr>
              <a:t>by SAP </a:t>
            </a:r>
            <a:r>
              <a:rPr dirty="0" sz="800" spc="-5">
                <a:latin typeface="Arial"/>
                <a:cs typeface="Arial"/>
              </a:rPr>
              <a:t>SE </a:t>
            </a:r>
            <a:r>
              <a:rPr dirty="0" sz="800" spc="-25">
                <a:latin typeface="Arial"/>
                <a:cs typeface="Arial"/>
              </a:rPr>
              <a:t>or an </a:t>
            </a:r>
            <a:r>
              <a:rPr dirty="0" sz="800" spc="-10">
                <a:latin typeface="Arial"/>
                <a:cs typeface="Arial"/>
              </a:rPr>
              <a:t>SAP affiliate </a:t>
            </a:r>
            <a:r>
              <a:rPr dirty="0" sz="800" spc="-15">
                <a:latin typeface="Arial"/>
                <a:cs typeface="Arial"/>
              </a:rPr>
              <a:t>company </a:t>
            </a:r>
            <a:r>
              <a:rPr dirty="0" sz="800" spc="-10">
                <a:latin typeface="Arial"/>
                <a:cs typeface="Arial"/>
              </a:rPr>
              <a:t>for informational </a:t>
            </a:r>
            <a:r>
              <a:rPr dirty="0" sz="800" spc="-15">
                <a:latin typeface="Arial"/>
                <a:cs typeface="Arial"/>
              </a:rPr>
              <a:t>purposes </a:t>
            </a:r>
            <a:r>
              <a:rPr dirty="0" sz="800" spc="-25">
                <a:latin typeface="Arial"/>
                <a:cs typeface="Arial"/>
              </a:rPr>
              <a:t>only, </a:t>
            </a:r>
            <a:r>
              <a:rPr dirty="0" sz="800" spc="-15">
                <a:latin typeface="Arial"/>
                <a:cs typeface="Arial"/>
              </a:rPr>
              <a:t>without </a:t>
            </a:r>
            <a:r>
              <a:rPr dirty="0" sz="800" spc="-10">
                <a:latin typeface="Arial"/>
                <a:cs typeface="Arial"/>
              </a:rPr>
              <a:t>representation </a:t>
            </a:r>
            <a:r>
              <a:rPr dirty="0" sz="800" spc="-25">
                <a:latin typeface="Arial"/>
                <a:cs typeface="Arial"/>
              </a:rPr>
              <a:t>or  </a:t>
            </a:r>
            <a:r>
              <a:rPr dirty="0" sz="800" spc="-15">
                <a:latin typeface="Arial"/>
                <a:cs typeface="Arial"/>
              </a:rPr>
              <a:t>warranty </a:t>
            </a:r>
            <a:r>
              <a:rPr dirty="0" sz="800" spc="-25">
                <a:latin typeface="Arial"/>
                <a:cs typeface="Arial"/>
              </a:rPr>
              <a:t>of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5">
                <a:latin typeface="Arial"/>
                <a:cs typeface="Arial"/>
              </a:rPr>
              <a:t>kind,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its </a:t>
            </a:r>
            <a:r>
              <a:rPr dirty="0" sz="800" spc="-15">
                <a:latin typeface="Arial"/>
                <a:cs typeface="Arial"/>
              </a:rPr>
              <a:t>affiliated companies shall </a:t>
            </a:r>
            <a:r>
              <a:rPr dirty="0" sz="800" spc="-20">
                <a:latin typeface="Arial"/>
                <a:cs typeface="Arial"/>
              </a:rPr>
              <a:t>not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20">
                <a:latin typeface="Arial"/>
                <a:cs typeface="Arial"/>
              </a:rPr>
              <a:t>liable </a:t>
            </a:r>
            <a:r>
              <a:rPr dirty="0" sz="800" spc="-10">
                <a:latin typeface="Arial"/>
                <a:cs typeface="Arial"/>
              </a:rPr>
              <a:t>for </a:t>
            </a:r>
            <a:r>
              <a:rPr dirty="0" sz="800" spc="-20">
                <a:latin typeface="Arial"/>
                <a:cs typeface="Arial"/>
              </a:rPr>
              <a:t>errors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5">
                <a:latin typeface="Arial"/>
                <a:cs typeface="Arial"/>
              </a:rPr>
              <a:t>omissions with respect </a:t>
            </a:r>
            <a:r>
              <a:rPr dirty="0" sz="800" spc="-10">
                <a:latin typeface="Arial"/>
                <a:cs typeface="Arial"/>
              </a:rPr>
              <a:t>to the materials. 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-20">
                <a:latin typeface="Arial"/>
                <a:cs typeface="Arial"/>
              </a:rPr>
              <a:t>only </a:t>
            </a:r>
            <a:r>
              <a:rPr dirty="0" sz="800" spc="-15">
                <a:latin typeface="Arial"/>
                <a:cs typeface="Arial"/>
              </a:rPr>
              <a:t>warranties </a:t>
            </a:r>
            <a:r>
              <a:rPr dirty="0" sz="800" spc="-10">
                <a:latin typeface="Arial"/>
                <a:cs typeface="Arial"/>
              </a:rPr>
              <a:t>for SAP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15">
                <a:latin typeface="Arial"/>
                <a:cs typeface="Arial"/>
              </a:rPr>
              <a:t>affiliate company products </a:t>
            </a:r>
            <a:r>
              <a:rPr dirty="0" sz="800" spc="-20">
                <a:latin typeface="Arial"/>
                <a:cs typeface="Arial"/>
              </a:rPr>
              <a:t>and services are </a:t>
            </a:r>
            <a:r>
              <a:rPr dirty="0" sz="800" spc="-15">
                <a:latin typeface="Arial"/>
                <a:cs typeface="Arial"/>
              </a:rPr>
              <a:t>those </a:t>
            </a:r>
            <a:r>
              <a:rPr dirty="0" sz="800" spc="-20">
                <a:latin typeface="Arial"/>
                <a:cs typeface="Arial"/>
              </a:rPr>
              <a:t>that are </a:t>
            </a:r>
            <a:r>
              <a:rPr dirty="0" sz="800" spc="-15">
                <a:latin typeface="Arial"/>
                <a:cs typeface="Arial"/>
              </a:rPr>
              <a:t>set </a:t>
            </a:r>
            <a:r>
              <a:rPr dirty="0" sz="800" spc="-10">
                <a:latin typeface="Arial"/>
                <a:cs typeface="Arial"/>
              </a:rPr>
              <a:t>forth in the </a:t>
            </a:r>
            <a:r>
              <a:rPr dirty="0" sz="800" spc="-20">
                <a:latin typeface="Arial"/>
                <a:cs typeface="Arial"/>
              </a:rPr>
              <a:t>express </a:t>
            </a:r>
            <a:r>
              <a:rPr dirty="0" sz="800" spc="-10">
                <a:latin typeface="Arial"/>
                <a:cs typeface="Arial"/>
              </a:rPr>
              <a:t>warranty  </a:t>
            </a:r>
            <a:r>
              <a:rPr dirty="0" sz="800" spc="-15">
                <a:latin typeface="Arial"/>
                <a:cs typeface="Arial"/>
              </a:rPr>
              <a:t>statements </a:t>
            </a:r>
            <a:r>
              <a:rPr dirty="0" sz="800" spc="-10">
                <a:latin typeface="Arial"/>
                <a:cs typeface="Arial"/>
              </a:rPr>
              <a:t>accompanying </a:t>
            </a:r>
            <a:r>
              <a:rPr dirty="0" sz="800" spc="-5">
                <a:latin typeface="Arial"/>
                <a:cs typeface="Arial"/>
              </a:rPr>
              <a:t>such </a:t>
            </a:r>
            <a:r>
              <a:rPr dirty="0" sz="800" spc="-15">
                <a:latin typeface="Arial"/>
                <a:cs typeface="Arial"/>
              </a:rPr>
              <a:t>products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services, </a:t>
            </a:r>
            <a:r>
              <a:rPr dirty="0" sz="800" spc="-10">
                <a:latin typeface="Arial"/>
                <a:cs typeface="Arial"/>
              </a:rPr>
              <a:t>if </a:t>
            </a:r>
            <a:r>
              <a:rPr dirty="0" sz="800" spc="-30">
                <a:latin typeface="Arial"/>
                <a:cs typeface="Arial"/>
              </a:rPr>
              <a:t>any. </a:t>
            </a:r>
            <a:r>
              <a:rPr dirty="0" sz="800" spc="-15">
                <a:latin typeface="Arial"/>
                <a:cs typeface="Arial"/>
              </a:rPr>
              <a:t>Nothing </a:t>
            </a:r>
            <a:r>
              <a:rPr dirty="0" sz="800" spc="-20">
                <a:latin typeface="Arial"/>
                <a:cs typeface="Arial"/>
              </a:rPr>
              <a:t>herein </a:t>
            </a:r>
            <a:r>
              <a:rPr dirty="0" sz="800" spc="-15">
                <a:latin typeface="Arial"/>
                <a:cs typeface="Arial"/>
              </a:rPr>
              <a:t>should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15">
                <a:latin typeface="Arial"/>
                <a:cs typeface="Arial"/>
              </a:rPr>
              <a:t>construed </a:t>
            </a:r>
            <a:r>
              <a:rPr dirty="0" sz="800" spc="-25">
                <a:latin typeface="Arial"/>
                <a:cs typeface="Arial"/>
              </a:rPr>
              <a:t>as </a:t>
            </a:r>
            <a:r>
              <a:rPr dirty="0" sz="800" spc="-10">
                <a:latin typeface="Arial"/>
                <a:cs typeface="Arial"/>
              </a:rPr>
              <a:t>constituting </a:t>
            </a:r>
            <a:r>
              <a:rPr dirty="0" sz="800" spc="-25">
                <a:latin typeface="Arial"/>
                <a:cs typeface="Arial"/>
              </a:rPr>
              <a:t>an </a:t>
            </a:r>
            <a:r>
              <a:rPr dirty="0" sz="800" spc="-10">
                <a:latin typeface="Arial"/>
                <a:cs typeface="Arial"/>
              </a:rPr>
              <a:t>additional  </a:t>
            </a:r>
            <a:r>
              <a:rPr dirty="0" sz="800" spc="-15">
                <a:latin typeface="Arial"/>
                <a:cs typeface="Arial"/>
              </a:rPr>
              <a:t>warranty.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800" spc="-5">
                <a:latin typeface="Arial"/>
                <a:cs typeface="Arial"/>
              </a:rPr>
              <a:t>In </a:t>
            </a:r>
            <a:r>
              <a:rPr dirty="0" sz="800" spc="-15">
                <a:latin typeface="Arial"/>
                <a:cs typeface="Arial"/>
              </a:rPr>
              <a:t>particular,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SE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its </a:t>
            </a:r>
            <a:r>
              <a:rPr dirty="0" sz="800" spc="-15">
                <a:latin typeface="Arial"/>
                <a:cs typeface="Arial"/>
              </a:rPr>
              <a:t>affiliated companies </a:t>
            </a:r>
            <a:r>
              <a:rPr dirty="0" sz="800" spc="-20">
                <a:latin typeface="Arial"/>
                <a:cs typeface="Arial"/>
              </a:rPr>
              <a:t>have </a:t>
            </a:r>
            <a:r>
              <a:rPr dirty="0" sz="800" spc="-10">
                <a:latin typeface="Arial"/>
                <a:cs typeface="Arial"/>
              </a:rPr>
              <a:t>no obligation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10">
                <a:latin typeface="Arial"/>
                <a:cs typeface="Arial"/>
              </a:rPr>
              <a:t>pursue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0">
                <a:latin typeface="Arial"/>
                <a:cs typeface="Arial"/>
              </a:rPr>
              <a:t>course </a:t>
            </a:r>
            <a:r>
              <a:rPr dirty="0" sz="800" spc="-20">
                <a:latin typeface="Arial"/>
                <a:cs typeface="Arial"/>
              </a:rPr>
              <a:t>of </a:t>
            </a:r>
            <a:r>
              <a:rPr dirty="0" sz="800" spc="-10">
                <a:latin typeface="Arial"/>
                <a:cs typeface="Arial"/>
              </a:rPr>
              <a:t>business </a:t>
            </a:r>
            <a:r>
              <a:rPr dirty="0" sz="800" spc="-15">
                <a:latin typeface="Arial"/>
                <a:cs typeface="Arial"/>
              </a:rPr>
              <a:t>outlined </a:t>
            </a:r>
            <a:r>
              <a:rPr dirty="0" sz="800" spc="-10">
                <a:latin typeface="Arial"/>
                <a:cs typeface="Arial"/>
              </a:rPr>
              <a:t>in this document </a:t>
            </a:r>
            <a:r>
              <a:rPr dirty="0" sz="800" spc="-25">
                <a:latin typeface="Arial"/>
                <a:cs typeface="Arial"/>
              </a:rPr>
              <a:t>or  </a:t>
            </a:r>
            <a:r>
              <a:rPr dirty="0" sz="800" spc="-20">
                <a:latin typeface="Arial"/>
                <a:cs typeface="Arial"/>
              </a:rPr>
              <a:t>any related </a:t>
            </a:r>
            <a:r>
              <a:rPr dirty="0" sz="800" spc="-10">
                <a:latin typeface="Arial"/>
                <a:cs typeface="Arial"/>
              </a:rPr>
              <a:t>presentation,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to </a:t>
            </a:r>
            <a:r>
              <a:rPr dirty="0" sz="800" spc="-20">
                <a:latin typeface="Arial"/>
                <a:cs typeface="Arial"/>
              </a:rPr>
              <a:t>develop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20">
                <a:latin typeface="Arial"/>
                <a:cs typeface="Arial"/>
              </a:rPr>
              <a:t>release any </a:t>
            </a:r>
            <a:r>
              <a:rPr dirty="0" sz="800" spc="-10">
                <a:latin typeface="Arial"/>
                <a:cs typeface="Arial"/>
              </a:rPr>
              <a:t>functionality mentioned </a:t>
            </a:r>
            <a:r>
              <a:rPr dirty="0" sz="800" spc="-15">
                <a:latin typeface="Arial"/>
                <a:cs typeface="Arial"/>
              </a:rPr>
              <a:t>therein. </a:t>
            </a:r>
            <a:r>
              <a:rPr dirty="0" sz="800" spc="-10">
                <a:latin typeface="Arial"/>
                <a:cs typeface="Arial"/>
              </a:rPr>
              <a:t>This </a:t>
            </a:r>
            <a:r>
              <a:rPr dirty="0" sz="800" spc="-15">
                <a:latin typeface="Arial"/>
                <a:cs typeface="Arial"/>
              </a:rPr>
              <a:t>document,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20">
                <a:latin typeface="Arial"/>
                <a:cs typeface="Arial"/>
              </a:rPr>
              <a:t>any related </a:t>
            </a:r>
            <a:r>
              <a:rPr dirty="0" sz="800" spc="-5">
                <a:latin typeface="Arial"/>
                <a:cs typeface="Arial"/>
              </a:rPr>
              <a:t>presentation, 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0">
                <a:latin typeface="Arial"/>
                <a:cs typeface="Arial"/>
              </a:rPr>
              <a:t>SAP SE’s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its </a:t>
            </a:r>
            <a:r>
              <a:rPr dirty="0" sz="800" spc="-15">
                <a:latin typeface="Arial"/>
                <a:cs typeface="Arial"/>
              </a:rPr>
              <a:t>affiliated </a:t>
            </a:r>
            <a:r>
              <a:rPr dirty="0" sz="800" spc="-10">
                <a:latin typeface="Arial"/>
                <a:cs typeface="Arial"/>
              </a:rPr>
              <a:t>companies’ </a:t>
            </a:r>
            <a:r>
              <a:rPr dirty="0" sz="800" spc="-15">
                <a:latin typeface="Arial"/>
                <a:cs typeface="Arial"/>
              </a:rPr>
              <a:t>strategy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possible </a:t>
            </a:r>
            <a:r>
              <a:rPr dirty="0" sz="800" spc="-10">
                <a:latin typeface="Arial"/>
                <a:cs typeface="Arial"/>
              </a:rPr>
              <a:t>future developments, products, </a:t>
            </a:r>
            <a:r>
              <a:rPr dirty="0" sz="800" spc="-20">
                <a:latin typeface="Arial"/>
                <a:cs typeface="Arial"/>
              </a:rPr>
              <a:t>and/or </a:t>
            </a:r>
            <a:r>
              <a:rPr dirty="0" sz="800" spc="-15">
                <a:latin typeface="Arial"/>
                <a:cs typeface="Arial"/>
              </a:rPr>
              <a:t>platforms, directions, </a:t>
            </a:r>
            <a:r>
              <a:rPr dirty="0" sz="800" spc="-20">
                <a:latin typeface="Arial"/>
                <a:cs typeface="Arial"/>
              </a:rPr>
              <a:t>and  </a:t>
            </a:r>
            <a:r>
              <a:rPr dirty="0" sz="800" spc="-10">
                <a:latin typeface="Arial"/>
                <a:cs typeface="Arial"/>
              </a:rPr>
              <a:t>functionality </a:t>
            </a:r>
            <a:r>
              <a:rPr dirty="0" sz="800" spc="-20">
                <a:latin typeface="Arial"/>
                <a:cs typeface="Arial"/>
              </a:rPr>
              <a:t>are all </a:t>
            </a:r>
            <a:r>
              <a:rPr dirty="0" sz="800" spc="-15">
                <a:latin typeface="Arial"/>
                <a:cs typeface="Arial"/>
              </a:rPr>
              <a:t>subject </a:t>
            </a:r>
            <a:r>
              <a:rPr dirty="0" sz="800" spc="-10">
                <a:latin typeface="Arial"/>
                <a:cs typeface="Arial"/>
              </a:rPr>
              <a:t>to change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25">
                <a:latin typeface="Arial"/>
                <a:cs typeface="Arial"/>
              </a:rPr>
              <a:t>may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15">
                <a:latin typeface="Arial"/>
                <a:cs typeface="Arial"/>
              </a:rPr>
              <a:t>changed </a:t>
            </a:r>
            <a:r>
              <a:rPr dirty="0" sz="800" spc="-10">
                <a:latin typeface="Arial"/>
                <a:cs typeface="Arial"/>
              </a:rPr>
              <a:t>by SAP SE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its </a:t>
            </a:r>
            <a:r>
              <a:rPr dirty="0" sz="800" spc="-15">
                <a:latin typeface="Arial"/>
                <a:cs typeface="Arial"/>
              </a:rPr>
              <a:t>affiliated companies </a:t>
            </a:r>
            <a:r>
              <a:rPr dirty="0" sz="800" spc="-25">
                <a:latin typeface="Arial"/>
                <a:cs typeface="Arial"/>
              </a:rPr>
              <a:t>at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5">
                <a:latin typeface="Arial"/>
                <a:cs typeface="Arial"/>
              </a:rPr>
              <a:t>time </a:t>
            </a:r>
            <a:r>
              <a:rPr dirty="0" sz="800" spc="-10">
                <a:latin typeface="Arial"/>
                <a:cs typeface="Arial"/>
              </a:rPr>
              <a:t>for </a:t>
            </a:r>
            <a:r>
              <a:rPr dirty="0" sz="800" spc="-20">
                <a:latin typeface="Arial"/>
                <a:cs typeface="Arial"/>
              </a:rPr>
              <a:t>any reason  without notice.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-10">
                <a:latin typeface="Arial"/>
                <a:cs typeface="Arial"/>
              </a:rPr>
              <a:t>information in this </a:t>
            </a:r>
            <a:r>
              <a:rPr dirty="0" sz="800" spc="-15">
                <a:latin typeface="Arial"/>
                <a:cs typeface="Arial"/>
              </a:rPr>
              <a:t>document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20">
                <a:latin typeface="Arial"/>
                <a:cs typeface="Arial"/>
              </a:rPr>
              <a:t>not </a:t>
            </a:r>
            <a:r>
              <a:rPr dirty="0" sz="800" spc="-5">
                <a:latin typeface="Arial"/>
                <a:cs typeface="Arial"/>
              </a:rPr>
              <a:t>a </a:t>
            </a:r>
            <a:r>
              <a:rPr dirty="0" sz="800" spc="-15">
                <a:latin typeface="Arial"/>
                <a:cs typeface="Arial"/>
              </a:rPr>
              <a:t>commitment, </a:t>
            </a:r>
            <a:r>
              <a:rPr dirty="0" sz="800" spc="-20">
                <a:latin typeface="Arial"/>
                <a:cs typeface="Arial"/>
              </a:rPr>
              <a:t>promise, </a:t>
            </a:r>
            <a:r>
              <a:rPr dirty="0" sz="800" spc="-25">
                <a:latin typeface="Arial"/>
                <a:cs typeface="Arial"/>
              </a:rPr>
              <a:t>or legal </a:t>
            </a:r>
            <a:r>
              <a:rPr dirty="0" sz="800" spc="-10">
                <a:latin typeface="Arial"/>
                <a:cs typeface="Arial"/>
              </a:rPr>
              <a:t>obligation to </a:t>
            </a:r>
            <a:r>
              <a:rPr dirty="0" sz="800" spc="-20">
                <a:latin typeface="Arial"/>
                <a:cs typeface="Arial"/>
              </a:rPr>
              <a:t>deliver any </a:t>
            </a:r>
            <a:r>
              <a:rPr dirty="0" sz="800" spc="-15">
                <a:latin typeface="Arial"/>
                <a:cs typeface="Arial"/>
              </a:rPr>
              <a:t>material, code, </a:t>
            </a:r>
            <a:r>
              <a:rPr dirty="0" sz="800" spc="-25">
                <a:latin typeface="Arial"/>
                <a:cs typeface="Arial"/>
              </a:rPr>
              <a:t>or  </a:t>
            </a:r>
            <a:r>
              <a:rPr dirty="0" sz="800" spc="-10">
                <a:latin typeface="Arial"/>
                <a:cs typeface="Arial"/>
              </a:rPr>
              <a:t>functionality. All forward-looking statements </a:t>
            </a:r>
            <a:r>
              <a:rPr dirty="0" sz="800" spc="-20">
                <a:latin typeface="Arial"/>
                <a:cs typeface="Arial"/>
              </a:rPr>
              <a:t>are </a:t>
            </a:r>
            <a:r>
              <a:rPr dirty="0" sz="800" spc="-15">
                <a:latin typeface="Arial"/>
                <a:cs typeface="Arial"/>
              </a:rPr>
              <a:t>subject </a:t>
            </a:r>
            <a:r>
              <a:rPr dirty="0" sz="800" spc="-10">
                <a:latin typeface="Arial"/>
                <a:cs typeface="Arial"/>
              </a:rPr>
              <a:t>to </a:t>
            </a:r>
            <a:r>
              <a:rPr dirty="0" sz="800" spc="-20">
                <a:latin typeface="Arial"/>
                <a:cs typeface="Arial"/>
              </a:rPr>
              <a:t>various </a:t>
            </a:r>
            <a:r>
              <a:rPr dirty="0" sz="800" spc="-10">
                <a:latin typeface="Arial"/>
                <a:cs typeface="Arial"/>
              </a:rPr>
              <a:t>risks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uncertainties </a:t>
            </a:r>
            <a:r>
              <a:rPr dirty="0" sz="800" spc="-20">
                <a:latin typeface="Arial"/>
                <a:cs typeface="Arial"/>
              </a:rPr>
              <a:t>that </a:t>
            </a:r>
            <a:r>
              <a:rPr dirty="0" sz="800" spc="-15">
                <a:latin typeface="Arial"/>
                <a:cs typeface="Arial"/>
              </a:rPr>
              <a:t>could </a:t>
            </a:r>
            <a:r>
              <a:rPr dirty="0" sz="800" spc="-10">
                <a:latin typeface="Arial"/>
                <a:cs typeface="Arial"/>
              </a:rPr>
              <a:t>cause </a:t>
            </a:r>
            <a:r>
              <a:rPr dirty="0" sz="800" spc="-20">
                <a:latin typeface="Arial"/>
                <a:cs typeface="Arial"/>
              </a:rPr>
              <a:t>actual </a:t>
            </a:r>
            <a:r>
              <a:rPr dirty="0" sz="800" spc="-15">
                <a:latin typeface="Arial"/>
                <a:cs typeface="Arial"/>
              </a:rPr>
              <a:t>results </a:t>
            </a:r>
            <a:r>
              <a:rPr dirty="0" sz="800" spc="-10">
                <a:latin typeface="Arial"/>
                <a:cs typeface="Arial"/>
              </a:rPr>
              <a:t>to differ  </a:t>
            </a:r>
            <a:r>
              <a:rPr dirty="0" sz="800" spc="-15">
                <a:latin typeface="Arial"/>
                <a:cs typeface="Arial"/>
              </a:rPr>
              <a:t>materially </a:t>
            </a:r>
            <a:r>
              <a:rPr dirty="0" sz="800" spc="-10">
                <a:latin typeface="Arial"/>
                <a:cs typeface="Arial"/>
              </a:rPr>
              <a:t>from expectations. </a:t>
            </a:r>
            <a:r>
              <a:rPr dirty="0" sz="800" spc="-20">
                <a:latin typeface="Arial"/>
                <a:cs typeface="Arial"/>
              </a:rPr>
              <a:t>Readers </a:t>
            </a:r>
            <a:r>
              <a:rPr dirty="0" sz="800" spc="-15">
                <a:latin typeface="Arial"/>
                <a:cs typeface="Arial"/>
              </a:rPr>
              <a:t>are </a:t>
            </a:r>
            <a:r>
              <a:rPr dirty="0" sz="800" spc="-10">
                <a:latin typeface="Arial"/>
                <a:cs typeface="Arial"/>
              </a:rPr>
              <a:t>cautioned </a:t>
            </a:r>
            <a:r>
              <a:rPr dirty="0" sz="800" spc="-20">
                <a:latin typeface="Arial"/>
                <a:cs typeface="Arial"/>
              </a:rPr>
              <a:t>not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15">
                <a:latin typeface="Arial"/>
                <a:cs typeface="Arial"/>
              </a:rPr>
              <a:t>place undue reliance </a:t>
            </a:r>
            <a:r>
              <a:rPr dirty="0" sz="800" spc="-25">
                <a:latin typeface="Arial"/>
                <a:cs typeface="Arial"/>
              </a:rPr>
              <a:t>on </a:t>
            </a:r>
            <a:r>
              <a:rPr dirty="0" sz="800" spc="-15">
                <a:latin typeface="Arial"/>
                <a:cs typeface="Arial"/>
              </a:rPr>
              <a:t>these </a:t>
            </a:r>
            <a:r>
              <a:rPr dirty="0" sz="800" spc="-10">
                <a:latin typeface="Arial"/>
                <a:cs typeface="Arial"/>
              </a:rPr>
              <a:t>forward-looking statements, </a:t>
            </a:r>
            <a:r>
              <a:rPr dirty="0" sz="800" spc="-20">
                <a:latin typeface="Arial"/>
                <a:cs typeface="Arial"/>
              </a:rPr>
              <a:t>and they  </a:t>
            </a:r>
            <a:r>
              <a:rPr dirty="0" sz="800" spc="-15">
                <a:latin typeface="Arial"/>
                <a:cs typeface="Arial"/>
              </a:rPr>
              <a:t>should </a:t>
            </a:r>
            <a:r>
              <a:rPr dirty="0" sz="800" spc="-20">
                <a:latin typeface="Arial"/>
                <a:cs typeface="Arial"/>
              </a:rPr>
              <a:t>not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20">
                <a:latin typeface="Arial"/>
                <a:cs typeface="Arial"/>
              </a:rPr>
              <a:t>relied upon </a:t>
            </a:r>
            <a:r>
              <a:rPr dirty="0" sz="800" spc="-10">
                <a:latin typeface="Arial"/>
                <a:cs typeface="Arial"/>
              </a:rPr>
              <a:t>in </a:t>
            </a:r>
            <a:r>
              <a:rPr dirty="0" sz="800" spc="-20">
                <a:latin typeface="Arial"/>
                <a:cs typeface="Arial"/>
              </a:rPr>
              <a:t>making </a:t>
            </a:r>
            <a:r>
              <a:rPr dirty="0" sz="800" spc="-15">
                <a:latin typeface="Arial"/>
                <a:cs typeface="Arial"/>
              </a:rPr>
              <a:t>purchasing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decisions.</a:t>
            </a:r>
            <a:endParaRPr sz="800">
              <a:latin typeface="Arial"/>
              <a:cs typeface="Arial"/>
            </a:endParaRPr>
          </a:p>
          <a:p>
            <a:pPr algn="just" marL="12700" marR="351155">
              <a:lnSpc>
                <a:spcPct val="100000"/>
              </a:lnSpc>
              <a:spcBef>
                <a:spcPts val="605"/>
              </a:spcBef>
            </a:pP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25">
                <a:latin typeface="Arial"/>
                <a:cs typeface="Arial"/>
              </a:rPr>
              <a:t>other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15">
                <a:latin typeface="Arial"/>
                <a:cs typeface="Arial"/>
              </a:rPr>
              <a:t>products </a:t>
            </a:r>
            <a:r>
              <a:rPr dirty="0" sz="800" spc="-20">
                <a:latin typeface="Arial"/>
                <a:cs typeface="Arial"/>
              </a:rPr>
              <a:t>and services </a:t>
            </a:r>
            <a:r>
              <a:rPr dirty="0" sz="800" spc="-10">
                <a:latin typeface="Arial"/>
                <a:cs typeface="Arial"/>
              </a:rPr>
              <a:t>mentioned </a:t>
            </a:r>
            <a:r>
              <a:rPr dirty="0" sz="800" spc="-20">
                <a:latin typeface="Arial"/>
                <a:cs typeface="Arial"/>
              </a:rPr>
              <a:t>herein </a:t>
            </a:r>
            <a:r>
              <a:rPr dirty="0" sz="800" spc="-25">
                <a:latin typeface="Arial"/>
                <a:cs typeface="Arial"/>
              </a:rPr>
              <a:t>as </a:t>
            </a:r>
            <a:r>
              <a:rPr dirty="0" sz="800" spc="-20">
                <a:latin typeface="Arial"/>
                <a:cs typeface="Arial"/>
              </a:rPr>
              <a:t>well </a:t>
            </a:r>
            <a:r>
              <a:rPr dirty="0" sz="800" spc="-25">
                <a:latin typeface="Arial"/>
                <a:cs typeface="Arial"/>
              </a:rPr>
              <a:t>as </a:t>
            </a:r>
            <a:r>
              <a:rPr dirty="0" sz="800" spc="-20">
                <a:latin typeface="Arial"/>
                <a:cs typeface="Arial"/>
              </a:rPr>
              <a:t>their </a:t>
            </a:r>
            <a:r>
              <a:rPr dirty="0" sz="800" spc="-15">
                <a:latin typeface="Arial"/>
                <a:cs typeface="Arial"/>
              </a:rPr>
              <a:t>respective </a:t>
            </a:r>
            <a:r>
              <a:rPr dirty="0" sz="800" spc="-25">
                <a:latin typeface="Arial"/>
                <a:cs typeface="Arial"/>
              </a:rPr>
              <a:t>logos </a:t>
            </a:r>
            <a:r>
              <a:rPr dirty="0" sz="800" spc="-20">
                <a:latin typeface="Arial"/>
                <a:cs typeface="Arial"/>
              </a:rPr>
              <a:t>are </a:t>
            </a:r>
            <a:r>
              <a:rPr dirty="0" sz="800" spc="-15">
                <a:latin typeface="Arial"/>
                <a:cs typeface="Arial"/>
              </a:rPr>
              <a:t>trademarks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5">
                <a:latin typeface="Arial"/>
                <a:cs typeface="Arial"/>
              </a:rPr>
              <a:t>registered  trademarks </a:t>
            </a:r>
            <a:r>
              <a:rPr dirty="0" sz="800" spc="-25">
                <a:latin typeface="Arial"/>
                <a:cs typeface="Arial"/>
              </a:rPr>
              <a:t>of </a:t>
            </a:r>
            <a:r>
              <a:rPr dirty="0" sz="800" spc="-10">
                <a:latin typeface="Arial"/>
                <a:cs typeface="Arial"/>
              </a:rPr>
              <a:t>SAP SE </a:t>
            </a:r>
            <a:r>
              <a:rPr dirty="0" sz="800" spc="-15">
                <a:latin typeface="Arial"/>
                <a:cs typeface="Arial"/>
              </a:rPr>
              <a:t>(or </a:t>
            </a:r>
            <a:r>
              <a:rPr dirty="0" sz="800" spc="-25">
                <a:latin typeface="Arial"/>
                <a:cs typeface="Arial"/>
              </a:rPr>
              <a:t>an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15">
                <a:latin typeface="Arial"/>
                <a:cs typeface="Arial"/>
              </a:rPr>
              <a:t>affiliate company) </a:t>
            </a:r>
            <a:r>
              <a:rPr dirty="0" sz="800" spc="-10">
                <a:latin typeface="Arial"/>
                <a:cs typeface="Arial"/>
              </a:rPr>
              <a:t>in </a:t>
            </a:r>
            <a:r>
              <a:rPr dirty="0" sz="800" spc="-15">
                <a:latin typeface="Arial"/>
                <a:cs typeface="Arial"/>
              </a:rPr>
              <a:t>Germany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25">
                <a:latin typeface="Arial"/>
                <a:cs typeface="Arial"/>
              </a:rPr>
              <a:t>other </a:t>
            </a:r>
            <a:r>
              <a:rPr dirty="0" sz="800" spc="-15">
                <a:latin typeface="Arial"/>
                <a:cs typeface="Arial"/>
              </a:rPr>
              <a:t>countries. </a:t>
            </a:r>
            <a:r>
              <a:rPr dirty="0" sz="800" spc="-10">
                <a:latin typeface="Arial"/>
                <a:cs typeface="Arial"/>
              </a:rPr>
              <a:t>All </a:t>
            </a:r>
            <a:r>
              <a:rPr dirty="0" sz="800" spc="-25">
                <a:latin typeface="Arial"/>
                <a:cs typeface="Arial"/>
              </a:rPr>
              <a:t>other </a:t>
            </a:r>
            <a:r>
              <a:rPr dirty="0" sz="800" spc="-15">
                <a:latin typeface="Arial"/>
                <a:cs typeface="Arial"/>
              </a:rPr>
              <a:t>product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service </a:t>
            </a:r>
            <a:r>
              <a:rPr dirty="0" sz="800" spc="-25">
                <a:latin typeface="Arial"/>
                <a:cs typeface="Arial"/>
              </a:rPr>
              <a:t>names  </a:t>
            </a:r>
            <a:r>
              <a:rPr dirty="0" sz="800" spc="-10">
                <a:latin typeface="Arial"/>
                <a:cs typeface="Arial"/>
              </a:rPr>
              <a:t>mentioned </a:t>
            </a:r>
            <a:r>
              <a:rPr dirty="0" sz="800" spc="-20">
                <a:latin typeface="Arial"/>
                <a:cs typeface="Arial"/>
              </a:rPr>
              <a:t>are </a:t>
            </a:r>
            <a:r>
              <a:rPr dirty="0" sz="800" spc="-10">
                <a:latin typeface="Arial"/>
                <a:cs typeface="Arial"/>
              </a:rPr>
              <a:t>the </a:t>
            </a:r>
            <a:r>
              <a:rPr dirty="0" sz="800" spc="-15">
                <a:latin typeface="Arial"/>
                <a:cs typeface="Arial"/>
              </a:rPr>
              <a:t>trademarks </a:t>
            </a:r>
            <a:r>
              <a:rPr dirty="0" sz="800" spc="-25">
                <a:latin typeface="Arial"/>
                <a:cs typeface="Arial"/>
              </a:rPr>
              <a:t>of </a:t>
            </a:r>
            <a:r>
              <a:rPr dirty="0" sz="800" spc="-20">
                <a:latin typeface="Arial"/>
                <a:cs typeface="Arial"/>
              </a:rPr>
              <a:t>their </a:t>
            </a:r>
            <a:r>
              <a:rPr dirty="0" sz="800" spc="-15">
                <a:latin typeface="Arial"/>
                <a:cs typeface="Arial"/>
              </a:rPr>
              <a:t>respective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companies.</a:t>
            </a:r>
            <a:endParaRPr sz="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05"/>
              </a:spcBef>
            </a:pPr>
            <a:r>
              <a:rPr dirty="0" sz="800" spc="-20">
                <a:latin typeface="Arial"/>
                <a:cs typeface="Arial"/>
              </a:rPr>
              <a:t>See </a:t>
            </a:r>
            <a:r>
              <a:rPr dirty="0" u="sng" sz="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www.sap.com/corporate-en/legal/copyright/index.epx</a:t>
            </a:r>
            <a:r>
              <a:rPr dirty="0" sz="800" spc="-5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for additional </a:t>
            </a:r>
            <a:r>
              <a:rPr dirty="0" sz="800" spc="-15">
                <a:latin typeface="Arial"/>
                <a:cs typeface="Arial"/>
              </a:rPr>
              <a:t>trademark </a:t>
            </a:r>
            <a:r>
              <a:rPr dirty="0" sz="800" spc="-10">
                <a:latin typeface="Arial"/>
                <a:cs typeface="Arial"/>
              </a:rPr>
              <a:t>information </a:t>
            </a:r>
            <a:r>
              <a:rPr dirty="0" sz="800" spc="-20">
                <a:latin typeface="Arial"/>
                <a:cs typeface="Arial"/>
              </a:rPr>
              <a:t>and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notices.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24" y="2448560"/>
            <a:ext cx="17322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EFAB00"/>
                </a:solidFill>
                <a:latin typeface="Arial"/>
                <a:cs typeface="Arial"/>
                <a:hlinkClick r:id="rId3"/>
              </a:rPr>
              <a:t>www.sap.com</a:t>
            </a:r>
            <a:r>
              <a:rPr dirty="0" sz="1100" spc="-5" b="1">
                <a:latin typeface="Arial"/>
                <a:cs typeface="Arial"/>
                <a:hlinkClick r:id="rId3"/>
              </a:rPr>
              <a:t>/contactsap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2072" y="1749551"/>
            <a:ext cx="362712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3807" y="1749551"/>
            <a:ext cx="362712" cy="362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2495" y="1749551"/>
            <a:ext cx="365760" cy="36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32" y="1749551"/>
            <a:ext cx="362712" cy="36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919" y="1749551"/>
            <a:ext cx="365760" cy="362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0524" y="1447545"/>
            <a:ext cx="10864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Follow all </a:t>
            </a:r>
            <a:r>
              <a:rPr dirty="0" sz="1100" spc="5">
                <a:latin typeface="Arial"/>
                <a:cs typeface="Arial"/>
              </a:rPr>
              <a:t>of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8671" y="6217920"/>
            <a:ext cx="1962912" cy="355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511" y="6199632"/>
            <a:ext cx="1307592" cy="37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48671" y="6217920"/>
            <a:ext cx="1962912" cy="35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336" y="3659036"/>
            <a:ext cx="8341359" cy="16148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800">
                <a:latin typeface="Arial"/>
                <a:cs typeface="Arial"/>
              </a:rPr>
              <a:t>Week 1: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Unit </a:t>
            </a:r>
            <a:r>
              <a:rPr dirty="0" sz="3600" spc="-10" b="1">
                <a:solidFill>
                  <a:srgbClr val="EFAB00"/>
                </a:solidFill>
                <a:latin typeface="Arial"/>
                <a:cs typeface="Arial"/>
              </a:rPr>
              <a:t>6: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Understanding </a:t>
            </a:r>
            <a:r>
              <a:rPr dirty="0" sz="3600" spc="-10" b="1">
                <a:solidFill>
                  <a:srgbClr val="EFAB00"/>
                </a:solidFill>
                <a:latin typeface="Arial"/>
                <a:cs typeface="Arial"/>
              </a:rPr>
              <a:t>Applications</a:t>
            </a:r>
            <a:r>
              <a:rPr dirty="0" sz="3600" spc="-110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on  Cloud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Foundry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5048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6792" y="1981200"/>
            <a:ext cx="1243965" cy="1219200"/>
            <a:chOff x="2526792" y="1981200"/>
            <a:chExt cx="1243965" cy="1219200"/>
          </a:xfrm>
        </p:grpSpPr>
        <p:sp>
          <p:nvSpPr>
            <p:cNvPr id="3" name="object 3"/>
            <p:cNvSpPr/>
            <p:nvPr/>
          </p:nvSpPr>
          <p:spPr>
            <a:xfrm>
              <a:off x="2526792" y="1981200"/>
              <a:ext cx="1243965" cy="1219200"/>
            </a:xfrm>
            <a:custGeom>
              <a:avLst/>
              <a:gdLst/>
              <a:ahLst/>
              <a:cxnLst/>
              <a:rect l="l" t="t" r="r" b="b"/>
              <a:pathLst>
                <a:path w="1243964" h="1219200">
                  <a:moveTo>
                    <a:pt x="1243583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243583" y="1219200"/>
                  </a:lnTo>
                  <a:lnTo>
                    <a:pt x="124358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96896" y="2045207"/>
              <a:ext cx="527685" cy="524510"/>
            </a:xfrm>
            <a:custGeom>
              <a:avLst/>
              <a:gdLst/>
              <a:ahLst/>
              <a:cxnLst/>
              <a:rect l="l" t="t" r="r" b="b"/>
              <a:pathLst>
                <a:path w="527685" h="524510">
                  <a:moveTo>
                    <a:pt x="0" y="524256"/>
                  </a:moveTo>
                  <a:lnTo>
                    <a:pt x="527304" y="524256"/>
                  </a:lnTo>
                  <a:lnTo>
                    <a:pt x="527304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784350" y="3750055"/>
            <a:ext cx="8556625" cy="2190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6830" marR="161798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latin typeface="Arial"/>
                <a:cs typeface="Arial"/>
              </a:rPr>
              <a:t>Each </a:t>
            </a:r>
            <a:r>
              <a:rPr dirty="0" sz="2000" spc="-5">
                <a:latin typeface="Arial"/>
                <a:cs typeface="Arial"/>
              </a:rPr>
              <a:t>microservice runs </a:t>
            </a:r>
            <a:r>
              <a:rPr dirty="0" sz="2000" spc="-15">
                <a:latin typeface="Arial"/>
                <a:cs typeface="Arial"/>
              </a:rPr>
              <a:t>in </a:t>
            </a:r>
            <a:r>
              <a:rPr dirty="0" sz="2000" spc="-10" b="1">
                <a:latin typeface="Arial"/>
                <a:cs typeface="Arial"/>
              </a:rPr>
              <a:t>separate processes </a:t>
            </a:r>
            <a:r>
              <a:rPr dirty="0" sz="2000" spc="-5" b="1">
                <a:latin typeface="Arial"/>
                <a:cs typeface="Arial"/>
              </a:rPr>
              <a:t>/ containers</a:t>
            </a:r>
            <a:r>
              <a:rPr dirty="0" sz="2000" spc="-5">
                <a:latin typeface="Arial"/>
                <a:cs typeface="Arial"/>
              </a:rPr>
              <a:t>.  This </a:t>
            </a:r>
            <a:r>
              <a:rPr dirty="0" sz="2000" spc="-10">
                <a:latin typeface="Arial"/>
                <a:cs typeface="Arial"/>
              </a:rPr>
              <a:t>enables them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9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Be deployed </a:t>
            </a:r>
            <a:r>
              <a:rPr dirty="0" sz="1800">
                <a:latin typeface="Arial"/>
                <a:cs typeface="Arial"/>
              </a:rPr>
              <a:t>individually and</a:t>
            </a:r>
            <a:r>
              <a:rPr dirty="0" sz="1800" spc="-2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frequently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9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(Auto)scale independently to </a:t>
            </a:r>
            <a:r>
              <a:rPr dirty="0" sz="1800" spc="-5">
                <a:latin typeface="Arial"/>
                <a:cs typeface="Arial"/>
              </a:rPr>
              <a:t>varying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loads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89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Communicate </a:t>
            </a:r>
            <a:r>
              <a:rPr dirty="0" sz="1800" spc="-10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other services </a:t>
            </a:r>
            <a:r>
              <a:rPr dirty="0" sz="1800" spc="-10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remote APIs (REST </a:t>
            </a:r>
            <a:r>
              <a:rPr dirty="0" sz="1800" spc="5">
                <a:latin typeface="Arial"/>
                <a:cs typeface="Arial"/>
              </a:rPr>
              <a:t>calls, message</a:t>
            </a:r>
            <a:r>
              <a:rPr dirty="0" sz="1800" spc="-3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queues)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91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developed </a:t>
            </a:r>
            <a:r>
              <a:rPr dirty="0" sz="1800">
                <a:latin typeface="Arial"/>
                <a:cs typeface="Arial"/>
              </a:rPr>
              <a:t>by independent</a:t>
            </a:r>
            <a:r>
              <a:rPr dirty="0" sz="1800" spc="-1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9944" y="2048255"/>
            <a:ext cx="521334" cy="539750"/>
          </a:xfrm>
          <a:prstGeom prst="rect">
            <a:avLst/>
          </a:prstGeom>
          <a:solidFill>
            <a:srgbClr val="FFD05D"/>
          </a:solidFill>
        </p:spPr>
        <p:txBody>
          <a:bodyPr wrap="square" lIns="0" tIns="116839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19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6016" y="2045207"/>
            <a:ext cx="527685" cy="524510"/>
          </a:xfrm>
          <a:custGeom>
            <a:avLst/>
            <a:gdLst/>
            <a:ahLst/>
            <a:cxnLst/>
            <a:rect l="l" t="t" r="r" b="b"/>
            <a:pathLst>
              <a:path w="527685" h="524510">
                <a:moveTo>
                  <a:pt x="0" y="524256"/>
                </a:moveTo>
                <a:lnTo>
                  <a:pt x="527304" y="524256"/>
                </a:lnTo>
                <a:lnTo>
                  <a:pt x="527304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79064" y="2048255"/>
            <a:ext cx="521334" cy="539750"/>
          </a:xfrm>
          <a:prstGeom prst="rect">
            <a:avLst/>
          </a:prstGeom>
          <a:solidFill>
            <a:srgbClr val="4BC5FF"/>
          </a:solidFill>
        </p:spPr>
        <p:txBody>
          <a:bodyPr wrap="square" lIns="0" tIns="116839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19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6895" y="2612135"/>
            <a:ext cx="527685" cy="524510"/>
          </a:xfrm>
          <a:custGeom>
            <a:avLst/>
            <a:gdLst/>
            <a:ahLst/>
            <a:cxnLst/>
            <a:rect l="l" t="t" r="r" b="b"/>
            <a:pathLst>
              <a:path w="527685" h="524510">
                <a:moveTo>
                  <a:pt x="0" y="524256"/>
                </a:moveTo>
                <a:lnTo>
                  <a:pt x="527304" y="524256"/>
                </a:lnTo>
                <a:lnTo>
                  <a:pt x="527304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99944" y="2593848"/>
            <a:ext cx="521334" cy="539750"/>
          </a:xfrm>
          <a:prstGeom prst="rect">
            <a:avLst/>
          </a:prstGeom>
          <a:solidFill>
            <a:srgbClr val="8FE763"/>
          </a:solidFill>
        </p:spPr>
        <p:txBody>
          <a:bodyPr wrap="square" lIns="0" tIns="13843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090"/>
              </a:spcBef>
            </a:pPr>
            <a:r>
              <a:rPr dirty="0" sz="1800" spc="-5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6016" y="2612135"/>
            <a:ext cx="527685" cy="524510"/>
          </a:xfrm>
          <a:custGeom>
            <a:avLst/>
            <a:gdLst/>
            <a:ahLst/>
            <a:cxnLst/>
            <a:rect l="l" t="t" r="r" b="b"/>
            <a:pathLst>
              <a:path w="527685" h="524510">
                <a:moveTo>
                  <a:pt x="0" y="524256"/>
                </a:moveTo>
                <a:lnTo>
                  <a:pt x="527304" y="524256"/>
                </a:lnTo>
                <a:lnTo>
                  <a:pt x="527304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959352" y="1981200"/>
            <a:ext cx="1243965" cy="1219200"/>
            <a:chOff x="3959352" y="1981200"/>
            <a:chExt cx="1243965" cy="1219200"/>
          </a:xfrm>
        </p:grpSpPr>
        <p:sp>
          <p:nvSpPr>
            <p:cNvPr id="13" name="object 13"/>
            <p:cNvSpPr/>
            <p:nvPr/>
          </p:nvSpPr>
          <p:spPr>
            <a:xfrm>
              <a:off x="3959352" y="1981200"/>
              <a:ext cx="1243965" cy="1219200"/>
            </a:xfrm>
            <a:custGeom>
              <a:avLst/>
              <a:gdLst/>
              <a:ahLst/>
              <a:cxnLst/>
              <a:rect l="l" t="t" r="r" b="b"/>
              <a:pathLst>
                <a:path w="1243964" h="1219200">
                  <a:moveTo>
                    <a:pt x="1243584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243584" y="1219200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29456" y="2045207"/>
              <a:ext cx="527685" cy="524510"/>
            </a:xfrm>
            <a:custGeom>
              <a:avLst/>
              <a:gdLst/>
              <a:ahLst/>
              <a:cxnLst/>
              <a:rect l="l" t="t" r="r" b="b"/>
              <a:pathLst>
                <a:path w="527685" h="524510">
                  <a:moveTo>
                    <a:pt x="527303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527303" y="524256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D0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29456" y="2045207"/>
              <a:ext cx="527685" cy="524510"/>
            </a:xfrm>
            <a:custGeom>
              <a:avLst/>
              <a:gdLst/>
              <a:ahLst/>
              <a:cxnLst/>
              <a:rect l="l" t="t" r="r" b="b"/>
              <a:pathLst>
                <a:path w="527685" h="524510">
                  <a:moveTo>
                    <a:pt x="0" y="524256"/>
                  </a:moveTo>
                  <a:lnTo>
                    <a:pt x="527303" y="524256"/>
                  </a:lnTo>
                  <a:lnTo>
                    <a:pt x="527303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08576" y="2045207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524255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524255" y="524256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4BC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08576" y="2045207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524256"/>
                  </a:moveTo>
                  <a:lnTo>
                    <a:pt x="524255" y="524256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218685" y="2152345"/>
            <a:ext cx="7442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7850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26408" y="2609088"/>
            <a:ext cx="1109980" cy="530860"/>
            <a:chOff x="4026408" y="2609088"/>
            <a:chExt cx="1109980" cy="530860"/>
          </a:xfrm>
        </p:grpSpPr>
        <p:sp>
          <p:nvSpPr>
            <p:cNvPr id="20" name="object 20"/>
            <p:cNvSpPr/>
            <p:nvPr/>
          </p:nvSpPr>
          <p:spPr>
            <a:xfrm>
              <a:off x="4029456" y="2612136"/>
              <a:ext cx="527685" cy="524510"/>
            </a:xfrm>
            <a:custGeom>
              <a:avLst/>
              <a:gdLst/>
              <a:ahLst/>
              <a:cxnLst/>
              <a:rect l="l" t="t" r="r" b="b"/>
              <a:pathLst>
                <a:path w="527685" h="524510">
                  <a:moveTo>
                    <a:pt x="527303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527303" y="524256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8FE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29456" y="2612136"/>
              <a:ext cx="527685" cy="524510"/>
            </a:xfrm>
            <a:custGeom>
              <a:avLst/>
              <a:gdLst/>
              <a:ahLst/>
              <a:cxnLst/>
              <a:rect l="l" t="t" r="r" b="b"/>
              <a:pathLst>
                <a:path w="527685" h="524510">
                  <a:moveTo>
                    <a:pt x="0" y="524256"/>
                  </a:moveTo>
                  <a:lnTo>
                    <a:pt x="527303" y="524256"/>
                  </a:lnTo>
                  <a:lnTo>
                    <a:pt x="527303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608576" y="2612136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524255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524255" y="524256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FF9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08576" y="2612136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524256"/>
                  </a:moveTo>
                  <a:lnTo>
                    <a:pt x="524255" y="524256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179064" y="2593848"/>
            <a:ext cx="1790064" cy="539750"/>
          </a:xfrm>
          <a:prstGeom prst="rect">
            <a:avLst/>
          </a:prstGeom>
          <a:solidFill>
            <a:srgbClr val="FF9454"/>
          </a:solidFill>
        </p:spPr>
        <p:txBody>
          <a:bodyPr wrap="square" lIns="0" tIns="138430" rIns="0" bIns="0" rtlCol="0" vert="horz">
            <a:spAutoFit/>
          </a:bodyPr>
          <a:lstStyle/>
          <a:p>
            <a:pPr marL="179070">
              <a:lnSpc>
                <a:spcPct val="100000"/>
              </a:lnSpc>
              <a:spcBef>
                <a:spcPts val="1090"/>
              </a:spcBef>
              <a:tabLst>
                <a:tab pos="1033144" algn="l"/>
                <a:tab pos="1611630" algn="l"/>
              </a:tabLst>
            </a:pP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89647" y="1892807"/>
            <a:ext cx="668020" cy="661670"/>
          </a:xfrm>
          <a:custGeom>
            <a:avLst/>
            <a:gdLst/>
            <a:ahLst/>
            <a:cxnLst/>
            <a:rect l="l" t="t" r="r" b="b"/>
            <a:pathLst>
              <a:path w="668020" h="661669">
                <a:moveTo>
                  <a:pt x="667511" y="0"/>
                </a:moveTo>
                <a:lnTo>
                  <a:pt x="0" y="0"/>
                </a:lnTo>
                <a:lnTo>
                  <a:pt x="0" y="661415"/>
                </a:lnTo>
                <a:lnTo>
                  <a:pt x="667511" y="661415"/>
                </a:lnTo>
                <a:lnTo>
                  <a:pt x="66751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162800" y="1956816"/>
            <a:ext cx="524510" cy="527685"/>
          </a:xfrm>
          <a:prstGeom prst="rect">
            <a:avLst/>
          </a:prstGeom>
          <a:solidFill>
            <a:srgbClr val="FFD05D"/>
          </a:solidFill>
          <a:ln w="6096">
            <a:solidFill>
              <a:srgbClr val="FFFFFF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96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9647" y="2606039"/>
            <a:ext cx="668020" cy="661670"/>
          </a:xfrm>
          <a:custGeom>
            <a:avLst/>
            <a:gdLst/>
            <a:ahLst/>
            <a:cxnLst/>
            <a:rect l="l" t="t" r="r" b="b"/>
            <a:pathLst>
              <a:path w="668020" h="661670">
                <a:moveTo>
                  <a:pt x="667511" y="0"/>
                </a:moveTo>
                <a:lnTo>
                  <a:pt x="0" y="0"/>
                </a:lnTo>
                <a:lnTo>
                  <a:pt x="0" y="661415"/>
                </a:lnTo>
                <a:lnTo>
                  <a:pt x="667511" y="661415"/>
                </a:lnTo>
                <a:lnTo>
                  <a:pt x="66751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162800" y="2673095"/>
            <a:ext cx="524510" cy="524510"/>
          </a:xfrm>
          <a:prstGeom prst="rect">
            <a:avLst/>
          </a:prstGeom>
          <a:solidFill>
            <a:srgbClr val="FFD05D"/>
          </a:solidFill>
          <a:ln w="6096">
            <a:solidFill>
              <a:srgbClr val="FFFFFF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44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15071" y="1892807"/>
            <a:ext cx="668020" cy="661670"/>
          </a:xfrm>
          <a:custGeom>
            <a:avLst/>
            <a:gdLst/>
            <a:ahLst/>
            <a:cxnLst/>
            <a:rect l="l" t="t" r="r" b="b"/>
            <a:pathLst>
              <a:path w="668020" h="661669">
                <a:moveTo>
                  <a:pt x="667512" y="0"/>
                </a:moveTo>
                <a:lnTo>
                  <a:pt x="0" y="0"/>
                </a:lnTo>
                <a:lnTo>
                  <a:pt x="0" y="661415"/>
                </a:lnTo>
                <a:lnTo>
                  <a:pt x="667512" y="661415"/>
                </a:lnTo>
                <a:lnTo>
                  <a:pt x="66751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885176" y="1956816"/>
            <a:ext cx="527685" cy="527685"/>
          </a:xfrm>
          <a:prstGeom prst="rect">
            <a:avLst/>
          </a:prstGeom>
          <a:solidFill>
            <a:srgbClr val="FFD05D"/>
          </a:solidFill>
          <a:ln w="6096">
            <a:solidFill>
              <a:srgbClr val="FFFFFF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96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40495" y="1892807"/>
            <a:ext cx="664845" cy="661670"/>
          </a:xfrm>
          <a:custGeom>
            <a:avLst/>
            <a:gdLst/>
            <a:ahLst/>
            <a:cxnLst/>
            <a:rect l="l" t="t" r="r" b="b"/>
            <a:pathLst>
              <a:path w="664845" h="661669">
                <a:moveTo>
                  <a:pt x="664464" y="0"/>
                </a:moveTo>
                <a:lnTo>
                  <a:pt x="0" y="0"/>
                </a:lnTo>
                <a:lnTo>
                  <a:pt x="0" y="661415"/>
                </a:lnTo>
                <a:lnTo>
                  <a:pt x="664464" y="661415"/>
                </a:lnTo>
                <a:lnTo>
                  <a:pt x="66446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610600" y="1956816"/>
            <a:ext cx="527685" cy="527685"/>
          </a:xfrm>
          <a:prstGeom prst="rect">
            <a:avLst/>
          </a:prstGeom>
          <a:solidFill>
            <a:srgbClr val="FFD05D"/>
          </a:solidFill>
          <a:ln w="6096">
            <a:solidFill>
              <a:srgbClr val="FFFFFF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96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75064" y="1892807"/>
            <a:ext cx="668020" cy="661670"/>
          </a:xfrm>
          <a:custGeom>
            <a:avLst/>
            <a:gdLst/>
            <a:ahLst/>
            <a:cxnLst/>
            <a:rect l="l" t="t" r="r" b="b"/>
            <a:pathLst>
              <a:path w="668020" h="661669">
                <a:moveTo>
                  <a:pt x="667512" y="0"/>
                </a:moveTo>
                <a:lnTo>
                  <a:pt x="0" y="0"/>
                </a:lnTo>
                <a:lnTo>
                  <a:pt x="0" y="661415"/>
                </a:lnTo>
                <a:lnTo>
                  <a:pt x="667512" y="661415"/>
                </a:lnTo>
                <a:lnTo>
                  <a:pt x="66751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348216" y="1956816"/>
            <a:ext cx="524510" cy="527685"/>
          </a:xfrm>
          <a:prstGeom prst="rect">
            <a:avLst/>
          </a:prstGeom>
          <a:solidFill>
            <a:srgbClr val="4BC5FF"/>
          </a:solidFill>
          <a:ln w="6096">
            <a:solidFill>
              <a:srgbClr val="FFFFFF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960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15071" y="2606039"/>
            <a:ext cx="668020" cy="661670"/>
          </a:xfrm>
          <a:custGeom>
            <a:avLst/>
            <a:gdLst/>
            <a:ahLst/>
            <a:cxnLst/>
            <a:rect l="l" t="t" r="r" b="b"/>
            <a:pathLst>
              <a:path w="668020" h="661670">
                <a:moveTo>
                  <a:pt x="667512" y="0"/>
                </a:moveTo>
                <a:lnTo>
                  <a:pt x="0" y="0"/>
                </a:lnTo>
                <a:lnTo>
                  <a:pt x="0" y="661415"/>
                </a:lnTo>
                <a:lnTo>
                  <a:pt x="667512" y="661415"/>
                </a:lnTo>
                <a:lnTo>
                  <a:pt x="66751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885176" y="2673095"/>
            <a:ext cx="527685" cy="524510"/>
          </a:xfrm>
          <a:prstGeom prst="rect">
            <a:avLst/>
          </a:prstGeom>
          <a:solidFill>
            <a:srgbClr val="8FE763"/>
          </a:solidFill>
          <a:ln w="6096">
            <a:solidFill>
              <a:srgbClr val="FFFFFF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944"/>
              </a:spcBef>
            </a:pPr>
            <a:r>
              <a:rPr dirty="0" sz="180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540495" y="2606039"/>
            <a:ext cx="664845" cy="661670"/>
          </a:xfrm>
          <a:custGeom>
            <a:avLst/>
            <a:gdLst/>
            <a:ahLst/>
            <a:cxnLst/>
            <a:rect l="l" t="t" r="r" b="b"/>
            <a:pathLst>
              <a:path w="664845" h="661670">
                <a:moveTo>
                  <a:pt x="664464" y="0"/>
                </a:moveTo>
                <a:lnTo>
                  <a:pt x="0" y="0"/>
                </a:lnTo>
                <a:lnTo>
                  <a:pt x="0" y="661415"/>
                </a:lnTo>
                <a:lnTo>
                  <a:pt x="664464" y="661415"/>
                </a:lnTo>
                <a:lnTo>
                  <a:pt x="66446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610600" y="2673095"/>
            <a:ext cx="527685" cy="524510"/>
          </a:xfrm>
          <a:prstGeom prst="rect">
            <a:avLst/>
          </a:prstGeom>
          <a:solidFill>
            <a:srgbClr val="4BC5FF"/>
          </a:solidFill>
          <a:ln w="6096">
            <a:solidFill>
              <a:srgbClr val="FFFFFF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44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275064" y="2606039"/>
            <a:ext cx="668020" cy="661670"/>
          </a:xfrm>
          <a:custGeom>
            <a:avLst/>
            <a:gdLst/>
            <a:ahLst/>
            <a:cxnLst/>
            <a:rect l="l" t="t" r="r" b="b"/>
            <a:pathLst>
              <a:path w="668020" h="661670">
                <a:moveTo>
                  <a:pt x="667512" y="0"/>
                </a:moveTo>
                <a:lnTo>
                  <a:pt x="0" y="0"/>
                </a:lnTo>
                <a:lnTo>
                  <a:pt x="0" y="661415"/>
                </a:lnTo>
                <a:lnTo>
                  <a:pt x="667512" y="661415"/>
                </a:lnTo>
                <a:lnTo>
                  <a:pt x="66751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348216" y="2673095"/>
            <a:ext cx="524510" cy="524510"/>
          </a:xfrm>
          <a:prstGeom prst="rect">
            <a:avLst/>
          </a:prstGeom>
          <a:solidFill>
            <a:srgbClr val="FF9454"/>
          </a:solidFill>
          <a:ln w="6096">
            <a:solidFill>
              <a:srgbClr val="FFFFFF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944"/>
              </a:spcBef>
            </a:pPr>
            <a:r>
              <a:rPr dirty="0" sz="180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21096" y="2484120"/>
            <a:ext cx="810895" cy="335280"/>
          </a:xfrm>
          <a:custGeom>
            <a:avLst/>
            <a:gdLst/>
            <a:ahLst/>
            <a:cxnLst/>
            <a:rect l="l" t="t" r="r" b="b"/>
            <a:pathLst>
              <a:path w="810895" h="335280">
                <a:moveTo>
                  <a:pt x="643127" y="0"/>
                </a:moveTo>
                <a:lnTo>
                  <a:pt x="643127" y="83819"/>
                </a:lnTo>
                <a:lnTo>
                  <a:pt x="0" y="83819"/>
                </a:lnTo>
                <a:lnTo>
                  <a:pt x="0" y="251459"/>
                </a:lnTo>
                <a:lnTo>
                  <a:pt x="643127" y="251459"/>
                </a:lnTo>
                <a:lnTo>
                  <a:pt x="643127" y="335279"/>
                </a:lnTo>
                <a:lnTo>
                  <a:pt x="810768" y="167639"/>
                </a:lnTo>
                <a:lnTo>
                  <a:pt x="643127" y="0"/>
                </a:lnTo>
                <a:close/>
              </a:path>
            </a:pathLst>
          </a:custGeom>
          <a:solidFill>
            <a:srgbClr val="4FB8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032763" y="1871218"/>
            <a:ext cx="7397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2763" y="2417191"/>
            <a:ext cx="67183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10">
                <a:latin typeface="Arial"/>
                <a:cs typeface="Arial"/>
              </a:rPr>
              <a:t>r</a:t>
            </a:r>
            <a:r>
              <a:rPr dirty="0" sz="1600" spc="-15">
                <a:latin typeface="Arial"/>
                <a:cs typeface="Arial"/>
              </a:rPr>
              <a:t>v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10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4123" y="2013204"/>
            <a:ext cx="845819" cy="862965"/>
          </a:xfrm>
          <a:custGeom>
            <a:avLst/>
            <a:gdLst/>
            <a:ahLst/>
            <a:cxnLst/>
            <a:rect l="l" t="t" r="r" b="b"/>
            <a:pathLst>
              <a:path w="845819" h="862964">
                <a:moveTo>
                  <a:pt x="0" y="545973"/>
                </a:moveTo>
                <a:lnTo>
                  <a:pt x="845819" y="295656"/>
                </a:lnTo>
              </a:path>
              <a:path w="845819" h="862964">
                <a:moveTo>
                  <a:pt x="0" y="545592"/>
                </a:moveTo>
                <a:lnTo>
                  <a:pt x="845819" y="862457"/>
                </a:lnTo>
              </a:path>
              <a:path w="845819" h="862964">
                <a:moveTo>
                  <a:pt x="67056" y="0"/>
                </a:moveTo>
                <a:lnTo>
                  <a:pt x="773176" y="9626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506983" y="243027"/>
            <a:ext cx="467169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2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Monolith vs</a:t>
            </a:r>
            <a:r>
              <a:rPr dirty="0" spc="-85"/>
              <a:t> </a:t>
            </a:r>
            <a:r>
              <a:rPr dirty="0" spc="-10"/>
              <a:t>microservices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2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2696" y="4352620"/>
            <a:ext cx="50482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U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se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85193" y="3971544"/>
            <a:ext cx="299483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12925" y="5151831"/>
            <a:ext cx="39497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D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9716" y="4779264"/>
            <a:ext cx="336343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28492" y="5139308"/>
            <a:ext cx="11633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6223" y="4779264"/>
            <a:ext cx="396239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68450" y="4380433"/>
            <a:ext cx="91313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8800" y="4062984"/>
            <a:ext cx="359663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19755" y="4698568"/>
            <a:ext cx="44958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30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pp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2000" y="1258760"/>
            <a:ext cx="11174095" cy="5108575"/>
            <a:chOff x="512000" y="1258760"/>
            <a:chExt cx="11174095" cy="5108575"/>
          </a:xfrm>
        </p:grpSpPr>
        <p:sp>
          <p:nvSpPr>
            <p:cNvPr id="12" name="object 12"/>
            <p:cNvSpPr/>
            <p:nvPr/>
          </p:nvSpPr>
          <p:spPr>
            <a:xfrm>
              <a:off x="2682838" y="4349470"/>
              <a:ext cx="322347" cy="374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1207" y="1267967"/>
              <a:ext cx="11155680" cy="5090160"/>
            </a:xfrm>
            <a:custGeom>
              <a:avLst/>
              <a:gdLst/>
              <a:ahLst/>
              <a:cxnLst/>
              <a:rect l="l" t="t" r="r" b="b"/>
              <a:pathLst>
                <a:path w="11155680" h="5090160">
                  <a:moveTo>
                    <a:pt x="0" y="5090160"/>
                  </a:moveTo>
                  <a:lnTo>
                    <a:pt x="11155680" y="5090160"/>
                  </a:lnTo>
                  <a:lnTo>
                    <a:pt x="11155680" y="0"/>
                  </a:lnTo>
                  <a:lnTo>
                    <a:pt x="0" y="0"/>
                  </a:lnTo>
                  <a:lnTo>
                    <a:pt x="0" y="5090160"/>
                  </a:lnTo>
                  <a:close/>
                </a:path>
              </a:pathLst>
            </a:custGeom>
            <a:ln w="18288">
              <a:solidFill>
                <a:srgbClr val="427B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1039" y="1767839"/>
              <a:ext cx="10772140" cy="4380230"/>
            </a:xfrm>
            <a:custGeom>
              <a:avLst/>
              <a:gdLst/>
              <a:ahLst/>
              <a:cxnLst/>
              <a:rect l="l" t="t" r="r" b="b"/>
              <a:pathLst>
                <a:path w="10772140" h="4380230">
                  <a:moveTo>
                    <a:pt x="0" y="4379976"/>
                  </a:moveTo>
                  <a:lnTo>
                    <a:pt x="10771632" y="4379976"/>
                  </a:lnTo>
                  <a:lnTo>
                    <a:pt x="10771632" y="0"/>
                  </a:lnTo>
                  <a:lnTo>
                    <a:pt x="0" y="0"/>
                  </a:lnTo>
                  <a:lnTo>
                    <a:pt x="0" y="4379976"/>
                  </a:lnTo>
                  <a:close/>
                </a:path>
              </a:pathLst>
            </a:custGeom>
            <a:ln w="18288">
              <a:solidFill>
                <a:srgbClr val="0092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79526" y="1316227"/>
            <a:ext cx="2029460" cy="747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185" b="1">
                <a:latin typeface="Trebuchet MS"/>
                <a:cs typeface="Trebuchet MS"/>
              </a:rPr>
              <a:t>SAP</a:t>
            </a:r>
            <a:r>
              <a:rPr dirty="0" sz="1600" spc="-290" b="1">
                <a:latin typeface="Trebuchet MS"/>
                <a:cs typeface="Trebuchet MS"/>
              </a:rPr>
              <a:t> </a:t>
            </a:r>
            <a:r>
              <a:rPr dirty="0" sz="1600" spc="75" b="1">
                <a:latin typeface="Trebuchet MS"/>
                <a:cs typeface="Trebuchet MS"/>
              </a:rPr>
              <a:t>Cloud </a:t>
            </a:r>
            <a:r>
              <a:rPr dirty="0" sz="1600" spc="65" b="1">
                <a:latin typeface="Trebuchet MS"/>
                <a:cs typeface="Trebuchet MS"/>
              </a:rPr>
              <a:t>Platform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rebuchet MS"/>
              <a:cs typeface="Trebuchet MS"/>
            </a:endParaRPr>
          </a:p>
          <a:p>
            <a:pPr marL="693420">
              <a:lnSpc>
                <a:spcPct val="100000"/>
              </a:lnSpc>
            </a:pPr>
            <a:r>
              <a:rPr dirty="0" sz="1400" spc="-15" b="1">
                <a:solidFill>
                  <a:srgbClr val="0092D1"/>
                </a:solidFill>
                <a:latin typeface="Arial"/>
                <a:cs typeface="Arial"/>
              </a:rPr>
              <a:t>Global</a:t>
            </a:r>
            <a:r>
              <a:rPr dirty="0" sz="1400" spc="-45" b="1">
                <a:solidFill>
                  <a:srgbClr val="0092D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092D1"/>
                </a:solidFill>
                <a:latin typeface="Arial"/>
                <a:cs typeface="Arial"/>
              </a:rPr>
              <a:t>Account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6216" y="2356104"/>
            <a:ext cx="359664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83919" y="2276855"/>
            <a:ext cx="10381615" cy="3648710"/>
          </a:xfrm>
          <a:prstGeom prst="rect">
            <a:avLst/>
          </a:prstGeom>
          <a:ln w="18288">
            <a:solidFill>
              <a:srgbClr val="5A7993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520065">
              <a:lnSpc>
                <a:spcPct val="100000"/>
              </a:lnSpc>
              <a:spcBef>
                <a:spcPts val="545"/>
              </a:spcBef>
            </a:pPr>
            <a:r>
              <a:rPr dirty="0" sz="1400" spc="-10" b="1">
                <a:solidFill>
                  <a:srgbClr val="5A7993"/>
                </a:solidFill>
                <a:latin typeface="Arial"/>
                <a:cs typeface="Arial"/>
              </a:rPr>
              <a:t>Region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3416" y="3364991"/>
            <a:ext cx="2825750" cy="2148840"/>
          </a:xfrm>
          <a:custGeom>
            <a:avLst/>
            <a:gdLst/>
            <a:ahLst/>
            <a:cxnLst/>
            <a:rect l="l" t="t" r="r" b="b"/>
            <a:pathLst>
              <a:path w="2825750" h="2148840">
                <a:moveTo>
                  <a:pt x="0" y="2148839"/>
                </a:moveTo>
                <a:lnTo>
                  <a:pt x="2825496" y="2148839"/>
                </a:lnTo>
                <a:lnTo>
                  <a:pt x="2825496" y="0"/>
                </a:lnTo>
                <a:lnTo>
                  <a:pt x="0" y="0"/>
                </a:lnTo>
                <a:lnTo>
                  <a:pt x="0" y="2148839"/>
                </a:lnTo>
                <a:close/>
              </a:path>
            </a:pathLst>
          </a:custGeom>
          <a:ln w="1828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941322" y="3421760"/>
            <a:ext cx="10972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7E7E7E"/>
                </a:solidFill>
                <a:latin typeface="Arial"/>
                <a:cs typeface="Arial"/>
              </a:rPr>
              <a:t>Space </a:t>
            </a:r>
            <a:r>
              <a:rPr dirty="0" sz="1400" spc="-5" b="1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dirty="0" sz="1400" spc="-3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7E7E7E"/>
                </a:solidFill>
                <a:latin typeface="Arial"/>
                <a:cs typeface="Arial"/>
              </a:rPr>
              <a:t>DEV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4828" y="1844039"/>
            <a:ext cx="700405" cy="1355090"/>
            <a:chOff x="804828" y="1844039"/>
            <a:chExt cx="700405" cy="1355090"/>
          </a:xfrm>
        </p:grpSpPr>
        <p:sp>
          <p:nvSpPr>
            <p:cNvPr id="21" name="object 21"/>
            <p:cNvSpPr/>
            <p:nvPr/>
          </p:nvSpPr>
          <p:spPr>
            <a:xfrm>
              <a:off x="1221453" y="2913585"/>
              <a:ext cx="283530" cy="2855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04828" y="1844039"/>
              <a:ext cx="327386" cy="3596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650481" y="4294377"/>
            <a:ext cx="5041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Us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e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50185" y="3913632"/>
            <a:ext cx="299483" cy="39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963921" y="5063108"/>
            <a:ext cx="3949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Da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91348" y="4690871"/>
            <a:ext cx="336343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190741" y="5097602"/>
            <a:ext cx="116332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77583" y="4739640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18558" y="4288282"/>
            <a:ext cx="9131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77384" y="3968496"/>
            <a:ext cx="359663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886322" y="4694935"/>
            <a:ext cx="4495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3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pp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92688" y="3355784"/>
            <a:ext cx="3008630" cy="2170430"/>
            <a:chOff x="4492688" y="3355784"/>
            <a:chExt cx="3008630" cy="2170430"/>
          </a:xfrm>
        </p:grpSpPr>
        <p:sp>
          <p:nvSpPr>
            <p:cNvPr id="33" name="object 33"/>
            <p:cNvSpPr/>
            <p:nvPr/>
          </p:nvSpPr>
          <p:spPr>
            <a:xfrm>
              <a:off x="5950066" y="4346422"/>
              <a:ext cx="319726" cy="374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501896" y="3364991"/>
              <a:ext cx="2990215" cy="2152015"/>
            </a:xfrm>
            <a:custGeom>
              <a:avLst/>
              <a:gdLst/>
              <a:ahLst/>
              <a:cxnLst/>
              <a:rect l="l" t="t" r="r" b="b"/>
              <a:pathLst>
                <a:path w="2990215" h="2152015">
                  <a:moveTo>
                    <a:pt x="0" y="2151887"/>
                  </a:moveTo>
                  <a:lnTo>
                    <a:pt x="2990088" y="2151887"/>
                  </a:lnTo>
                  <a:lnTo>
                    <a:pt x="2990088" y="0"/>
                  </a:lnTo>
                  <a:lnTo>
                    <a:pt x="0" y="0"/>
                  </a:lnTo>
                  <a:lnTo>
                    <a:pt x="0" y="2151887"/>
                  </a:lnTo>
                  <a:close/>
                </a:path>
              </a:pathLst>
            </a:custGeom>
            <a:ln w="18288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019421" y="3423665"/>
            <a:ext cx="9969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EFAB00"/>
                </a:solidFill>
                <a:latin typeface="Arial"/>
                <a:cs typeface="Arial"/>
              </a:rPr>
              <a:t>Space </a:t>
            </a:r>
            <a:r>
              <a:rPr dirty="0" sz="1400" spc="-5" b="1">
                <a:solidFill>
                  <a:srgbClr val="EFAB00"/>
                </a:solidFill>
                <a:latin typeface="Arial"/>
                <a:cs typeface="Arial"/>
              </a:rPr>
              <a:t>–</a:t>
            </a:r>
            <a:r>
              <a:rPr dirty="0" sz="1400" spc="-30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EFAB00"/>
                </a:solidFill>
                <a:latin typeface="Arial"/>
                <a:cs typeface="Arial"/>
              </a:rPr>
              <a:t>QA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56596" y="4360926"/>
            <a:ext cx="5041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Us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e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956682" y="3977640"/>
            <a:ext cx="299483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177530" y="5117083"/>
            <a:ext cx="3949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Da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03940" y="4745735"/>
            <a:ext cx="336343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407397" y="5114671"/>
            <a:ext cx="11652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793223" y="4754879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928482" y="4312411"/>
            <a:ext cx="9131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86928" y="3992879"/>
            <a:ext cx="359664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124442" y="4612639"/>
            <a:ext cx="4495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3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pp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735760" y="3355784"/>
            <a:ext cx="2959735" cy="2173605"/>
            <a:chOff x="7735760" y="3355784"/>
            <a:chExt cx="2959735" cy="2173605"/>
          </a:xfrm>
        </p:grpSpPr>
        <p:sp>
          <p:nvSpPr>
            <p:cNvPr id="46" name="object 46"/>
            <p:cNvSpPr/>
            <p:nvPr/>
          </p:nvSpPr>
          <p:spPr>
            <a:xfrm>
              <a:off x="9187270" y="4264126"/>
              <a:ext cx="322347" cy="374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744967" y="3364991"/>
              <a:ext cx="2941320" cy="2155190"/>
            </a:xfrm>
            <a:custGeom>
              <a:avLst/>
              <a:gdLst/>
              <a:ahLst/>
              <a:cxnLst/>
              <a:rect l="l" t="t" r="r" b="b"/>
              <a:pathLst>
                <a:path w="2941320" h="2155190">
                  <a:moveTo>
                    <a:pt x="0" y="2154936"/>
                  </a:moveTo>
                  <a:lnTo>
                    <a:pt x="2941320" y="2154936"/>
                  </a:lnTo>
                  <a:lnTo>
                    <a:pt x="2941320" y="0"/>
                  </a:lnTo>
                  <a:lnTo>
                    <a:pt x="0" y="0"/>
                  </a:lnTo>
                  <a:lnTo>
                    <a:pt x="0" y="2154936"/>
                  </a:lnTo>
                  <a:close/>
                </a:path>
              </a:pathLst>
            </a:custGeom>
            <a:ln w="18288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8263128" y="3421507"/>
            <a:ext cx="12439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3A8915"/>
                </a:solidFill>
                <a:latin typeface="Arial"/>
                <a:cs typeface="Arial"/>
              </a:rPr>
              <a:t>Space </a:t>
            </a:r>
            <a:r>
              <a:rPr dirty="0" sz="1400" spc="-5" b="1">
                <a:solidFill>
                  <a:srgbClr val="3A8915"/>
                </a:solidFill>
                <a:latin typeface="Arial"/>
                <a:cs typeface="Arial"/>
              </a:rPr>
              <a:t>–</a:t>
            </a:r>
            <a:r>
              <a:rPr dirty="0" sz="1400" spc="-30" b="1">
                <a:solidFill>
                  <a:srgbClr val="3A8915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A8915"/>
                </a:solidFill>
                <a:latin typeface="Arial"/>
                <a:cs typeface="Arial"/>
              </a:rPr>
              <a:t>PROD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60703" y="2822448"/>
            <a:ext cx="9988550" cy="2877820"/>
          </a:xfrm>
          <a:prstGeom prst="rect">
            <a:avLst/>
          </a:prstGeom>
          <a:ln w="18288">
            <a:solidFill>
              <a:srgbClr val="5A7993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17525">
              <a:lnSpc>
                <a:spcPct val="100000"/>
              </a:lnSpc>
              <a:spcBef>
                <a:spcPts val="535"/>
              </a:spcBef>
            </a:pPr>
            <a:r>
              <a:rPr dirty="0" sz="1400" spc="-15" b="1">
                <a:solidFill>
                  <a:srgbClr val="5A7993"/>
                </a:solidFill>
                <a:latin typeface="Arial"/>
                <a:cs typeface="Arial"/>
              </a:rPr>
              <a:t>Subaccount </a:t>
            </a:r>
            <a:r>
              <a:rPr dirty="0" sz="1400" spc="-5" b="1">
                <a:solidFill>
                  <a:srgbClr val="5A7993"/>
                </a:solidFill>
                <a:latin typeface="Arial"/>
                <a:cs typeface="Arial"/>
              </a:rPr>
              <a:t>– </a:t>
            </a:r>
            <a:r>
              <a:rPr dirty="0" sz="1400" spc="-15" b="1">
                <a:solidFill>
                  <a:srgbClr val="5A7993"/>
                </a:solidFill>
                <a:latin typeface="Arial"/>
                <a:cs typeface="Arial"/>
              </a:rPr>
              <a:t>Cloud Foundry</a:t>
            </a:r>
            <a:r>
              <a:rPr dirty="0" sz="1400" spc="170" b="1">
                <a:solidFill>
                  <a:srgbClr val="5A7993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5A7993"/>
                </a:solidFill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502663" y="3563111"/>
            <a:ext cx="6616065" cy="307975"/>
            <a:chOff x="1502663" y="3563111"/>
            <a:chExt cx="6616065" cy="307975"/>
          </a:xfrm>
        </p:grpSpPr>
        <p:sp>
          <p:nvSpPr>
            <p:cNvPr id="51" name="object 51"/>
            <p:cNvSpPr/>
            <p:nvPr/>
          </p:nvSpPr>
          <p:spPr>
            <a:xfrm>
              <a:off x="1502663" y="3563111"/>
              <a:ext cx="251459" cy="2834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627060" y="3587495"/>
              <a:ext cx="254163" cy="2834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866887" y="3587495"/>
              <a:ext cx="251459" cy="2834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507593" y="243585"/>
            <a:ext cx="467296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27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pc="-10"/>
              <a:t>Landscape</a:t>
            </a:r>
            <a:r>
              <a:rPr dirty="0" spc="35"/>
              <a:t> </a:t>
            </a:r>
            <a:r>
              <a:rPr dirty="0" spc="-10"/>
              <a:t>design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3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618945"/>
            <a:ext cx="4124325" cy="2623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0">
                <a:latin typeface="Arial"/>
                <a:cs typeface="Arial"/>
              </a:rPr>
              <a:t>Visible </a:t>
            </a:r>
            <a:r>
              <a:rPr dirty="0" sz="2000" spc="-10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cockpit </a:t>
            </a:r>
            <a:r>
              <a:rPr dirty="0" sz="2000" spc="-10">
                <a:latin typeface="Arial"/>
                <a:cs typeface="Arial"/>
              </a:rPr>
              <a:t>and Cloud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Foundry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command </a:t>
            </a:r>
            <a:r>
              <a:rPr dirty="0" sz="2000" spc="-10">
                <a:latin typeface="Arial"/>
                <a:cs typeface="Arial"/>
              </a:rPr>
              <a:t>line </a:t>
            </a:r>
            <a:r>
              <a:rPr dirty="0" sz="2000" spc="-5">
                <a:latin typeface="Arial"/>
                <a:cs typeface="Arial"/>
              </a:rPr>
              <a:t>interface (CF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CLI)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Metrics</a:t>
            </a:r>
            <a:endParaRPr sz="1800">
              <a:latin typeface="Arial"/>
              <a:cs typeface="Arial"/>
            </a:endParaRPr>
          </a:p>
          <a:p>
            <a:pPr lvl="1" marL="375285" indent="-183515">
              <a:lnSpc>
                <a:spcPct val="100000"/>
              </a:lnSpc>
              <a:spcBef>
                <a:spcPts val="290"/>
              </a:spcBef>
              <a:buFont typeface="Symbol"/>
              <a:buChar char=""/>
              <a:tabLst>
                <a:tab pos="375920" algn="l"/>
              </a:tabLst>
            </a:pPr>
            <a:r>
              <a:rPr dirty="0" sz="1800" spc="-5">
                <a:latin typeface="Arial"/>
                <a:cs typeface="Arial"/>
              </a:rPr>
              <a:t>CPU, </a:t>
            </a:r>
            <a:r>
              <a:rPr dirty="0" sz="1800" spc="-20">
                <a:latin typeface="Arial"/>
                <a:cs typeface="Arial"/>
              </a:rPr>
              <a:t>memory, </a:t>
            </a:r>
            <a:r>
              <a:rPr dirty="0" sz="1800">
                <a:latin typeface="Arial"/>
                <a:cs typeface="Arial"/>
              </a:rPr>
              <a:t>and disk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usage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App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lvl="1" marL="375285" indent="-183515">
              <a:lnSpc>
                <a:spcPct val="100000"/>
              </a:lnSpc>
              <a:spcBef>
                <a:spcPts val="315"/>
              </a:spcBef>
              <a:buFont typeface="Symbol"/>
              <a:buChar char=""/>
              <a:tabLst>
                <a:tab pos="375920" algn="l"/>
              </a:tabLst>
            </a:pPr>
            <a:r>
              <a:rPr dirty="0" sz="1800">
                <a:latin typeface="Arial"/>
                <a:cs typeface="Arial"/>
              </a:rPr>
              <a:t>create, update, start, stop,</a:t>
            </a:r>
            <a:r>
              <a:rPr dirty="0" sz="1800" spc="-1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crash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Logs</a:t>
            </a:r>
            <a:endParaRPr sz="1800">
              <a:latin typeface="Arial"/>
              <a:cs typeface="Arial"/>
            </a:endParaRPr>
          </a:p>
          <a:p>
            <a:pPr lvl="1" marL="372110" indent="-180340">
              <a:lnSpc>
                <a:spcPct val="100000"/>
              </a:lnSpc>
              <a:spcBef>
                <a:spcPts val="290"/>
              </a:spcBef>
              <a:buFont typeface="Symbol"/>
              <a:buChar char=""/>
              <a:tabLst>
                <a:tab pos="372745" algn="l"/>
              </a:tabLst>
            </a:pPr>
            <a:r>
              <a:rPr dirty="0" sz="1800">
                <a:latin typeface="Arial"/>
                <a:cs typeface="Arial"/>
              </a:rPr>
              <a:t>Kibana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dashboard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22391" y="1633727"/>
            <a:ext cx="6261100" cy="4714240"/>
            <a:chOff x="5422391" y="1633727"/>
            <a:chExt cx="6261100" cy="4714240"/>
          </a:xfrm>
        </p:grpSpPr>
        <p:sp>
          <p:nvSpPr>
            <p:cNvPr id="4" name="object 4"/>
            <p:cNvSpPr/>
            <p:nvPr/>
          </p:nvSpPr>
          <p:spPr>
            <a:xfrm>
              <a:off x="5693663" y="1901952"/>
              <a:ext cx="5852159" cy="3593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6963" y="1638299"/>
              <a:ext cx="6251575" cy="4709160"/>
            </a:xfrm>
            <a:custGeom>
              <a:avLst/>
              <a:gdLst/>
              <a:ahLst/>
              <a:cxnLst/>
              <a:rect l="l" t="t" r="r" b="b"/>
              <a:pathLst>
                <a:path w="6251575" h="4709160">
                  <a:moveTo>
                    <a:pt x="6097651" y="0"/>
                  </a:moveTo>
                  <a:lnTo>
                    <a:pt x="153797" y="0"/>
                  </a:lnTo>
                  <a:lnTo>
                    <a:pt x="139064" y="2921"/>
                  </a:lnTo>
                  <a:lnTo>
                    <a:pt x="76962" y="28575"/>
                  </a:lnTo>
                  <a:lnTo>
                    <a:pt x="29590" y="74422"/>
                  </a:lnTo>
                  <a:lnTo>
                    <a:pt x="3048" y="134492"/>
                  </a:lnTo>
                  <a:lnTo>
                    <a:pt x="0" y="151764"/>
                  </a:lnTo>
                  <a:lnTo>
                    <a:pt x="0" y="3878961"/>
                  </a:lnTo>
                  <a:lnTo>
                    <a:pt x="11811" y="3924808"/>
                  </a:lnTo>
                  <a:lnTo>
                    <a:pt x="50291" y="3979164"/>
                  </a:lnTo>
                  <a:lnTo>
                    <a:pt x="106552" y="4016400"/>
                  </a:lnTo>
                  <a:lnTo>
                    <a:pt x="153797" y="4027830"/>
                  </a:lnTo>
                  <a:lnTo>
                    <a:pt x="6097651" y="4027830"/>
                  </a:lnTo>
                  <a:lnTo>
                    <a:pt x="6147943" y="4016400"/>
                  </a:lnTo>
                  <a:lnTo>
                    <a:pt x="6201156" y="3979164"/>
                  </a:lnTo>
                  <a:lnTo>
                    <a:pt x="6239637" y="3924808"/>
                  </a:lnTo>
                  <a:lnTo>
                    <a:pt x="6251447" y="3878961"/>
                  </a:lnTo>
                  <a:lnTo>
                    <a:pt x="6251447" y="3778758"/>
                  </a:lnTo>
                  <a:lnTo>
                    <a:pt x="257428" y="3778758"/>
                  </a:lnTo>
                  <a:lnTo>
                    <a:pt x="257428" y="249047"/>
                  </a:lnTo>
                  <a:lnTo>
                    <a:pt x="6251447" y="249047"/>
                  </a:lnTo>
                  <a:lnTo>
                    <a:pt x="6251447" y="151764"/>
                  </a:lnTo>
                  <a:lnTo>
                    <a:pt x="6249493" y="140208"/>
                  </a:lnTo>
                  <a:lnTo>
                    <a:pt x="3127247" y="140208"/>
                  </a:lnTo>
                  <a:lnTo>
                    <a:pt x="3118358" y="137413"/>
                  </a:lnTo>
                  <a:lnTo>
                    <a:pt x="3109467" y="134492"/>
                  </a:lnTo>
                  <a:lnTo>
                    <a:pt x="3106546" y="125984"/>
                  </a:lnTo>
                  <a:lnTo>
                    <a:pt x="3103499" y="117348"/>
                  </a:lnTo>
                  <a:lnTo>
                    <a:pt x="3106546" y="111633"/>
                  </a:lnTo>
                  <a:lnTo>
                    <a:pt x="3109467" y="103124"/>
                  </a:lnTo>
                  <a:lnTo>
                    <a:pt x="3127247" y="97282"/>
                  </a:lnTo>
                  <a:lnTo>
                    <a:pt x="6236018" y="97282"/>
                  </a:lnTo>
                  <a:lnTo>
                    <a:pt x="6221857" y="74422"/>
                  </a:lnTo>
                  <a:lnTo>
                    <a:pt x="6201156" y="48640"/>
                  </a:lnTo>
                  <a:lnTo>
                    <a:pt x="6177534" y="28575"/>
                  </a:lnTo>
                  <a:lnTo>
                    <a:pt x="6147943" y="14350"/>
                  </a:lnTo>
                  <a:lnTo>
                    <a:pt x="6115304" y="2921"/>
                  </a:lnTo>
                  <a:lnTo>
                    <a:pt x="6097651" y="0"/>
                  </a:lnTo>
                  <a:close/>
                </a:path>
                <a:path w="6251575" h="4709160">
                  <a:moveTo>
                    <a:pt x="6251447" y="249047"/>
                  </a:moveTo>
                  <a:lnTo>
                    <a:pt x="5994019" y="249047"/>
                  </a:lnTo>
                  <a:lnTo>
                    <a:pt x="5996940" y="251967"/>
                  </a:lnTo>
                  <a:lnTo>
                    <a:pt x="5996940" y="3778758"/>
                  </a:lnTo>
                  <a:lnTo>
                    <a:pt x="6251447" y="3778758"/>
                  </a:lnTo>
                  <a:lnTo>
                    <a:pt x="6251447" y="249047"/>
                  </a:lnTo>
                  <a:close/>
                </a:path>
                <a:path w="6251575" h="4709160">
                  <a:moveTo>
                    <a:pt x="6236018" y="97282"/>
                  </a:moveTo>
                  <a:lnTo>
                    <a:pt x="3127247" y="97282"/>
                  </a:lnTo>
                  <a:lnTo>
                    <a:pt x="3133090" y="100202"/>
                  </a:lnTo>
                  <a:lnTo>
                    <a:pt x="3141980" y="103124"/>
                  </a:lnTo>
                  <a:lnTo>
                    <a:pt x="3145028" y="111633"/>
                  </a:lnTo>
                  <a:lnTo>
                    <a:pt x="3147949" y="117348"/>
                  </a:lnTo>
                  <a:lnTo>
                    <a:pt x="3145028" y="125984"/>
                  </a:lnTo>
                  <a:lnTo>
                    <a:pt x="3141980" y="134492"/>
                  </a:lnTo>
                  <a:lnTo>
                    <a:pt x="3133090" y="137413"/>
                  </a:lnTo>
                  <a:lnTo>
                    <a:pt x="3127247" y="140208"/>
                  </a:lnTo>
                  <a:lnTo>
                    <a:pt x="6249493" y="140208"/>
                  </a:lnTo>
                  <a:lnTo>
                    <a:pt x="6248527" y="134492"/>
                  </a:lnTo>
                  <a:lnTo>
                    <a:pt x="6239637" y="103124"/>
                  </a:lnTo>
                  <a:lnTo>
                    <a:pt x="6236018" y="97282"/>
                  </a:lnTo>
                  <a:close/>
                </a:path>
                <a:path w="6251575" h="4709160">
                  <a:moveTo>
                    <a:pt x="2070989" y="4683391"/>
                  </a:moveTo>
                  <a:lnTo>
                    <a:pt x="2068067" y="4683391"/>
                  </a:lnTo>
                  <a:lnTo>
                    <a:pt x="2068067" y="4697691"/>
                  </a:lnTo>
                  <a:lnTo>
                    <a:pt x="2070989" y="4700562"/>
                  </a:lnTo>
                  <a:lnTo>
                    <a:pt x="2127250" y="4703419"/>
                  </a:lnTo>
                  <a:lnTo>
                    <a:pt x="2287016" y="4706289"/>
                  </a:lnTo>
                  <a:lnTo>
                    <a:pt x="2718942" y="4709160"/>
                  </a:lnTo>
                  <a:lnTo>
                    <a:pt x="3520693" y="4709160"/>
                  </a:lnTo>
                  <a:lnTo>
                    <a:pt x="3949700" y="4706289"/>
                  </a:lnTo>
                  <a:lnTo>
                    <a:pt x="4112387" y="4703419"/>
                  </a:lnTo>
                  <a:lnTo>
                    <a:pt x="4168647" y="4700562"/>
                  </a:lnTo>
                  <a:lnTo>
                    <a:pt x="4171568" y="4697691"/>
                  </a:lnTo>
                  <a:lnTo>
                    <a:pt x="4171568" y="4691989"/>
                  </a:lnTo>
                  <a:lnTo>
                    <a:pt x="2716021" y="4691989"/>
                  </a:lnTo>
                  <a:lnTo>
                    <a:pt x="2263266" y="4689132"/>
                  </a:lnTo>
                  <a:lnTo>
                    <a:pt x="2139061" y="4686261"/>
                  </a:lnTo>
                  <a:lnTo>
                    <a:pt x="2070989" y="4683391"/>
                  </a:lnTo>
                  <a:close/>
                </a:path>
                <a:path w="6251575" h="4709160">
                  <a:moveTo>
                    <a:pt x="4168647" y="4683391"/>
                  </a:moveTo>
                  <a:lnTo>
                    <a:pt x="4100576" y="4686261"/>
                  </a:lnTo>
                  <a:lnTo>
                    <a:pt x="3976369" y="4689132"/>
                  </a:lnTo>
                  <a:lnTo>
                    <a:pt x="3523615" y="4691989"/>
                  </a:lnTo>
                  <a:lnTo>
                    <a:pt x="4171568" y="4691989"/>
                  </a:lnTo>
                  <a:lnTo>
                    <a:pt x="4171568" y="4686261"/>
                  </a:lnTo>
                  <a:lnTo>
                    <a:pt x="4168647" y="4683391"/>
                  </a:lnTo>
                  <a:close/>
                </a:path>
                <a:path w="6251575" h="4709160">
                  <a:moveTo>
                    <a:pt x="3828415" y="4036428"/>
                  </a:moveTo>
                  <a:lnTo>
                    <a:pt x="2411221" y="4036428"/>
                  </a:lnTo>
                  <a:lnTo>
                    <a:pt x="2399411" y="4173829"/>
                  </a:lnTo>
                  <a:lnTo>
                    <a:pt x="2384679" y="4314088"/>
                  </a:lnTo>
                  <a:lnTo>
                    <a:pt x="2369819" y="4440059"/>
                  </a:lnTo>
                  <a:lnTo>
                    <a:pt x="2352040" y="4528794"/>
                  </a:lnTo>
                  <a:lnTo>
                    <a:pt x="2337308" y="4586058"/>
                  </a:lnTo>
                  <a:lnTo>
                    <a:pt x="2295906" y="4617567"/>
                  </a:lnTo>
                  <a:lnTo>
                    <a:pt x="2257425" y="4626127"/>
                  </a:lnTo>
                  <a:lnTo>
                    <a:pt x="2094738" y="4651883"/>
                  </a:lnTo>
                  <a:lnTo>
                    <a:pt x="2068067" y="4657623"/>
                  </a:lnTo>
                  <a:lnTo>
                    <a:pt x="2053209" y="4660493"/>
                  </a:lnTo>
                  <a:lnTo>
                    <a:pt x="2050288" y="4663363"/>
                  </a:lnTo>
                  <a:lnTo>
                    <a:pt x="2050288" y="4671961"/>
                  </a:lnTo>
                  <a:lnTo>
                    <a:pt x="2053209" y="4674793"/>
                  </a:lnTo>
                  <a:lnTo>
                    <a:pt x="2073910" y="4677651"/>
                  </a:lnTo>
                  <a:lnTo>
                    <a:pt x="2109469" y="4680521"/>
                  </a:lnTo>
                  <a:lnTo>
                    <a:pt x="2443861" y="4686261"/>
                  </a:lnTo>
                  <a:lnTo>
                    <a:pt x="3795776" y="4686261"/>
                  </a:lnTo>
                  <a:lnTo>
                    <a:pt x="4127245" y="4680521"/>
                  </a:lnTo>
                  <a:lnTo>
                    <a:pt x="4165727" y="4677651"/>
                  </a:lnTo>
                  <a:lnTo>
                    <a:pt x="4186428" y="4674793"/>
                  </a:lnTo>
                  <a:lnTo>
                    <a:pt x="4189349" y="4671961"/>
                  </a:lnTo>
                  <a:lnTo>
                    <a:pt x="4189349" y="4663363"/>
                  </a:lnTo>
                  <a:lnTo>
                    <a:pt x="4186428" y="4660493"/>
                  </a:lnTo>
                  <a:lnTo>
                    <a:pt x="4171568" y="4657623"/>
                  </a:lnTo>
                  <a:lnTo>
                    <a:pt x="4144899" y="4651883"/>
                  </a:lnTo>
                  <a:lnTo>
                    <a:pt x="3982212" y="4626127"/>
                  </a:lnTo>
                  <a:lnTo>
                    <a:pt x="3943858" y="4617567"/>
                  </a:lnTo>
                  <a:lnTo>
                    <a:pt x="3902329" y="4586058"/>
                  </a:lnTo>
                  <a:lnTo>
                    <a:pt x="3887596" y="4528794"/>
                  </a:lnTo>
                  <a:lnTo>
                    <a:pt x="3869816" y="4440059"/>
                  </a:lnTo>
                  <a:lnTo>
                    <a:pt x="3852037" y="4314088"/>
                  </a:lnTo>
                  <a:lnTo>
                    <a:pt x="3837305" y="4173829"/>
                  </a:lnTo>
                  <a:lnTo>
                    <a:pt x="3828415" y="40364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6963" y="1638299"/>
              <a:ext cx="6251575" cy="4686300"/>
            </a:xfrm>
            <a:custGeom>
              <a:avLst/>
              <a:gdLst/>
              <a:ahLst/>
              <a:cxnLst/>
              <a:rect l="l" t="t" r="r" b="b"/>
              <a:pathLst>
                <a:path w="6251575" h="4686300">
                  <a:moveTo>
                    <a:pt x="3127247" y="97282"/>
                  </a:moveTo>
                  <a:lnTo>
                    <a:pt x="3133090" y="100202"/>
                  </a:lnTo>
                  <a:lnTo>
                    <a:pt x="3141980" y="103124"/>
                  </a:lnTo>
                  <a:lnTo>
                    <a:pt x="3145028" y="111633"/>
                  </a:lnTo>
                  <a:lnTo>
                    <a:pt x="3147949" y="117348"/>
                  </a:lnTo>
                  <a:lnTo>
                    <a:pt x="3145028" y="125984"/>
                  </a:lnTo>
                  <a:lnTo>
                    <a:pt x="3141980" y="134492"/>
                  </a:lnTo>
                  <a:lnTo>
                    <a:pt x="3133090" y="137413"/>
                  </a:lnTo>
                  <a:lnTo>
                    <a:pt x="3127247" y="140208"/>
                  </a:lnTo>
                  <a:lnTo>
                    <a:pt x="3118358" y="137413"/>
                  </a:lnTo>
                  <a:lnTo>
                    <a:pt x="3109467" y="134492"/>
                  </a:lnTo>
                  <a:lnTo>
                    <a:pt x="3106546" y="125984"/>
                  </a:lnTo>
                  <a:lnTo>
                    <a:pt x="3103499" y="117348"/>
                  </a:lnTo>
                  <a:lnTo>
                    <a:pt x="3106546" y="111633"/>
                  </a:lnTo>
                  <a:lnTo>
                    <a:pt x="3109467" y="103124"/>
                  </a:lnTo>
                  <a:lnTo>
                    <a:pt x="3118358" y="100202"/>
                  </a:lnTo>
                  <a:lnTo>
                    <a:pt x="3127247" y="97282"/>
                  </a:lnTo>
                  <a:close/>
                </a:path>
                <a:path w="6251575" h="4686300">
                  <a:moveTo>
                    <a:pt x="5994019" y="249047"/>
                  </a:moveTo>
                  <a:lnTo>
                    <a:pt x="5996940" y="251967"/>
                  </a:lnTo>
                  <a:lnTo>
                    <a:pt x="5996940" y="3778758"/>
                  </a:lnTo>
                  <a:lnTo>
                    <a:pt x="257428" y="3778758"/>
                  </a:lnTo>
                  <a:lnTo>
                    <a:pt x="257428" y="251967"/>
                  </a:lnTo>
                  <a:lnTo>
                    <a:pt x="257428" y="249047"/>
                  </a:lnTo>
                  <a:lnTo>
                    <a:pt x="5994019" y="249047"/>
                  </a:lnTo>
                  <a:close/>
                </a:path>
                <a:path w="6251575" h="4686300">
                  <a:moveTo>
                    <a:pt x="153797" y="0"/>
                  </a:moveTo>
                  <a:lnTo>
                    <a:pt x="106552" y="14350"/>
                  </a:lnTo>
                  <a:lnTo>
                    <a:pt x="50291" y="48640"/>
                  </a:lnTo>
                  <a:lnTo>
                    <a:pt x="11811" y="103124"/>
                  </a:lnTo>
                  <a:lnTo>
                    <a:pt x="0" y="151764"/>
                  </a:lnTo>
                  <a:lnTo>
                    <a:pt x="0" y="168910"/>
                  </a:lnTo>
                  <a:lnTo>
                    <a:pt x="0" y="3861816"/>
                  </a:lnTo>
                  <a:lnTo>
                    <a:pt x="0" y="3878961"/>
                  </a:lnTo>
                  <a:lnTo>
                    <a:pt x="3048" y="3893312"/>
                  </a:lnTo>
                  <a:lnTo>
                    <a:pt x="29590" y="3953395"/>
                  </a:lnTo>
                  <a:lnTo>
                    <a:pt x="76962" y="3999191"/>
                  </a:lnTo>
                  <a:lnTo>
                    <a:pt x="139064" y="4024960"/>
                  </a:lnTo>
                  <a:lnTo>
                    <a:pt x="153797" y="4027830"/>
                  </a:lnTo>
                  <a:lnTo>
                    <a:pt x="6097651" y="4027830"/>
                  </a:lnTo>
                  <a:lnTo>
                    <a:pt x="6147943" y="4016400"/>
                  </a:lnTo>
                  <a:lnTo>
                    <a:pt x="6201156" y="3979164"/>
                  </a:lnTo>
                  <a:lnTo>
                    <a:pt x="6239637" y="3924808"/>
                  </a:lnTo>
                  <a:lnTo>
                    <a:pt x="6251447" y="3878961"/>
                  </a:lnTo>
                  <a:lnTo>
                    <a:pt x="6251447" y="3861816"/>
                  </a:lnTo>
                  <a:lnTo>
                    <a:pt x="6251447" y="168910"/>
                  </a:lnTo>
                  <a:lnTo>
                    <a:pt x="6251447" y="151764"/>
                  </a:lnTo>
                  <a:lnTo>
                    <a:pt x="6248527" y="134492"/>
                  </a:lnTo>
                  <a:lnTo>
                    <a:pt x="6221857" y="74422"/>
                  </a:lnTo>
                  <a:lnTo>
                    <a:pt x="6177534" y="28575"/>
                  </a:lnTo>
                  <a:lnTo>
                    <a:pt x="6115304" y="2921"/>
                  </a:lnTo>
                  <a:lnTo>
                    <a:pt x="6097651" y="0"/>
                  </a:lnTo>
                  <a:lnTo>
                    <a:pt x="153797" y="0"/>
                  </a:lnTo>
                  <a:close/>
                </a:path>
                <a:path w="6251575" h="4686300">
                  <a:moveTo>
                    <a:pt x="2411221" y="4036428"/>
                  </a:moveTo>
                  <a:lnTo>
                    <a:pt x="2399411" y="4173829"/>
                  </a:lnTo>
                  <a:lnTo>
                    <a:pt x="2384679" y="4314088"/>
                  </a:lnTo>
                  <a:lnTo>
                    <a:pt x="2369819" y="4440059"/>
                  </a:lnTo>
                  <a:lnTo>
                    <a:pt x="2352040" y="4528794"/>
                  </a:lnTo>
                  <a:lnTo>
                    <a:pt x="2337308" y="4586058"/>
                  </a:lnTo>
                  <a:lnTo>
                    <a:pt x="2295906" y="4617567"/>
                  </a:lnTo>
                  <a:lnTo>
                    <a:pt x="2257425" y="4626127"/>
                  </a:lnTo>
                  <a:lnTo>
                    <a:pt x="2165731" y="4640465"/>
                  </a:lnTo>
                  <a:lnTo>
                    <a:pt x="2094738" y="4651883"/>
                  </a:lnTo>
                  <a:lnTo>
                    <a:pt x="2068067" y="4657623"/>
                  </a:lnTo>
                  <a:lnTo>
                    <a:pt x="2053209" y="4660493"/>
                  </a:lnTo>
                  <a:lnTo>
                    <a:pt x="2050288" y="4663363"/>
                  </a:lnTo>
                  <a:lnTo>
                    <a:pt x="2050288" y="4671961"/>
                  </a:lnTo>
                  <a:lnTo>
                    <a:pt x="2053209" y="4674793"/>
                  </a:lnTo>
                  <a:lnTo>
                    <a:pt x="2073910" y="4677651"/>
                  </a:lnTo>
                  <a:lnTo>
                    <a:pt x="2109469" y="4680521"/>
                  </a:lnTo>
                  <a:lnTo>
                    <a:pt x="2239644" y="4683391"/>
                  </a:lnTo>
                  <a:lnTo>
                    <a:pt x="2443861" y="4686261"/>
                  </a:lnTo>
                  <a:lnTo>
                    <a:pt x="3795776" y="4686261"/>
                  </a:lnTo>
                  <a:lnTo>
                    <a:pt x="3997070" y="4683391"/>
                  </a:lnTo>
                  <a:lnTo>
                    <a:pt x="4127245" y="4680521"/>
                  </a:lnTo>
                  <a:lnTo>
                    <a:pt x="4165727" y="4677651"/>
                  </a:lnTo>
                  <a:lnTo>
                    <a:pt x="4189349" y="4671961"/>
                  </a:lnTo>
                  <a:lnTo>
                    <a:pt x="4189349" y="4663363"/>
                  </a:lnTo>
                  <a:lnTo>
                    <a:pt x="4186428" y="4660493"/>
                  </a:lnTo>
                  <a:lnTo>
                    <a:pt x="4171568" y="4657623"/>
                  </a:lnTo>
                  <a:lnTo>
                    <a:pt x="4144899" y="4651883"/>
                  </a:lnTo>
                  <a:lnTo>
                    <a:pt x="4073906" y="4640465"/>
                  </a:lnTo>
                  <a:lnTo>
                    <a:pt x="3982212" y="4626127"/>
                  </a:lnTo>
                  <a:lnTo>
                    <a:pt x="3943858" y="4617567"/>
                  </a:lnTo>
                  <a:lnTo>
                    <a:pt x="3902329" y="4586058"/>
                  </a:lnTo>
                  <a:lnTo>
                    <a:pt x="3887596" y="4528794"/>
                  </a:lnTo>
                  <a:lnTo>
                    <a:pt x="3869816" y="4440059"/>
                  </a:lnTo>
                  <a:lnTo>
                    <a:pt x="3852037" y="4314088"/>
                  </a:lnTo>
                  <a:lnTo>
                    <a:pt x="3837305" y="4173829"/>
                  </a:lnTo>
                  <a:lnTo>
                    <a:pt x="3828415" y="4036428"/>
                  </a:lnTo>
                  <a:lnTo>
                    <a:pt x="2411221" y="4036428"/>
                  </a:lnTo>
                  <a:close/>
                </a:path>
              </a:pathLst>
            </a:custGeom>
            <a:ln w="914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495031" y="6321691"/>
            <a:ext cx="2103755" cy="26034"/>
          </a:xfrm>
          <a:custGeom>
            <a:avLst/>
            <a:gdLst/>
            <a:ahLst/>
            <a:cxnLst/>
            <a:rect l="l" t="t" r="r" b="b"/>
            <a:pathLst>
              <a:path w="2103754" h="26035">
                <a:moveTo>
                  <a:pt x="0" y="0"/>
                </a:moveTo>
                <a:lnTo>
                  <a:pt x="0" y="2870"/>
                </a:lnTo>
                <a:lnTo>
                  <a:pt x="0" y="14300"/>
                </a:lnTo>
                <a:lnTo>
                  <a:pt x="2921" y="17170"/>
                </a:lnTo>
                <a:lnTo>
                  <a:pt x="59182" y="20027"/>
                </a:lnTo>
                <a:lnTo>
                  <a:pt x="218948" y="22898"/>
                </a:lnTo>
                <a:lnTo>
                  <a:pt x="650875" y="25768"/>
                </a:lnTo>
                <a:lnTo>
                  <a:pt x="1452626" y="25768"/>
                </a:lnTo>
                <a:lnTo>
                  <a:pt x="1881632" y="22898"/>
                </a:lnTo>
                <a:lnTo>
                  <a:pt x="2044319" y="20027"/>
                </a:lnTo>
                <a:lnTo>
                  <a:pt x="2100579" y="17170"/>
                </a:lnTo>
                <a:lnTo>
                  <a:pt x="2103501" y="14300"/>
                </a:lnTo>
                <a:lnTo>
                  <a:pt x="2103501" y="2870"/>
                </a:lnTo>
                <a:lnTo>
                  <a:pt x="2100579" y="0"/>
                </a:lnTo>
                <a:lnTo>
                  <a:pt x="2032508" y="2870"/>
                </a:lnTo>
                <a:lnTo>
                  <a:pt x="1908302" y="5740"/>
                </a:lnTo>
                <a:lnTo>
                  <a:pt x="1455547" y="8597"/>
                </a:lnTo>
                <a:lnTo>
                  <a:pt x="647953" y="8597"/>
                </a:lnTo>
                <a:lnTo>
                  <a:pt x="195199" y="5740"/>
                </a:lnTo>
                <a:lnTo>
                  <a:pt x="70993" y="2870"/>
                </a:lnTo>
                <a:lnTo>
                  <a:pt x="2921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7593" y="243916"/>
            <a:ext cx="46716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7593" y="518922"/>
            <a:ext cx="652716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99715" algn="l"/>
                <a:tab pos="3966845" algn="l"/>
                <a:tab pos="5487035" algn="l"/>
              </a:tabLst>
            </a:pPr>
            <a:r>
              <a:rPr dirty="0" spc="-5"/>
              <a:t>Metrics,</a:t>
            </a:r>
            <a:r>
              <a:rPr dirty="0" spc="-20"/>
              <a:t> </a:t>
            </a:r>
            <a:r>
              <a:rPr dirty="0" spc="-5"/>
              <a:t>logs,</a:t>
            </a:r>
            <a:r>
              <a:rPr dirty="0" spc="10"/>
              <a:t> </a:t>
            </a:r>
            <a:r>
              <a:rPr dirty="0" spc="-5"/>
              <a:t>events:	$</a:t>
            </a:r>
            <a:r>
              <a:rPr dirty="0"/>
              <a:t> </a:t>
            </a:r>
            <a:r>
              <a:rPr dirty="0" spc="-10"/>
              <a:t>cf</a:t>
            </a:r>
            <a:r>
              <a:rPr dirty="0"/>
              <a:t> </a:t>
            </a:r>
            <a:r>
              <a:rPr dirty="0" spc="-5"/>
              <a:t>app	$ cf</a:t>
            </a:r>
            <a:r>
              <a:rPr dirty="0" spc="5"/>
              <a:t> </a:t>
            </a:r>
            <a:r>
              <a:rPr dirty="0" spc="-5"/>
              <a:t>events	$ cf</a:t>
            </a:r>
            <a:r>
              <a:rPr dirty="0" spc="-90"/>
              <a:t> </a:t>
            </a:r>
            <a:r>
              <a:rPr dirty="0" spc="-5"/>
              <a:t>logs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879971"/>
            <a:ext cx="6230620" cy="146748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000" spc="-5" b="1">
                <a:latin typeface="Arial"/>
                <a:cs typeface="Arial"/>
              </a:rPr>
              <a:t>Horizontal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scaling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Increase/decrease number of running instances of </a:t>
            </a:r>
            <a:r>
              <a:rPr dirty="0" sz="1800" spc="-5">
                <a:latin typeface="Arial"/>
                <a:cs typeface="Arial"/>
              </a:rPr>
              <a:t>your</a:t>
            </a:r>
            <a:r>
              <a:rPr dirty="0" sz="1800" spc="-3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Cockpit: </a:t>
            </a:r>
            <a:r>
              <a:rPr dirty="0" sz="1800" spc="5">
                <a:latin typeface="Arial"/>
                <a:cs typeface="Arial"/>
              </a:rPr>
              <a:t>+/-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CF CLI: $ </a:t>
            </a:r>
            <a:r>
              <a:rPr dirty="0" sz="1800" spc="5">
                <a:latin typeface="Arial"/>
                <a:cs typeface="Arial"/>
              </a:rPr>
              <a:t>cf </a:t>
            </a:r>
            <a:r>
              <a:rPr dirty="0" sz="1800">
                <a:latin typeface="Arial"/>
                <a:cs typeface="Arial"/>
              </a:rPr>
              <a:t>scale [app]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[instances]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4499092"/>
            <a:ext cx="6923405" cy="146748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000" spc="-25" b="1">
                <a:latin typeface="Arial"/>
                <a:cs typeface="Arial"/>
              </a:rPr>
              <a:t>Vertical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scaling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Change the resources (disk space or memory) to all app</a:t>
            </a:r>
            <a:r>
              <a:rPr dirty="0" sz="1800" spc="-2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instances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Cockpit: Change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Quota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CF CLI: $ </a:t>
            </a:r>
            <a:r>
              <a:rPr dirty="0" sz="1800" spc="5">
                <a:latin typeface="Arial"/>
                <a:cs typeface="Arial"/>
              </a:rPr>
              <a:t>cf </a:t>
            </a:r>
            <a:r>
              <a:rPr dirty="0" sz="1800">
                <a:latin typeface="Arial"/>
                <a:cs typeface="Arial"/>
              </a:rPr>
              <a:t>scale [app] [disk]</a:t>
            </a:r>
            <a:r>
              <a:rPr dirty="0" sz="1800" spc="-1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[memory]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4144" y="1540763"/>
            <a:ext cx="460375" cy="76200"/>
          </a:xfrm>
          <a:custGeom>
            <a:avLst/>
            <a:gdLst/>
            <a:ahLst/>
            <a:cxnLst/>
            <a:rect l="l" t="t" r="r" b="b"/>
            <a:pathLst>
              <a:path w="460375" h="76200">
                <a:moveTo>
                  <a:pt x="384048" y="0"/>
                </a:moveTo>
                <a:lnTo>
                  <a:pt x="384048" y="76200"/>
                </a:lnTo>
                <a:lnTo>
                  <a:pt x="441959" y="47244"/>
                </a:lnTo>
                <a:lnTo>
                  <a:pt x="396748" y="47244"/>
                </a:lnTo>
                <a:lnTo>
                  <a:pt x="396748" y="28956"/>
                </a:lnTo>
                <a:lnTo>
                  <a:pt x="441960" y="28956"/>
                </a:lnTo>
                <a:lnTo>
                  <a:pt x="384048" y="0"/>
                </a:lnTo>
                <a:close/>
              </a:path>
              <a:path w="460375" h="76200">
                <a:moveTo>
                  <a:pt x="384048" y="28956"/>
                </a:moveTo>
                <a:lnTo>
                  <a:pt x="0" y="28956"/>
                </a:lnTo>
                <a:lnTo>
                  <a:pt x="0" y="47244"/>
                </a:lnTo>
                <a:lnTo>
                  <a:pt x="384048" y="47244"/>
                </a:lnTo>
                <a:lnTo>
                  <a:pt x="384048" y="28956"/>
                </a:lnTo>
                <a:close/>
              </a:path>
              <a:path w="460375" h="76200">
                <a:moveTo>
                  <a:pt x="441960" y="28956"/>
                </a:moveTo>
                <a:lnTo>
                  <a:pt x="396748" y="28956"/>
                </a:lnTo>
                <a:lnTo>
                  <a:pt x="396748" y="47244"/>
                </a:lnTo>
                <a:lnTo>
                  <a:pt x="441959" y="47244"/>
                </a:lnTo>
                <a:lnTo>
                  <a:pt x="460248" y="38100"/>
                </a:lnTo>
                <a:lnTo>
                  <a:pt x="441960" y="2895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4144" y="4058411"/>
            <a:ext cx="460375" cy="76200"/>
          </a:xfrm>
          <a:custGeom>
            <a:avLst/>
            <a:gdLst/>
            <a:ahLst/>
            <a:cxnLst/>
            <a:rect l="l" t="t" r="r" b="b"/>
            <a:pathLst>
              <a:path w="460375" h="76200">
                <a:moveTo>
                  <a:pt x="384048" y="0"/>
                </a:moveTo>
                <a:lnTo>
                  <a:pt x="384048" y="76200"/>
                </a:lnTo>
                <a:lnTo>
                  <a:pt x="441960" y="47243"/>
                </a:lnTo>
                <a:lnTo>
                  <a:pt x="396748" y="47243"/>
                </a:lnTo>
                <a:lnTo>
                  <a:pt x="396748" y="28956"/>
                </a:lnTo>
                <a:lnTo>
                  <a:pt x="441960" y="28956"/>
                </a:lnTo>
                <a:lnTo>
                  <a:pt x="384048" y="0"/>
                </a:lnTo>
                <a:close/>
              </a:path>
              <a:path w="460375" h="76200">
                <a:moveTo>
                  <a:pt x="384048" y="28956"/>
                </a:moveTo>
                <a:lnTo>
                  <a:pt x="0" y="28956"/>
                </a:lnTo>
                <a:lnTo>
                  <a:pt x="0" y="47243"/>
                </a:lnTo>
                <a:lnTo>
                  <a:pt x="384048" y="47243"/>
                </a:lnTo>
                <a:lnTo>
                  <a:pt x="384048" y="28956"/>
                </a:lnTo>
                <a:close/>
              </a:path>
              <a:path w="460375" h="76200">
                <a:moveTo>
                  <a:pt x="441960" y="28956"/>
                </a:moveTo>
                <a:lnTo>
                  <a:pt x="396748" y="28956"/>
                </a:lnTo>
                <a:lnTo>
                  <a:pt x="396748" y="47243"/>
                </a:lnTo>
                <a:lnTo>
                  <a:pt x="441960" y="47243"/>
                </a:lnTo>
                <a:lnTo>
                  <a:pt x="460248" y="38100"/>
                </a:lnTo>
                <a:lnTo>
                  <a:pt x="441960" y="2895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3462" y="1313688"/>
            <a:ext cx="458195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75262" y="1313688"/>
            <a:ext cx="458195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3366" y="1313688"/>
            <a:ext cx="458195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73182" y="1313688"/>
            <a:ext cx="458195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03462" y="3831335"/>
            <a:ext cx="458195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87735" y="3694176"/>
            <a:ext cx="689718" cy="80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74369" y="3281160"/>
            <a:ext cx="2951247" cy="3192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111743" y="1173724"/>
            <a:ext cx="3574415" cy="201676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000" spc="-5" b="1">
                <a:latin typeface="Arial"/>
                <a:cs typeface="Arial"/>
              </a:rPr>
              <a:t>Environment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Required to deploy app to</a:t>
            </a:r>
            <a:r>
              <a:rPr dirty="0" sz="1800" spc="-1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Cloud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Application-specific env</a:t>
            </a:r>
            <a:r>
              <a:rPr dirty="0" sz="1800" spc="-1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5">
                <a:latin typeface="Arial"/>
                <a:cs typeface="Arial"/>
              </a:rPr>
              <a:t>Access </a:t>
            </a:r>
            <a:r>
              <a:rPr dirty="0" sz="1800">
                <a:latin typeface="Arial"/>
                <a:cs typeface="Arial"/>
              </a:rPr>
              <a:t>env variables </a:t>
            </a:r>
            <a:r>
              <a:rPr dirty="0" sz="1800" spc="-5">
                <a:latin typeface="Arial"/>
                <a:cs typeface="Arial"/>
              </a:rPr>
              <a:t>via </a:t>
            </a:r>
            <a:r>
              <a:rPr dirty="0" sz="1800">
                <a:latin typeface="Arial"/>
                <a:cs typeface="Arial"/>
              </a:rPr>
              <a:t>CF</a:t>
            </a:r>
            <a:r>
              <a:rPr dirty="0" sz="1800" spc="-1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CLI,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cockpit, and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programmatically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7593" y="242442"/>
            <a:ext cx="4672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27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07593" y="516762"/>
            <a:ext cx="710501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Scaling </a:t>
            </a:r>
            <a:r>
              <a:rPr dirty="0" spc="-5"/>
              <a:t>apps and environment variables $ </a:t>
            </a:r>
            <a:r>
              <a:rPr dirty="0" spc="-10"/>
              <a:t>cf scale </a:t>
            </a:r>
            <a:r>
              <a:rPr dirty="0" spc="-5"/>
              <a:t>$ </a:t>
            </a:r>
            <a:r>
              <a:rPr dirty="0" spc="-10"/>
              <a:t>cf</a:t>
            </a:r>
            <a:r>
              <a:rPr dirty="0" spc="170"/>
              <a:t> </a:t>
            </a:r>
            <a:r>
              <a:rPr dirty="0" spc="-5"/>
              <a:t>env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983" y="243027"/>
            <a:ext cx="46716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983" y="517906"/>
            <a:ext cx="194119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Han</a:t>
            </a:r>
            <a:r>
              <a:rPr dirty="0" spc="5"/>
              <a:t>d</a:t>
            </a:r>
            <a:r>
              <a:rPr dirty="0" spc="-10"/>
              <a:t>s</a:t>
            </a:r>
            <a:r>
              <a:rPr dirty="0"/>
              <a:t>-</a:t>
            </a:r>
            <a:r>
              <a:rPr dirty="0" spc="-5"/>
              <a:t>on</a:t>
            </a:r>
            <a:r>
              <a:rPr dirty="0" spc="-5"/>
              <a:t>/dem</a:t>
            </a:r>
            <a:r>
              <a:rPr dirty="0" spc="-5"/>
              <a:t>o</a:t>
            </a:r>
          </a:p>
        </p:txBody>
      </p:sp>
      <p:sp>
        <p:nvSpPr>
          <p:cNvPr id="4" name="object 4"/>
          <p:cNvSpPr/>
          <p:nvPr/>
        </p:nvSpPr>
        <p:spPr>
          <a:xfrm>
            <a:off x="9205963" y="809671"/>
            <a:ext cx="714175" cy="180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12063" y="1633727"/>
            <a:ext cx="11177270" cy="4718685"/>
            <a:chOff x="512063" y="1633727"/>
            <a:chExt cx="11177270" cy="4718685"/>
          </a:xfrm>
        </p:grpSpPr>
        <p:sp>
          <p:nvSpPr>
            <p:cNvPr id="6" name="object 6"/>
            <p:cNvSpPr/>
            <p:nvPr/>
          </p:nvSpPr>
          <p:spPr>
            <a:xfrm>
              <a:off x="518159" y="1639823"/>
              <a:ext cx="6227064" cy="3407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5111" y="1636775"/>
              <a:ext cx="6233160" cy="3413760"/>
            </a:xfrm>
            <a:custGeom>
              <a:avLst/>
              <a:gdLst/>
              <a:ahLst/>
              <a:cxnLst/>
              <a:rect l="l" t="t" r="r" b="b"/>
              <a:pathLst>
                <a:path w="6233159" h="3413760">
                  <a:moveTo>
                    <a:pt x="0" y="3413760"/>
                  </a:moveTo>
                  <a:lnTo>
                    <a:pt x="6233160" y="3413760"/>
                  </a:lnTo>
                  <a:lnTo>
                    <a:pt x="6233160" y="0"/>
                  </a:lnTo>
                  <a:lnTo>
                    <a:pt x="0" y="0"/>
                  </a:lnTo>
                  <a:lnTo>
                    <a:pt x="0" y="3413760"/>
                  </a:lnTo>
                  <a:close/>
                </a:path>
              </a:pathLst>
            </a:custGeom>
            <a:ln w="609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38799" y="2898647"/>
              <a:ext cx="6044184" cy="34472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35752" y="2895600"/>
              <a:ext cx="6050280" cy="3453765"/>
            </a:xfrm>
            <a:custGeom>
              <a:avLst/>
              <a:gdLst/>
              <a:ahLst/>
              <a:cxnLst/>
              <a:rect l="l" t="t" r="r" b="b"/>
              <a:pathLst>
                <a:path w="6050280" h="3453765">
                  <a:moveTo>
                    <a:pt x="0" y="3453384"/>
                  </a:moveTo>
                  <a:lnTo>
                    <a:pt x="6050280" y="3453384"/>
                  </a:lnTo>
                  <a:lnTo>
                    <a:pt x="6050280" y="0"/>
                  </a:lnTo>
                  <a:lnTo>
                    <a:pt x="0" y="0"/>
                  </a:lnTo>
                  <a:lnTo>
                    <a:pt x="0" y="3453384"/>
                  </a:lnTo>
                  <a:close/>
                </a:path>
              </a:pathLst>
            </a:custGeom>
            <a:ln w="609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47" y="1532951"/>
            <a:ext cx="4752340" cy="20180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-5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logical view </a:t>
            </a:r>
            <a:r>
              <a:rPr dirty="0" sz="2000" spc="-5">
                <a:latin typeface="Arial"/>
                <a:cs typeface="Arial"/>
              </a:rPr>
              <a:t>of a </a:t>
            </a:r>
            <a:r>
              <a:rPr dirty="0" sz="2000">
                <a:latin typeface="Arial"/>
                <a:cs typeface="Arial"/>
              </a:rPr>
              <a:t>sample </a:t>
            </a:r>
            <a:r>
              <a:rPr dirty="0" sz="2000" spc="-10">
                <a:latin typeface="Arial"/>
                <a:cs typeface="Arial"/>
              </a:rPr>
              <a:t>business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app: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1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Consists of multiple microservices, </a:t>
            </a:r>
            <a:r>
              <a:rPr dirty="0" sz="1800" spc="-5">
                <a:latin typeface="Arial"/>
                <a:cs typeface="Arial"/>
              </a:rPr>
              <a:t>which</a:t>
            </a:r>
            <a:r>
              <a:rPr dirty="0" sz="1800" spc="-1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deployed </a:t>
            </a:r>
            <a:r>
              <a:rPr dirty="0" sz="1800">
                <a:latin typeface="Arial"/>
                <a:cs typeface="Arial"/>
              </a:rPr>
              <a:t>as separate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192405" marR="391160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Each microservice can be developed in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  </a:t>
            </a:r>
            <a:r>
              <a:rPr dirty="0" sz="1800">
                <a:latin typeface="Arial"/>
                <a:cs typeface="Arial"/>
              </a:rPr>
              <a:t>different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Microservices </a:t>
            </a:r>
            <a:r>
              <a:rPr dirty="0" sz="1800">
                <a:latin typeface="Arial"/>
                <a:cs typeface="Arial"/>
              </a:rPr>
              <a:t>use multiple </a:t>
            </a:r>
            <a:r>
              <a:rPr dirty="0" sz="1800" spc="5">
                <a:latin typeface="Arial"/>
                <a:cs typeface="Arial"/>
              </a:rPr>
              <a:t>backing</a:t>
            </a:r>
            <a:r>
              <a:rPr dirty="0" sz="1800" spc="-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96584" y="1627568"/>
            <a:ext cx="5499100" cy="4727575"/>
            <a:chOff x="6196584" y="1627568"/>
            <a:chExt cx="5499100" cy="4727575"/>
          </a:xfrm>
        </p:grpSpPr>
        <p:sp>
          <p:nvSpPr>
            <p:cNvPr id="4" name="object 4"/>
            <p:cNvSpPr/>
            <p:nvPr/>
          </p:nvSpPr>
          <p:spPr>
            <a:xfrm>
              <a:off x="6196584" y="4145788"/>
              <a:ext cx="1017269" cy="76200"/>
            </a:xfrm>
            <a:custGeom>
              <a:avLst/>
              <a:gdLst/>
              <a:ahLst/>
              <a:cxnLst/>
              <a:rect l="l" t="t" r="r" b="b"/>
              <a:pathLst>
                <a:path w="1017270" h="76200">
                  <a:moveTo>
                    <a:pt x="940531" y="47205"/>
                  </a:moveTo>
                  <a:lnTo>
                    <a:pt x="940435" y="76200"/>
                  </a:lnTo>
                  <a:lnTo>
                    <a:pt x="998637" y="47243"/>
                  </a:lnTo>
                  <a:lnTo>
                    <a:pt x="958341" y="47243"/>
                  </a:lnTo>
                  <a:lnTo>
                    <a:pt x="940531" y="47205"/>
                  </a:lnTo>
                  <a:close/>
                </a:path>
                <a:path w="1017270" h="76200">
                  <a:moveTo>
                    <a:pt x="940592" y="28928"/>
                  </a:moveTo>
                  <a:lnTo>
                    <a:pt x="940531" y="47205"/>
                  </a:lnTo>
                  <a:lnTo>
                    <a:pt x="958341" y="47243"/>
                  </a:lnTo>
                  <a:lnTo>
                    <a:pt x="962406" y="43180"/>
                  </a:lnTo>
                  <a:lnTo>
                    <a:pt x="962406" y="33019"/>
                  </a:lnTo>
                  <a:lnTo>
                    <a:pt x="958341" y="28956"/>
                  </a:lnTo>
                  <a:lnTo>
                    <a:pt x="940592" y="28928"/>
                  </a:lnTo>
                  <a:close/>
                </a:path>
                <a:path w="1017270" h="76200">
                  <a:moveTo>
                    <a:pt x="940688" y="0"/>
                  </a:moveTo>
                  <a:lnTo>
                    <a:pt x="940592" y="28928"/>
                  </a:lnTo>
                  <a:lnTo>
                    <a:pt x="953262" y="28956"/>
                  </a:lnTo>
                  <a:lnTo>
                    <a:pt x="958341" y="28956"/>
                  </a:lnTo>
                  <a:lnTo>
                    <a:pt x="962406" y="33019"/>
                  </a:lnTo>
                  <a:lnTo>
                    <a:pt x="962406" y="43180"/>
                  </a:lnTo>
                  <a:lnTo>
                    <a:pt x="958341" y="47243"/>
                  </a:lnTo>
                  <a:lnTo>
                    <a:pt x="998637" y="47243"/>
                  </a:lnTo>
                  <a:lnTo>
                    <a:pt x="1016762" y="38226"/>
                  </a:lnTo>
                  <a:lnTo>
                    <a:pt x="940688" y="0"/>
                  </a:lnTo>
                  <a:close/>
                </a:path>
                <a:path w="1017270" h="76200">
                  <a:moveTo>
                    <a:pt x="9143" y="26924"/>
                  </a:moveTo>
                  <a:lnTo>
                    <a:pt x="4063" y="26924"/>
                  </a:lnTo>
                  <a:lnTo>
                    <a:pt x="0" y="30987"/>
                  </a:lnTo>
                  <a:lnTo>
                    <a:pt x="0" y="41148"/>
                  </a:lnTo>
                  <a:lnTo>
                    <a:pt x="4063" y="45212"/>
                  </a:lnTo>
                  <a:lnTo>
                    <a:pt x="940531" y="47205"/>
                  </a:lnTo>
                  <a:lnTo>
                    <a:pt x="940592" y="28928"/>
                  </a:lnTo>
                  <a:lnTo>
                    <a:pt x="9143" y="2692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08648" y="1636775"/>
              <a:ext cx="4977765" cy="4709160"/>
            </a:xfrm>
            <a:custGeom>
              <a:avLst/>
              <a:gdLst/>
              <a:ahLst/>
              <a:cxnLst/>
              <a:rect l="l" t="t" r="r" b="b"/>
              <a:pathLst>
                <a:path w="4977765" h="4709160">
                  <a:moveTo>
                    <a:pt x="0" y="18796"/>
                  </a:moveTo>
                  <a:lnTo>
                    <a:pt x="1472" y="11465"/>
                  </a:lnTo>
                  <a:lnTo>
                    <a:pt x="5492" y="5492"/>
                  </a:lnTo>
                  <a:lnTo>
                    <a:pt x="11465" y="1472"/>
                  </a:lnTo>
                  <a:lnTo>
                    <a:pt x="18796" y="0"/>
                  </a:lnTo>
                  <a:lnTo>
                    <a:pt x="4958587" y="0"/>
                  </a:lnTo>
                  <a:lnTo>
                    <a:pt x="4965918" y="1472"/>
                  </a:lnTo>
                  <a:lnTo>
                    <a:pt x="4971891" y="5492"/>
                  </a:lnTo>
                  <a:lnTo>
                    <a:pt x="4975911" y="11465"/>
                  </a:lnTo>
                  <a:lnTo>
                    <a:pt x="4977383" y="18796"/>
                  </a:lnTo>
                  <a:lnTo>
                    <a:pt x="4977383" y="4690364"/>
                  </a:lnTo>
                  <a:lnTo>
                    <a:pt x="4975911" y="4697683"/>
                  </a:lnTo>
                  <a:lnTo>
                    <a:pt x="4971891" y="4703657"/>
                  </a:lnTo>
                  <a:lnTo>
                    <a:pt x="4965918" y="4707684"/>
                  </a:lnTo>
                  <a:lnTo>
                    <a:pt x="4958587" y="4709160"/>
                  </a:lnTo>
                  <a:lnTo>
                    <a:pt x="18796" y="4709160"/>
                  </a:lnTo>
                  <a:lnTo>
                    <a:pt x="11465" y="4707684"/>
                  </a:lnTo>
                  <a:lnTo>
                    <a:pt x="5492" y="4703657"/>
                  </a:lnTo>
                  <a:lnTo>
                    <a:pt x="1472" y="4697683"/>
                  </a:lnTo>
                  <a:lnTo>
                    <a:pt x="0" y="4690364"/>
                  </a:lnTo>
                  <a:lnTo>
                    <a:pt x="0" y="18796"/>
                  </a:lnTo>
                  <a:close/>
                </a:path>
              </a:pathLst>
            </a:custGeom>
            <a:ln w="18287">
              <a:solidFill>
                <a:srgbClr val="427B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773926" y="1690878"/>
            <a:ext cx="2276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4" b="1">
                <a:latin typeface="Trebuchet MS"/>
                <a:cs typeface="Trebuchet MS"/>
              </a:rPr>
              <a:t>SAP </a:t>
            </a:r>
            <a:r>
              <a:rPr dirty="0" sz="1800" spc="80" b="1">
                <a:latin typeface="Trebuchet MS"/>
                <a:cs typeface="Trebuchet MS"/>
              </a:rPr>
              <a:t>Cloud</a:t>
            </a:r>
            <a:r>
              <a:rPr dirty="0" sz="1800" spc="-350" b="1">
                <a:latin typeface="Trebuchet MS"/>
                <a:cs typeface="Trebuchet MS"/>
              </a:rPr>
              <a:t> </a:t>
            </a:r>
            <a:r>
              <a:rPr dirty="0" sz="1800" spc="65" b="1">
                <a:latin typeface="Trebuchet MS"/>
                <a:cs typeface="Trebuchet MS"/>
              </a:rPr>
              <a:t>Platform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5728" y="4143755"/>
            <a:ext cx="1006475" cy="1166495"/>
          </a:xfrm>
          <a:custGeom>
            <a:avLst/>
            <a:gdLst/>
            <a:ahLst/>
            <a:cxnLst/>
            <a:rect l="l" t="t" r="r" b="b"/>
            <a:pathLst>
              <a:path w="1006475" h="1166495">
                <a:moveTo>
                  <a:pt x="328675" y="1148080"/>
                </a:moveTo>
                <a:lnTo>
                  <a:pt x="4063" y="1148080"/>
                </a:lnTo>
                <a:lnTo>
                  <a:pt x="0" y="1152144"/>
                </a:lnTo>
                <a:lnTo>
                  <a:pt x="0" y="1162304"/>
                </a:lnTo>
                <a:lnTo>
                  <a:pt x="4063" y="1166368"/>
                </a:lnTo>
                <a:lnTo>
                  <a:pt x="342900" y="1166368"/>
                </a:lnTo>
                <a:lnTo>
                  <a:pt x="346964" y="1162304"/>
                </a:lnTo>
                <a:lnTo>
                  <a:pt x="346964" y="1157224"/>
                </a:lnTo>
                <a:lnTo>
                  <a:pt x="328675" y="1157224"/>
                </a:lnTo>
                <a:lnTo>
                  <a:pt x="328675" y="1148080"/>
                </a:lnTo>
                <a:close/>
              </a:path>
              <a:path w="1006475" h="1166495">
                <a:moveTo>
                  <a:pt x="929767" y="28956"/>
                </a:moveTo>
                <a:lnTo>
                  <a:pt x="332867" y="28956"/>
                </a:lnTo>
                <a:lnTo>
                  <a:pt x="328675" y="33020"/>
                </a:lnTo>
                <a:lnTo>
                  <a:pt x="328675" y="1157224"/>
                </a:lnTo>
                <a:lnTo>
                  <a:pt x="337820" y="1148080"/>
                </a:lnTo>
                <a:lnTo>
                  <a:pt x="346964" y="1148080"/>
                </a:lnTo>
                <a:lnTo>
                  <a:pt x="346964" y="47244"/>
                </a:lnTo>
                <a:lnTo>
                  <a:pt x="337820" y="47244"/>
                </a:lnTo>
                <a:lnTo>
                  <a:pt x="346964" y="38100"/>
                </a:lnTo>
                <a:lnTo>
                  <a:pt x="929767" y="38100"/>
                </a:lnTo>
                <a:lnTo>
                  <a:pt x="929767" y="28956"/>
                </a:lnTo>
                <a:close/>
              </a:path>
              <a:path w="1006475" h="1166495">
                <a:moveTo>
                  <a:pt x="346964" y="1148080"/>
                </a:moveTo>
                <a:lnTo>
                  <a:pt x="337820" y="1148080"/>
                </a:lnTo>
                <a:lnTo>
                  <a:pt x="328675" y="1157224"/>
                </a:lnTo>
                <a:lnTo>
                  <a:pt x="346964" y="1157224"/>
                </a:lnTo>
                <a:lnTo>
                  <a:pt x="346964" y="1148080"/>
                </a:lnTo>
                <a:close/>
              </a:path>
              <a:path w="1006475" h="1166495">
                <a:moveTo>
                  <a:pt x="929767" y="0"/>
                </a:moveTo>
                <a:lnTo>
                  <a:pt x="929767" y="76200"/>
                </a:lnTo>
                <a:lnTo>
                  <a:pt x="987679" y="47244"/>
                </a:lnTo>
                <a:lnTo>
                  <a:pt x="947547" y="47244"/>
                </a:lnTo>
                <a:lnTo>
                  <a:pt x="951611" y="43180"/>
                </a:lnTo>
                <a:lnTo>
                  <a:pt x="951611" y="33020"/>
                </a:lnTo>
                <a:lnTo>
                  <a:pt x="947547" y="28956"/>
                </a:lnTo>
                <a:lnTo>
                  <a:pt x="987679" y="28956"/>
                </a:lnTo>
                <a:lnTo>
                  <a:pt x="929767" y="0"/>
                </a:lnTo>
                <a:close/>
              </a:path>
              <a:path w="1006475" h="1166495">
                <a:moveTo>
                  <a:pt x="346964" y="38100"/>
                </a:moveTo>
                <a:lnTo>
                  <a:pt x="337820" y="47244"/>
                </a:lnTo>
                <a:lnTo>
                  <a:pt x="346964" y="47244"/>
                </a:lnTo>
                <a:lnTo>
                  <a:pt x="346964" y="38100"/>
                </a:lnTo>
                <a:close/>
              </a:path>
              <a:path w="1006475" h="1166495">
                <a:moveTo>
                  <a:pt x="929767" y="38100"/>
                </a:moveTo>
                <a:lnTo>
                  <a:pt x="346964" y="38100"/>
                </a:lnTo>
                <a:lnTo>
                  <a:pt x="346964" y="47244"/>
                </a:lnTo>
                <a:lnTo>
                  <a:pt x="929767" y="47244"/>
                </a:lnTo>
                <a:lnTo>
                  <a:pt x="929767" y="38100"/>
                </a:lnTo>
                <a:close/>
              </a:path>
              <a:path w="1006475" h="1166495">
                <a:moveTo>
                  <a:pt x="987679" y="28956"/>
                </a:moveTo>
                <a:lnTo>
                  <a:pt x="947547" y="28956"/>
                </a:lnTo>
                <a:lnTo>
                  <a:pt x="951611" y="33020"/>
                </a:lnTo>
                <a:lnTo>
                  <a:pt x="951611" y="43180"/>
                </a:lnTo>
                <a:lnTo>
                  <a:pt x="947547" y="47244"/>
                </a:lnTo>
                <a:lnTo>
                  <a:pt x="987679" y="47244"/>
                </a:lnTo>
                <a:lnTo>
                  <a:pt x="1005967" y="38100"/>
                </a:lnTo>
                <a:lnTo>
                  <a:pt x="987679" y="2895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8516" y="3931920"/>
            <a:ext cx="318934" cy="420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51423" y="4388053"/>
            <a:ext cx="81280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App</a:t>
            </a:r>
            <a:r>
              <a:rPr dirty="0" sz="14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585858"/>
                </a:solidFill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3597" y="5402072"/>
            <a:ext cx="57340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3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400" spc="-5" b="1">
                <a:solidFill>
                  <a:srgbClr val="585858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42432" y="2282951"/>
            <a:ext cx="5517515" cy="3115310"/>
            <a:chOff x="5742432" y="2282951"/>
            <a:chExt cx="5517515" cy="3115310"/>
          </a:xfrm>
        </p:grpSpPr>
        <p:sp>
          <p:nvSpPr>
            <p:cNvPr id="12" name="object 12"/>
            <p:cNvSpPr/>
            <p:nvPr/>
          </p:nvSpPr>
          <p:spPr>
            <a:xfrm>
              <a:off x="5742432" y="4977383"/>
              <a:ext cx="420624" cy="4206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41464" y="2282951"/>
              <a:ext cx="1783079" cy="2346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18704" y="3852671"/>
              <a:ext cx="598170" cy="500380"/>
            </a:xfrm>
            <a:custGeom>
              <a:avLst/>
              <a:gdLst/>
              <a:ahLst/>
              <a:cxnLst/>
              <a:rect l="l" t="t" r="r" b="b"/>
              <a:pathLst>
                <a:path w="598170" h="500379">
                  <a:moveTo>
                    <a:pt x="521589" y="423671"/>
                  </a:moveTo>
                  <a:lnTo>
                    <a:pt x="521589" y="499871"/>
                  </a:lnTo>
                  <a:lnTo>
                    <a:pt x="579501" y="470915"/>
                  </a:lnTo>
                  <a:lnTo>
                    <a:pt x="539369" y="470915"/>
                  </a:lnTo>
                  <a:lnTo>
                    <a:pt x="543432" y="466851"/>
                  </a:lnTo>
                  <a:lnTo>
                    <a:pt x="543432" y="456819"/>
                  </a:lnTo>
                  <a:lnTo>
                    <a:pt x="539369" y="452627"/>
                  </a:lnTo>
                  <a:lnTo>
                    <a:pt x="579501" y="452627"/>
                  </a:lnTo>
                  <a:lnTo>
                    <a:pt x="521589" y="423671"/>
                  </a:lnTo>
                  <a:close/>
                </a:path>
                <a:path w="598170" h="500379">
                  <a:moveTo>
                    <a:pt x="294259" y="9143"/>
                  </a:moveTo>
                  <a:lnTo>
                    <a:pt x="294259" y="466851"/>
                  </a:lnTo>
                  <a:lnTo>
                    <a:pt x="298450" y="470915"/>
                  </a:lnTo>
                  <a:lnTo>
                    <a:pt x="521589" y="470915"/>
                  </a:lnTo>
                  <a:lnTo>
                    <a:pt x="521589" y="461771"/>
                  </a:lnTo>
                  <a:lnTo>
                    <a:pt x="312547" y="461771"/>
                  </a:lnTo>
                  <a:lnTo>
                    <a:pt x="303402" y="452627"/>
                  </a:lnTo>
                  <a:lnTo>
                    <a:pt x="312547" y="452627"/>
                  </a:lnTo>
                  <a:lnTo>
                    <a:pt x="312547" y="18287"/>
                  </a:lnTo>
                  <a:lnTo>
                    <a:pt x="303402" y="18287"/>
                  </a:lnTo>
                  <a:lnTo>
                    <a:pt x="294259" y="9143"/>
                  </a:lnTo>
                  <a:close/>
                </a:path>
                <a:path w="598170" h="500379">
                  <a:moveTo>
                    <a:pt x="579501" y="452627"/>
                  </a:moveTo>
                  <a:lnTo>
                    <a:pt x="539369" y="452627"/>
                  </a:lnTo>
                  <a:lnTo>
                    <a:pt x="543432" y="456819"/>
                  </a:lnTo>
                  <a:lnTo>
                    <a:pt x="543432" y="466851"/>
                  </a:lnTo>
                  <a:lnTo>
                    <a:pt x="539369" y="470915"/>
                  </a:lnTo>
                  <a:lnTo>
                    <a:pt x="579501" y="470915"/>
                  </a:lnTo>
                  <a:lnTo>
                    <a:pt x="597789" y="461771"/>
                  </a:lnTo>
                  <a:lnTo>
                    <a:pt x="579501" y="452627"/>
                  </a:lnTo>
                  <a:close/>
                </a:path>
                <a:path w="598170" h="500379">
                  <a:moveTo>
                    <a:pt x="312547" y="452627"/>
                  </a:moveTo>
                  <a:lnTo>
                    <a:pt x="303402" y="452627"/>
                  </a:lnTo>
                  <a:lnTo>
                    <a:pt x="312547" y="461771"/>
                  </a:lnTo>
                  <a:lnTo>
                    <a:pt x="312547" y="452627"/>
                  </a:lnTo>
                  <a:close/>
                </a:path>
                <a:path w="598170" h="500379">
                  <a:moveTo>
                    <a:pt x="521589" y="452627"/>
                  </a:moveTo>
                  <a:lnTo>
                    <a:pt x="312547" y="452627"/>
                  </a:lnTo>
                  <a:lnTo>
                    <a:pt x="312547" y="461771"/>
                  </a:lnTo>
                  <a:lnTo>
                    <a:pt x="521589" y="461771"/>
                  </a:lnTo>
                  <a:lnTo>
                    <a:pt x="521589" y="452627"/>
                  </a:lnTo>
                  <a:close/>
                </a:path>
                <a:path w="598170" h="500379">
                  <a:moveTo>
                    <a:pt x="308482" y="0"/>
                  </a:moveTo>
                  <a:lnTo>
                    <a:pt x="4064" y="0"/>
                  </a:lnTo>
                  <a:lnTo>
                    <a:pt x="0" y="4063"/>
                  </a:lnTo>
                  <a:lnTo>
                    <a:pt x="0" y="14223"/>
                  </a:lnTo>
                  <a:lnTo>
                    <a:pt x="4064" y="18287"/>
                  </a:lnTo>
                  <a:lnTo>
                    <a:pt x="294259" y="18287"/>
                  </a:lnTo>
                  <a:lnTo>
                    <a:pt x="294259" y="9143"/>
                  </a:lnTo>
                  <a:lnTo>
                    <a:pt x="312547" y="9143"/>
                  </a:lnTo>
                  <a:lnTo>
                    <a:pt x="312547" y="4063"/>
                  </a:lnTo>
                  <a:lnTo>
                    <a:pt x="308482" y="0"/>
                  </a:lnTo>
                  <a:close/>
                </a:path>
                <a:path w="598170" h="500379">
                  <a:moveTo>
                    <a:pt x="312547" y="9143"/>
                  </a:moveTo>
                  <a:lnTo>
                    <a:pt x="294259" y="9143"/>
                  </a:lnTo>
                  <a:lnTo>
                    <a:pt x="303402" y="18287"/>
                  </a:lnTo>
                  <a:lnTo>
                    <a:pt x="312547" y="18287"/>
                  </a:lnTo>
                  <a:lnTo>
                    <a:pt x="312547" y="914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34072" y="3599637"/>
              <a:ext cx="493775" cy="492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18704" y="3852671"/>
              <a:ext cx="598170" cy="1217295"/>
            </a:xfrm>
            <a:custGeom>
              <a:avLst/>
              <a:gdLst/>
              <a:ahLst/>
              <a:cxnLst/>
              <a:rect l="l" t="t" r="r" b="b"/>
              <a:pathLst>
                <a:path w="598170" h="1217295">
                  <a:moveTo>
                    <a:pt x="521589" y="1140586"/>
                  </a:moveTo>
                  <a:lnTo>
                    <a:pt x="521589" y="1216786"/>
                  </a:lnTo>
                  <a:lnTo>
                    <a:pt x="579501" y="1187830"/>
                  </a:lnTo>
                  <a:lnTo>
                    <a:pt x="539369" y="1187830"/>
                  </a:lnTo>
                  <a:lnTo>
                    <a:pt x="543432" y="1183766"/>
                  </a:lnTo>
                  <a:lnTo>
                    <a:pt x="543432" y="1173607"/>
                  </a:lnTo>
                  <a:lnTo>
                    <a:pt x="539369" y="1169542"/>
                  </a:lnTo>
                  <a:lnTo>
                    <a:pt x="579501" y="1169542"/>
                  </a:lnTo>
                  <a:lnTo>
                    <a:pt x="521589" y="1140586"/>
                  </a:lnTo>
                  <a:close/>
                </a:path>
                <a:path w="598170" h="1217295">
                  <a:moveTo>
                    <a:pt x="294259" y="9143"/>
                  </a:moveTo>
                  <a:lnTo>
                    <a:pt x="294259" y="1183766"/>
                  </a:lnTo>
                  <a:lnTo>
                    <a:pt x="298450" y="1187830"/>
                  </a:lnTo>
                  <a:lnTo>
                    <a:pt x="521589" y="1187830"/>
                  </a:lnTo>
                  <a:lnTo>
                    <a:pt x="521589" y="1178686"/>
                  </a:lnTo>
                  <a:lnTo>
                    <a:pt x="312547" y="1178686"/>
                  </a:lnTo>
                  <a:lnTo>
                    <a:pt x="303402" y="1169542"/>
                  </a:lnTo>
                  <a:lnTo>
                    <a:pt x="312547" y="1169542"/>
                  </a:lnTo>
                  <a:lnTo>
                    <a:pt x="312547" y="18287"/>
                  </a:lnTo>
                  <a:lnTo>
                    <a:pt x="303402" y="18287"/>
                  </a:lnTo>
                  <a:lnTo>
                    <a:pt x="294259" y="9143"/>
                  </a:lnTo>
                  <a:close/>
                </a:path>
                <a:path w="598170" h="1217295">
                  <a:moveTo>
                    <a:pt x="579501" y="1169542"/>
                  </a:moveTo>
                  <a:lnTo>
                    <a:pt x="539369" y="1169542"/>
                  </a:lnTo>
                  <a:lnTo>
                    <a:pt x="543432" y="1173607"/>
                  </a:lnTo>
                  <a:lnTo>
                    <a:pt x="543432" y="1183766"/>
                  </a:lnTo>
                  <a:lnTo>
                    <a:pt x="539369" y="1187830"/>
                  </a:lnTo>
                  <a:lnTo>
                    <a:pt x="579501" y="1187830"/>
                  </a:lnTo>
                  <a:lnTo>
                    <a:pt x="597789" y="1178686"/>
                  </a:lnTo>
                  <a:lnTo>
                    <a:pt x="579501" y="1169542"/>
                  </a:lnTo>
                  <a:close/>
                </a:path>
                <a:path w="598170" h="1217295">
                  <a:moveTo>
                    <a:pt x="312547" y="1169542"/>
                  </a:moveTo>
                  <a:lnTo>
                    <a:pt x="303402" y="1169542"/>
                  </a:lnTo>
                  <a:lnTo>
                    <a:pt x="312547" y="1178686"/>
                  </a:lnTo>
                  <a:lnTo>
                    <a:pt x="312547" y="1169542"/>
                  </a:lnTo>
                  <a:close/>
                </a:path>
                <a:path w="598170" h="1217295">
                  <a:moveTo>
                    <a:pt x="521589" y="1169542"/>
                  </a:moveTo>
                  <a:lnTo>
                    <a:pt x="312547" y="1169542"/>
                  </a:lnTo>
                  <a:lnTo>
                    <a:pt x="312547" y="1178686"/>
                  </a:lnTo>
                  <a:lnTo>
                    <a:pt x="521589" y="1178686"/>
                  </a:lnTo>
                  <a:lnTo>
                    <a:pt x="521589" y="1169542"/>
                  </a:lnTo>
                  <a:close/>
                </a:path>
                <a:path w="598170" h="1217295">
                  <a:moveTo>
                    <a:pt x="308482" y="0"/>
                  </a:moveTo>
                  <a:lnTo>
                    <a:pt x="4064" y="0"/>
                  </a:lnTo>
                  <a:lnTo>
                    <a:pt x="0" y="4063"/>
                  </a:lnTo>
                  <a:lnTo>
                    <a:pt x="0" y="14223"/>
                  </a:lnTo>
                  <a:lnTo>
                    <a:pt x="4064" y="18287"/>
                  </a:lnTo>
                  <a:lnTo>
                    <a:pt x="294259" y="18287"/>
                  </a:lnTo>
                  <a:lnTo>
                    <a:pt x="294259" y="9143"/>
                  </a:lnTo>
                  <a:lnTo>
                    <a:pt x="312547" y="9143"/>
                  </a:lnTo>
                  <a:lnTo>
                    <a:pt x="312547" y="4063"/>
                  </a:lnTo>
                  <a:lnTo>
                    <a:pt x="308482" y="0"/>
                  </a:lnTo>
                  <a:close/>
                </a:path>
                <a:path w="598170" h="1217295">
                  <a:moveTo>
                    <a:pt x="312547" y="9143"/>
                  </a:moveTo>
                  <a:lnTo>
                    <a:pt x="294259" y="9143"/>
                  </a:lnTo>
                  <a:lnTo>
                    <a:pt x="303402" y="18287"/>
                  </a:lnTo>
                  <a:lnTo>
                    <a:pt x="312547" y="18287"/>
                  </a:lnTo>
                  <a:lnTo>
                    <a:pt x="312547" y="914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16111" y="3319271"/>
              <a:ext cx="2734310" cy="558165"/>
            </a:xfrm>
            <a:custGeom>
              <a:avLst/>
              <a:gdLst/>
              <a:ahLst/>
              <a:cxnLst/>
              <a:rect l="l" t="t" r="r" b="b"/>
              <a:pathLst>
                <a:path w="2734309" h="558164">
                  <a:moveTo>
                    <a:pt x="0" y="557783"/>
                  </a:moveTo>
                  <a:lnTo>
                    <a:pt x="2734055" y="557783"/>
                  </a:lnTo>
                  <a:lnTo>
                    <a:pt x="2734055" y="0"/>
                  </a:lnTo>
                  <a:lnTo>
                    <a:pt x="0" y="0"/>
                  </a:lnTo>
                  <a:lnTo>
                    <a:pt x="0" y="557783"/>
                  </a:lnTo>
                  <a:close/>
                </a:path>
              </a:pathLst>
            </a:custGeom>
            <a:ln w="18288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590788" y="3369309"/>
            <a:ext cx="12820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45" b="1">
                <a:solidFill>
                  <a:srgbClr val="3A8915"/>
                </a:solidFill>
                <a:latin typeface="Arial"/>
                <a:cs typeface="Arial"/>
              </a:rPr>
              <a:t>Your </a:t>
            </a:r>
            <a:r>
              <a:rPr dirty="0" sz="1400" spc="-15" b="1">
                <a:solidFill>
                  <a:srgbClr val="3A8915"/>
                </a:solidFill>
                <a:latin typeface="Arial"/>
                <a:cs typeface="Arial"/>
              </a:rPr>
              <a:t>Service</a:t>
            </a:r>
            <a:r>
              <a:rPr dirty="0" sz="1400" spc="95" b="1">
                <a:solidFill>
                  <a:srgbClr val="3A8915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A8915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service instance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16111" y="4035552"/>
            <a:ext cx="2734310" cy="558165"/>
          </a:xfrm>
          <a:custGeom>
            <a:avLst/>
            <a:gdLst/>
            <a:ahLst/>
            <a:cxnLst/>
            <a:rect l="l" t="t" r="r" b="b"/>
            <a:pathLst>
              <a:path w="2734309" h="558164">
                <a:moveTo>
                  <a:pt x="0" y="557784"/>
                </a:moveTo>
                <a:lnTo>
                  <a:pt x="2734055" y="557784"/>
                </a:lnTo>
                <a:lnTo>
                  <a:pt x="2734055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18288">
            <a:solidFill>
              <a:srgbClr val="4FB8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590788" y="4086605"/>
            <a:ext cx="12820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45" b="1">
                <a:solidFill>
                  <a:srgbClr val="3A8915"/>
                </a:solidFill>
                <a:latin typeface="Arial"/>
                <a:cs typeface="Arial"/>
              </a:rPr>
              <a:t>Your </a:t>
            </a:r>
            <a:r>
              <a:rPr dirty="0" sz="1400" spc="-15" b="1">
                <a:solidFill>
                  <a:srgbClr val="3A8915"/>
                </a:solidFill>
                <a:latin typeface="Arial"/>
                <a:cs typeface="Arial"/>
              </a:rPr>
              <a:t>Service</a:t>
            </a:r>
            <a:r>
              <a:rPr dirty="0" sz="1400" spc="95" b="1">
                <a:solidFill>
                  <a:srgbClr val="3A8915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A8915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service instance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16111" y="4751832"/>
            <a:ext cx="2734310" cy="558165"/>
          </a:xfrm>
          <a:custGeom>
            <a:avLst/>
            <a:gdLst/>
            <a:ahLst/>
            <a:cxnLst/>
            <a:rect l="l" t="t" r="r" b="b"/>
            <a:pathLst>
              <a:path w="2734309" h="558164">
                <a:moveTo>
                  <a:pt x="0" y="557784"/>
                </a:moveTo>
                <a:lnTo>
                  <a:pt x="2734055" y="557784"/>
                </a:lnTo>
                <a:lnTo>
                  <a:pt x="2734055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18288">
            <a:solidFill>
              <a:srgbClr val="4FB8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590788" y="4803775"/>
            <a:ext cx="12820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45" b="1">
                <a:solidFill>
                  <a:srgbClr val="3A8915"/>
                </a:solidFill>
                <a:latin typeface="Arial"/>
                <a:cs typeface="Arial"/>
              </a:rPr>
              <a:t>Your </a:t>
            </a:r>
            <a:r>
              <a:rPr dirty="0" sz="1400" spc="-15" b="1">
                <a:solidFill>
                  <a:srgbClr val="3A8915"/>
                </a:solidFill>
                <a:latin typeface="Arial"/>
                <a:cs typeface="Arial"/>
              </a:rPr>
              <a:t>Service</a:t>
            </a:r>
            <a:r>
              <a:rPr dirty="0" sz="1400" spc="95" b="1">
                <a:solidFill>
                  <a:srgbClr val="3A8915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A8915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service instance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18704" y="3558540"/>
            <a:ext cx="598170" cy="311785"/>
          </a:xfrm>
          <a:custGeom>
            <a:avLst/>
            <a:gdLst/>
            <a:ahLst/>
            <a:cxnLst/>
            <a:rect l="l" t="t" r="r" b="b"/>
            <a:pathLst>
              <a:path w="598170" h="311785">
                <a:moveTo>
                  <a:pt x="294259" y="293116"/>
                </a:moveTo>
                <a:lnTo>
                  <a:pt x="4064" y="293116"/>
                </a:lnTo>
                <a:lnTo>
                  <a:pt x="0" y="297180"/>
                </a:lnTo>
                <a:lnTo>
                  <a:pt x="0" y="307340"/>
                </a:lnTo>
                <a:lnTo>
                  <a:pt x="4064" y="311404"/>
                </a:lnTo>
                <a:lnTo>
                  <a:pt x="308482" y="311404"/>
                </a:lnTo>
                <a:lnTo>
                  <a:pt x="312547" y="307340"/>
                </a:lnTo>
                <a:lnTo>
                  <a:pt x="312547" y="302260"/>
                </a:lnTo>
                <a:lnTo>
                  <a:pt x="294259" y="302260"/>
                </a:lnTo>
                <a:lnTo>
                  <a:pt x="294259" y="293116"/>
                </a:lnTo>
                <a:close/>
              </a:path>
              <a:path w="598170" h="311785">
                <a:moveTo>
                  <a:pt x="521589" y="28956"/>
                </a:moveTo>
                <a:lnTo>
                  <a:pt x="298450" y="28956"/>
                </a:lnTo>
                <a:lnTo>
                  <a:pt x="294259" y="33020"/>
                </a:lnTo>
                <a:lnTo>
                  <a:pt x="294259" y="302260"/>
                </a:lnTo>
                <a:lnTo>
                  <a:pt x="303402" y="293116"/>
                </a:lnTo>
                <a:lnTo>
                  <a:pt x="312547" y="293116"/>
                </a:lnTo>
                <a:lnTo>
                  <a:pt x="312547" y="47244"/>
                </a:lnTo>
                <a:lnTo>
                  <a:pt x="303402" y="47244"/>
                </a:lnTo>
                <a:lnTo>
                  <a:pt x="312547" y="38100"/>
                </a:lnTo>
                <a:lnTo>
                  <a:pt x="521589" y="38100"/>
                </a:lnTo>
                <a:lnTo>
                  <a:pt x="521589" y="28956"/>
                </a:lnTo>
                <a:close/>
              </a:path>
              <a:path w="598170" h="311785">
                <a:moveTo>
                  <a:pt x="312547" y="293116"/>
                </a:moveTo>
                <a:lnTo>
                  <a:pt x="303402" y="293116"/>
                </a:lnTo>
                <a:lnTo>
                  <a:pt x="294259" y="302260"/>
                </a:lnTo>
                <a:lnTo>
                  <a:pt x="312547" y="302260"/>
                </a:lnTo>
                <a:lnTo>
                  <a:pt x="312547" y="293116"/>
                </a:lnTo>
                <a:close/>
              </a:path>
              <a:path w="598170" h="311785">
                <a:moveTo>
                  <a:pt x="521589" y="0"/>
                </a:moveTo>
                <a:lnTo>
                  <a:pt x="521589" y="76200"/>
                </a:lnTo>
                <a:lnTo>
                  <a:pt x="579501" y="47244"/>
                </a:lnTo>
                <a:lnTo>
                  <a:pt x="539369" y="47244"/>
                </a:lnTo>
                <a:lnTo>
                  <a:pt x="543432" y="43180"/>
                </a:lnTo>
                <a:lnTo>
                  <a:pt x="543432" y="33020"/>
                </a:lnTo>
                <a:lnTo>
                  <a:pt x="539369" y="28956"/>
                </a:lnTo>
                <a:lnTo>
                  <a:pt x="579501" y="28956"/>
                </a:lnTo>
                <a:lnTo>
                  <a:pt x="521589" y="0"/>
                </a:lnTo>
                <a:close/>
              </a:path>
              <a:path w="598170" h="311785">
                <a:moveTo>
                  <a:pt x="312547" y="38100"/>
                </a:moveTo>
                <a:lnTo>
                  <a:pt x="303402" y="47244"/>
                </a:lnTo>
                <a:lnTo>
                  <a:pt x="312547" y="47244"/>
                </a:lnTo>
                <a:lnTo>
                  <a:pt x="312547" y="38100"/>
                </a:lnTo>
                <a:close/>
              </a:path>
              <a:path w="598170" h="311785">
                <a:moveTo>
                  <a:pt x="521589" y="38100"/>
                </a:moveTo>
                <a:lnTo>
                  <a:pt x="312547" y="38100"/>
                </a:lnTo>
                <a:lnTo>
                  <a:pt x="312547" y="47244"/>
                </a:lnTo>
                <a:lnTo>
                  <a:pt x="521589" y="47244"/>
                </a:lnTo>
                <a:lnTo>
                  <a:pt x="521589" y="38100"/>
                </a:lnTo>
                <a:close/>
              </a:path>
              <a:path w="598170" h="311785">
                <a:moveTo>
                  <a:pt x="579501" y="28956"/>
                </a:moveTo>
                <a:lnTo>
                  <a:pt x="539369" y="28956"/>
                </a:lnTo>
                <a:lnTo>
                  <a:pt x="543432" y="33020"/>
                </a:lnTo>
                <a:lnTo>
                  <a:pt x="543432" y="43180"/>
                </a:lnTo>
                <a:lnTo>
                  <a:pt x="539369" y="47244"/>
                </a:lnTo>
                <a:lnTo>
                  <a:pt x="579501" y="47244"/>
                </a:lnTo>
                <a:lnTo>
                  <a:pt x="597789" y="38100"/>
                </a:lnTo>
                <a:lnTo>
                  <a:pt x="579501" y="2895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094976" y="3634866"/>
            <a:ext cx="10750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427BAC"/>
                </a:solidFill>
                <a:latin typeface="Liberation Sans Narrow"/>
                <a:cs typeface="Liberation Sans Narrow"/>
              </a:rPr>
              <a:t>App</a:t>
            </a:r>
            <a:r>
              <a:rPr dirty="0" sz="1400" spc="-55" b="1">
                <a:solidFill>
                  <a:srgbClr val="427BAC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-15" b="1">
                <a:solidFill>
                  <a:srgbClr val="427BAC"/>
                </a:solidFill>
                <a:latin typeface="Liberation Sans Narrow"/>
                <a:cs typeface="Liberation Sans Narrow"/>
              </a:rPr>
              <a:t>Autoscaler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33304" y="3328415"/>
            <a:ext cx="387096" cy="387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28688" y="2139695"/>
            <a:ext cx="4340860" cy="3880485"/>
          </a:xfrm>
          <a:prstGeom prst="rect">
            <a:avLst/>
          </a:prstGeom>
          <a:ln w="25273">
            <a:solidFill>
              <a:srgbClr val="0092D1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2047239">
              <a:lnSpc>
                <a:spcPct val="100000"/>
              </a:lnSpc>
              <a:spcBef>
                <a:spcPts val="855"/>
              </a:spcBef>
            </a:pPr>
            <a:r>
              <a:rPr dirty="0" sz="1400" spc="-15" b="1">
                <a:solidFill>
                  <a:srgbClr val="427BAC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algn="ctr" marR="2817495">
              <a:lnSpc>
                <a:spcPct val="100000"/>
              </a:lnSpc>
              <a:spcBef>
                <a:spcPts val="1280"/>
              </a:spcBef>
            </a:pPr>
            <a:r>
              <a:rPr dirty="0" sz="1400" spc="-45" b="1">
                <a:solidFill>
                  <a:srgbClr val="3A8915"/>
                </a:solidFill>
                <a:latin typeface="Arial"/>
                <a:cs typeface="Arial"/>
              </a:rPr>
              <a:t>Your</a:t>
            </a:r>
            <a:r>
              <a:rPr dirty="0" sz="1400" spc="-50" b="1">
                <a:solidFill>
                  <a:srgbClr val="3A8915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3A8915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  <a:p>
            <a:pPr algn="ctr" marR="2818765">
              <a:lnSpc>
                <a:spcPct val="100000"/>
              </a:lnSpc>
              <a:spcBef>
                <a:spcPts val="5"/>
              </a:spcBef>
            </a:pPr>
            <a:r>
              <a:rPr dirty="0" sz="1400" spc="-15">
                <a:solidFill>
                  <a:srgbClr val="585858"/>
                </a:solidFill>
                <a:latin typeface="Arial"/>
                <a:cs typeface="Arial"/>
              </a:rPr>
              <a:t>any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buildpack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31526" y="5055489"/>
            <a:ext cx="4044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427BAC"/>
                </a:solidFill>
                <a:latin typeface="Liberation Sans Narrow"/>
                <a:cs typeface="Liberation Sans Narrow"/>
              </a:rPr>
              <a:t>R</a:t>
            </a:r>
            <a:r>
              <a:rPr dirty="0" sz="1400" spc="-20" b="1">
                <a:solidFill>
                  <a:srgbClr val="427BAC"/>
                </a:solidFill>
                <a:latin typeface="Liberation Sans Narrow"/>
                <a:cs typeface="Liberation Sans Narrow"/>
              </a:rPr>
              <a:t>e</a:t>
            </a:r>
            <a:r>
              <a:rPr dirty="0" sz="1400" spc="-5" b="1">
                <a:solidFill>
                  <a:srgbClr val="427BAC"/>
                </a:solidFill>
                <a:latin typeface="Liberation Sans Narrow"/>
                <a:cs typeface="Liberation Sans Narrow"/>
              </a:rPr>
              <a:t>d</a:t>
            </a:r>
            <a:r>
              <a:rPr dirty="0" sz="1400" spc="-15" b="1">
                <a:solidFill>
                  <a:srgbClr val="427BAC"/>
                </a:solidFill>
                <a:latin typeface="Liberation Sans Narrow"/>
                <a:cs typeface="Liberation Sans Narrow"/>
              </a:rPr>
              <a:t>i</a:t>
            </a:r>
            <a:r>
              <a:rPr dirty="0" sz="1400" spc="-5" b="1">
                <a:solidFill>
                  <a:srgbClr val="427BAC"/>
                </a:solidFill>
                <a:latin typeface="Liberation Sans Narrow"/>
                <a:cs typeface="Liberation Sans Narrow"/>
              </a:rPr>
              <a:t>s</a:t>
            </a:r>
            <a:endParaRPr sz="1400">
              <a:latin typeface="Liberation Sans Narrow"/>
              <a:cs typeface="Liberation Sans Narro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431023" y="4340339"/>
            <a:ext cx="3383279" cy="802005"/>
            <a:chOff x="7431023" y="4340339"/>
            <a:chExt cx="3383279" cy="802005"/>
          </a:xfrm>
        </p:grpSpPr>
        <p:sp>
          <p:nvSpPr>
            <p:cNvPr id="29" name="object 29"/>
            <p:cNvSpPr/>
            <p:nvPr/>
          </p:nvSpPr>
          <p:spPr>
            <a:xfrm>
              <a:off x="10427207" y="4754880"/>
              <a:ext cx="387096" cy="3870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31023" y="4340339"/>
              <a:ext cx="493775" cy="4950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12607" y="4578096"/>
              <a:ext cx="603250" cy="489584"/>
            </a:xfrm>
            <a:custGeom>
              <a:avLst/>
              <a:gdLst/>
              <a:ahLst/>
              <a:cxnLst/>
              <a:rect l="l" t="t" r="r" b="b"/>
              <a:pathLst>
                <a:path w="603250" h="489585">
                  <a:moveTo>
                    <a:pt x="526542" y="413003"/>
                  </a:moveTo>
                  <a:lnTo>
                    <a:pt x="526542" y="489203"/>
                  </a:lnTo>
                  <a:lnTo>
                    <a:pt x="584453" y="460247"/>
                  </a:lnTo>
                  <a:lnTo>
                    <a:pt x="544322" y="460247"/>
                  </a:lnTo>
                  <a:lnTo>
                    <a:pt x="548386" y="456056"/>
                  </a:lnTo>
                  <a:lnTo>
                    <a:pt x="548386" y="446023"/>
                  </a:lnTo>
                  <a:lnTo>
                    <a:pt x="544322" y="441959"/>
                  </a:lnTo>
                  <a:lnTo>
                    <a:pt x="584453" y="441959"/>
                  </a:lnTo>
                  <a:lnTo>
                    <a:pt x="526542" y="413003"/>
                  </a:lnTo>
                  <a:close/>
                </a:path>
                <a:path w="603250" h="489585">
                  <a:moveTo>
                    <a:pt x="296799" y="9143"/>
                  </a:moveTo>
                  <a:lnTo>
                    <a:pt x="296799" y="456056"/>
                  </a:lnTo>
                  <a:lnTo>
                    <a:pt x="300863" y="460247"/>
                  </a:lnTo>
                  <a:lnTo>
                    <a:pt x="526542" y="460247"/>
                  </a:lnTo>
                  <a:lnTo>
                    <a:pt x="526542" y="451103"/>
                  </a:lnTo>
                  <a:lnTo>
                    <a:pt x="315087" y="451103"/>
                  </a:lnTo>
                  <a:lnTo>
                    <a:pt x="305943" y="441959"/>
                  </a:lnTo>
                  <a:lnTo>
                    <a:pt x="315087" y="441959"/>
                  </a:lnTo>
                  <a:lnTo>
                    <a:pt x="315087" y="18287"/>
                  </a:lnTo>
                  <a:lnTo>
                    <a:pt x="305943" y="18287"/>
                  </a:lnTo>
                  <a:lnTo>
                    <a:pt x="296799" y="9143"/>
                  </a:lnTo>
                  <a:close/>
                </a:path>
                <a:path w="603250" h="489585">
                  <a:moveTo>
                    <a:pt x="584453" y="441959"/>
                  </a:moveTo>
                  <a:lnTo>
                    <a:pt x="544322" y="441959"/>
                  </a:lnTo>
                  <a:lnTo>
                    <a:pt x="548386" y="446023"/>
                  </a:lnTo>
                  <a:lnTo>
                    <a:pt x="548386" y="456056"/>
                  </a:lnTo>
                  <a:lnTo>
                    <a:pt x="544322" y="460247"/>
                  </a:lnTo>
                  <a:lnTo>
                    <a:pt x="584453" y="460247"/>
                  </a:lnTo>
                  <a:lnTo>
                    <a:pt x="602742" y="451103"/>
                  </a:lnTo>
                  <a:lnTo>
                    <a:pt x="584453" y="441959"/>
                  </a:lnTo>
                  <a:close/>
                </a:path>
                <a:path w="603250" h="489585">
                  <a:moveTo>
                    <a:pt x="315087" y="441959"/>
                  </a:moveTo>
                  <a:lnTo>
                    <a:pt x="305943" y="441959"/>
                  </a:lnTo>
                  <a:lnTo>
                    <a:pt x="315087" y="451103"/>
                  </a:lnTo>
                  <a:lnTo>
                    <a:pt x="315087" y="441959"/>
                  </a:lnTo>
                  <a:close/>
                </a:path>
                <a:path w="603250" h="489585">
                  <a:moveTo>
                    <a:pt x="526542" y="441959"/>
                  </a:moveTo>
                  <a:lnTo>
                    <a:pt x="315087" y="441959"/>
                  </a:lnTo>
                  <a:lnTo>
                    <a:pt x="315087" y="451103"/>
                  </a:lnTo>
                  <a:lnTo>
                    <a:pt x="526542" y="451103"/>
                  </a:lnTo>
                  <a:lnTo>
                    <a:pt x="526542" y="441959"/>
                  </a:lnTo>
                  <a:close/>
                </a:path>
                <a:path w="603250" h="489585">
                  <a:moveTo>
                    <a:pt x="311023" y="0"/>
                  </a:moveTo>
                  <a:lnTo>
                    <a:pt x="4064" y="0"/>
                  </a:lnTo>
                  <a:lnTo>
                    <a:pt x="0" y="4063"/>
                  </a:lnTo>
                  <a:lnTo>
                    <a:pt x="0" y="14223"/>
                  </a:lnTo>
                  <a:lnTo>
                    <a:pt x="4064" y="18287"/>
                  </a:lnTo>
                  <a:lnTo>
                    <a:pt x="296799" y="18287"/>
                  </a:lnTo>
                  <a:lnTo>
                    <a:pt x="296799" y="9143"/>
                  </a:lnTo>
                  <a:lnTo>
                    <a:pt x="315087" y="9143"/>
                  </a:lnTo>
                  <a:lnTo>
                    <a:pt x="315087" y="4063"/>
                  </a:lnTo>
                  <a:lnTo>
                    <a:pt x="311023" y="0"/>
                  </a:lnTo>
                  <a:close/>
                </a:path>
                <a:path w="603250" h="489585">
                  <a:moveTo>
                    <a:pt x="315087" y="9143"/>
                  </a:moveTo>
                  <a:lnTo>
                    <a:pt x="296799" y="9143"/>
                  </a:lnTo>
                  <a:lnTo>
                    <a:pt x="305943" y="18287"/>
                  </a:lnTo>
                  <a:lnTo>
                    <a:pt x="315087" y="18287"/>
                  </a:lnTo>
                  <a:lnTo>
                    <a:pt x="315087" y="914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209910" y="4347159"/>
            <a:ext cx="85153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427BAC"/>
                </a:solidFill>
                <a:latin typeface="Liberation Sans Narrow"/>
                <a:cs typeface="Liberation Sans Narrow"/>
              </a:rPr>
              <a:t>PostgreSQL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421111" y="4075176"/>
            <a:ext cx="344424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07593" y="244221"/>
            <a:ext cx="4672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27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7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07593" y="518236"/>
            <a:ext cx="8829040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Business application </a:t>
            </a:r>
            <a:r>
              <a:rPr dirty="0" spc="-10"/>
              <a:t>@ </a:t>
            </a:r>
            <a:r>
              <a:rPr dirty="0" spc="-30"/>
              <a:t>SAP </a:t>
            </a:r>
            <a:r>
              <a:rPr dirty="0" spc="-5"/>
              <a:t>Cloud Platform Cloud Foundry</a:t>
            </a:r>
            <a:r>
              <a:rPr dirty="0" spc="190"/>
              <a:t> </a:t>
            </a:r>
            <a:r>
              <a:rPr dirty="0" spc="-5"/>
              <a:t>environment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24" y="3199638"/>
            <a:ext cx="5894705" cy="3166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© </a:t>
            </a:r>
            <a:r>
              <a:rPr dirty="0" sz="800" spc="-5">
                <a:latin typeface="Arial"/>
                <a:cs typeface="Arial"/>
              </a:rPr>
              <a:t>2019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rights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  <a:p>
            <a:pPr marL="12700" marR="227329">
              <a:lnSpc>
                <a:spcPct val="100000"/>
              </a:lnSpc>
              <a:spcBef>
                <a:spcPts val="595"/>
              </a:spcBef>
            </a:pPr>
            <a:r>
              <a:rPr dirty="0" sz="800" spc="-5">
                <a:latin typeface="Arial"/>
                <a:cs typeface="Arial"/>
              </a:rPr>
              <a:t>No part of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publication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reproduced or </a:t>
            </a:r>
            <a:r>
              <a:rPr dirty="0" sz="800">
                <a:latin typeface="Arial"/>
                <a:cs typeface="Arial"/>
              </a:rPr>
              <a:t>transmitted in </a:t>
            </a:r>
            <a:r>
              <a:rPr dirty="0" sz="800" spc="-5">
                <a:latin typeface="Arial"/>
                <a:cs typeface="Arial"/>
              </a:rPr>
              <a:t>any form or for any purpose without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express </a:t>
            </a:r>
            <a:r>
              <a:rPr dirty="0" sz="800">
                <a:latin typeface="Arial"/>
                <a:cs typeface="Arial"/>
              </a:rPr>
              <a:t>permission </a:t>
            </a:r>
            <a:r>
              <a:rPr dirty="0" sz="800" spc="-5">
                <a:latin typeface="Arial"/>
                <a:cs typeface="Arial"/>
              </a:rPr>
              <a:t>of 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company.</a:t>
            </a:r>
            <a:endParaRPr sz="800">
              <a:latin typeface="Arial"/>
              <a:cs typeface="Arial"/>
            </a:endParaRPr>
          </a:p>
          <a:p>
            <a:pPr marL="12700" marR="231775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The information </a:t>
            </a:r>
            <a:r>
              <a:rPr dirty="0" sz="800" spc="-5">
                <a:latin typeface="Arial"/>
                <a:cs typeface="Arial"/>
              </a:rPr>
              <a:t>contained herein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changed without prior </a:t>
            </a:r>
            <a:r>
              <a:rPr dirty="0" sz="800">
                <a:latin typeface="Arial"/>
                <a:cs typeface="Arial"/>
              </a:rPr>
              <a:t>notice. Some </a:t>
            </a:r>
            <a:r>
              <a:rPr dirty="0" sz="800" spc="-5">
                <a:latin typeface="Arial"/>
                <a:cs typeface="Arial"/>
              </a:rPr>
              <a:t>software products </a:t>
            </a:r>
            <a:r>
              <a:rPr dirty="0" sz="800">
                <a:latin typeface="Arial"/>
                <a:cs typeface="Arial"/>
              </a:rPr>
              <a:t>marketed </a:t>
            </a:r>
            <a:r>
              <a:rPr dirty="0" sz="800" spc="-5">
                <a:latin typeface="Arial"/>
                <a:cs typeface="Arial"/>
              </a:rPr>
              <a:t>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its  </a:t>
            </a:r>
            <a:r>
              <a:rPr dirty="0" sz="800" spc="-5">
                <a:latin typeface="Arial"/>
                <a:cs typeface="Arial"/>
              </a:rPr>
              <a:t>distributors contain proprietary software </a:t>
            </a:r>
            <a:r>
              <a:rPr dirty="0" sz="800">
                <a:latin typeface="Arial"/>
                <a:cs typeface="Arial"/>
              </a:rPr>
              <a:t>components </a:t>
            </a:r>
            <a:r>
              <a:rPr dirty="0" sz="800" spc="-5">
                <a:latin typeface="Arial"/>
                <a:cs typeface="Arial"/>
              </a:rPr>
              <a:t>of other software vendors. National product </a:t>
            </a:r>
            <a:r>
              <a:rPr dirty="0" sz="800">
                <a:latin typeface="Arial"/>
                <a:cs typeface="Arial"/>
              </a:rPr>
              <a:t>specifications may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vary.</a:t>
            </a:r>
            <a:endParaRPr sz="800">
              <a:latin typeface="Arial"/>
              <a:cs typeface="Arial"/>
            </a:endParaRPr>
          </a:p>
          <a:p>
            <a:pPr marL="12700" marR="11938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These materials </a:t>
            </a:r>
            <a:r>
              <a:rPr dirty="0" sz="800" spc="-5">
                <a:latin typeface="Arial"/>
                <a:cs typeface="Arial"/>
              </a:rPr>
              <a:t>are provided 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an </a:t>
            </a:r>
            <a:r>
              <a:rPr dirty="0" sz="800">
                <a:latin typeface="Arial"/>
                <a:cs typeface="Arial"/>
              </a:rPr>
              <a:t>SAP affiliate company </a:t>
            </a:r>
            <a:r>
              <a:rPr dirty="0" sz="800" spc="-5">
                <a:latin typeface="Arial"/>
                <a:cs typeface="Arial"/>
              </a:rPr>
              <a:t>for </a:t>
            </a:r>
            <a:r>
              <a:rPr dirty="0" sz="800">
                <a:latin typeface="Arial"/>
                <a:cs typeface="Arial"/>
              </a:rPr>
              <a:t>informational </a:t>
            </a:r>
            <a:r>
              <a:rPr dirty="0" sz="800" spc="-5">
                <a:latin typeface="Arial"/>
                <a:cs typeface="Arial"/>
              </a:rPr>
              <a:t>purposes only, without representation or  warranty of any </a:t>
            </a:r>
            <a:r>
              <a:rPr dirty="0" sz="800">
                <a:latin typeface="Arial"/>
                <a:cs typeface="Arial"/>
              </a:rPr>
              <a:t>kind,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shall not be liable for errors or </a:t>
            </a:r>
            <a:r>
              <a:rPr dirty="0" sz="800">
                <a:latin typeface="Arial"/>
                <a:cs typeface="Arial"/>
              </a:rPr>
              <a:t>omissions </a:t>
            </a:r>
            <a:r>
              <a:rPr dirty="0" sz="800" spc="-5">
                <a:latin typeface="Arial"/>
                <a:cs typeface="Arial"/>
              </a:rPr>
              <a:t>with respect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5">
                <a:latin typeface="Arial"/>
                <a:cs typeface="Arial"/>
              </a:rPr>
              <a:t>materials.  </a:t>
            </a:r>
            <a:r>
              <a:rPr dirty="0" sz="800">
                <a:latin typeface="Arial"/>
                <a:cs typeface="Arial"/>
              </a:rPr>
              <a:t>The only </a:t>
            </a:r>
            <a:r>
              <a:rPr dirty="0" sz="800" spc="-5">
                <a:latin typeface="Arial"/>
                <a:cs typeface="Arial"/>
              </a:rPr>
              <a:t>warranties </a:t>
            </a:r>
            <a:r>
              <a:rPr dirty="0" sz="800">
                <a:latin typeface="Arial"/>
                <a:cs typeface="Arial"/>
              </a:rPr>
              <a:t>for SAP or SAP affiliate company </a:t>
            </a:r>
            <a:r>
              <a:rPr dirty="0" sz="800" spc="-5">
                <a:latin typeface="Arial"/>
                <a:cs typeface="Arial"/>
              </a:rPr>
              <a:t>products </a:t>
            </a:r>
            <a:r>
              <a:rPr dirty="0" sz="80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services are </a:t>
            </a:r>
            <a:r>
              <a:rPr dirty="0" sz="800">
                <a:latin typeface="Arial"/>
                <a:cs typeface="Arial"/>
              </a:rPr>
              <a:t>those that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set forth in the </a:t>
            </a:r>
            <a:r>
              <a:rPr dirty="0" sz="800" spc="-5">
                <a:latin typeface="Arial"/>
                <a:cs typeface="Arial"/>
              </a:rPr>
              <a:t>express </a:t>
            </a:r>
            <a:r>
              <a:rPr dirty="0" sz="800">
                <a:latin typeface="Arial"/>
                <a:cs typeface="Arial"/>
              </a:rPr>
              <a:t>warranty  statements accompanying such </a:t>
            </a:r>
            <a:r>
              <a:rPr dirty="0" sz="800" spc="-5">
                <a:latin typeface="Arial"/>
                <a:cs typeface="Arial"/>
              </a:rPr>
              <a:t>products and services, </a:t>
            </a:r>
            <a:r>
              <a:rPr dirty="0" sz="800">
                <a:latin typeface="Arial"/>
                <a:cs typeface="Arial"/>
              </a:rPr>
              <a:t>if </a:t>
            </a:r>
            <a:r>
              <a:rPr dirty="0" sz="800" spc="-5">
                <a:latin typeface="Arial"/>
                <a:cs typeface="Arial"/>
              </a:rPr>
              <a:t>any. Nothing herein should be construed as </a:t>
            </a:r>
            <a:r>
              <a:rPr dirty="0" sz="800">
                <a:latin typeface="Arial"/>
                <a:cs typeface="Arial"/>
              </a:rPr>
              <a:t>constituting </a:t>
            </a:r>
            <a:r>
              <a:rPr dirty="0" sz="800" spc="-5">
                <a:latin typeface="Arial"/>
                <a:cs typeface="Arial"/>
              </a:rPr>
              <a:t>an additional  warranty.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particular,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have no obligation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pursue any course of </a:t>
            </a:r>
            <a:r>
              <a:rPr dirty="0" sz="800">
                <a:latin typeface="Arial"/>
                <a:cs typeface="Arial"/>
              </a:rPr>
              <a:t>business </a:t>
            </a:r>
            <a:r>
              <a:rPr dirty="0" sz="800" spc="-5">
                <a:latin typeface="Arial"/>
                <a:cs typeface="Arial"/>
              </a:rPr>
              <a:t>outlined </a:t>
            </a:r>
            <a:r>
              <a:rPr dirty="0" sz="800">
                <a:latin typeface="Arial"/>
                <a:cs typeface="Arial"/>
              </a:rPr>
              <a:t>in this </a:t>
            </a:r>
            <a:r>
              <a:rPr dirty="0" sz="800" spc="5">
                <a:latin typeface="Arial"/>
                <a:cs typeface="Arial"/>
              </a:rPr>
              <a:t>document </a:t>
            </a:r>
            <a:r>
              <a:rPr dirty="0" sz="800" spc="-5">
                <a:latin typeface="Arial"/>
                <a:cs typeface="Arial"/>
              </a:rPr>
              <a:t>or  any related presentation, or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develop or release any </a:t>
            </a:r>
            <a:r>
              <a:rPr dirty="0" sz="800">
                <a:latin typeface="Arial"/>
                <a:cs typeface="Arial"/>
              </a:rPr>
              <a:t>functionality mentioned </a:t>
            </a:r>
            <a:r>
              <a:rPr dirty="0" sz="800" spc="-5">
                <a:latin typeface="Arial"/>
                <a:cs typeface="Arial"/>
              </a:rPr>
              <a:t>therein. </a:t>
            </a:r>
            <a:r>
              <a:rPr dirty="0" sz="800">
                <a:latin typeface="Arial"/>
                <a:cs typeface="Arial"/>
              </a:rPr>
              <a:t>This document, </a:t>
            </a:r>
            <a:r>
              <a:rPr dirty="0" sz="800" spc="-5">
                <a:latin typeface="Arial"/>
                <a:cs typeface="Arial"/>
              </a:rPr>
              <a:t>or any related </a:t>
            </a:r>
            <a:r>
              <a:rPr dirty="0" sz="800">
                <a:latin typeface="Arial"/>
                <a:cs typeface="Arial"/>
              </a:rPr>
              <a:t>presentation, 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SAP SE’s </a:t>
            </a:r>
            <a:r>
              <a:rPr dirty="0" sz="800" spc="-5">
                <a:latin typeface="Arial"/>
                <a:cs typeface="Arial"/>
              </a:rPr>
              <a:t>or its affiliated </a:t>
            </a:r>
            <a:r>
              <a:rPr dirty="0" sz="800">
                <a:latin typeface="Arial"/>
                <a:cs typeface="Arial"/>
              </a:rPr>
              <a:t>companies’ </a:t>
            </a:r>
            <a:r>
              <a:rPr dirty="0" sz="800" spc="-5">
                <a:latin typeface="Arial"/>
                <a:cs typeface="Arial"/>
              </a:rPr>
              <a:t>strategy and possible future developments, products, and/or </a:t>
            </a:r>
            <a:r>
              <a:rPr dirty="0" sz="800">
                <a:latin typeface="Arial"/>
                <a:cs typeface="Arial"/>
              </a:rPr>
              <a:t>platforms, </a:t>
            </a:r>
            <a:r>
              <a:rPr dirty="0" sz="800" spc="-5">
                <a:latin typeface="Arial"/>
                <a:cs typeface="Arial"/>
              </a:rPr>
              <a:t>directions, and  </a:t>
            </a:r>
            <a:r>
              <a:rPr dirty="0" sz="800">
                <a:latin typeface="Arial"/>
                <a:cs typeface="Arial"/>
              </a:rPr>
              <a:t>functionality </a:t>
            </a:r>
            <a:r>
              <a:rPr dirty="0" sz="800" spc="-5">
                <a:latin typeface="Arial"/>
                <a:cs typeface="Arial"/>
              </a:rPr>
              <a:t>are all </a:t>
            </a:r>
            <a:r>
              <a:rPr dirty="0" sz="800">
                <a:latin typeface="Arial"/>
                <a:cs typeface="Arial"/>
              </a:rPr>
              <a:t>subject to </a:t>
            </a:r>
            <a:r>
              <a:rPr dirty="0" sz="800" spc="-5">
                <a:latin typeface="Arial"/>
                <a:cs typeface="Arial"/>
              </a:rPr>
              <a:t>change and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changed by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its affiliated companies </a:t>
            </a:r>
            <a:r>
              <a:rPr dirty="0" sz="800" spc="-5">
                <a:latin typeface="Arial"/>
                <a:cs typeface="Arial"/>
              </a:rPr>
              <a:t>at any </a:t>
            </a:r>
            <a:r>
              <a:rPr dirty="0" sz="800" spc="5">
                <a:latin typeface="Arial"/>
                <a:cs typeface="Arial"/>
              </a:rPr>
              <a:t>time </a:t>
            </a:r>
            <a:r>
              <a:rPr dirty="0" sz="800" spc="-5">
                <a:latin typeface="Arial"/>
                <a:cs typeface="Arial"/>
              </a:rPr>
              <a:t>for any reason  without </a:t>
            </a:r>
            <a:r>
              <a:rPr dirty="0" sz="800">
                <a:latin typeface="Arial"/>
                <a:cs typeface="Arial"/>
              </a:rPr>
              <a:t>notice. The information in this document is </a:t>
            </a:r>
            <a:r>
              <a:rPr dirty="0" sz="800" spc="-5">
                <a:latin typeface="Arial"/>
                <a:cs typeface="Arial"/>
              </a:rPr>
              <a:t>not </a:t>
            </a:r>
            <a:r>
              <a:rPr dirty="0" sz="800">
                <a:latin typeface="Arial"/>
                <a:cs typeface="Arial"/>
              </a:rPr>
              <a:t>a commitment, promise, </a:t>
            </a:r>
            <a:r>
              <a:rPr dirty="0" sz="800" spc="-5">
                <a:latin typeface="Arial"/>
                <a:cs typeface="Arial"/>
              </a:rPr>
              <a:t>or legal obligation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deliver any </a:t>
            </a:r>
            <a:r>
              <a:rPr dirty="0" sz="800">
                <a:latin typeface="Arial"/>
                <a:cs typeface="Arial"/>
              </a:rPr>
              <a:t>material, </a:t>
            </a:r>
            <a:r>
              <a:rPr dirty="0" sz="800" spc="5">
                <a:latin typeface="Arial"/>
                <a:cs typeface="Arial"/>
              </a:rPr>
              <a:t>code, </a:t>
            </a:r>
            <a:r>
              <a:rPr dirty="0" sz="800" spc="-5">
                <a:latin typeface="Arial"/>
                <a:cs typeface="Arial"/>
              </a:rPr>
              <a:t>or  functionality.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forward-looking </a:t>
            </a:r>
            <a:r>
              <a:rPr dirty="0" sz="800">
                <a:latin typeface="Arial"/>
                <a:cs typeface="Arial"/>
              </a:rPr>
              <a:t>statements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subject to </a:t>
            </a:r>
            <a:r>
              <a:rPr dirty="0" sz="800" spc="-5">
                <a:latin typeface="Arial"/>
                <a:cs typeface="Arial"/>
              </a:rPr>
              <a:t>various </a:t>
            </a:r>
            <a:r>
              <a:rPr dirty="0" sz="800">
                <a:latin typeface="Arial"/>
                <a:cs typeface="Arial"/>
              </a:rPr>
              <a:t>risks </a:t>
            </a:r>
            <a:r>
              <a:rPr dirty="0" sz="800" spc="-5">
                <a:latin typeface="Arial"/>
                <a:cs typeface="Arial"/>
              </a:rPr>
              <a:t>and uncertainties that could </a:t>
            </a:r>
            <a:r>
              <a:rPr dirty="0" sz="800">
                <a:latin typeface="Arial"/>
                <a:cs typeface="Arial"/>
              </a:rPr>
              <a:t>cause </a:t>
            </a:r>
            <a:r>
              <a:rPr dirty="0" sz="800" spc="-5">
                <a:latin typeface="Arial"/>
                <a:cs typeface="Arial"/>
              </a:rPr>
              <a:t>actual results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differ  </a:t>
            </a:r>
            <a:r>
              <a:rPr dirty="0" sz="800">
                <a:latin typeface="Arial"/>
                <a:cs typeface="Arial"/>
              </a:rPr>
              <a:t>materially </a:t>
            </a:r>
            <a:r>
              <a:rPr dirty="0" sz="800" spc="-5">
                <a:latin typeface="Arial"/>
                <a:cs typeface="Arial"/>
              </a:rPr>
              <a:t>from expectations. Readers are cautioned not </a:t>
            </a:r>
            <a:r>
              <a:rPr dirty="0" sz="800">
                <a:latin typeface="Arial"/>
                <a:cs typeface="Arial"/>
              </a:rPr>
              <a:t>to place </a:t>
            </a:r>
            <a:r>
              <a:rPr dirty="0" sz="800" spc="-5">
                <a:latin typeface="Arial"/>
                <a:cs typeface="Arial"/>
              </a:rPr>
              <a:t>undue reliance on these </a:t>
            </a:r>
            <a:r>
              <a:rPr dirty="0" sz="800">
                <a:latin typeface="Arial"/>
                <a:cs typeface="Arial"/>
              </a:rPr>
              <a:t>forward-looking statements, </a:t>
            </a:r>
            <a:r>
              <a:rPr dirty="0" sz="800" spc="-5">
                <a:latin typeface="Arial"/>
                <a:cs typeface="Arial"/>
              </a:rPr>
              <a:t>and they  should not be relied upon </a:t>
            </a:r>
            <a:r>
              <a:rPr dirty="0" sz="800">
                <a:latin typeface="Arial"/>
                <a:cs typeface="Arial"/>
              </a:rPr>
              <a:t>in making </a:t>
            </a:r>
            <a:r>
              <a:rPr dirty="0" sz="800" spc="-5">
                <a:latin typeface="Arial"/>
                <a:cs typeface="Arial"/>
              </a:rPr>
              <a:t>purchasing</a:t>
            </a:r>
            <a:r>
              <a:rPr dirty="0" sz="800" spc="6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decisions.</a:t>
            </a:r>
            <a:endParaRPr sz="800">
              <a:latin typeface="Arial"/>
              <a:cs typeface="Arial"/>
            </a:endParaRPr>
          </a:p>
          <a:p>
            <a:pPr algn="just" marL="12700" marR="34925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SAP and </a:t>
            </a:r>
            <a:r>
              <a:rPr dirty="0" sz="800" spc="-5">
                <a:latin typeface="Arial"/>
                <a:cs typeface="Arial"/>
              </a:rPr>
              <a:t>other </a:t>
            </a:r>
            <a:r>
              <a:rPr dirty="0" sz="80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products </a:t>
            </a:r>
            <a:r>
              <a:rPr dirty="0" sz="80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services </a:t>
            </a:r>
            <a:r>
              <a:rPr dirty="0" sz="800">
                <a:latin typeface="Arial"/>
                <a:cs typeface="Arial"/>
              </a:rPr>
              <a:t>mentioned </a:t>
            </a:r>
            <a:r>
              <a:rPr dirty="0" sz="800" spc="-5">
                <a:latin typeface="Arial"/>
                <a:cs typeface="Arial"/>
              </a:rPr>
              <a:t>herein </a:t>
            </a:r>
            <a:r>
              <a:rPr dirty="0" sz="800">
                <a:latin typeface="Arial"/>
                <a:cs typeface="Arial"/>
              </a:rPr>
              <a:t>as </a:t>
            </a:r>
            <a:r>
              <a:rPr dirty="0" sz="800" spc="-5">
                <a:latin typeface="Arial"/>
                <a:cs typeface="Arial"/>
              </a:rPr>
              <a:t>well </a:t>
            </a:r>
            <a:r>
              <a:rPr dirty="0" sz="800">
                <a:latin typeface="Arial"/>
                <a:cs typeface="Arial"/>
              </a:rPr>
              <a:t>as their </a:t>
            </a:r>
            <a:r>
              <a:rPr dirty="0" sz="800" spc="-5">
                <a:latin typeface="Arial"/>
                <a:cs typeface="Arial"/>
              </a:rPr>
              <a:t>respective </a:t>
            </a:r>
            <a:r>
              <a:rPr dirty="0" sz="800">
                <a:latin typeface="Arial"/>
                <a:cs typeface="Arial"/>
              </a:rPr>
              <a:t>logos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trademarks or </a:t>
            </a:r>
            <a:r>
              <a:rPr dirty="0" sz="800" spc="-5">
                <a:latin typeface="Arial"/>
                <a:cs typeface="Arial"/>
              </a:rPr>
              <a:t>registered  </a:t>
            </a:r>
            <a:r>
              <a:rPr dirty="0" sz="800">
                <a:latin typeface="Arial"/>
                <a:cs typeface="Arial"/>
              </a:rPr>
              <a:t>trademarks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SAP SE </a:t>
            </a:r>
            <a:r>
              <a:rPr dirty="0" sz="800" spc="-5">
                <a:latin typeface="Arial"/>
                <a:cs typeface="Arial"/>
              </a:rPr>
              <a:t>(or an </a:t>
            </a:r>
            <a:r>
              <a:rPr dirty="0" sz="800">
                <a:latin typeface="Arial"/>
                <a:cs typeface="Arial"/>
              </a:rPr>
              <a:t>SAP affiliate </a:t>
            </a:r>
            <a:r>
              <a:rPr dirty="0" sz="800" spc="-5">
                <a:latin typeface="Arial"/>
                <a:cs typeface="Arial"/>
              </a:rPr>
              <a:t>company) </a:t>
            </a:r>
            <a:r>
              <a:rPr dirty="0" sz="800">
                <a:latin typeface="Arial"/>
                <a:cs typeface="Arial"/>
              </a:rPr>
              <a:t>in Germany </a:t>
            </a:r>
            <a:r>
              <a:rPr dirty="0" sz="800" spc="-5">
                <a:latin typeface="Arial"/>
                <a:cs typeface="Arial"/>
              </a:rPr>
              <a:t>and other countries. </a:t>
            </a:r>
            <a:r>
              <a:rPr dirty="0" sz="80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other product and service </a:t>
            </a:r>
            <a:r>
              <a:rPr dirty="0" sz="800">
                <a:latin typeface="Arial"/>
                <a:cs typeface="Arial"/>
              </a:rPr>
              <a:t>names  mentioned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the trademarks </a:t>
            </a:r>
            <a:r>
              <a:rPr dirty="0" sz="800" spc="-5">
                <a:latin typeface="Arial"/>
                <a:cs typeface="Arial"/>
              </a:rPr>
              <a:t>of their respective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companies.</a:t>
            </a:r>
            <a:endParaRPr sz="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800">
                <a:latin typeface="Arial"/>
                <a:cs typeface="Arial"/>
              </a:rPr>
              <a:t>See </a:t>
            </a:r>
            <a:r>
              <a:rPr dirty="0" u="sng" sz="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www.sap.com/corporate-en/legal/copyright/index.epx</a:t>
            </a:r>
            <a:r>
              <a:rPr dirty="0" sz="800" spc="-5">
                <a:solidFill>
                  <a:srgbClr val="008FD2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800" spc="-5">
                <a:latin typeface="Arial"/>
                <a:cs typeface="Arial"/>
              </a:rPr>
              <a:t>for additional trademark </a:t>
            </a:r>
            <a:r>
              <a:rPr dirty="0" sz="800">
                <a:latin typeface="Arial"/>
                <a:cs typeface="Arial"/>
              </a:rPr>
              <a:t>information </a:t>
            </a:r>
            <a:r>
              <a:rPr dirty="0" sz="800" spc="-5">
                <a:latin typeface="Arial"/>
                <a:cs typeface="Arial"/>
              </a:rPr>
              <a:t>and</a:t>
            </a:r>
            <a:r>
              <a:rPr dirty="0" sz="800" spc="1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notices.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24" y="2446401"/>
            <a:ext cx="1734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EFAB00"/>
                </a:solidFill>
                <a:latin typeface="Arial"/>
                <a:cs typeface="Arial"/>
                <a:hlinkClick r:id="rId3"/>
              </a:rPr>
              <a:t>www.sap.com</a:t>
            </a:r>
            <a:r>
              <a:rPr dirty="0" sz="1100" spc="-5" b="1">
                <a:latin typeface="Arial"/>
                <a:cs typeface="Arial"/>
                <a:hlinkClick r:id="rId3"/>
              </a:rPr>
              <a:t>/contactsap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2072" y="1749551"/>
            <a:ext cx="364236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3807" y="1749551"/>
            <a:ext cx="361188" cy="362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4020" y="1749551"/>
            <a:ext cx="362712" cy="36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32" y="1749551"/>
            <a:ext cx="362712" cy="36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444" y="1749551"/>
            <a:ext cx="362712" cy="362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0524" y="1445768"/>
            <a:ext cx="10820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Follow all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8671" y="6217920"/>
            <a:ext cx="1964435" cy="355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681" y="4383404"/>
            <a:ext cx="3116580" cy="19005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 spc="-5" b="1">
                <a:latin typeface="Arial"/>
                <a:cs typeface="Arial"/>
              </a:rPr>
              <a:t>Use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5" b="1">
                <a:latin typeface="Arial"/>
                <a:cs typeface="Arial"/>
              </a:rPr>
              <a:t> service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One </a:t>
            </a:r>
            <a:r>
              <a:rPr dirty="0" sz="1800">
                <a:latin typeface="Arial"/>
                <a:cs typeface="Arial"/>
              </a:rPr>
              <a:t>service </a:t>
            </a:r>
            <a:r>
              <a:rPr dirty="0" sz="1800" spc="5">
                <a:latin typeface="Arial"/>
                <a:cs typeface="Arial"/>
              </a:rPr>
              <a:t>instance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dirty="0" sz="1800" spc="5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from </a:t>
            </a:r>
            <a:r>
              <a:rPr dirty="0" sz="1800" spc="5">
                <a:latin typeface="Arial"/>
                <a:cs typeface="Arial"/>
              </a:rPr>
              <a:t>multiple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5">
                <a:latin typeface="Arial"/>
                <a:cs typeface="Arial"/>
              </a:rPr>
              <a:t>some </a:t>
            </a:r>
            <a:r>
              <a:rPr dirty="0" sz="1800">
                <a:latin typeface="Arial"/>
                <a:cs typeface="Arial"/>
              </a:rPr>
              <a:t>services, there</a:t>
            </a:r>
            <a:r>
              <a:rPr dirty="0" sz="1800" spc="-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  libraries that </a:t>
            </a:r>
            <a:r>
              <a:rPr dirty="0" sz="1800" spc="5">
                <a:latin typeface="Arial"/>
                <a:cs typeface="Arial"/>
              </a:rPr>
              <a:t>ease </a:t>
            </a:r>
            <a:r>
              <a:rPr dirty="0" sz="1800">
                <a:latin typeface="Arial"/>
                <a:cs typeface="Arial"/>
              </a:rPr>
              <a:t>service  consumption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6729" y="4383404"/>
            <a:ext cx="3063240" cy="16262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 b="1">
                <a:latin typeface="Arial"/>
                <a:cs typeface="Arial"/>
              </a:rPr>
              <a:t>Bind </a:t>
            </a:r>
            <a:r>
              <a:rPr dirty="0" sz="1800" spc="-5" b="1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Bind service instance to</a:t>
            </a:r>
            <a:r>
              <a:rPr dirty="0" sz="1800" spc="-1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 marL="192405" marR="28384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Credentials of the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service  instance are added to  </a:t>
            </a:r>
            <a:r>
              <a:rPr dirty="0" sz="1800" spc="-15">
                <a:latin typeface="Arial"/>
                <a:cs typeface="Arial"/>
              </a:rPr>
              <a:t>VCAP_VARIABLES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347" y="4383404"/>
            <a:ext cx="3543935" cy="16262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 spc="-5" b="1">
                <a:latin typeface="Arial"/>
                <a:cs typeface="Arial"/>
              </a:rPr>
              <a:t>Create service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Select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service and service</a:t>
            </a:r>
            <a:r>
              <a:rPr dirty="0" sz="1800" spc="-1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and create the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Provisions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dedicated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resource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53679" y="1642949"/>
            <a:ext cx="616550" cy="67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6375" y="2657094"/>
            <a:ext cx="634432" cy="449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53679" y="3093797"/>
            <a:ext cx="616550" cy="67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7333" y="3778072"/>
            <a:ext cx="11258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3239" y="2557504"/>
            <a:ext cx="613948" cy="676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54626" y="3337052"/>
            <a:ext cx="1126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3582" y="3337052"/>
            <a:ext cx="8832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service  </a:t>
            </a:r>
            <a:r>
              <a:rPr dirty="0" sz="180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31071" y="2297429"/>
            <a:ext cx="636583" cy="449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387333" y="2328417"/>
            <a:ext cx="2957830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2087245">
              <a:lnSpc>
                <a:spcPct val="100000"/>
              </a:lnSpc>
              <a:spcBef>
                <a:spcPts val="1470"/>
              </a:spcBef>
            </a:pPr>
            <a:r>
              <a:rPr dirty="0" sz="180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208724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3871" y="2703219"/>
            <a:ext cx="466344" cy="357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31631" y="2657094"/>
            <a:ext cx="634432" cy="449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61505" y="3337052"/>
            <a:ext cx="8832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service  </a:t>
            </a:r>
            <a:r>
              <a:rPr dirty="0" sz="180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78568" y="2097023"/>
            <a:ext cx="256540" cy="1405255"/>
          </a:xfrm>
          <a:custGeom>
            <a:avLst/>
            <a:gdLst/>
            <a:ahLst/>
            <a:cxnLst/>
            <a:rect l="l" t="t" r="r" b="b"/>
            <a:pathLst>
              <a:path w="256540" h="1405254">
                <a:moveTo>
                  <a:pt x="0" y="0"/>
                </a:moveTo>
                <a:lnTo>
                  <a:pt x="49845" y="3478"/>
                </a:lnTo>
                <a:lnTo>
                  <a:pt x="90535" y="12969"/>
                </a:lnTo>
                <a:lnTo>
                  <a:pt x="117961" y="27056"/>
                </a:lnTo>
                <a:lnTo>
                  <a:pt x="128015" y="44323"/>
                </a:lnTo>
                <a:lnTo>
                  <a:pt x="128015" y="658240"/>
                </a:lnTo>
                <a:lnTo>
                  <a:pt x="138070" y="675507"/>
                </a:lnTo>
                <a:lnTo>
                  <a:pt x="165496" y="689594"/>
                </a:lnTo>
                <a:lnTo>
                  <a:pt x="206186" y="699085"/>
                </a:lnTo>
                <a:lnTo>
                  <a:pt x="256031" y="702563"/>
                </a:lnTo>
                <a:lnTo>
                  <a:pt x="206186" y="706042"/>
                </a:lnTo>
                <a:lnTo>
                  <a:pt x="165496" y="715533"/>
                </a:lnTo>
                <a:lnTo>
                  <a:pt x="138070" y="729620"/>
                </a:lnTo>
                <a:lnTo>
                  <a:pt x="128015" y="746887"/>
                </a:lnTo>
                <a:lnTo>
                  <a:pt x="128015" y="1360804"/>
                </a:lnTo>
                <a:lnTo>
                  <a:pt x="117961" y="1378071"/>
                </a:lnTo>
                <a:lnTo>
                  <a:pt x="90535" y="1392158"/>
                </a:lnTo>
                <a:lnTo>
                  <a:pt x="49845" y="1401649"/>
                </a:lnTo>
                <a:lnTo>
                  <a:pt x="0" y="140512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7593" y="243916"/>
            <a:ext cx="467169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2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pc="-5"/>
              <a:t>Runtime-agnostic </a:t>
            </a:r>
            <a:r>
              <a:rPr dirty="0" spc="-10"/>
              <a:t>services</a:t>
            </a:r>
            <a:r>
              <a:rPr dirty="0" spc="25"/>
              <a:t> </a:t>
            </a:r>
            <a:r>
              <a:rPr dirty="0" spc="-5"/>
              <a:t>model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651" y="1772411"/>
            <a:ext cx="402590" cy="387350"/>
          </a:xfrm>
          <a:custGeom>
            <a:avLst/>
            <a:gdLst/>
            <a:ahLst/>
            <a:cxnLst/>
            <a:rect l="l" t="t" r="r" b="b"/>
            <a:pathLst>
              <a:path w="402590" h="387350">
                <a:moveTo>
                  <a:pt x="0" y="193548"/>
                </a:moveTo>
                <a:lnTo>
                  <a:pt x="5313" y="149156"/>
                </a:lnTo>
                <a:lnTo>
                  <a:pt x="20447" y="108412"/>
                </a:lnTo>
                <a:lnTo>
                  <a:pt x="44195" y="72476"/>
                </a:lnTo>
                <a:lnTo>
                  <a:pt x="75348" y="42507"/>
                </a:lnTo>
                <a:lnTo>
                  <a:pt x="112700" y="19665"/>
                </a:lnTo>
                <a:lnTo>
                  <a:pt x="155042" y="5109"/>
                </a:lnTo>
                <a:lnTo>
                  <a:pt x="201167" y="0"/>
                </a:lnTo>
                <a:lnTo>
                  <a:pt x="247293" y="5109"/>
                </a:lnTo>
                <a:lnTo>
                  <a:pt x="289635" y="19665"/>
                </a:lnTo>
                <a:lnTo>
                  <a:pt x="326987" y="42507"/>
                </a:lnTo>
                <a:lnTo>
                  <a:pt x="358140" y="72476"/>
                </a:lnTo>
                <a:lnTo>
                  <a:pt x="381888" y="108412"/>
                </a:lnTo>
                <a:lnTo>
                  <a:pt x="397022" y="149156"/>
                </a:lnTo>
                <a:lnTo>
                  <a:pt x="402336" y="193548"/>
                </a:lnTo>
                <a:lnTo>
                  <a:pt x="397022" y="237939"/>
                </a:lnTo>
                <a:lnTo>
                  <a:pt x="381888" y="278683"/>
                </a:lnTo>
                <a:lnTo>
                  <a:pt x="358140" y="314619"/>
                </a:lnTo>
                <a:lnTo>
                  <a:pt x="326987" y="344588"/>
                </a:lnTo>
                <a:lnTo>
                  <a:pt x="289635" y="367430"/>
                </a:lnTo>
                <a:lnTo>
                  <a:pt x="247293" y="381986"/>
                </a:lnTo>
                <a:lnTo>
                  <a:pt x="201167" y="387096"/>
                </a:lnTo>
                <a:lnTo>
                  <a:pt x="155042" y="381986"/>
                </a:lnTo>
                <a:lnTo>
                  <a:pt x="112700" y="367430"/>
                </a:lnTo>
                <a:lnTo>
                  <a:pt x="75348" y="344588"/>
                </a:lnTo>
                <a:lnTo>
                  <a:pt x="44195" y="314619"/>
                </a:lnTo>
                <a:lnTo>
                  <a:pt x="20447" y="278683"/>
                </a:lnTo>
                <a:lnTo>
                  <a:pt x="5313" y="237939"/>
                </a:lnTo>
                <a:lnTo>
                  <a:pt x="0" y="193548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73852" y="2442972"/>
            <a:ext cx="402590" cy="390525"/>
          </a:xfrm>
          <a:custGeom>
            <a:avLst/>
            <a:gdLst/>
            <a:ahLst/>
            <a:cxnLst/>
            <a:rect l="l" t="t" r="r" b="b"/>
            <a:pathLst>
              <a:path w="402589" h="390525">
                <a:moveTo>
                  <a:pt x="0" y="195072"/>
                </a:moveTo>
                <a:lnTo>
                  <a:pt x="5311" y="150356"/>
                </a:lnTo>
                <a:lnTo>
                  <a:pt x="20442" y="109301"/>
                </a:lnTo>
                <a:lnTo>
                  <a:pt x="44187" y="73080"/>
                </a:lnTo>
                <a:lnTo>
                  <a:pt x="75338" y="42867"/>
                </a:lnTo>
                <a:lnTo>
                  <a:pt x="112689" y="19834"/>
                </a:lnTo>
                <a:lnTo>
                  <a:pt x="155034" y="5154"/>
                </a:lnTo>
                <a:lnTo>
                  <a:pt x="201168" y="0"/>
                </a:lnTo>
                <a:lnTo>
                  <a:pt x="247301" y="5154"/>
                </a:lnTo>
                <a:lnTo>
                  <a:pt x="289646" y="19834"/>
                </a:lnTo>
                <a:lnTo>
                  <a:pt x="326997" y="42867"/>
                </a:lnTo>
                <a:lnTo>
                  <a:pt x="358148" y="73080"/>
                </a:lnTo>
                <a:lnTo>
                  <a:pt x="381893" y="109301"/>
                </a:lnTo>
                <a:lnTo>
                  <a:pt x="397024" y="150356"/>
                </a:lnTo>
                <a:lnTo>
                  <a:pt x="402336" y="195072"/>
                </a:lnTo>
                <a:lnTo>
                  <a:pt x="397024" y="239787"/>
                </a:lnTo>
                <a:lnTo>
                  <a:pt x="381893" y="280842"/>
                </a:lnTo>
                <a:lnTo>
                  <a:pt x="358148" y="317063"/>
                </a:lnTo>
                <a:lnTo>
                  <a:pt x="326997" y="347276"/>
                </a:lnTo>
                <a:lnTo>
                  <a:pt x="289646" y="370309"/>
                </a:lnTo>
                <a:lnTo>
                  <a:pt x="247301" y="384989"/>
                </a:lnTo>
                <a:lnTo>
                  <a:pt x="201168" y="390143"/>
                </a:lnTo>
                <a:lnTo>
                  <a:pt x="155034" y="384989"/>
                </a:lnTo>
                <a:lnTo>
                  <a:pt x="112689" y="370309"/>
                </a:lnTo>
                <a:lnTo>
                  <a:pt x="75338" y="347276"/>
                </a:lnTo>
                <a:lnTo>
                  <a:pt x="44187" y="317063"/>
                </a:lnTo>
                <a:lnTo>
                  <a:pt x="20442" y="280842"/>
                </a:lnTo>
                <a:lnTo>
                  <a:pt x="5311" y="239787"/>
                </a:lnTo>
                <a:lnTo>
                  <a:pt x="0" y="195072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92470" y="2465908"/>
            <a:ext cx="16637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EFAB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34069" y="3523234"/>
            <a:ext cx="5267960" cy="2838450"/>
            <a:chOff x="6434069" y="3523234"/>
            <a:chExt cx="5267960" cy="2838450"/>
          </a:xfrm>
        </p:grpSpPr>
        <p:sp>
          <p:nvSpPr>
            <p:cNvPr id="6" name="object 6"/>
            <p:cNvSpPr/>
            <p:nvPr/>
          </p:nvSpPr>
          <p:spPr>
            <a:xfrm>
              <a:off x="6448039" y="3537204"/>
              <a:ext cx="5240020" cy="2810510"/>
            </a:xfrm>
            <a:custGeom>
              <a:avLst/>
              <a:gdLst/>
              <a:ahLst/>
              <a:cxnLst/>
              <a:rect l="l" t="t" r="r" b="b"/>
              <a:pathLst>
                <a:path w="5240020" h="2810510">
                  <a:moveTo>
                    <a:pt x="903228" y="0"/>
                  </a:moveTo>
                  <a:lnTo>
                    <a:pt x="5239516" y="8255"/>
                  </a:lnTo>
                  <a:lnTo>
                    <a:pt x="5239516" y="2810256"/>
                  </a:lnTo>
                  <a:lnTo>
                    <a:pt x="2417" y="2810256"/>
                  </a:lnTo>
                  <a:lnTo>
                    <a:pt x="2409" y="2759006"/>
                  </a:lnTo>
                  <a:lnTo>
                    <a:pt x="2388" y="2707742"/>
                  </a:lnTo>
                  <a:lnTo>
                    <a:pt x="2354" y="2656465"/>
                  </a:lnTo>
                  <a:lnTo>
                    <a:pt x="2308" y="2605176"/>
                  </a:lnTo>
                  <a:lnTo>
                    <a:pt x="2251" y="2553875"/>
                  </a:lnTo>
                  <a:lnTo>
                    <a:pt x="2183" y="2502564"/>
                  </a:lnTo>
                  <a:lnTo>
                    <a:pt x="2107" y="2451243"/>
                  </a:lnTo>
                  <a:lnTo>
                    <a:pt x="2022" y="2399913"/>
                  </a:lnTo>
                  <a:lnTo>
                    <a:pt x="1930" y="2348576"/>
                  </a:lnTo>
                  <a:lnTo>
                    <a:pt x="1832" y="2297233"/>
                  </a:lnTo>
                  <a:lnTo>
                    <a:pt x="1728" y="2245883"/>
                  </a:lnTo>
                  <a:lnTo>
                    <a:pt x="1620" y="2194529"/>
                  </a:lnTo>
                  <a:lnTo>
                    <a:pt x="1508" y="2143171"/>
                  </a:lnTo>
                  <a:lnTo>
                    <a:pt x="1394" y="2091810"/>
                  </a:lnTo>
                  <a:lnTo>
                    <a:pt x="1279" y="2040447"/>
                  </a:lnTo>
                  <a:lnTo>
                    <a:pt x="1163" y="1989083"/>
                  </a:lnTo>
                  <a:lnTo>
                    <a:pt x="1047" y="1937719"/>
                  </a:lnTo>
                  <a:lnTo>
                    <a:pt x="932" y="1886356"/>
                  </a:lnTo>
                  <a:lnTo>
                    <a:pt x="820" y="1834994"/>
                  </a:lnTo>
                  <a:lnTo>
                    <a:pt x="711" y="1783636"/>
                  </a:lnTo>
                  <a:lnTo>
                    <a:pt x="607" y="1732281"/>
                  </a:lnTo>
                  <a:lnTo>
                    <a:pt x="507" y="1680931"/>
                  </a:lnTo>
                  <a:lnTo>
                    <a:pt x="414" y="1629586"/>
                  </a:lnTo>
                  <a:lnTo>
                    <a:pt x="327" y="1578248"/>
                  </a:lnTo>
                  <a:lnTo>
                    <a:pt x="249" y="1526917"/>
                  </a:lnTo>
                  <a:lnTo>
                    <a:pt x="179" y="1475595"/>
                  </a:lnTo>
                  <a:lnTo>
                    <a:pt x="120" y="1424282"/>
                  </a:lnTo>
                  <a:lnTo>
                    <a:pt x="71" y="1372980"/>
                  </a:lnTo>
                  <a:lnTo>
                    <a:pt x="34" y="1321688"/>
                  </a:lnTo>
                  <a:lnTo>
                    <a:pt x="10" y="1270409"/>
                  </a:lnTo>
                  <a:lnTo>
                    <a:pt x="0" y="1219143"/>
                  </a:lnTo>
                  <a:lnTo>
                    <a:pt x="4" y="1167892"/>
                  </a:lnTo>
                </a:path>
              </a:pathLst>
            </a:custGeom>
            <a:ln w="2743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70519" y="4632960"/>
              <a:ext cx="1124712" cy="6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975729" y="5435600"/>
            <a:ext cx="1059815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381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SAP </a:t>
            </a:r>
            <a:r>
              <a:rPr dirty="0" sz="1400" spc="-10" i="1">
                <a:latin typeface="Arial"/>
                <a:cs typeface="Arial"/>
              </a:rPr>
              <a:t>Cloud  </a:t>
            </a:r>
            <a:r>
              <a:rPr dirty="0" sz="1400" spc="-10" i="1">
                <a:latin typeface="Arial"/>
                <a:cs typeface="Arial"/>
              </a:rPr>
              <a:t>Platform  </a:t>
            </a:r>
            <a:r>
              <a:rPr dirty="0" sz="1400" spc="-5" i="1">
                <a:latin typeface="Arial"/>
                <a:cs typeface="Arial"/>
              </a:rPr>
              <a:t>A</a:t>
            </a:r>
            <a:r>
              <a:rPr dirty="0" sz="1400" spc="-15" i="1">
                <a:latin typeface="Arial"/>
                <a:cs typeface="Arial"/>
              </a:rPr>
              <a:t>d</a:t>
            </a:r>
            <a:r>
              <a:rPr dirty="0" sz="1400" spc="-45" i="1">
                <a:latin typeface="Arial"/>
                <a:cs typeface="Arial"/>
              </a:rPr>
              <a:t>m</a:t>
            </a:r>
            <a:r>
              <a:rPr dirty="0" sz="1400" spc="-5" i="1">
                <a:latin typeface="Arial"/>
                <a:cs typeface="Arial"/>
              </a:rPr>
              <a:t>inist</a:t>
            </a:r>
            <a:r>
              <a:rPr dirty="0" sz="1400" spc="-20" i="1">
                <a:latin typeface="Arial"/>
                <a:cs typeface="Arial"/>
              </a:rPr>
              <a:t>r</a:t>
            </a:r>
            <a:r>
              <a:rPr dirty="0" sz="1400" spc="-15" i="1">
                <a:latin typeface="Arial"/>
                <a:cs typeface="Arial"/>
              </a:rPr>
              <a:t>a</a:t>
            </a:r>
            <a:r>
              <a:rPr dirty="0" sz="1400" spc="-5" i="1">
                <a:latin typeface="Arial"/>
                <a:cs typeface="Arial"/>
              </a:rPr>
              <a:t>t</a:t>
            </a:r>
            <a:r>
              <a:rPr dirty="0" sz="1400" spc="-15" i="1">
                <a:latin typeface="Arial"/>
                <a:cs typeface="Arial"/>
              </a:rPr>
              <a:t>o</a:t>
            </a:r>
            <a:r>
              <a:rPr dirty="0" sz="1400" spc="-5" i="1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5700" y="5789472"/>
            <a:ext cx="112649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Various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target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runtimes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2341" y="3705555"/>
            <a:ext cx="7893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EFAB00"/>
                </a:solidFill>
                <a:latin typeface="Arial"/>
                <a:cs typeface="Arial"/>
              </a:rPr>
              <a:t>Deploy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25825" y="3559936"/>
            <a:ext cx="1372235" cy="335915"/>
            <a:chOff x="3425825" y="3559936"/>
            <a:chExt cx="1372235" cy="335915"/>
          </a:xfrm>
        </p:grpSpPr>
        <p:sp>
          <p:nvSpPr>
            <p:cNvPr id="12" name="object 12"/>
            <p:cNvSpPr/>
            <p:nvPr/>
          </p:nvSpPr>
          <p:spPr>
            <a:xfrm>
              <a:off x="3429000" y="3892295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0">
                  <a:moveTo>
                    <a:pt x="0" y="0"/>
                  </a:moveTo>
                  <a:lnTo>
                    <a:pt x="267842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38016" y="3563111"/>
              <a:ext cx="856615" cy="292735"/>
            </a:xfrm>
            <a:custGeom>
              <a:avLst/>
              <a:gdLst/>
              <a:ahLst/>
              <a:cxnLst/>
              <a:rect l="l" t="t" r="r" b="b"/>
              <a:pathLst>
                <a:path w="856614" h="292735">
                  <a:moveTo>
                    <a:pt x="0" y="292607"/>
                  </a:moveTo>
                  <a:lnTo>
                    <a:pt x="856488" y="292607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29260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18102" y="3630888"/>
            <a:ext cx="499109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40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odu</a:t>
            </a:r>
            <a:r>
              <a:rPr dirty="0" sz="1200" spc="15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15969" y="3642233"/>
            <a:ext cx="866140" cy="295910"/>
            <a:chOff x="3815969" y="3642233"/>
            <a:chExt cx="866140" cy="295910"/>
          </a:xfrm>
        </p:grpSpPr>
        <p:sp>
          <p:nvSpPr>
            <p:cNvPr id="16" name="object 16"/>
            <p:cNvSpPr/>
            <p:nvPr/>
          </p:nvSpPr>
          <p:spPr>
            <a:xfrm>
              <a:off x="3819144" y="3645408"/>
              <a:ext cx="859790" cy="289560"/>
            </a:xfrm>
            <a:custGeom>
              <a:avLst/>
              <a:gdLst/>
              <a:ahLst/>
              <a:cxnLst/>
              <a:rect l="l" t="t" r="r" b="b"/>
              <a:pathLst>
                <a:path w="859789" h="289560">
                  <a:moveTo>
                    <a:pt x="859536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859536" y="289560"/>
                  </a:lnTo>
                  <a:lnTo>
                    <a:pt x="859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19144" y="3645408"/>
              <a:ext cx="859790" cy="289560"/>
            </a:xfrm>
            <a:custGeom>
              <a:avLst/>
              <a:gdLst/>
              <a:ahLst/>
              <a:cxnLst/>
              <a:rect l="l" t="t" r="r" b="b"/>
              <a:pathLst>
                <a:path w="859789" h="289560">
                  <a:moveTo>
                    <a:pt x="0" y="289560"/>
                  </a:moveTo>
                  <a:lnTo>
                    <a:pt x="859536" y="289560"/>
                  </a:lnTo>
                  <a:lnTo>
                    <a:pt x="859536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000500" y="3712930"/>
            <a:ext cx="499109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40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odu</a:t>
            </a:r>
            <a:r>
              <a:rPr dirty="0" sz="1200" spc="15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77567" y="2313432"/>
            <a:ext cx="2774315" cy="942340"/>
            <a:chOff x="1877567" y="2313432"/>
            <a:chExt cx="2774315" cy="942340"/>
          </a:xfrm>
        </p:grpSpPr>
        <p:sp>
          <p:nvSpPr>
            <p:cNvPr id="20" name="object 20"/>
            <p:cNvSpPr/>
            <p:nvPr/>
          </p:nvSpPr>
          <p:spPr>
            <a:xfrm>
              <a:off x="1877567" y="2313432"/>
              <a:ext cx="1539240" cy="941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91711" y="2557272"/>
              <a:ext cx="856615" cy="289560"/>
            </a:xfrm>
            <a:custGeom>
              <a:avLst/>
              <a:gdLst/>
              <a:ahLst/>
              <a:cxnLst/>
              <a:rect l="l" t="t" r="r" b="b"/>
              <a:pathLst>
                <a:path w="856614" h="289560">
                  <a:moveTo>
                    <a:pt x="0" y="289560"/>
                  </a:moveTo>
                  <a:lnTo>
                    <a:pt x="856488" y="289560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970909" y="2623524"/>
            <a:ext cx="499109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40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odu</a:t>
            </a:r>
            <a:r>
              <a:rPr dirty="0" sz="1200" spc="15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39823" y="2636520"/>
            <a:ext cx="2905125" cy="295910"/>
            <a:chOff x="1639823" y="2636520"/>
            <a:chExt cx="2905125" cy="295910"/>
          </a:xfrm>
        </p:grpSpPr>
        <p:sp>
          <p:nvSpPr>
            <p:cNvPr id="24" name="object 24"/>
            <p:cNvSpPr/>
            <p:nvPr/>
          </p:nvSpPr>
          <p:spPr>
            <a:xfrm>
              <a:off x="3685031" y="2639568"/>
              <a:ext cx="856615" cy="289560"/>
            </a:xfrm>
            <a:custGeom>
              <a:avLst/>
              <a:gdLst/>
              <a:ahLst/>
              <a:cxnLst/>
              <a:rect l="l" t="t" r="r" b="b"/>
              <a:pathLst>
                <a:path w="856614" h="289560">
                  <a:moveTo>
                    <a:pt x="856488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856488" y="289560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85031" y="2639568"/>
              <a:ext cx="856615" cy="289560"/>
            </a:xfrm>
            <a:custGeom>
              <a:avLst/>
              <a:gdLst/>
              <a:ahLst/>
              <a:cxnLst/>
              <a:rect l="l" t="t" r="r" b="b"/>
              <a:pathLst>
                <a:path w="856614" h="289560">
                  <a:moveTo>
                    <a:pt x="0" y="289560"/>
                  </a:moveTo>
                  <a:lnTo>
                    <a:pt x="856488" y="289560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39823" y="2782824"/>
              <a:ext cx="2044700" cy="0"/>
            </a:xfrm>
            <a:custGeom>
              <a:avLst/>
              <a:gdLst/>
              <a:ahLst/>
              <a:cxnLst/>
              <a:rect l="l" t="t" r="r" b="b"/>
              <a:pathLst>
                <a:path w="2044700" h="0">
                  <a:moveTo>
                    <a:pt x="1776984" y="0"/>
                  </a:moveTo>
                  <a:lnTo>
                    <a:pt x="2044700" y="0"/>
                  </a:lnTo>
                </a:path>
                <a:path w="2044700" h="0">
                  <a:moveTo>
                    <a:pt x="0" y="0"/>
                  </a:moveTo>
                  <a:lnTo>
                    <a:pt x="23583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636648" y="3429000"/>
            <a:ext cx="2920365" cy="929640"/>
            <a:chOff x="1636648" y="3429000"/>
            <a:chExt cx="2920365" cy="929640"/>
          </a:xfrm>
        </p:grpSpPr>
        <p:sp>
          <p:nvSpPr>
            <p:cNvPr id="28" name="object 28"/>
            <p:cNvSpPr/>
            <p:nvPr/>
          </p:nvSpPr>
          <p:spPr>
            <a:xfrm>
              <a:off x="3697223" y="3749040"/>
              <a:ext cx="856615" cy="289560"/>
            </a:xfrm>
            <a:custGeom>
              <a:avLst/>
              <a:gdLst/>
              <a:ahLst/>
              <a:cxnLst/>
              <a:rect l="l" t="t" r="r" b="b"/>
              <a:pathLst>
                <a:path w="856614" h="289560">
                  <a:moveTo>
                    <a:pt x="856488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856488" y="289560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97223" y="3749040"/>
              <a:ext cx="856615" cy="289560"/>
            </a:xfrm>
            <a:custGeom>
              <a:avLst/>
              <a:gdLst/>
              <a:ahLst/>
              <a:cxnLst/>
              <a:rect l="l" t="t" r="r" b="b"/>
              <a:pathLst>
                <a:path w="856614" h="289560">
                  <a:moveTo>
                    <a:pt x="0" y="289560"/>
                  </a:moveTo>
                  <a:lnTo>
                    <a:pt x="856488" y="289560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65375" y="3429000"/>
              <a:ext cx="1563624" cy="929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39823" y="3892295"/>
              <a:ext cx="224790" cy="0"/>
            </a:xfrm>
            <a:custGeom>
              <a:avLst/>
              <a:gdLst/>
              <a:ahLst/>
              <a:cxnLst/>
              <a:rect l="l" t="t" r="r" b="b"/>
              <a:pathLst>
                <a:path w="224789" h="0">
                  <a:moveTo>
                    <a:pt x="0" y="0"/>
                  </a:moveTo>
                  <a:lnTo>
                    <a:pt x="224281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19683" y="1632204"/>
            <a:ext cx="4947285" cy="2865120"/>
          </a:xfrm>
          <a:prstGeom prst="rect">
            <a:avLst/>
          </a:prstGeom>
          <a:ln w="29082">
            <a:solidFill>
              <a:srgbClr val="000000"/>
            </a:solidFill>
          </a:ln>
        </p:spPr>
        <p:txBody>
          <a:bodyPr wrap="square" lIns="0" tIns="190500" rIns="0" bIns="0" rtlCol="0" vert="horz">
            <a:spAutoFit/>
          </a:bodyPr>
          <a:lstStyle/>
          <a:p>
            <a:pPr marL="254635">
              <a:lnSpc>
                <a:spcPct val="100000"/>
              </a:lnSpc>
              <a:spcBef>
                <a:spcPts val="1500"/>
              </a:spcBef>
              <a:tabLst>
                <a:tab pos="628015" algn="l"/>
              </a:tabLst>
            </a:pPr>
            <a:r>
              <a:rPr dirty="0" baseline="4166" sz="3000" spc="-7" b="1">
                <a:solidFill>
                  <a:srgbClr val="EFAB00"/>
                </a:solidFill>
                <a:latin typeface="Arial"/>
                <a:cs typeface="Arial"/>
              </a:rPr>
              <a:t>1	</a:t>
            </a:r>
            <a:r>
              <a:rPr dirty="0" sz="1800" spc="-5" b="1">
                <a:solidFill>
                  <a:srgbClr val="EFAB00"/>
                </a:solidFill>
                <a:latin typeface="Arial"/>
                <a:cs typeface="Arial"/>
              </a:rPr>
              <a:t>Develop &amp;</a:t>
            </a:r>
            <a:r>
              <a:rPr dirty="0" sz="1800" spc="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EFAB00"/>
                </a:solidFill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3305175">
              <a:lnSpc>
                <a:spcPct val="100000"/>
              </a:lnSpc>
              <a:spcBef>
                <a:spcPts val="1655"/>
              </a:spcBef>
            </a:pPr>
            <a:r>
              <a:rPr dirty="0" sz="1400" spc="-1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1220"/>
              </a:spcBef>
            </a:pPr>
            <a:r>
              <a:rPr dirty="0" sz="1400" spc="-10" i="1"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  <a:p>
            <a:pPr marL="1560830">
              <a:lnSpc>
                <a:spcPts val="1675"/>
              </a:lnSpc>
              <a:spcBef>
                <a:spcPts val="760"/>
              </a:spcBef>
            </a:pPr>
            <a:r>
              <a:rPr dirty="0" sz="1400" spc="-15" b="1">
                <a:latin typeface="Arial"/>
                <a:cs typeface="Arial"/>
              </a:rPr>
              <a:t>SAP </a:t>
            </a:r>
            <a:r>
              <a:rPr dirty="0" sz="1400" spc="-10" b="1">
                <a:latin typeface="Arial"/>
                <a:cs typeface="Arial"/>
              </a:rPr>
              <a:t>Web</a:t>
            </a:r>
            <a:r>
              <a:rPr dirty="0" sz="1400" spc="6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IDE</a:t>
            </a:r>
            <a:endParaRPr sz="1400">
              <a:latin typeface="Arial"/>
              <a:cs typeface="Arial"/>
            </a:endParaRPr>
          </a:p>
          <a:p>
            <a:pPr marL="3316604">
              <a:lnSpc>
                <a:spcPts val="1675"/>
              </a:lnSpc>
            </a:pPr>
            <a:r>
              <a:rPr dirty="0" sz="1400" spc="-1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6517" y="2480309"/>
            <a:ext cx="85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EFAB00"/>
                </a:solidFill>
                <a:latin typeface="Arial"/>
                <a:cs typeface="Arial"/>
              </a:rPr>
              <a:t>Archive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4672" y="2527495"/>
            <a:ext cx="688848" cy="477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8848" y="3416808"/>
            <a:ext cx="950976" cy="954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4861559" y="2648711"/>
            <a:ext cx="6385560" cy="3075305"/>
            <a:chOff x="4861559" y="2648711"/>
            <a:chExt cx="6385560" cy="3075305"/>
          </a:xfrm>
        </p:grpSpPr>
        <p:sp>
          <p:nvSpPr>
            <p:cNvPr id="37" name="object 37"/>
            <p:cNvSpPr/>
            <p:nvPr/>
          </p:nvSpPr>
          <p:spPr>
            <a:xfrm>
              <a:off x="5422391" y="3313175"/>
              <a:ext cx="1935480" cy="1112520"/>
            </a:xfrm>
            <a:custGeom>
              <a:avLst/>
              <a:gdLst/>
              <a:ahLst/>
              <a:cxnLst/>
              <a:rect l="l" t="t" r="r" b="b"/>
              <a:pathLst>
                <a:path w="1935479" h="1112520">
                  <a:moveTo>
                    <a:pt x="1935480" y="0"/>
                  </a:moveTo>
                  <a:lnTo>
                    <a:pt x="0" y="0"/>
                  </a:lnTo>
                  <a:lnTo>
                    <a:pt x="0" y="1112520"/>
                  </a:lnTo>
                  <a:lnTo>
                    <a:pt x="1935480" y="1112520"/>
                  </a:lnTo>
                  <a:lnTo>
                    <a:pt x="1935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861559" y="2648711"/>
              <a:ext cx="2441447" cy="24414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921751" y="4291583"/>
              <a:ext cx="765048" cy="765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631423" y="4532376"/>
              <a:ext cx="615696" cy="6400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134600" y="3941314"/>
              <a:ext cx="420623" cy="4353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156258" y="5288531"/>
              <a:ext cx="423098" cy="4353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66659" y="3668267"/>
              <a:ext cx="402590" cy="387350"/>
            </a:xfrm>
            <a:custGeom>
              <a:avLst/>
              <a:gdLst/>
              <a:ahLst/>
              <a:cxnLst/>
              <a:rect l="l" t="t" r="r" b="b"/>
              <a:pathLst>
                <a:path w="402590" h="387350">
                  <a:moveTo>
                    <a:pt x="0" y="193547"/>
                  </a:moveTo>
                  <a:lnTo>
                    <a:pt x="5311" y="149156"/>
                  </a:lnTo>
                  <a:lnTo>
                    <a:pt x="20442" y="108412"/>
                  </a:lnTo>
                  <a:lnTo>
                    <a:pt x="44187" y="72476"/>
                  </a:lnTo>
                  <a:lnTo>
                    <a:pt x="75338" y="42507"/>
                  </a:lnTo>
                  <a:lnTo>
                    <a:pt x="112689" y="19665"/>
                  </a:lnTo>
                  <a:lnTo>
                    <a:pt x="155034" y="5109"/>
                  </a:lnTo>
                  <a:lnTo>
                    <a:pt x="201168" y="0"/>
                  </a:lnTo>
                  <a:lnTo>
                    <a:pt x="247301" y="5109"/>
                  </a:lnTo>
                  <a:lnTo>
                    <a:pt x="289646" y="19665"/>
                  </a:lnTo>
                  <a:lnTo>
                    <a:pt x="326997" y="42507"/>
                  </a:lnTo>
                  <a:lnTo>
                    <a:pt x="358148" y="72476"/>
                  </a:lnTo>
                  <a:lnTo>
                    <a:pt x="381893" y="108412"/>
                  </a:lnTo>
                  <a:lnTo>
                    <a:pt x="397024" y="149156"/>
                  </a:lnTo>
                  <a:lnTo>
                    <a:pt x="402336" y="193547"/>
                  </a:lnTo>
                  <a:lnTo>
                    <a:pt x="397024" y="237939"/>
                  </a:lnTo>
                  <a:lnTo>
                    <a:pt x="381893" y="278683"/>
                  </a:lnTo>
                  <a:lnTo>
                    <a:pt x="358148" y="314619"/>
                  </a:lnTo>
                  <a:lnTo>
                    <a:pt x="326997" y="344588"/>
                  </a:lnTo>
                  <a:lnTo>
                    <a:pt x="289646" y="367430"/>
                  </a:lnTo>
                  <a:lnTo>
                    <a:pt x="247301" y="381986"/>
                  </a:lnTo>
                  <a:lnTo>
                    <a:pt x="201168" y="387095"/>
                  </a:lnTo>
                  <a:lnTo>
                    <a:pt x="155034" y="381986"/>
                  </a:lnTo>
                  <a:lnTo>
                    <a:pt x="112689" y="367430"/>
                  </a:lnTo>
                  <a:lnTo>
                    <a:pt x="75338" y="344588"/>
                  </a:lnTo>
                  <a:lnTo>
                    <a:pt x="44187" y="314619"/>
                  </a:lnTo>
                  <a:lnTo>
                    <a:pt x="20442" y="278683"/>
                  </a:lnTo>
                  <a:lnTo>
                    <a:pt x="5311" y="237939"/>
                  </a:lnTo>
                  <a:lnTo>
                    <a:pt x="0" y="193547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683754" y="3692144"/>
            <a:ext cx="16637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EFAB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468111" y="4166603"/>
            <a:ext cx="5109845" cy="1161415"/>
            <a:chOff x="5468111" y="4166603"/>
            <a:chExt cx="5109845" cy="1161415"/>
          </a:xfrm>
        </p:grpSpPr>
        <p:sp>
          <p:nvSpPr>
            <p:cNvPr id="46" name="object 46"/>
            <p:cNvSpPr/>
            <p:nvPr/>
          </p:nvSpPr>
          <p:spPr>
            <a:xfrm>
              <a:off x="5468111" y="4166603"/>
              <a:ext cx="491489" cy="3756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928733" y="4482084"/>
              <a:ext cx="649605" cy="742950"/>
            </a:xfrm>
            <a:custGeom>
              <a:avLst/>
              <a:gdLst/>
              <a:ahLst/>
              <a:cxnLst/>
              <a:rect l="l" t="t" r="r" b="b"/>
              <a:pathLst>
                <a:path w="649604" h="742950">
                  <a:moveTo>
                    <a:pt x="649097" y="365760"/>
                  </a:moveTo>
                  <a:lnTo>
                    <a:pt x="636397" y="359410"/>
                  </a:lnTo>
                  <a:lnTo>
                    <a:pt x="572897" y="327660"/>
                  </a:lnTo>
                  <a:lnTo>
                    <a:pt x="572897" y="359410"/>
                  </a:lnTo>
                  <a:lnTo>
                    <a:pt x="558927" y="359410"/>
                  </a:lnTo>
                  <a:lnTo>
                    <a:pt x="529971" y="359537"/>
                  </a:lnTo>
                  <a:lnTo>
                    <a:pt x="449834" y="359664"/>
                  </a:lnTo>
                  <a:lnTo>
                    <a:pt x="393954" y="359664"/>
                  </a:lnTo>
                  <a:lnTo>
                    <a:pt x="384556" y="359791"/>
                  </a:lnTo>
                  <a:lnTo>
                    <a:pt x="367157" y="359791"/>
                  </a:lnTo>
                  <a:lnTo>
                    <a:pt x="359537" y="359918"/>
                  </a:lnTo>
                  <a:lnTo>
                    <a:pt x="346202" y="359918"/>
                  </a:lnTo>
                  <a:lnTo>
                    <a:pt x="340614" y="360045"/>
                  </a:lnTo>
                  <a:lnTo>
                    <a:pt x="326136" y="360045"/>
                  </a:lnTo>
                  <a:lnTo>
                    <a:pt x="325120" y="360172"/>
                  </a:lnTo>
                  <a:lnTo>
                    <a:pt x="323723" y="360172"/>
                  </a:lnTo>
                  <a:lnTo>
                    <a:pt x="322707" y="360299"/>
                  </a:lnTo>
                  <a:lnTo>
                    <a:pt x="317119" y="360299"/>
                  </a:lnTo>
                  <a:lnTo>
                    <a:pt x="313436" y="360426"/>
                  </a:lnTo>
                  <a:lnTo>
                    <a:pt x="289687" y="360426"/>
                  </a:lnTo>
                  <a:lnTo>
                    <a:pt x="282067" y="360553"/>
                  </a:lnTo>
                  <a:lnTo>
                    <a:pt x="264668" y="360553"/>
                  </a:lnTo>
                  <a:lnTo>
                    <a:pt x="255143" y="360680"/>
                  </a:lnTo>
                  <a:lnTo>
                    <a:pt x="223266" y="360807"/>
                  </a:lnTo>
                  <a:lnTo>
                    <a:pt x="103593" y="360921"/>
                  </a:lnTo>
                  <a:lnTo>
                    <a:pt x="122809" y="355727"/>
                  </a:lnTo>
                  <a:lnTo>
                    <a:pt x="142621" y="349377"/>
                  </a:lnTo>
                  <a:lnTo>
                    <a:pt x="181356" y="334137"/>
                  </a:lnTo>
                  <a:lnTo>
                    <a:pt x="218694" y="315722"/>
                  </a:lnTo>
                  <a:lnTo>
                    <a:pt x="254127" y="294513"/>
                  </a:lnTo>
                  <a:lnTo>
                    <a:pt x="287528" y="270510"/>
                  </a:lnTo>
                  <a:lnTo>
                    <a:pt x="318516" y="244348"/>
                  </a:lnTo>
                  <a:lnTo>
                    <a:pt x="346837" y="216281"/>
                  </a:lnTo>
                  <a:lnTo>
                    <a:pt x="372110" y="186182"/>
                  </a:lnTo>
                  <a:lnTo>
                    <a:pt x="393827" y="154559"/>
                  </a:lnTo>
                  <a:lnTo>
                    <a:pt x="419735" y="104775"/>
                  </a:lnTo>
                  <a:lnTo>
                    <a:pt x="428879" y="76174"/>
                  </a:lnTo>
                  <a:lnTo>
                    <a:pt x="461137" y="81280"/>
                  </a:lnTo>
                  <a:lnTo>
                    <a:pt x="454812" y="61341"/>
                  </a:lnTo>
                  <a:lnTo>
                    <a:pt x="435356" y="0"/>
                  </a:lnTo>
                  <a:lnTo>
                    <a:pt x="385826" y="69342"/>
                  </a:lnTo>
                  <a:lnTo>
                    <a:pt x="416445" y="74206"/>
                  </a:lnTo>
                  <a:lnTo>
                    <a:pt x="414401" y="83312"/>
                  </a:lnTo>
                  <a:lnTo>
                    <a:pt x="408051" y="99568"/>
                  </a:lnTo>
                  <a:lnTo>
                    <a:pt x="383286" y="147574"/>
                  </a:lnTo>
                  <a:lnTo>
                    <a:pt x="350266" y="193040"/>
                  </a:lnTo>
                  <a:lnTo>
                    <a:pt x="324231" y="221361"/>
                  </a:lnTo>
                  <a:lnTo>
                    <a:pt x="295402" y="247904"/>
                  </a:lnTo>
                  <a:lnTo>
                    <a:pt x="264033" y="272288"/>
                  </a:lnTo>
                  <a:lnTo>
                    <a:pt x="230378" y="294386"/>
                  </a:lnTo>
                  <a:lnTo>
                    <a:pt x="194818" y="313690"/>
                  </a:lnTo>
                  <a:lnTo>
                    <a:pt x="157734" y="330200"/>
                  </a:lnTo>
                  <a:lnTo>
                    <a:pt x="119380" y="343408"/>
                  </a:lnTo>
                  <a:lnTo>
                    <a:pt x="80137" y="353187"/>
                  </a:lnTo>
                  <a:lnTo>
                    <a:pt x="40386" y="359283"/>
                  </a:lnTo>
                  <a:lnTo>
                    <a:pt x="25590" y="360413"/>
                  </a:lnTo>
                  <a:lnTo>
                    <a:pt x="20701" y="360045"/>
                  </a:lnTo>
                  <a:lnTo>
                    <a:pt x="254" y="359410"/>
                  </a:lnTo>
                  <a:lnTo>
                    <a:pt x="215" y="360934"/>
                  </a:lnTo>
                  <a:lnTo>
                    <a:pt x="127" y="361442"/>
                  </a:lnTo>
                  <a:lnTo>
                    <a:pt x="0" y="361442"/>
                  </a:lnTo>
                  <a:lnTo>
                    <a:pt x="101" y="366776"/>
                  </a:lnTo>
                  <a:lnTo>
                    <a:pt x="0" y="372110"/>
                  </a:lnTo>
                  <a:lnTo>
                    <a:pt x="127" y="372122"/>
                  </a:lnTo>
                  <a:lnTo>
                    <a:pt x="127" y="373634"/>
                  </a:lnTo>
                  <a:lnTo>
                    <a:pt x="254" y="374142"/>
                  </a:lnTo>
                  <a:lnTo>
                    <a:pt x="16611" y="373634"/>
                  </a:lnTo>
                  <a:lnTo>
                    <a:pt x="32588" y="373634"/>
                  </a:lnTo>
                  <a:lnTo>
                    <a:pt x="80137" y="380492"/>
                  </a:lnTo>
                  <a:lnTo>
                    <a:pt x="119380" y="390525"/>
                  </a:lnTo>
                  <a:lnTo>
                    <a:pt x="157734" y="404114"/>
                  </a:lnTo>
                  <a:lnTo>
                    <a:pt x="194691" y="420878"/>
                  </a:lnTo>
                  <a:lnTo>
                    <a:pt x="230251" y="440817"/>
                  </a:lnTo>
                  <a:lnTo>
                    <a:pt x="263906" y="463423"/>
                  </a:lnTo>
                  <a:lnTo>
                    <a:pt x="295402" y="488442"/>
                  </a:lnTo>
                  <a:lnTo>
                    <a:pt x="324231" y="515620"/>
                  </a:lnTo>
                  <a:lnTo>
                    <a:pt x="350139" y="544703"/>
                  </a:lnTo>
                  <a:lnTo>
                    <a:pt x="373126" y="575437"/>
                  </a:lnTo>
                  <a:lnTo>
                    <a:pt x="400812" y="623951"/>
                  </a:lnTo>
                  <a:lnTo>
                    <a:pt x="416801" y="668489"/>
                  </a:lnTo>
                  <a:lnTo>
                    <a:pt x="386334" y="673100"/>
                  </a:lnTo>
                  <a:lnTo>
                    <a:pt x="435356" y="742696"/>
                  </a:lnTo>
                  <a:lnTo>
                    <a:pt x="455345" y="681355"/>
                  </a:lnTo>
                  <a:lnTo>
                    <a:pt x="461772" y="661670"/>
                  </a:lnTo>
                  <a:lnTo>
                    <a:pt x="429387" y="666584"/>
                  </a:lnTo>
                  <a:lnTo>
                    <a:pt x="412115" y="618109"/>
                  </a:lnTo>
                  <a:lnTo>
                    <a:pt x="393954" y="584454"/>
                  </a:lnTo>
                  <a:lnTo>
                    <a:pt x="372110" y="552069"/>
                  </a:lnTo>
                  <a:lnTo>
                    <a:pt x="346964" y="521335"/>
                  </a:lnTo>
                  <a:lnTo>
                    <a:pt x="318643" y="492379"/>
                  </a:lnTo>
                  <a:lnTo>
                    <a:pt x="287655" y="465582"/>
                  </a:lnTo>
                  <a:lnTo>
                    <a:pt x="254254" y="441071"/>
                  </a:lnTo>
                  <a:lnTo>
                    <a:pt x="218694" y="419354"/>
                  </a:lnTo>
                  <a:lnTo>
                    <a:pt x="181483" y="400558"/>
                  </a:lnTo>
                  <a:lnTo>
                    <a:pt x="142621" y="384810"/>
                  </a:lnTo>
                  <a:lnTo>
                    <a:pt x="106248" y="373621"/>
                  </a:lnTo>
                  <a:lnTo>
                    <a:pt x="223266" y="373507"/>
                  </a:lnTo>
                  <a:lnTo>
                    <a:pt x="255143" y="373380"/>
                  </a:lnTo>
                  <a:lnTo>
                    <a:pt x="264795" y="373253"/>
                  </a:lnTo>
                  <a:lnTo>
                    <a:pt x="282067" y="373253"/>
                  </a:lnTo>
                  <a:lnTo>
                    <a:pt x="289814" y="373126"/>
                  </a:lnTo>
                  <a:lnTo>
                    <a:pt x="303022" y="373126"/>
                  </a:lnTo>
                  <a:lnTo>
                    <a:pt x="308737" y="372999"/>
                  </a:lnTo>
                  <a:lnTo>
                    <a:pt x="313436" y="373126"/>
                  </a:lnTo>
                  <a:lnTo>
                    <a:pt x="317500" y="372999"/>
                  </a:lnTo>
                  <a:lnTo>
                    <a:pt x="322707" y="372999"/>
                  </a:lnTo>
                  <a:lnTo>
                    <a:pt x="324612" y="372872"/>
                  </a:lnTo>
                  <a:lnTo>
                    <a:pt x="325120" y="372872"/>
                  </a:lnTo>
                  <a:lnTo>
                    <a:pt x="327025" y="372745"/>
                  </a:lnTo>
                  <a:lnTo>
                    <a:pt x="331978" y="372745"/>
                  </a:lnTo>
                  <a:lnTo>
                    <a:pt x="336042" y="372618"/>
                  </a:lnTo>
                  <a:lnTo>
                    <a:pt x="340614" y="372745"/>
                  </a:lnTo>
                  <a:lnTo>
                    <a:pt x="346329" y="372618"/>
                  </a:lnTo>
                  <a:lnTo>
                    <a:pt x="359537" y="372618"/>
                  </a:lnTo>
                  <a:lnTo>
                    <a:pt x="367284" y="372491"/>
                  </a:lnTo>
                  <a:lnTo>
                    <a:pt x="384556" y="372491"/>
                  </a:lnTo>
                  <a:lnTo>
                    <a:pt x="394081" y="372364"/>
                  </a:lnTo>
                  <a:lnTo>
                    <a:pt x="449834" y="372364"/>
                  </a:lnTo>
                  <a:lnTo>
                    <a:pt x="529971" y="372237"/>
                  </a:lnTo>
                  <a:lnTo>
                    <a:pt x="572897" y="372110"/>
                  </a:lnTo>
                  <a:lnTo>
                    <a:pt x="572897" y="403860"/>
                  </a:lnTo>
                  <a:lnTo>
                    <a:pt x="636397" y="372110"/>
                  </a:lnTo>
                  <a:lnTo>
                    <a:pt x="649097" y="365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285732" y="4847844"/>
              <a:ext cx="643255" cy="3175"/>
            </a:xfrm>
            <a:custGeom>
              <a:avLst/>
              <a:gdLst/>
              <a:ahLst/>
              <a:cxnLst/>
              <a:rect l="l" t="t" r="r" b="b"/>
              <a:pathLst>
                <a:path w="643254" h="3175">
                  <a:moveTo>
                    <a:pt x="643001" y="0"/>
                  </a:moveTo>
                  <a:lnTo>
                    <a:pt x="0" y="292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034783" y="4392168"/>
              <a:ext cx="935735" cy="9357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491439" y="4784801"/>
            <a:ext cx="5144135" cy="120586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600" spc="15" b="1">
                <a:solidFill>
                  <a:srgbClr val="EFAB00"/>
                </a:solidFill>
                <a:latin typeface="Arial"/>
                <a:cs typeface="Arial"/>
              </a:rPr>
              <a:t>When </a:t>
            </a:r>
            <a:r>
              <a:rPr dirty="0" sz="1600" spc="-25" b="1">
                <a:solidFill>
                  <a:srgbClr val="EFAB00"/>
                </a:solidFill>
                <a:latin typeface="Arial"/>
                <a:cs typeface="Arial"/>
              </a:rPr>
              <a:t>you </a:t>
            </a:r>
            <a:r>
              <a:rPr dirty="0" sz="1600" b="1">
                <a:solidFill>
                  <a:srgbClr val="EFAB00"/>
                </a:solidFill>
                <a:latin typeface="Arial"/>
                <a:cs typeface="Arial"/>
              </a:rPr>
              <a:t>develop a complex business</a:t>
            </a:r>
            <a:r>
              <a:rPr dirty="0" sz="1600" spc="-12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EFAB00"/>
                </a:solidFill>
                <a:latin typeface="Arial"/>
                <a:cs typeface="Arial"/>
              </a:rPr>
              <a:t>application…</a:t>
            </a:r>
            <a:endParaRPr sz="16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>
                <a:latin typeface="Arial"/>
                <a:cs typeface="Arial"/>
              </a:rPr>
              <a:t>composed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>
                <a:latin typeface="Arial"/>
                <a:cs typeface="Arial"/>
              </a:rPr>
              <a:t>multiple </a:t>
            </a:r>
            <a:r>
              <a:rPr dirty="0" sz="1600" spc="-5">
                <a:latin typeface="Arial"/>
                <a:cs typeface="Arial"/>
              </a:rPr>
              <a:t>software pieces</a:t>
            </a:r>
            <a:r>
              <a:rPr dirty="0" sz="1600" spc="-1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(“modules”)</a:t>
            </a:r>
            <a:endParaRPr sz="16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38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 spc="-5">
                <a:latin typeface="Arial"/>
                <a:cs typeface="Arial"/>
              </a:rPr>
              <a:t>written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different languages 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paradigms</a:t>
            </a:r>
            <a:endParaRPr sz="16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>
                <a:latin typeface="Arial"/>
                <a:cs typeface="Arial"/>
              </a:rPr>
              <a:t>using </a:t>
            </a:r>
            <a:r>
              <a:rPr dirty="0" sz="1600" spc="-5">
                <a:latin typeface="Arial"/>
                <a:cs typeface="Arial"/>
              </a:rPr>
              <a:t>different </a:t>
            </a:r>
            <a:r>
              <a:rPr dirty="0" sz="1600">
                <a:latin typeface="Arial"/>
                <a:cs typeface="Arial"/>
              </a:rPr>
              <a:t>tools, </a:t>
            </a:r>
            <a:r>
              <a:rPr dirty="0" sz="1600" spc="5">
                <a:latin typeface="Arial"/>
                <a:cs typeface="Arial"/>
              </a:rPr>
              <a:t>IDEs, </a:t>
            </a:r>
            <a:r>
              <a:rPr dirty="0" sz="1600" spc="-5">
                <a:latin typeface="Arial"/>
                <a:cs typeface="Arial"/>
              </a:rPr>
              <a:t>and</a:t>
            </a:r>
            <a:r>
              <a:rPr dirty="0" sz="1600" spc="-1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technologies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9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7487539" y="1573605"/>
            <a:ext cx="4168775" cy="14490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600" spc="-35" b="1">
                <a:solidFill>
                  <a:srgbClr val="EFAB00"/>
                </a:solidFill>
                <a:latin typeface="Arial"/>
                <a:cs typeface="Arial"/>
              </a:rPr>
              <a:t>…MTAs </a:t>
            </a:r>
            <a:r>
              <a:rPr dirty="0" sz="1600" b="1">
                <a:solidFill>
                  <a:srgbClr val="EFAB00"/>
                </a:solidFill>
                <a:latin typeface="Arial"/>
                <a:cs typeface="Arial"/>
              </a:rPr>
              <a:t>help </a:t>
            </a:r>
            <a:r>
              <a:rPr dirty="0" sz="1600" spc="-25" b="1">
                <a:solidFill>
                  <a:srgbClr val="EFAB00"/>
                </a:solidFill>
                <a:latin typeface="Arial"/>
                <a:cs typeface="Arial"/>
              </a:rPr>
              <a:t>you</a:t>
            </a:r>
            <a:r>
              <a:rPr dirty="0" sz="1600" spc="10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EFAB00"/>
                </a:solidFill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 spc="-5">
                <a:latin typeface="Arial"/>
                <a:cs typeface="Arial"/>
              </a:rPr>
              <a:t>have </a:t>
            </a:r>
            <a:r>
              <a:rPr dirty="0" sz="1600" spc="5">
                <a:latin typeface="Arial"/>
                <a:cs typeface="Arial"/>
              </a:rPr>
              <a:t>a </a:t>
            </a:r>
            <a:r>
              <a:rPr dirty="0" sz="1600" spc="10">
                <a:latin typeface="Arial"/>
                <a:cs typeface="Arial"/>
              </a:rPr>
              <a:t>common </a:t>
            </a:r>
            <a:r>
              <a:rPr dirty="0" sz="1600">
                <a:latin typeface="Arial"/>
                <a:cs typeface="Arial"/>
              </a:rPr>
              <a:t>lifecycle across </a:t>
            </a:r>
            <a:r>
              <a:rPr dirty="0" sz="1600" spc="-5">
                <a:latin typeface="Arial"/>
                <a:cs typeface="Arial"/>
              </a:rPr>
              <a:t>all</a:t>
            </a:r>
            <a:r>
              <a:rPr dirty="0" sz="1600" spc="-229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modules</a:t>
            </a:r>
            <a:endParaRPr sz="16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and </a:t>
            </a:r>
            <a:r>
              <a:rPr dirty="0" sz="1600">
                <a:latin typeface="Arial"/>
                <a:cs typeface="Arial"/>
              </a:rPr>
              <a:t>configuration</a:t>
            </a:r>
            <a:endParaRPr sz="16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38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>
                <a:latin typeface="Arial"/>
                <a:cs typeface="Arial"/>
              </a:rPr>
              <a:t>maintain </a:t>
            </a:r>
            <a:r>
              <a:rPr dirty="0" sz="1600" spc="-5">
                <a:latin typeface="Arial"/>
                <a:cs typeface="Arial"/>
              </a:rPr>
              <a:t>versions </a:t>
            </a:r>
            <a:r>
              <a:rPr dirty="0" sz="1600">
                <a:latin typeface="Arial"/>
                <a:cs typeface="Arial"/>
              </a:rPr>
              <a:t>for the </a:t>
            </a:r>
            <a:r>
              <a:rPr dirty="0" sz="1600" spc="-5">
                <a:latin typeface="Arial"/>
                <a:cs typeface="Arial"/>
              </a:rPr>
              <a:t>different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modules</a:t>
            </a:r>
            <a:endParaRPr sz="16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>
                <a:latin typeface="Arial"/>
                <a:cs typeface="Arial"/>
              </a:rPr>
              <a:t>manage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dependencies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6983" y="243027"/>
            <a:ext cx="46716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506983" y="517906"/>
            <a:ext cx="388366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Design </a:t>
            </a:r>
            <a:r>
              <a:rPr dirty="0" spc="-5"/>
              <a:t>multi-target</a:t>
            </a:r>
            <a:r>
              <a:rPr dirty="0" spc="-20"/>
              <a:t> </a:t>
            </a:r>
            <a:r>
              <a:rPr dirty="0" spc="-5"/>
              <a:t>applications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52104" y="3297935"/>
            <a:ext cx="463550" cy="515620"/>
            <a:chOff x="8452104" y="3297935"/>
            <a:chExt cx="463550" cy="515620"/>
          </a:xfrm>
        </p:grpSpPr>
        <p:sp>
          <p:nvSpPr>
            <p:cNvPr id="3" name="object 3"/>
            <p:cNvSpPr/>
            <p:nvPr/>
          </p:nvSpPr>
          <p:spPr>
            <a:xfrm>
              <a:off x="8461248" y="3297935"/>
              <a:ext cx="445134" cy="515620"/>
            </a:xfrm>
            <a:custGeom>
              <a:avLst/>
              <a:gdLst/>
              <a:ahLst/>
              <a:cxnLst/>
              <a:rect l="l" t="t" r="r" b="b"/>
              <a:pathLst>
                <a:path w="445134" h="515620">
                  <a:moveTo>
                    <a:pt x="370840" y="0"/>
                  </a:moveTo>
                  <a:lnTo>
                    <a:pt x="74168" y="0"/>
                  </a:lnTo>
                  <a:lnTo>
                    <a:pt x="45273" y="5820"/>
                  </a:lnTo>
                  <a:lnTo>
                    <a:pt x="21701" y="21701"/>
                  </a:lnTo>
                  <a:lnTo>
                    <a:pt x="5820" y="45273"/>
                  </a:lnTo>
                  <a:lnTo>
                    <a:pt x="0" y="74167"/>
                  </a:lnTo>
                  <a:lnTo>
                    <a:pt x="0" y="440944"/>
                  </a:lnTo>
                  <a:lnTo>
                    <a:pt x="5820" y="469838"/>
                  </a:lnTo>
                  <a:lnTo>
                    <a:pt x="21701" y="493410"/>
                  </a:lnTo>
                  <a:lnTo>
                    <a:pt x="45273" y="509291"/>
                  </a:lnTo>
                  <a:lnTo>
                    <a:pt x="74168" y="515112"/>
                  </a:lnTo>
                  <a:lnTo>
                    <a:pt x="370840" y="515112"/>
                  </a:lnTo>
                  <a:lnTo>
                    <a:pt x="399734" y="509291"/>
                  </a:lnTo>
                  <a:lnTo>
                    <a:pt x="423306" y="493410"/>
                  </a:lnTo>
                  <a:lnTo>
                    <a:pt x="439187" y="469838"/>
                  </a:lnTo>
                  <a:lnTo>
                    <a:pt x="445007" y="440944"/>
                  </a:lnTo>
                  <a:lnTo>
                    <a:pt x="445007" y="74167"/>
                  </a:lnTo>
                  <a:lnTo>
                    <a:pt x="439187" y="45273"/>
                  </a:lnTo>
                  <a:lnTo>
                    <a:pt x="423306" y="21701"/>
                  </a:lnTo>
                  <a:lnTo>
                    <a:pt x="399734" y="5820"/>
                  </a:lnTo>
                  <a:lnTo>
                    <a:pt x="370840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61248" y="3325367"/>
              <a:ext cx="445134" cy="460375"/>
            </a:xfrm>
            <a:custGeom>
              <a:avLst/>
              <a:gdLst/>
              <a:ahLst/>
              <a:cxnLst/>
              <a:rect l="l" t="t" r="r" b="b"/>
              <a:pathLst>
                <a:path w="445134" h="460375">
                  <a:moveTo>
                    <a:pt x="445007" y="0"/>
                  </a:moveTo>
                  <a:lnTo>
                    <a:pt x="0" y="0"/>
                  </a:lnTo>
                  <a:lnTo>
                    <a:pt x="0" y="460247"/>
                  </a:lnTo>
                  <a:lnTo>
                    <a:pt x="445007" y="460247"/>
                  </a:lnTo>
                  <a:lnTo>
                    <a:pt x="4450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61248" y="3325367"/>
              <a:ext cx="445134" cy="460375"/>
            </a:xfrm>
            <a:custGeom>
              <a:avLst/>
              <a:gdLst/>
              <a:ahLst/>
              <a:cxnLst/>
              <a:rect l="l" t="t" r="r" b="b"/>
              <a:pathLst>
                <a:path w="445134" h="460375">
                  <a:moveTo>
                    <a:pt x="0" y="460247"/>
                  </a:moveTo>
                  <a:lnTo>
                    <a:pt x="445007" y="460247"/>
                  </a:lnTo>
                  <a:lnTo>
                    <a:pt x="445007" y="0"/>
                  </a:lnTo>
                  <a:lnTo>
                    <a:pt x="0" y="0"/>
                  </a:lnTo>
                  <a:lnTo>
                    <a:pt x="0" y="460247"/>
                  </a:lnTo>
                  <a:close/>
                </a:path>
              </a:pathLst>
            </a:custGeom>
            <a:ln w="18288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461247" y="3325367"/>
            <a:ext cx="445134" cy="46037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20"/>
              </a:spcBef>
            </a:pPr>
            <a:r>
              <a:rPr dirty="0" sz="2200" spc="5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95" y="1856232"/>
            <a:ext cx="402590" cy="387350"/>
          </a:xfrm>
          <a:custGeom>
            <a:avLst/>
            <a:gdLst/>
            <a:ahLst/>
            <a:cxnLst/>
            <a:rect l="l" t="t" r="r" b="b"/>
            <a:pathLst>
              <a:path w="402590" h="387350">
                <a:moveTo>
                  <a:pt x="0" y="193547"/>
                </a:moveTo>
                <a:lnTo>
                  <a:pt x="5313" y="149156"/>
                </a:lnTo>
                <a:lnTo>
                  <a:pt x="20447" y="108412"/>
                </a:lnTo>
                <a:lnTo>
                  <a:pt x="44195" y="72476"/>
                </a:lnTo>
                <a:lnTo>
                  <a:pt x="75348" y="42507"/>
                </a:lnTo>
                <a:lnTo>
                  <a:pt x="112700" y="19665"/>
                </a:lnTo>
                <a:lnTo>
                  <a:pt x="155042" y="5109"/>
                </a:lnTo>
                <a:lnTo>
                  <a:pt x="201167" y="0"/>
                </a:lnTo>
                <a:lnTo>
                  <a:pt x="247293" y="5109"/>
                </a:lnTo>
                <a:lnTo>
                  <a:pt x="289635" y="19665"/>
                </a:lnTo>
                <a:lnTo>
                  <a:pt x="326987" y="42507"/>
                </a:lnTo>
                <a:lnTo>
                  <a:pt x="358140" y="72476"/>
                </a:lnTo>
                <a:lnTo>
                  <a:pt x="381888" y="108412"/>
                </a:lnTo>
                <a:lnTo>
                  <a:pt x="397022" y="149156"/>
                </a:lnTo>
                <a:lnTo>
                  <a:pt x="402336" y="193547"/>
                </a:lnTo>
                <a:lnTo>
                  <a:pt x="397022" y="237939"/>
                </a:lnTo>
                <a:lnTo>
                  <a:pt x="381888" y="278683"/>
                </a:lnTo>
                <a:lnTo>
                  <a:pt x="358140" y="314619"/>
                </a:lnTo>
                <a:lnTo>
                  <a:pt x="326987" y="344588"/>
                </a:lnTo>
                <a:lnTo>
                  <a:pt x="289635" y="367430"/>
                </a:lnTo>
                <a:lnTo>
                  <a:pt x="247293" y="381986"/>
                </a:lnTo>
                <a:lnTo>
                  <a:pt x="201167" y="387095"/>
                </a:lnTo>
                <a:lnTo>
                  <a:pt x="155042" y="381986"/>
                </a:lnTo>
                <a:lnTo>
                  <a:pt x="112700" y="367430"/>
                </a:lnTo>
                <a:lnTo>
                  <a:pt x="75348" y="344588"/>
                </a:lnTo>
                <a:lnTo>
                  <a:pt x="44195" y="314619"/>
                </a:lnTo>
                <a:lnTo>
                  <a:pt x="20447" y="278683"/>
                </a:lnTo>
                <a:lnTo>
                  <a:pt x="5313" y="237939"/>
                </a:lnTo>
                <a:lnTo>
                  <a:pt x="0" y="193547"/>
                </a:lnTo>
                <a:close/>
              </a:path>
            </a:pathLst>
          </a:custGeom>
          <a:ln w="1828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099259" y="3508883"/>
            <a:ext cx="7000240" cy="2401570"/>
            <a:chOff x="2099259" y="3508883"/>
            <a:chExt cx="7000240" cy="2401570"/>
          </a:xfrm>
        </p:grpSpPr>
        <p:sp>
          <p:nvSpPr>
            <p:cNvPr id="9" name="object 9"/>
            <p:cNvSpPr/>
            <p:nvPr/>
          </p:nvSpPr>
          <p:spPr>
            <a:xfrm>
              <a:off x="2300986" y="3508882"/>
              <a:ext cx="6798309" cy="1525270"/>
            </a:xfrm>
            <a:custGeom>
              <a:avLst/>
              <a:gdLst/>
              <a:ahLst/>
              <a:cxnLst/>
              <a:rect l="l" t="t" r="r" b="b"/>
              <a:pathLst>
                <a:path w="6798309" h="1525270">
                  <a:moveTo>
                    <a:pt x="1198245" y="1520444"/>
                  </a:moveTo>
                  <a:lnTo>
                    <a:pt x="1173441" y="1489202"/>
                  </a:lnTo>
                  <a:lnTo>
                    <a:pt x="1090168" y="1384300"/>
                  </a:lnTo>
                  <a:lnTo>
                    <a:pt x="1068273" y="1431302"/>
                  </a:lnTo>
                  <a:lnTo>
                    <a:pt x="21844" y="943610"/>
                  </a:lnTo>
                  <a:lnTo>
                    <a:pt x="0" y="990600"/>
                  </a:lnTo>
                  <a:lnTo>
                    <a:pt x="1046391" y="1478280"/>
                  </a:lnTo>
                  <a:lnTo>
                    <a:pt x="1024509" y="1525270"/>
                  </a:lnTo>
                  <a:lnTo>
                    <a:pt x="1198245" y="1520444"/>
                  </a:lnTo>
                  <a:close/>
                </a:path>
                <a:path w="6798309" h="1525270">
                  <a:moveTo>
                    <a:pt x="6798310" y="622681"/>
                  </a:moveTo>
                  <a:lnTo>
                    <a:pt x="6746494" y="596773"/>
                  </a:lnTo>
                  <a:lnTo>
                    <a:pt x="6642862" y="544957"/>
                  </a:lnTo>
                  <a:lnTo>
                    <a:pt x="6642862" y="596773"/>
                  </a:lnTo>
                  <a:lnTo>
                    <a:pt x="3120377" y="596773"/>
                  </a:lnTo>
                  <a:lnTo>
                    <a:pt x="4476496" y="97205"/>
                  </a:lnTo>
                  <a:lnTo>
                    <a:pt x="4494403" y="145796"/>
                  </a:lnTo>
                  <a:lnTo>
                    <a:pt x="4594174" y="39636"/>
                  </a:lnTo>
                  <a:lnTo>
                    <a:pt x="4613402" y="19177"/>
                  </a:lnTo>
                  <a:lnTo>
                    <a:pt x="4440682" y="0"/>
                  </a:lnTo>
                  <a:lnTo>
                    <a:pt x="4458563" y="48564"/>
                  </a:lnTo>
                  <a:lnTo>
                    <a:pt x="2970657" y="596646"/>
                  </a:lnTo>
                  <a:lnTo>
                    <a:pt x="2988691" y="645287"/>
                  </a:lnTo>
                  <a:lnTo>
                    <a:pt x="2991866" y="644118"/>
                  </a:lnTo>
                  <a:lnTo>
                    <a:pt x="2991866" y="648589"/>
                  </a:lnTo>
                  <a:lnTo>
                    <a:pt x="6642862" y="648589"/>
                  </a:lnTo>
                  <a:lnTo>
                    <a:pt x="6642862" y="700405"/>
                  </a:lnTo>
                  <a:lnTo>
                    <a:pt x="6746494" y="648589"/>
                  </a:lnTo>
                  <a:lnTo>
                    <a:pt x="6798310" y="6226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05200" y="3931920"/>
              <a:ext cx="1978152" cy="1978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68495" y="5084064"/>
              <a:ext cx="381762" cy="2903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08784" y="4623749"/>
              <a:ext cx="399415" cy="390525"/>
            </a:xfrm>
            <a:custGeom>
              <a:avLst/>
              <a:gdLst/>
              <a:ahLst/>
              <a:cxnLst/>
              <a:rect l="l" t="t" r="r" b="b"/>
              <a:pathLst>
                <a:path w="399414" h="390525">
                  <a:moveTo>
                    <a:pt x="198961" y="0"/>
                  </a:moveTo>
                  <a:lnTo>
                    <a:pt x="155311" y="3640"/>
                  </a:lnTo>
                  <a:lnTo>
                    <a:pt x="113985" y="16437"/>
                  </a:lnTo>
                  <a:lnTo>
                    <a:pt x="76587" y="37898"/>
                  </a:lnTo>
                  <a:lnTo>
                    <a:pt x="44720" y="67531"/>
                  </a:lnTo>
                  <a:lnTo>
                    <a:pt x="19989" y="104841"/>
                  </a:lnTo>
                  <a:lnTo>
                    <a:pt x="4797" y="146884"/>
                  </a:lnTo>
                  <a:lnTo>
                    <a:pt x="0" y="190095"/>
                  </a:lnTo>
                  <a:lnTo>
                    <a:pt x="5044" y="232890"/>
                  </a:lnTo>
                  <a:lnTo>
                    <a:pt x="19376" y="273687"/>
                  </a:lnTo>
                  <a:lnTo>
                    <a:pt x="42444" y="310900"/>
                  </a:lnTo>
                  <a:lnTo>
                    <a:pt x="73694" y="342945"/>
                  </a:lnTo>
                  <a:lnTo>
                    <a:pt x="112572" y="368239"/>
                  </a:lnTo>
                  <a:lnTo>
                    <a:pt x="156051" y="384440"/>
                  </a:lnTo>
                  <a:lnTo>
                    <a:pt x="200402" y="390485"/>
                  </a:lnTo>
                  <a:lnTo>
                    <a:pt x="244027" y="386867"/>
                  </a:lnTo>
                  <a:lnTo>
                    <a:pt x="285326" y="374083"/>
                  </a:lnTo>
                  <a:lnTo>
                    <a:pt x="322700" y="352629"/>
                  </a:lnTo>
                  <a:lnTo>
                    <a:pt x="354548" y="322999"/>
                  </a:lnTo>
                  <a:lnTo>
                    <a:pt x="379272" y="285689"/>
                  </a:lnTo>
                  <a:lnTo>
                    <a:pt x="394511" y="243606"/>
                  </a:lnTo>
                  <a:lnTo>
                    <a:pt x="399343" y="200377"/>
                  </a:lnTo>
                  <a:lnTo>
                    <a:pt x="394321" y="157577"/>
                  </a:lnTo>
                  <a:lnTo>
                    <a:pt x="380002" y="116780"/>
                  </a:lnTo>
                  <a:lnTo>
                    <a:pt x="356942" y="79562"/>
                  </a:lnTo>
                  <a:lnTo>
                    <a:pt x="325695" y="47499"/>
                  </a:lnTo>
                  <a:lnTo>
                    <a:pt x="286816" y="22164"/>
                  </a:lnTo>
                  <a:lnTo>
                    <a:pt x="243331" y="6010"/>
                  </a:lnTo>
                  <a:lnTo>
                    <a:pt x="1989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08784" y="4623749"/>
              <a:ext cx="399415" cy="390525"/>
            </a:xfrm>
            <a:custGeom>
              <a:avLst/>
              <a:gdLst/>
              <a:ahLst/>
              <a:cxnLst/>
              <a:rect l="l" t="t" r="r" b="b"/>
              <a:pathLst>
                <a:path w="399414" h="390525">
                  <a:moveTo>
                    <a:pt x="19989" y="104841"/>
                  </a:moveTo>
                  <a:lnTo>
                    <a:pt x="44720" y="67531"/>
                  </a:lnTo>
                  <a:lnTo>
                    <a:pt x="76587" y="37898"/>
                  </a:lnTo>
                  <a:lnTo>
                    <a:pt x="113985" y="16437"/>
                  </a:lnTo>
                  <a:lnTo>
                    <a:pt x="155311" y="3640"/>
                  </a:lnTo>
                  <a:lnTo>
                    <a:pt x="198961" y="0"/>
                  </a:lnTo>
                  <a:lnTo>
                    <a:pt x="243331" y="6010"/>
                  </a:lnTo>
                  <a:lnTo>
                    <a:pt x="286816" y="22164"/>
                  </a:lnTo>
                  <a:lnTo>
                    <a:pt x="325695" y="47499"/>
                  </a:lnTo>
                  <a:lnTo>
                    <a:pt x="356942" y="79562"/>
                  </a:lnTo>
                  <a:lnTo>
                    <a:pt x="380002" y="116780"/>
                  </a:lnTo>
                  <a:lnTo>
                    <a:pt x="394321" y="157577"/>
                  </a:lnTo>
                  <a:lnTo>
                    <a:pt x="399343" y="200377"/>
                  </a:lnTo>
                  <a:lnTo>
                    <a:pt x="394511" y="243606"/>
                  </a:lnTo>
                  <a:lnTo>
                    <a:pt x="379272" y="285689"/>
                  </a:lnTo>
                  <a:lnTo>
                    <a:pt x="354548" y="322999"/>
                  </a:lnTo>
                  <a:lnTo>
                    <a:pt x="322700" y="352629"/>
                  </a:lnTo>
                  <a:lnTo>
                    <a:pt x="285326" y="374083"/>
                  </a:lnTo>
                  <a:lnTo>
                    <a:pt x="244027" y="386867"/>
                  </a:lnTo>
                  <a:lnTo>
                    <a:pt x="200402" y="390485"/>
                  </a:lnTo>
                  <a:lnTo>
                    <a:pt x="156051" y="384440"/>
                  </a:lnTo>
                  <a:lnTo>
                    <a:pt x="112572" y="368239"/>
                  </a:lnTo>
                  <a:lnTo>
                    <a:pt x="73694" y="342945"/>
                  </a:lnTo>
                  <a:lnTo>
                    <a:pt x="42444" y="310900"/>
                  </a:lnTo>
                  <a:lnTo>
                    <a:pt x="19376" y="273687"/>
                  </a:lnTo>
                  <a:lnTo>
                    <a:pt x="5044" y="232890"/>
                  </a:lnTo>
                  <a:lnTo>
                    <a:pt x="0" y="190095"/>
                  </a:lnTo>
                  <a:lnTo>
                    <a:pt x="4797" y="146884"/>
                  </a:lnTo>
                  <a:lnTo>
                    <a:pt x="19989" y="104841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18435" y="4741172"/>
              <a:ext cx="156590" cy="1775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43175" y="4907788"/>
              <a:ext cx="687070" cy="413384"/>
            </a:xfrm>
            <a:custGeom>
              <a:avLst/>
              <a:gdLst/>
              <a:ahLst/>
              <a:cxnLst/>
              <a:rect l="l" t="t" r="r" b="b"/>
              <a:pathLst>
                <a:path w="687069" h="413385">
                  <a:moveTo>
                    <a:pt x="639889" y="301545"/>
                  </a:moveTo>
                  <a:lnTo>
                    <a:pt x="603932" y="316245"/>
                  </a:lnTo>
                  <a:lnTo>
                    <a:pt x="584120" y="355091"/>
                  </a:lnTo>
                  <a:lnTo>
                    <a:pt x="583281" y="364327"/>
                  </a:lnTo>
                  <a:lnTo>
                    <a:pt x="584073" y="373253"/>
                  </a:lnTo>
                  <a:lnTo>
                    <a:pt x="612901" y="407289"/>
                  </a:lnTo>
                  <a:lnTo>
                    <a:pt x="635422" y="413325"/>
                  </a:lnTo>
                  <a:lnTo>
                    <a:pt x="642493" y="412877"/>
                  </a:lnTo>
                  <a:lnTo>
                    <a:pt x="649374" y="411235"/>
                  </a:lnTo>
                  <a:lnTo>
                    <a:pt x="655923" y="408416"/>
                  </a:lnTo>
                  <a:lnTo>
                    <a:pt x="662138" y="404429"/>
                  </a:lnTo>
                  <a:lnTo>
                    <a:pt x="668019" y="399288"/>
                  </a:lnTo>
                  <a:lnTo>
                    <a:pt x="656703" y="391159"/>
                  </a:lnTo>
                  <a:lnTo>
                    <a:pt x="630174" y="391159"/>
                  </a:lnTo>
                  <a:lnTo>
                    <a:pt x="626237" y="390525"/>
                  </a:lnTo>
                  <a:lnTo>
                    <a:pt x="616585" y="385825"/>
                  </a:lnTo>
                  <a:lnTo>
                    <a:pt x="612648" y="381381"/>
                  </a:lnTo>
                  <a:lnTo>
                    <a:pt x="610869" y="375412"/>
                  </a:lnTo>
                  <a:lnTo>
                    <a:pt x="608964" y="369316"/>
                  </a:lnTo>
                  <a:lnTo>
                    <a:pt x="609726" y="362458"/>
                  </a:lnTo>
                  <a:lnTo>
                    <a:pt x="613156" y="354965"/>
                  </a:lnTo>
                  <a:lnTo>
                    <a:pt x="652589" y="354965"/>
                  </a:lnTo>
                  <a:lnTo>
                    <a:pt x="621157" y="339725"/>
                  </a:lnTo>
                  <a:lnTo>
                    <a:pt x="624458" y="332867"/>
                  </a:lnTo>
                  <a:lnTo>
                    <a:pt x="628904" y="328295"/>
                  </a:lnTo>
                  <a:lnTo>
                    <a:pt x="639952" y="323723"/>
                  </a:lnTo>
                  <a:lnTo>
                    <a:pt x="679159" y="323723"/>
                  </a:lnTo>
                  <a:lnTo>
                    <a:pt x="676100" y="319325"/>
                  </a:lnTo>
                  <a:lnTo>
                    <a:pt x="668418" y="312338"/>
                  </a:lnTo>
                  <a:lnTo>
                    <a:pt x="658749" y="306578"/>
                  </a:lnTo>
                  <a:lnTo>
                    <a:pt x="649319" y="303031"/>
                  </a:lnTo>
                  <a:lnTo>
                    <a:pt x="639889" y="301545"/>
                  </a:lnTo>
                  <a:close/>
                </a:path>
                <a:path w="687069" h="413385">
                  <a:moveTo>
                    <a:pt x="645032" y="382778"/>
                  </a:moveTo>
                  <a:lnTo>
                    <a:pt x="641350" y="386969"/>
                  </a:lnTo>
                  <a:lnTo>
                    <a:pt x="637539" y="389381"/>
                  </a:lnTo>
                  <a:lnTo>
                    <a:pt x="630174" y="391159"/>
                  </a:lnTo>
                  <a:lnTo>
                    <a:pt x="656703" y="391159"/>
                  </a:lnTo>
                  <a:lnTo>
                    <a:pt x="645032" y="382778"/>
                  </a:lnTo>
                  <a:close/>
                </a:path>
                <a:path w="687069" h="413385">
                  <a:moveTo>
                    <a:pt x="652589" y="354965"/>
                  </a:moveTo>
                  <a:lnTo>
                    <a:pt x="613156" y="354965"/>
                  </a:lnTo>
                  <a:lnTo>
                    <a:pt x="676401" y="385699"/>
                  </a:lnTo>
                  <a:lnTo>
                    <a:pt x="682402" y="371863"/>
                  </a:lnTo>
                  <a:lnTo>
                    <a:pt x="685927" y="359124"/>
                  </a:lnTo>
                  <a:lnTo>
                    <a:pt x="686026" y="358013"/>
                  </a:lnTo>
                  <a:lnTo>
                    <a:pt x="658876" y="358013"/>
                  </a:lnTo>
                  <a:lnTo>
                    <a:pt x="652589" y="354965"/>
                  </a:lnTo>
                  <a:close/>
                </a:path>
                <a:path w="687069" h="413385">
                  <a:moveTo>
                    <a:pt x="507873" y="235838"/>
                  </a:moveTo>
                  <a:lnTo>
                    <a:pt x="499872" y="349758"/>
                  </a:lnTo>
                  <a:lnTo>
                    <a:pt x="522605" y="360806"/>
                  </a:lnTo>
                  <a:lnTo>
                    <a:pt x="562071" y="324739"/>
                  </a:lnTo>
                  <a:lnTo>
                    <a:pt x="525907" y="324739"/>
                  </a:lnTo>
                  <a:lnTo>
                    <a:pt x="528574" y="306069"/>
                  </a:lnTo>
                  <a:lnTo>
                    <a:pt x="534288" y="248666"/>
                  </a:lnTo>
                  <a:lnTo>
                    <a:pt x="507873" y="235838"/>
                  </a:lnTo>
                  <a:close/>
                </a:path>
                <a:path w="687069" h="413385">
                  <a:moveTo>
                    <a:pt x="679159" y="323723"/>
                  </a:moveTo>
                  <a:lnTo>
                    <a:pt x="639952" y="323723"/>
                  </a:lnTo>
                  <a:lnTo>
                    <a:pt x="645413" y="323976"/>
                  </a:lnTo>
                  <a:lnTo>
                    <a:pt x="656082" y="329056"/>
                  </a:lnTo>
                  <a:lnTo>
                    <a:pt x="659511" y="333121"/>
                  </a:lnTo>
                  <a:lnTo>
                    <a:pt x="661288" y="338709"/>
                  </a:lnTo>
                  <a:lnTo>
                    <a:pt x="663067" y="344170"/>
                  </a:lnTo>
                  <a:lnTo>
                    <a:pt x="662177" y="350647"/>
                  </a:lnTo>
                  <a:lnTo>
                    <a:pt x="658876" y="358013"/>
                  </a:lnTo>
                  <a:lnTo>
                    <a:pt x="686026" y="358013"/>
                  </a:lnTo>
                  <a:lnTo>
                    <a:pt x="686974" y="347479"/>
                  </a:lnTo>
                  <a:lnTo>
                    <a:pt x="685545" y="336931"/>
                  </a:lnTo>
                  <a:lnTo>
                    <a:pt x="681805" y="327527"/>
                  </a:lnTo>
                  <a:lnTo>
                    <a:pt x="679159" y="323723"/>
                  </a:lnTo>
                  <a:close/>
                </a:path>
                <a:path w="687069" h="413385">
                  <a:moveTo>
                    <a:pt x="580770" y="271272"/>
                  </a:moveTo>
                  <a:lnTo>
                    <a:pt x="539114" y="311150"/>
                  </a:lnTo>
                  <a:lnTo>
                    <a:pt x="536829" y="313309"/>
                  </a:lnTo>
                  <a:lnTo>
                    <a:pt x="534543" y="315594"/>
                  </a:lnTo>
                  <a:lnTo>
                    <a:pt x="531494" y="319024"/>
                  </a:lnTo>
                  <a:lnTo>
                    <a:pt x="529208" y="321310"/>
                  </a:lnTo>
                  <a:lnTo>
                    <a:pt x="525907" y="324739"/>
                  </a:lnTo>
                  <a:lnTo>
                    <a:pt x="562071" y="324739"/>
                  </a:lnTo>
                  <a:lnTo>
                    <a:pt x="606679" y="283972"/>
                  </a:lnTo>
                  <a:lnTo>
                    <a:pt x="580770" y="271272"/>
                  </a:lnTo>
                  <a:close/>
                </a:path>
                <a:path w="687069" h="413385">
                  <a:moveTo>
                    <a:pt x="467994" y="216407"/>
                  </a:moveTo>
                  <a:lnTo>
                    <a:pt x="421639" y="311657"/>
                  </a:lnTo>
                  <a:lnTo>
                    <a:pt x="446786" y="323850"/>
                  </a:lnTo>
                  <a:lnTo>
                    <a:pt x="493141" y="228726"/>
                  </a:lnTo>
                  <a:lnTo>
                    <a:pt x="467994" y="216407"/>
                  </a:lnTo>
                  <a:close/>
                </a:path>
                <a:path w="687069" h="413385">
                  <a:moveTo>
                    <a:pt x="426204" y="198374"/>
                  </a:moveTo>
                  <a:lnTo>
                    <a:pt x="384682" y="198374"/>
                  </a:lnTo>
                  <a:lnTo>
                    <a:pt x="388874" y="199136"/>
                  </a:lnTo>
                  <a:lnTo>
                    <a:pt x="396748" y="202945"/>
                  </a:lnTo>
                  <a:lnTo>
                    <a:pt x="399414" y="205231"/>
                  </a:lnTo>
                  <a:lnTo>
                    <a:pt x="401066" y="208025"/>
                  </a:lnTo>
                  <a:lnTo>
                    <a:pt x="402717" y="210693"/>
                  </a:lnTo>
                  <a:lnTo>
                    <a:pt x="403299" y="213487"/>
                  </a:lnTo>
                  <a:lnTo>
                    <a:pt x="403227" y="214756"/>
                  </a:lnTo>
                  <a:lnTo>
                    <a:pt x="402589" y="219963"/>
                  </a:lnTo>
                  <a:lnTo>
                    <a:pt x="400050" y="226568"/>
                  </a:lnTo>
                  <a:lnTo>
                    <a:pt x="395097" y="236600"/>
                  </a:lnTo>
                  <a:lnTo>
                    <a:pt x="370713" y="286893"/>
                  </a:lnTo>
                  <a:lnTo>
                    <a:pt x="395858" y="299085"/>
                  </a:lnTo>
                  <a:lnTo>
                    <a:pt x="423037" y="243205"/>
                  </a:lnTo>
                  <a:lnTo>
                    <a:pt x="427227" y="234695"/>
                  </a:lnTo>
                  <a:lnTo>
                    <a:pt x="429894" y="228219"/>
                  </a:lnTo>
                  <a:lnTo>
                    <a:pt x="430906" y="223668"/>
                  </a:lnTo>
                  <a:lnTo>
                    <a:pt x="432054" y="219201"/>
                  </a:lnTo>
                  <a:lnTo>
                    <a:pt x="432307" y="214756"/>
                  </a:lnTo>
                  <a:lnTo>
                    <a:pt x="430783" y="205739"/>
                  </a:lnTo>
                  <a:lnTo>
                    <a:pt x="428625" y="201294"/>
                  </a:lnTo>
                  <a:lnTo>
                    <a:pt x="426204" y="198374"/>
                  </a:lnTo>
                  <a:close/>
                </a:path>
                <a:path w="687069" h="413385">
                  <a:moveTo>
                    <a:pt x="373125" y="125475"/>
                  </a:moveTo>
                  <a:lnTo>
                    <a:pt x="309118" y="256920"/>
                  </a:lnTo>
                  <a:lnTo>
                    <a:pt x="334391" y="269239"/>
                  </a:lnTo>
                  <a:lnTo>
                    <a:pt x="357505" y="221487"/>
                  </a:lnTo>
                  <a:lnTo>
                    <a:pt x="361442" y="213487"/>
                  </a:lnTo>
                  <a:lnTo>
                    <a:pt x="365125" y="207772"/>
                  </a:lnTo>
                  <a:lnTo>
                    <a:pt x="368681" y="204469"/>
                  </a:lnTo>
                  <a:lnTo>
                    <a:pt x="372237" y="201041"/>
                  </a:lnTo>
                  <a:lnTo>
                    <a:pt x="376047" y="199136"/>
                  </a:lnTo>
                  <a:lnTo>
                    <a:pt x="384682" y="198374"/>
                  </a:lnTo>
                  <a:lnTo>
                    <a:pt x="426204" y="198374"/>
                  </a:lnTo>
                  <a:lnTo>
                    <a:pt x="424942" y="196850"/>
                  </a:lnTo>
                  <a:lnTo>
                    <a:pt x="421386" y="192405"/>
                  </a:lnTo>
                  <a:lnTo>
                    <a:pt x="416687" y="188849"/>
                  </a:lnTo>
                  <a:lnTo>
                    <a:pt x="411098" y="186055"/>
                  </a:lnTo>
                  <a:lnTo>
                    <a:pt x="374776" y="186055"/>
                  </a:lnTo>
                  <a:lnTo>
                    <a:pt x="398272" y="137794"/>
                  </a:lnTo>
                  <a:lnTo>
                    <a:pt x="373125" y="125475"/>
                  </a:lnTo>
                  <a:close/>
                </a:path>
                <a:path w="687069" h="413385">
                  <a:moveTo>
                    <a:pt x="275208" y="124063"/>
                  </a:moveTo>
                  <a:lnTo>
                    <a:pt x="238744" y="137953"/>
                  </a:lnTo>
                  <a:lnTo>
                    <a:pt x="218376" y="179673"/>
                  </a:lnTo>
                  <a:lnTo>
                    <a:pt x="218138" y="190035"/>
                  </a:lnTo>
                  <a:lnTo>
                    <a:pt x="220091" y="199898"/>
                  </a:lnTo>
                  <a:lnTo>
                    <a:pt x="247014" y="229362"/>
                  </a:lnTo>
                  <a:lnTo>
                    <a:pt x="272732" y="235827"/>
                  </a:lnTo>
                  <a:lnTo>
                    <a:pt x="280543" y="234950"/>
                  </a:lnTo>
                  <a:lnTo>
                    <a:pt x="287899" y="232499"/>
                  </a:lnTo>
                  <a:lnTo>
                    <a:pt x="294909" y="228584"/>
                  </a:lnTo>
                  <a:lnTo>
                    <a:pt x="301563" y="223216"/>
                  </a:lnTo>
                  <a:lnTo>
                    <a:pt x="307848" y="216407"/>
                  </a:lnTo>
                  <a:lnTo>
                    <a:pt x="301987" y="212217"/>
                  </a:lnTo>
                  <a:lnTo>
                    <a:pt x="267462" y="212217"/>
                  </a:lnTo>
                  <a:lnTo>
                    <a:pt x="262889" y="211709"/>
                  </a:lnTo>
                  <a:lnTo>
                    <a:pt x="245794" y="190035"/>
                  </a:lnTo>
                  <a:lnTo>
                    <a:pt x="245859" y="188849"/>
                  </a:lnTo>
                  <a:lnTo>
                    <a:pt x="262508" y="151764"/>
                  </a:lnTo>
                  <a:lnTo>
                    <a:pt x="274193" y="146685"/>
                  </a:lnTo>
                  <a:lnTo>
                    <a:pt x="317044" y="146685"/>
                  </a:lnTo>
                  <a:lnTo>
                    <a:pt x="315910" y="144978"/>
                  </a:lnTo>
                  <a:lnTo>
                    <a:pt x="310562" y="139477"/>
                  </a:lnTo>
                  <a:lnTo>
                    <a:pt x="303857" y="134500"/>
                  </a:lnTo>
                  <a:lnTo>
                    <a:pt x="295782" y="130048"/>
                  </a:lnTo>
                  <a:lnTo>
                    <a:pt x="285353" y="125978"/>
                  </a:lnTo>
                  <a:lnTo>
                    <a:pt x="275208" y="124063"/>
                  </a:lnTo>
                  <a:close/>
                </a:path>
                <a:path w="687069" h="413385">
                  <a:moveTo>
                    <a:pt x="485520" y="180212"/>
                  </a:moveTo>
                  <a:lnTo>
                    <a:pt x="474218" y="203454"/>
                  </a:lnTo>
                  <a:lnTo>
                    <a:pt x="499491" y="215773"/>
                  </a:lnTo>
                  <a:lnTo>
                    <a:pt x="510794" y="192405"/>
                  </a:lnTo>
                  <a:lnTo>
                    <a:pt x="485520" y="180212"/>
                  </a:lnTo>
                  <a:close/>
                </a:path>
                <a:path w="687069" h="413385">
                  <a:moveTo>
                    <a:pt x="285114" y="200151"/>
                  </a:moveTo>
                  <a:lnTo>
                    <a:pt x="280669" y="206120"/>
                  </a:lnTo>
                  <a:lnTo>
                    <a:pt x="276225" y="209804"/>
                  </a:lnTo>
                  <a:lnTo>
                    <a:pt x="271906" y="210947"/>
                  </a:lnTo>
                  <a:lnTo>
                    <a:pt x="267462" y="212217"/>
                  </a:lnTo>
                  <a:lnTo>
                    <a:pt x="301987" y="212217"/>
                  </a:lnTo>
                  <a:lnTo>
                    <a:pt x="285114" y="200151"/>
                  </a:lnTo>
                  <a:close/>
                </a:path>
                <a:path w="687069" h="413385">
                  <a:moveTo>
                    <a:pt x="393382" y="181848"/>
                  </a:moveTo>
                  <a:lnTo>
                    <a:pt x="384234" y="182909"/>
                  </a:lnTo>
                  <a:lnTo>
                    <a:pt x="374776" y="186055"/>
                  </a:lnTo>
                  <a:lnTo>
                    <a:pt x="411098" y="186055"/>
                  </a:lnTo>
                  <a:lnTo>
                    <a:pt x="410844" y="185928"/>
                  </a:lnTo>
                  <a:lnTo>
                    <a:pt x="402244" y="182858"/>
                  </a:lnTo>
                  <a:lnTo>
                    <a:pt x="393382" y="181848"/>
                  </a:lnTo>
                  <a:close/>
                </a:path>
                <a:path w="687069" h="413385">
                  <a:moveTo>
                    <a:pt x="181863" y="77216"/>
                  </a:moveTo>
                  <a:lnTo>
                    <a:pt x="135508" y="172466"/>
                  </a:lnTo>
                  <a:lnTo>
                    <a:pt x="160655" y="184657"/>
                  </a:lnTo>
                  <a:lnTo>
                    <a:pt x="175006" y="155320"/>
                  </a:lnTo>
                  <a:lnTo>
                    <a:pt x="180532" y="144248"/>
                  </a:lnTo>
                  <a:lnTo>
                    <a:pt x="206882" y="115950"/>
                  </a:lnTo>
                  <a:lnTo>
                    <a:pt x="236092" y="115950"/>
                  </a:lnTo>
                  <a:lnTo>
                    <a:pt x="242316" y="109855"/>
                  </a:lnTo>
                  <a:lnTo>
                    <a:pt x="238506" y="104012"/>
                  </a:lnTo>
                  <a:lnTo>
                    <a:pt x="236312" y="102107"/>
                  </a:lnTo>
                  <a:lnTo>
                    <a:pt x="198627" y="102107"/>
                  </a:lnTo>
                  <a:lnTo>
                    <a:pt x="205231" y="88645"/>
                  </a:lnTo>
                  <a:lnTo>
                    <a:pt x="181863" y="77216"/>
                  </a:lnTo>
                  <a:close/>
                </a:path>
                <a:path w="687069" h="413385">
                  <a:moveTo>
                    <a:pt x="317044" y="146685"/>
                  </a:moveTo>
                  <a:lnTo>
                    <a:pt x="274193" y="146685"/>
                  </a:lnTo>
                  <a:lnTo>
                    <a:pt x="280288" y="146938"/>
                  </a:lnTo>
                  <a:lnTo>
                    <a:pt x="291211" y="152273"/>
                  </a:lnTo>
                  <a:lnTo>
                    <a:pt x="294513" y="155448"/>
                  </a:lnTo>
                  <a:lnTo>
                    <a:pt x="296291" y="159385"/>
                  </a:lnTo>
                  <a:lnTo>
                    <a:pt x="297942" y="163322"/>
                  </a:lnTo>
                  <a:lnTo>
                    <a:pt x="297990" y="168275"/>
                  </a:lnTo>
                  <a:lnTo>
                    <a:pt x="296418" y="173355"/>
                  </a:lnTo>
                  <a:lnTo>
                    <a:pt x="323469" y="180975"/>
                  </a:lnTo>
                  <a:lnTo>
                    <a:pt x="324288" y="173355"/>
                  </a:lnTo>
                  <a:lnTo>
                    <a:pt x="324201" y="168020"/>
                  </a:lnTo>
                  <a:lnTo>
                    <a:pt x="324072" y="164703"/>
                  </a:lnTo>
                  <a:lnTo>
                    <a:pt x="322576" y="157525"/>
                  </a:lnTo>
                  <a:lnTo>
                    <a:pt x="319913" y="151003"/>
                  </a:lnTo>
                  <a:lnTo>
                    <a:pt x="317044" y="146685"/>
                  </a:lnTo>
                  <a:close/>
                </a:path>
                <a:path w="687069" h="413385">
                  <a:moveTo>
                    <a:pt x="137357" y="95631"/>
                  </a:moveTo>
                  <a:lnTo>
                    <a:pt x="53593" y="95631"/>
                  </a:lnTo>
                  <a:lnTo>
                    <a:pt x="106172" y="121285"/>
                  </a:lnTo>
                  <a:lnTo>
                    <a:pt x="103124" y="156718"/>
                  </a:lnTo>
                  <a:lnTo>
                    <a:pt x="131952" y="170687"/>
                  </a:lnTo>
                  <a:lnTo>
                    <a:pt x="137357" y="95631"/>
                  </a:lnTo>
                  <a:close/>
                </a:path>
                <a:path w="687069" h="413385">
                  <a:moveTo>
                    <a:pt x="236092" y="115950"/>
                  </a:moveTo>
                  <a:lnTo>
                    <a:pt x="206882" y="115950"/>
                  </a:lnTo>
                  <a:lnTo>
                    <a:pt x="210438" y="116459"/>
                  </a:lnTo>
                  <a:lnTo>
                    <a:pt x="213994" y="118110"/>
                  </a:lnTo>
                  <a:lnTo>
                    <a:pt x="217550" y="119887"/>
                  </a:lnTo>
                  <a:lnTo>
                    <a:pt x="220852" y="123189"/>
                  </a:lnTo>
                  <a:lnTo>
                    <a:pt x="223774" y="128016"/>
                  </a:lnTo>
                  <a:lnTo>
                    <a:pt x="236092" y="115950"/>
                  </a:lnTo>
                  <a:close/>
                </a:path>
                <a:path w="687069" h="413385">
                  <a:moveTo>
                    <a:pt x="115188" y="0"/>
                  </a:moveTo>
                  <a:lnTo>
                    <a:pt x="0" y="106553"/>
                  </a:lnTo>
                  <a:lnTo>
                    <a:pt x="28193" y="120268"/>
                  </a:lnTo>
                  <a:lnTo>
                    <a:pt x="53593" y="95631"/>
                  </a:lnTo>
                  <a:lnTo>
                    <a:pt x="137357" y="95631"/>
                  </a:lnTo>
                  <a:lnTo>
                    <a:pt x="137403" y="94995"/>
                  </a:lnTo>
                  <a:lnTo>
                    <a:pt x="108331" y="94995"/>
                  </a:lnTo>
                  <a:lnTo>
                    <a:pt x="72517" y="77469"/>
                  </a:lnTo>
                  <a:lnTo>
                    <a:pt x="114045" y="37337"/>
                  </a:lnTo>
                  <a:lnTo>
                    <a:pt x="141555" y="37337"/>
                  </a:lnTo>
                  <a:lnTo>
                    <a:pt x="143256" y="13716"/>
                  </a:lnTo>
                  <a:lnTo>
                    <a:pt x="115188" y="0"/>
                  </a:lnTo>
                  <a:close/>
                </a:path>
                <a:path w="687069" h="413385">
                  <a:moveTo>
                    <a:pt x="219837" y="94234"/>
                  </a:moveTo>
                  <a:lnTo>
                    <a:pt x="211455" y="95250"/>
                  </a:lnTo>
                  <a:lnTo>
                    <a:pt x="205739" y="97662"/>
                  </a:lnTo>
                  <a:lnTo>
                    <a:pt x="198627" y="102107"/>
                  </a:lnTo>
                  <a:lnTo>
                    <a:pt x="236312" y="102107"/>
                  </a:lnTo>
                  <a:lnTo>
                    <a:pt x="233680" y="99822"/>
                  </a:lnTo>
                  <a:lnTo>
                    <a:pt x="227964" y="97028"/>
                  </a:lnTo>
                  <a:lnTo>
                    <a:pt x="223900" y="94995"/>
                  </a:lnTo>
                  <a:lnTo>
                    <a:pt x="219837" y="94234"/>
                  </a:lnTo>
                  <a:close/>
                </a:path>
                <a:path w="687069" h="413385">
                  <a:moveTo>
                    <a:pt x="141555" y="37337"/>
                  </a:moveTo>
                  <a:lnTo>
                    <a:pt x="114045" y="37337"/>
                  </a:lnTo>
                  <a:lnTo>
                    <a:pt x="108331" y="94995"/>
                  </a:lnTo>
                  <a:lnTo>
                    <a:pt x="137403" y="94995"/>
                  </a:lnTo>
                  <a:lnTo>
                    <a:pt x="141555" y="3733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34327" y="4224528"/>
              <a:ext cx="402590" cy="387350"/>
            </a:xfrm>
            <a:custGeom>
              <a:avLst/>
              <a:gdLst/>
              <a:ahLst/>
              <a:cxnLst/>
              <a:rect l="l" t="t" r="r" b="b"/>
              <a:pathLst>
                <a:path w="402590" h="387350">
                  <a:moveTo>
                    <a:pt x="0" y="193548"/>
                  </a:moveTo>
                  <a:lnTo>
                    <a:pt x="5311" y="149156"/>
                  </a:lnTo>
                  <a:lnTo>
                    <a:pt x="20442" y="108412"/>
                  </a:lnTo>
                  <a:lnTo>
                    <a:pt x="44187" y="72476"/>
                  </a:lnTo>
                  <a:lnTo>
                    <a:pt x="75338" y="42507"/>
                  </a:lnTo>
                  <a:lnTo>
                    <a:pt x="112689" y="19665"/>
                  </a:lnTo>
                  <a:lnTo>
                    <a:pt x="155034" y="5109"/>
                  </a:lnTo>
                  <a:lnTo>
                    <a:pt x="201168" y="0"/>
                  </a:lnTo>
                  <a:lnTo>
                    <a:pt x="247301" y="5109"/>
                  </a:lnTo>
                  <a:lnTo>
                    <a:pt x="289646" y="19665"/>
                  </a:lnTo>
                  <a:lnTo>
                    <a:pt x="326997" y="42507"/>
                  </a:lnTo>
                  <a:lnTo>
                    <a:pt x="358148" y="72476"/>
                  </a:lnTo>
                  <a:lnTo>
                    <a:pt x="381893" y="108412"/>
                  </a:lnTo>
                  <a:lnTo>
                    <a:pt x="397024" y="149156"/>
                  </a:lnTo>
                  <a:lnTo>
                    <a:pt x="402336" y="193548"/>
                  </a:lnTo>
                  <a:lnTo>
                    <a:pt x="397024" y="237939"/>
                  </a:lnTo>
                  <a:lnTo>
                    <a:pt x="381893" y="278683"/>
                  </a:lnTo>
                  <a:lnTo>
                    <a:pt x="358148" y="314619"/>
                  </a:lnTo>
                  <a:lnTo>
                    <a:pt x="326997" y="344588"/>
                  </a:lnTo>
                  <a:lnTo>
                    <a:pt x="289646" y="367430"/>
                  </a:lnTo>
                  <a:lnTo>
                    <a:pt x="247301" y="381986"/>
                  </a:lnTo>
                  <a:lnTo>
                    <a:pt x="201168" y="387096"/>
                  </a:lnTo>
                  <a:lnTo>
                    <a:pt x="155034" y="381986"/>
                  </a:lnTo>
                  <a:lnTo>
                    <a:pt x="112689" y="367430"/>
                  </a:lnTo>
                  <a:lnTo>
                    <a:pt x="75338" y="344588"/>
                  </a:lnTo>
                  <a:lnTo>
                    <a:pt x="44187" y="314619"/>
                  </a:lnTo>
                  <a:lnTo>
                    <a:pt x="20442" y="278683"/>
                  </a:lnTo>
                  <a:lnTo>
                    <a:pt x="5311" y="237939"/>
                  </a:lnTo>
                  <a:lnTo>
                    <a:pt x="0" y="193548"/>
                  </a:lnTo>
                  <a:close/>
                </a:path>
              </a:pathLst>
            </a:custGeom>
            <a:ln w="1828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40765" y="189509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E7E7E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9398" y="1911476"/>
            <a:ext cx="15855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solidFill>
                  <a:srgbClr val="7E7E7E"/>
                </a:solidFill>
                <a:latin typeface="Arial"/>
                <a:cs typeface="Arial"/>
              </a:rPr>
              <a:t>Develop </a:t>
            </a:r>
            <a:r>
              <a:rPr dirty="0" sz="1600" spc="5" b="1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dirty="0" sz="1600" spc="-7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7E7E7E"/>
                </a:solidFill>
                <a:latin typeface="Arial"/>
                <a:cs typeface="Arial"/>
              </a:rPr>
              <a:t>Build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4773" y="4277360"/>
            <a:ext cx="13563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7E7E7E"/>
                </a:solidFill>
                <a:latin typeface="Arial"/>
                <a:cs typeface="Arial"/>
              </a:rPr>
              <a:t>Deploy </a:t>
            </a:r>
            <a:r>
              <a:rPr dirty="0" sz="1600" spc="5" b="1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dirty="0" sz="1600" spc="-12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7E7E7E"/>
                </a:solidFill>
                <a:latin typeface="Arial"/>
                <a:cs typeface="Arial"/>
              </a:rPr>
              <a:t>Run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1835" y="42633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E7E7E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68432" y="1594103"/>
            <a:ext cx="3895725" cy="2280285"/>
            <a:chOff x="3968432" y="1594103"/>
            <a:chExt cx="3895725" cy="2280285"/>
          </a:xfrm>
        </p:grpSpPr>
        <p:sp>
          <p:nvSpPr>
            <p:cNvPr id="22" name="object 22"/>
            <p:cNvSpPr/>
            <p:nvPr/>
          </p:nvSpPr>
          <p:spPr>
            <a:xfrm>
              <a:off x="5964936" y="1594103"/>
              <a:ext cx="1899285" cy="1932939"/>
            </a:xfrm>
            <a:custGeom>
              <a:avLst/>
              <a:gdLst/>
              <a:ahLst/>
              <a:cxnLst/>
              <a:rect l="l" t="t" r="r" b="b"/>
              <a:pathLst>
                <a:path w="1899284" h="1932939">
                  <a:moveTo>
                    <a:pt x="949452" y="0"/>
                  </a:moveTo>
                  <a:lnTo>
                    <a:pt x="902063" y="1182"/>
                  </a:lnTo>
                  <a:lnTo>
                    <a:pt x="855276" y="4692"/>
                  </a:lnTo>
                  <a:lnTo>
                    <a:pt x="809145" y="10475"/>
                  </a:lnTo>
                  <a:lnTo>
                    <a:pt x="763724" y="18475"/>
                  </a:lnTo>
                  <a:lnTo>
                    <a:pt x="719068" y="28637"/>
                  </a:lnTo>
                  <a:lnTo>
                    <a:pt x="675232" y="40906"/>
                  </a:lnTo>
                  <a:lnTo>
                    <a:pt x="632268" y="55226"/>
                  </a:lnTo>
                  <a:lnTo>
                    <a:pt x="590233" y="71541"/>
                  </a:lnTo>
                  <a:lnTo>
                    <a:pt x="549180" y="89798"/>
                  </a:lnTo>
                  <a:lnTo>
                    <a:pt x="509164" y="109939"/>
                  </a:lnTo>
                  <a:lnTo>
                    <a:pt x="470238" y="131910"/>
                  </a:lnTo>
                  <a:lnTo>
                    <a:pt x="432458" y="155656"/>
                  </a:lnTo>
                  <a:lnTo>
                    <a:pt x="395878" y="181121"/>
                  </a:lnTo>
                  <a:lnTo>
                    <a:pt x="360552" y="208249"/>
                  </a:lnTo>
                  <a:lnTo>
                    <a:pt x="326535" y="236987"/>
                  </a:lnTo>
                  <a:lnTo>
                    <a:pt x="293881" y="267277"/>
                  </a:lnTo>
                  <a:lnTo>
                    <a:pt x="262644" y="299065"/>
                  </a:lnTo>
                  <a:lnTo>
                    <a:pt x="232879" y="332296"/>
                  </a:lnTo>
                  <a:lnTo>
                    <a:pt x="204640" y="366913"/>
                  </a:lnTo>
                  <a:lnTo>
                    <a:pt x="177982" y="402863"/>
                  </a:lnTo>
                  <a:lnTo>
                    <a:pt x="152958" y="440089"/>
                  </a:lnTo>
                  <a:lnTo>
                    <a:pt x="129624" y="478535"/>
                  </a:lnTo>
                  <a:lnTo>
                    <a:pt x="108034" y="518148"/>
                  </a:lnTo>
                  <a:lnTo>
                    <a:pt x="88242" y="558871"/>
                  </a:lnTo>
                  <a:lnTo>
                    <a:pt x="70302" y="600649"/>
                  </a:lnTo>
                  <a:lnTo>
                    <a:pt x="54269" y="643427"/>
                  </a:lnTo>
                  <a:lnTo>
                    <a:pt x="40197" y="687149"/>
                  </a:lnTo>
                  <a:lnTo>
                    <a:pt x="28141" y="731761"/>
                  </a:lnTo>
                  <a:lnTo>
                    <a:pt x="18155" y="777206"/>
                  </a:lnTo>
                  <a:lnTo>
                    <a:pt x="10294" y="823429"/>
                  </a:lnTo>
                  <a:lnTo>
                    <a:pt x="4611" y="870375"/>
                  </a:lnTo>
                  <a:lnTo>
                    <a:pt x="1161" y="917989"/>
                  </a:lnTo>
                  <a:lnTo>
                    <a:pt x="0" y="966216"/>
                  </a:lnTo>
                  <a:lnTo>
                    <a:pt x="1161" y="1014442"/>
                  </a:lnTo>
                  <a:lnTo>
                    <a:pt x="4611" y="1062056"/>
                  </a:lnTo>
                  <a:lnTo>
                    <a:pt x="10294" y="1109002"/>
                  </a:lnTo>
                  <a:lnTo>
                    <a:pt x="18155" y="1155225"/>
                  </a:lnTo>
                  <a:lnTo>
                    <a:pt x="28141" y="1200670"/>
                  </a:lnTo>
                  <a:lnTo>
                    <a:pt x="40197" y="1245282"/>
                  </a:lnTo>
                  <a:lnTo>
                    <a:pt x="54269" y="1289004"/>
                  </a:lnTo>
                  <a:lnTo>
                    <a:pt x="70302" y="1331782"/>
                  </a:lnTo>
                  <a:lnTo>
                    <a:pt x="88242" y="1373560"/>
                  </a:lnTo>
                  <a:lnTo>
                    <a:pt x="108034" y="1414283"/>
                  </a:lnTo>
                  <a:lnTo>
                    <a:pt x="129624" y="1453896"/>
                  </a:lnTo>
                  <a:lnTo>
                    <a:pt x="152958" y="1492342"/>
                  </a:lnTo>
                  <a:lnTo>
                    <a:pt x="177982" y="1529568"/>
                  </a:lnTo>
                  <a:lnTo>
                    <a:pt x="204640" y="1565518"/>
                  </a:lnTo>
                  <a:lnTo>
                    <a:pt x="232879" y="1600135"/>
                  </a:lnTo>
                  <a:lnTo>
                    <a:pt x="262644" y="1633366"/>
                  </a:lnTo>
                  <a:lnTo>
                    <a:pt x="293881" y="1665154"/>
                  </a:lnTo>
                  <a:lnTo>
                    <a:pt x="326535" y="1695444"/>
                  </a:lnTo>
                  <a:lnTo>
                    <a:pt x="360552" y="1724182"/>
                  </a:lnTo>
                  <a:lnTo>
                    <a:pt x="395878" y="1751310"/>
                  </a:lnTo>
                  <a:lnTo>
                    <a:pt x="432458" y="1776775"/>
                  </a:lnTo>
                  <a:lnTo>
                    <a:pt x="470238" y="1800521"/>
                  </a:lnTo>
                  <a:lnTo>
                    <a:pt x="509164" y="1822492"/>
                  </a:lnTo>
                  <a:lnTo>
                    <a:pt x="549180" y="1842633"/>
                  </a:lnTo>
                  <a:lnTo>
                    <a:pt x="590233" y="1860890"/>
                  </a:lnTo>
                  <a:lnTo>
                    <a:pt x="632268" y="1877205"/>
                  </a:lnTo>
                  <a:lnTo>
                    <a:pt x="675232" y="1891525"/>
                  </a:lnTo>
                  <a:lnTo>
                    <a:pt x="719068" y="1903794"/>
                  </a:lnTo>
                  <a:lnTo>
                    <a:pt x="763724" y="1913956"/>
                  </a:lnTo>
                  <a:lnTo>
                    <a:pt x="809145" y="1921956"/>
                  </a:lnTo>
                  <a:lnTo>
                    <a:pt x="855276" y="1927739"/>
                  </a:lnTo>
                  <a:lnTo>
                    <a:pt x="902063" y="1931249"/>
                  </a:lnTo>
                  <a:lnTo>
                    <a:pt x="949452" y="1932432"/>
                  </a:lnTo>
                  <a:lnTo>
                    <a:pt x="996840" y="1931249"/>
                  </a:lnTo>
                  <a:lnTo>
                    <a:pt x="1043627" y="1927739"/>
                  </a:lnTo>
                  <a:lnTo>
                    <a:pt x="1089758" y="1921956"/>
                  </a:lnTo>
                  <a:lnTo>
                    <a:pt x="1135179" y="1913956"/>
                  </a:lnTo>
                  <a:lnTo>
                    <a:pt x="1179835" y="1903794"/>
                  </a:lnTo>
                  <a:lnTo>
                    <a:pt x="1223671" y="1891525"/>
                  </a:lnTo>
                  <a:lnTo>
                    <a:pt x="1266635" y="1877205"/>
                  </a:lnTo>
                  <a:lnTo>
                    <a:pt x="1308670" y="1860890"/>
                  </a:lnTo>
                  <a:lnTo>
                    <a:pt x="1349723" y="1842633"/>
                  </a:lnTo>
                  <a:lnTo>
                    <a:pt x="1389739" y="1822492"/>
                  </a:lnTo>
                  <a:lnTo>
                    <a:pt x="1428665" y="1800521"/>
                  </a:lnTo>
                  <a:lnTo>
                    <a:pt x="1466445" y="1776775"/>
                  </a:lnTo>
                  <a:lnTo>
                    <a:pt x="1503025" y="1751310"/>
                  </a:lnTo>
                  <a:lnTo>
                    <a:pt x="1538351" y="1724182"/>
                  </a:lnTo>
                  <a:lnTo>
                    <a:pt x="1572368" y="1695444"/>
                  </a:lnTo>
                  <a:lnTo>
                    <a:pt x="1605022" y="1665154"/>
                  </a:lnTo>
                  <a:lnTo>
                    <a:pt x="1636259" y="1633366"/>
                  </a:lnTo>
                  <a:lnTo>
                    <a:pt x="1666024" y="1600135"/>
                  </a:lnTo>
                  <a:lnTo>
                    <a:pt x="1694263" y="1565518"/>
                  </a:lnTo>
                  <a:lnTo>
                    <a:pt x="1720921" y="1529568"/>
                  </a:lnTo>
                  <a:lnTo>
                    <a:pt x="1745945" y="1492342"/>
                  </a:lnTo>
                  <a:lnTo>
                    <a:pt x="1769279" y="1453896"/>
                  </a:lnTo>
                  <a:lnTo>
                    <a:pt x="1790869" y="1414283"/>
                  </a:lnTo>
                  <a:lnTo>
                    <a:pt x="1810661" y="1373560"/>
                  </a:lnTo>
                  <a:lnTo>
                    <a:pt x="1828601" y="1331782"/>
                  </a:lnTo>
                  <a:lnTo>
                    <a:pt x="1844634" y="1289004"/>
                  </a:lnTo>
                  <a:lnTo>
                    <a:pt x="1858706" y="1245282"/>
                  </a:lnTo>
                  <a:lnTo>
                    <a:pt x="1870762" y="1200670"/>
                  </a:lnTo>
                  <a:lnTo>
                    <a:pt x="1880748" y="1155225"/>
                  </a:lnTo>
                  <a:lnTo>
                    <a:pt x="1888609" y="1109002"/>
                  </a:lnTo>
                  <a:lnTo>
                    <a:pt x="1894292" y="1062056"/>
                  </a:lnTo>
                  <a:lnTo>
                    <a:pt x="1897742" y="1014442"/>
                  </a:lnTo>
                  <a:lnTo>
                    <a:pt x="1898904" y="966216"/>
                  </a:lnTo>
                  <a:lnTo>
                    <a:pt x="1897742" y="917989"/>
                  </a:lnTo>
                  <a:lnTo>
                    <a:pt x="1894292" y="870375"/>
                  </a:lnTo>
                  <a:lnTo>
                    <a:pt x="1888609" y="823429"/>
                  </a:lnTo>
                  <a:lnTo>
                    <a:pt x="1880748" y="777206"/>
                  </a:lnTo>
                  <a:lnTo>
                    <a:pt x="1870762" y="731761"/>
                  </a:lnTo>
                  <a:lnTo>
                    <a:pt x="1858706" y="687149"/>
                  </a:lnTo>
                  <a:lnTo>
                    <a:pt x="1844634" y="643427"/>
                  </a:lnTo>
                  <a:lnTo>
                    <a:pt x="1828601" y="600649"/>
                  </a:lnTo>
                  <a:lnTo>
                    <a:pt x="1810661" y="558871"/>
                  </a:lnTo>
                  <a:lnTo>
                    <a:pt x="1790869" y="518148"/>
                  </a:lnTo>
                  <a:lnTo>
                    <a:pt x="1769279" y="478536"/>
                  </a:lnTo>
                  <a:lnTo>
                    <a:pt x="1745945" y="440089"/>
                  </a:lnTo>
                  <a:lnTo>
                    <a:pt x="1720921" y="402863"/>
                  </a:lnTo>
                  <a:lnTo>
                    <a:pt x="1694263" y="366913"/>
                  </a:lnTo>
                  <a:lnTo>
                    <a:pt x="1666024" y="332296"/>
                  </a:lnTo>
                  <a:lnTo>
                    <a:pt x="1636259" y="299065"/>
                  </a:lnTo>
                  <a:lnTo>
                    <a:pt x="1605022" y="267277"/>
                  </a:lnTo>
                  <a:lnTo>
                    <a:pt x="1572368" y="236987"/>
                  </a:lnTo>
                  <a:lnTo>
                    <a:pt x="1538351" y="208249"/>
                  </a:lnTo>
                  <a:lnTo>
                    <a:pt x="1503025" y="181121"/>
                  </a:lnTo>
                  <a:lnTo>
                    <a:pt x="1466445" y="155656"/>
                  </a:lnTo>
                  <a:lnTo>
                    <a:pt x="1428665" y="131910"/>
                  </a:lnTo>
                  <a:lnTo>
                    <a:pt x="1389739" y="109939"/>
                  </a:lnTo>
                  <a:lnTo>
                    <a:pt x="1349723" y="89798"/>
                  </a:lnTo>
                  <a:lnTo>
                    <a:pt x="1308670" y="71541"/>
                  </a:lnTo>
                  <a:lnTo>
                    <a:pt x="1266635" y="55226"/>
                  </a:lnTo>
                  <a:lnTo>
                    <a:pt x="1223671" y="40906"/>
                  </a:lnTo>
                  <a:lnTo>
                    <a:pt x="1179835" y="28637"/>
                  </a:lnTo>
                  <a:lnTo>
                    <a:pt x="1135179" y="18475"/>
                  </a:lnTo>
                  <a:lnTo>
                    <a:pt x="1089758" y="10475"/>
                  </a:lnTo>
                  <a:lnTo>
                    <a:pt x="1043627" y="4692"/>
                  </a:lnTo>
                  <a:lnTo>
                    <a:pt x="996840" y="1182"/>
                  </a:lnTo>
                  <a:lnTo>
                    <a:pt x="949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77640" y="3477768"/>
              <a:ext cx="402590" cy="387350"/>
            </a:xfrm>
            <a:custGeom>
              <a:avLst/>
              <a:gdLst/>
              <a:ahLst/>
              <a:cxnLst/>
              <a:rect l="l" t="t" r="r" b="b"/>
              <a:pathLst>
                <a:path w="402589" h="387350">
                  <a:moveTo>
                    <a:pt x="0" y="193548"/>
                  </a:moveTo>
                  <a:lnTo>
                    <a:pt x="5311" y="149156"/>
                  </a:lnTo>
                  <a:lnTo>
                    <a:pt x="20442" y="108412"/>
                  </a:lnTo>
                  <a:lnTo>
                    <a:pt x="44187" y="72476"/>
                  </a:lnTo>
                  <a:lnTo>
                    <a:pt x="75338" y="42507"/>
                  </a:lnTo>
                  <a:lnTo>
                    <a:pt x="112689" y="19665"/>
                  </a:lnTo>
                  <a:lnTo>
                    <a:pt x="155034" y="5109"/>
                  </a:lnTo>
                  <a:lnTo>
                    <a:pt x="201168" y="0"/>
                  </a:lnTo>
                  <a:lnTo>
                    <a:pt x="247301" y="5109"/>
                  </a:lnTo>
                  <a:lnTo>
                    <a:pt x="289646" y="19665"/>
                  </a:lnTo>
                  <a:lnTo>
                    <a:pt x="326997" y="42507"/>
                  </a:lnTo>
                  <a:lnTo>
                    <a:pt x="358148" y="72476"/>
                  </a:lnTo>
                  <a:lnTo>
                    <a:pt x="381893" y="108412"/>
                  </a:lnTo>
                  <a:lnTo>
                    <a:pt x="397024" y="149156"/>
                  </a:lnTo>
                  <a:lnTo>
                    <a:pt x="402336" y="193548"/>
                  </a:lnTo>
                  <a:lnTo>
                    <a:pt x="397024" y="237939"/>
                  </a:lnTo>
                  <a:lnTo>
                    <a:pt x="381893" y="278683"/>
                  </a:lnTo>
                  <a:lnTo>
                    <a:pt x="358148" y="314619"/>
                  </a:lnTo>
                  <a:lnTo>
                    <a:pt x="326997" y="344588"/>
                  </a:lnTo>
                  <a:lnTo>
                    <a:pt x="289646" y="367430"/>
                  </a:lnTo>
                  <a:lnTo>
                    <a:pt x="247301" y="381986"/>
                  </a:lnTo>
                  <a:lnTo>
                    <a:pt x="201168" y="387096"/>
                  </a:lnTo>
                  <a:lnTo>
                    <a:pt x="155034" y="381986"/>
                  </a:lnTo>
                  <a:lnTo>
                    <a:pt x="112689" y="367430"/>
                  </a:lnTo>
                  <a:lnTo>
                    <a:pt x="75338" y="344588"/>
                  </a:lnTo>
                  <a:lnTo>
                    <a:pt x="44187" y="314619"/>
                  </a:lnTo>
                  <a:lnTo>
                    <a:pt x="20442" y="278683"/>
                  </a:lnTo>
                  <a:lnTo>
                    <a:pt x="5311" y="237939"/>
                  </a:lnTo>
                  <a:lnTo>
                    <a:pt x="0" y="193548"/>
                  </a:lnTo>
                  <a:close/>
                </a:path>
              </a:pathLst>
            </a:custGeom>
            <a:ln w="1828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103878" y="3542157"/>
            <a:ext cx="1741170" cy="270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  <a:tabLst>
                <a:tab pos="377825" algn="l"/>
              </a:tabLst>
            </a:pPr>
            <a:r>
              <a:rPr dirty="0" sz="1800" spc="-5" b="1">
                <a:solidFill>
                  <a:srgbClr val="7E7E7E"/>
                </a:solidFill>
                <a:latin typeface="Arial"/>
                <a:cs typeface="Arial"/>
              </a:rPr>
              <a:t>3	</a:t>
            </a:r>
            <a:r>
              <a:rPr dirty="0" baseline="3472" sz="2400" b="1">
                <a:solidFill>
                  <a:srgbClr val="7E7E7E"/>
                </a:solidFill>
                <a:latin typeface="Arial"/>
                <a:cs typeface="Arial"/>
              </a:rPr>
              <a:t>Deploy </a:t>
            </a:r>
            <a:r>
              <a:rPr dirty="0" baseline="3472" sz="2400" spc="7" b="1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dirty="0" baseline="3472" sz="2400" spc="-172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baseline="3472" sz="2400" spc="-15" b="1">
                <a:solidFill>
                  <a:srgbClr val="7E7E7E"/>
                </a:solidFill>
                <a:latin typeface="Arial"/>
                <a:cs typeface="Arial"/>
              </a:rPr>
              <a:t>Test</a:t>
            </a:r>
            <a:endParaRPr baseline="3472"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56014" y="3549218"/>
            <a:ext cx="2186940" cy="5149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600" spc="-10" b="1">
                <a:solidFill>
                  <a:srgbClr val="7E7E7E"/>
                </a:solidFill>
                <a:latin typeface="Arial"/>
                <a:cs typeface="Arial"/>
              </a:rPr>
              <a:t>Automated</a:t>
            </a:r>
            <a:r>
              <a:rPr dirty="0" sz="1600" spc="1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7E7E7E"/>
                </a:solidFill>
                <a:latin typeface="Arial"/>
                <a:cs typeface="Arial"/>
              </a:rPr>
              <a:t>blue-green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solidFill>
                  <a:srgbClr val="7E7E7E"/>
                </a:solidFill>
                <a:latin typeface="Arial"/>
                <a:cs typeface="Arial"/>
              </a:rPr>
              <a:t>deployment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57882" y="3207842"/>
            <a:ext cx="50482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U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se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28121" y="2840735"/>
            <a:ext cx="299483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16863" y="3976877"/>
            <a:ext cx="3949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Da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2480" y="3614928"/>
            <a:ext cx="396239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86076" y="3976877"/>
            <a:ext cx="11633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88464" y="3630167"/>
            <a:ext cx="396239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47395" y="3206242"/>
            <a:ext cx="9131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7824" y="2891145"/>
            <a:ext cx="359663" cy="3366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665097" y="3498341"/>
            <a:ext cx="4495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3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pp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15048" y="2340800"/>
            <a:ext cx="2615565" cy="1963420"/>
            <a:chOff x="515048" y="2340800"/>
            <a:chExt cx="2615565" cy="1963420"/>
          </a:xfrm>
        </p:grpSpPr>
        <p:sp>
          <p:nvSpPr>
            <p:cNvPr id="36" name="object 36"/>
            <p:cNvSpPr/>
            <p:nvPr/>
          </p:nvSpPr>
          <p:spPr>
            <a:xfrm>
              <a:off x="1670303" y="3160750"/>
              <a:ext cx="374904" cy="374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24256" y="2350008"/>
              <a:ext cx="2597150" cy="1945005"/>
            </a:xfrm>
            <a:custGeom>
              <a:avLst/>
              <a:gdLst/>
              <a:ahLst/>
              <a:cxnLst/>
              <a:rect l="l" t="t" r="r" b="b"/>
              <a:pathLst>
                <a:path w="2597150" h="1945004">
                  <a:moveTo>
                    <a:pt x="0" y="1944624"/>
                  </a:moveTo>
                  <a:lnTo>
                    <a:pt x="2596896" y="1944624"/>
                  </a:lnTo>
                  <a:lnTo>
                    <a:pt x="2596896" y="0"/>
                  </a:lnTo>
                  <a:lnTo>
                    <a:pt x="0" y="0"/>
                  </a:lnTo>
                  <a:lnTo>
                    <a:pt x="0" y="1944624"/>
                  </a:lnTo>
                  <a:close/>
                </a:path>
              </a:pathLst>
            </a:custGeom>
            <a:ln w="1828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41501" y="2405887"/>
            <a:ext cx="15881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7E7E7E"/>
                </a:solidFill>
                <a:latin typeface="Arial"/>
                <a:cs typeface="Arial"/>
              </a:rPr>
              <a:t>Subaccount </a:t>
            </a:r>
            <a:r>
              <a:rPr dirty="0" sz="1400" spc="-5" b="1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dirty="0" sz="1400" spc="1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7E7E7E"/>
                </a:solidFill>
                <a:latin typeface="Arial"/>
                <a:cs typeface="Arial"/>
              </a:rPr>
              <a:t>DEV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8959" y="2444193"/>
            <a:ext cx="285537" cy="2855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18578" y="2135835"/>
            <a:ext cx="50482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U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se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37119" y="1767839"/>
            <a:ext cx="396240" cy="3962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877814" y="2904566"/>
            <a:ext cx="39497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D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52159" y="2542032"/>
            <a:ext cx="396239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938136" y="2904566"/>
            <a:ext cx="116332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239000" y="2560320"/>
            <a:ext cx="39624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639053" y="2134362"/>
            <a:ext cx="9131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67400" y="1804416"/>
            <a:ext cx="359663" cy="3596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674484" y="2485770"/>
            <a:ext cx="4495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3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pp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574728" y="1267904"/>
            <a:ext cx="2615565" cy="1963420"/>
            <a:chOff x="5574728" y="1267904"/>
            <a:chExt cx="2615565" cy="1963420"/>
          </a:xfrm>
        </p:grpSpPr>
        <p:sp>
          <p:nvSpPr>
            <p:cNvPr id="50" name="object 50"/>
            <p:cNvSpPr/>
            <p:nvPr/>
          </p:nvSpPr>
          <p:spPr>
            <a:xfrm>
              <a:off x="6678167" y="2148814"/>
              <a:ext cx="374903" cy="374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583935" y="1277111"/>
              <a:ext cx="2597150" cy="1945005"/>
            </a:xfrm>
            <a:custGeom>
              <a:avLst/>
              <a:gdLst/>
              <a:ahLst/>
              <a:cxnLst/>
              <a:rect l="l" t="t" r="r" b="b"/>
              <a:pathLst>
                <a:path w="2597150" h="1945005">
                  <a:moveTo>
                    <a:pt x="0" y="1944624"/>
                  </a:moveTo>
                  <a:lnTo>
                    <a:pt x="2596895" y="1944624"/>
                  </a:lnTo>
                  <a:lnTo>
                    <a:pt x="2596895" y="0"/>
                  </a:lnTo>
                  <a:lnTo>
                    <a:pt x="0" y="0"/>
                  </a:lnTo>
                  <a:lnTo>
                    <a:pt x="0" y="1944624"/>
                  </a:lnTo>
                  <a:close/>
                </a:path>
              </a:pathLst>
            </a:custGeom>
            <a:ln w="18288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6102350" y="1333881"/>
            <a:ext cx="14878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EFAB00"/>
                </a:solidFill>
                <a:latin typeface="Arial"/>
                <a:cs typeface="Arial"/>
              </a:rPr>
              <a:t>Subaccount </a:t>
            </a:r>
            <a:r>
              <a:rPr dirty="0" sz="1400" spc="-5" b="1">
                <a:solidFill>
                  <a:srgbClr val="EFAB00"/>
                </a:solidFill>
                <a:latin typeface="Arial"/>
                <a:cs typeface="Arial"/>
              </a:rPr>
              <a:t>–</a:t>
            </a:r>
            <a:r>
              <a:rPr dirty="0" sz="1400" spc="1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EFAB00"/>
                </a:solidFill>
                <a:latin typeface="Arial"/>
                <a:cs typeface="Arial"/>
              </a:rPr>
              <a:t>QA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685663" y="1348270"/>
            <a:ext cx="326986" cy="3269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0883772" y="2132202"/>
            <a:ext cx="5041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Us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e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950330" y="1764792"/>
            <a:ext cx="299483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361931" y="2900933"/>
            <a:ext cx="3949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Da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336023" y="2538983"/>
            <a:ext cx="393192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0439654" y="2900933"/>
            <a:ext cx="11633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741152" y="2554223"/>
            <a:ext cx="39624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9181465" y="2130044"/>
            <a:ext cx="9150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Re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ou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c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e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09176" y="1815201"/>
            <a:ext cx="359664" cy="3366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0197972" y="2448560"/>
            <a:ext cx="4495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3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pp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076880" y="1264856"/>
            <a:ext cx="2615565" cy="1963420"/>
            <a:chOff x="9076880" y="1264856"/>
            <a:chExt cx="2615565" cy="1963420"/>
          </a:xfrm>
        </p:grpSpPr>
        <p:sp>
          <p:nvSpPr>
            <p:cNvPr id="64" name="object 64"/>
            <p:cNvSpPr/>
            <p:nvPr/>
          </p:nvSpPr>
          <p:spPr>
            <a:xfrm>
              <a:off x="10201656" y="2112238"/>
              <a:ext cx="371855" cy="374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086088" y="1274064"/>
              <a:ext cx="2597150" cy="1945005"/>
            </a:xfrm>
            <a:custGeom>
              <a:avLst/>
              <a:gdLst/>
              <a:ahLst/>
              <a:cxnLst/>
              <a:rect l="l" t="t" r="r" b="b"/>
              <a:pathLst>
                <a:path w="2597150" h="1945005">
                  <a:moveTo>
                    <a:pt x="0" y="1944624"/>
                  </a:moveTo>
                  <a:lnTo>
                    <a:pt x="2596896" y="1944624"/>
                  </a:lnTo>
                  <a:lnTo>
                    <a:pt x="2596896" y="0"/>
                  </a:lnTo>
                  <a:lnTo>
                    <a:pt x="0" y="0"/>
                  </a:lnTo>
                  <a:lnTo>
                    <a:pt x="0" y="1944624"/>
                  </a:lnTo>
                  <a:close/>
                </a:path>
              </a:pathLst>
            </a:custGeom>
            <a:ln w="18288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9605771" y="1329385"/>
            <a:ext cx="173545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5" b="1">
                <a:solidFill>
                  <a:srgbClr val="008FD2"/>
                </a:solidFill>
                <a:latin typeface="Arial"/>
                <a:cs typeface="Arial"/>
              </a:rPr>
              <a:t>Subaccount </a:t>
            </a:r>
            <a:r>
              <a:rPr dirty="0" sz="1400" spc="-5" b="1">
                <a:solidFill>
                  <a:srgbClr val="008FD2"/>
                </a:solidFill>
                <a:latin typeface="Arial"/>
                <a:cs typeface="Arial"/>
              </a:rPr>
              <a:t>–</a:t>
            </a:r>
            <a:r>
              <a:rPr dirty="0" sz="1400" spc="15" b="1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8FD2"/>
                </a:solidFill>
                <a:latin typeface="Arial"/>
                <a:cs typeface="Arial"/>
              </a:rPr>
              <a:t>PROD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171218" y="1368249"/>
            <a:ext cx="285537" cy="2855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0921872" y="5267705"/>
            <a:ext cx="5041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Us</a:t>
            </a: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e</a:t>
            </a:r>
            <a:r>
              <a:rPr dirty="0" sz="1400" b="1">
                <a:solidFill>
                  <a:srgbClr val="5F5E5F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989953" y="4898135"/>
            <a:ext cx="299483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9361931" y="6036360"/>
            <a:ext cx="3949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5F5E5F"/>
                </a:solidFill>
                <a:latin typeface="Arial"/>
                <a:cs typeface="Arial"/>
              </a:rPr>
              <a:t>Da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336023" y="5672328"/>
            <a:ext cx="393192" cy="396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0439654" y="6036360"/>
            <a:ext cx="11633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0741152" y="5690615"/>
            <a:ext cx="396240" cy="396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9142221" y="5265546"/>
            <a:ext cx="9131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5F5E5F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369552" y="4948545"/>
            <a:ext cx="359664" cy="3366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0197972" y="5535879"/>
            <a:ext cx="4495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35" b="1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5F5E5F"/>
                </a:solidFill>
                <a:latin typeface="Arial"/>
                <a:cs typeface="Arial"/>
              </a:rPr>
              <a:t>pp</a:t>
            </a:r>
            <a:r>
              <a:rPr dirty="0" sz="1400" spc="-5" b="1">
                <a:solidFill>
                  <a:srgbClr val="5F5E5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076880" y="4398200"/>
            <a:ext cx="2615565" cy="1963420"/>
            <a:chOff x="9076880" y="4398200"/>
            <a:chExt cx="2615565" cy="1963420"/>
          </a:xfrm>
        </p:grpSpPr>
        <p:sp>
          <p:nvSpPr>
            <p:cNvPr id="78" name="object 78"/>
            <p:cNvSpPr/>
            <p:nvPr/>
          </p:nvSpPr>
          <p:spPr>
            <a:xfrm>
              <a:off x="10201656" y="5196814"/>
              <a:ext cx="371855" cy="374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9086088" y="4407408"/>
              <a:ext cx="2597150" cy="1945005"/>
            </a:xfrm>
            <a:custGeom>
              <a:avLst/>
              <a:gdLst/>
              <a:ahLst/>
              <a:cxnLst/>
              <a:rect l="l" t="t" r="r" b="b"/>
              <a:pathLst>
                <a:path w="2597150" h="1945004">
                  <a:moveTo>
                    <a:pt x="0" y="1944624"/>
                  </a:moveTo>
                  <a:lnTo>
                    <a:pt x="2596896" y="1944624"/>
                  </a:lnTo>
                  <a:lnTo>
                    <a:pt x="2596896" y="0"/>
                  </a:lnTo>
                  <a:lnTo>
                    <a:pt x="0" y="0"/>
                  </a:lnTo>
                  <a:lnTo>
                    <a:pt x="0" y="1944624"/>
                  </a:lnTo>
                  <a:close/>
                </a:path>
              </a:pathLst>
            </a:custGeom>
            <a:ln w="18288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9605771" y="4464761"/>
            <a:ext cx="173545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5" b="1">
                <a:solidFill>
                  <a:srgbClr val="4FB81C"/>
                </a:solidFill>
                <a:latin typeface="Arial"/>
                <a:cs typeface="Arial"/>
              </a:rPr>
              <a:t>Subaccount </a:t>
            </a:r>
            <a:r>
              <a:rPr dirty="0" sz="1400" spc="-5" b="1">
                <a:solidFill>
                  <a:srgbClr val="4FB81C"/>
                </a:solidFill>
                <a:latin typeface="Arial"/>
                <a:cs typeface="Arial"/>
              </a:rPr>
              <a:t>–</a:t>
            </a:r>
            <a:r>
              <a:rPr dirty="0" sz="1400" spc="15" b="1">
                <a:solidFill>
                  <a:srgbClr val="4FB81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4FB81C"/>
                </a:solidFill>
                <a:latin typeface="Arial"/>
                <a:cs typeface="Arial"/>
              </a:rPr>
              <a:t>PROD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210842" y="4501593"/>
            <a:ext cx="285537" cy="2855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507593" y="242392"/>
            <a:ext cx="46716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10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Lifecycle </a:t>
            </a:r>
            <a:r>
              <a:rPr dirty="0" spc="-5"/>
              <a:t>Management – </a:t>
            </a:r>
            <a:r>
              <a:rPr dirty="0"/>
              <a:t>Multi-target </a:t>
            </a:r>
            <a:r>
              <a:rPr dirty="0" spc="-5"/>
              <a:t>applications in the Cloud Foundry</a:t>
            </a:r>
            <a:r>
              <a:rPr dirty="0" spc="50"/>
              <a:t> </a:t>
            </a:r>
            <a:r>
              <a:rPr dirty="0" spc="-5"/>
              <a:t>environment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3776" y="2639567"/>
            <a:ext cx="798576" cy="786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845617" y="4641913"/>
            <a:ext cx="1470025" cy="881380"/>
            <a:chOff x="6845617" y="4641913"/>
            <a:chExt cx="1470025" cy="881380"/>
          </a:xfrm>
        </p:grpSpPr>
        <p:sp>
          <p:nvSpPr>
            <p:cNvPr id="4" name="object 4"/>
            <p:cNvSpPr/>
            <p:nvPr/>
          </p:nvSpPr>
          <p:spPr>
            <a:xfrm>
              <a:off x="6850380" y="4646676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1314703" y="0"/>
                  </a:moveTo>
                  <a:lnTo>
                    <a:pt x="145288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40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8" y="871728"/>
                  </a:lnTo>
                  <a:lnTo>
                    <a:pt x="1314703" y="871728"/>
                  </a:lnTo>
                  <a:lnTo>
                    <a:pt x="1360635" y="864323"/>
                  </a:lnTo>
                  <a:lnTo>
                    <a:pt x="1400519" y="843702"/>
                  </a:lnTo>
                  <a:lnTo>
                    <a:pt x="1431966" y="812255"/>
                  </a:lnTo>
                  <a:lnTo>
                    <a:pt x="1452587" y="772371"/>
                  </a:lnTo>
                  <a:lnTo>
                    <a:pt x="1459992" y="726440"/>
                  </a:lnTo>
                  <a:lnTo>
                    <a:pt x="1459992" y="145287"/>
                  </a:lnTo>
                  <a:lnTo>
                    <a:pt x="1452587" y="99356"/>
                  </a:lnTo>
                  <a:lnTo>
                    <a:pt x="1431966" y="59472"/>
                  </a:lnTo>
                  <a:lnTo>
                    <a:pt x="1400519" y="28025"/>
                  </a:lnTo>
                  <a:lnTo>
                    <a:pt x="1360635" y="7404"/>
                  </a:lnTo>
                  <a:lnTo>
                    <a:pt x="1314703" y="0"/>
                  </a:lnTo>
                  <a:close/>
                </a:path>
              </a:pathLst>
            </a:custGeom>
            <a:solidFill>
              <a:srgbClr val="4BC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50380" y="4646676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8" y="0"/>
                  </a:lnTo>
                  <a:lnTo>
                    <a:pt x="1314703" y="0"/>
                  </a:lnTo>
                  <a:lnTo>
                    <a:pt x="1360635" y="7404"/>
                  </a:lnTo>
                  <a:lnTo>
                    <a:pt x="1400519" y="28025"/>
                  </a:lnTo>
                  <a:lnTo>
                    <a:pt x="1431966" y="59472"/>
                  </a:lnTo>
                  <a:lnTo>
                    <a:pt x="1452587" y="99356"/>
                  </a:lnTo>
                  <a:lnTo>
                    <a:pt x="1459992" y="145287"/>
                  </a:lnTo>
                  <a:lnTo>
                    <a:pt x="1459992" y="726440"/>
                  </a:lnTo>
                  <a:lnTo>
                    <a:pt x="1452587" y="772371"/>
                  </a:lnTo>
                  <a:lnTo>
                    <a:pt x="1431966" y="812255"/>
                  </a:lnTo>
                  <a:lnTo>
                    <a:pt x="1400519" y="843702"/>
                  </a:lnTo>
                  <a:lnTo>
                    <a:pt x="1360635" y="864323"/>
                  </a:lnTo>
                  <a:lnTo>
                    <a:pt x="1314703" y="871728"/>
                  </a:lnTo>
                  <a:lnTo>
                    <a:pt x="145288" y="871728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40"/>
                  </a:lnTo>
                  <a:lnTo>
                    <a:pt x="0" y="145287"/>
                  </a:lnTo>
                  <a:close/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71792" y="4746751"/>
            <a:ext cx="3594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Arial"/>
                <a:cs typeface="Arial"/>
              </a:rPr>
              <a:t>b</a:t>
            </a:r>
            <a:r>
              <a:rPr dirty="0" sz="1400" spc="-5">
                <a:latin typeface="Arial"/>
                <a:cs typeface="Arial"/>
              </a:rPr>
              <a:t>lue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01849" y="4641913"/>
            <a:ext cx="1466850" cy="881380"/>
            <a:chOff x="8701849" y="4641913"/>
            <a:chExt cx="1466850" cy="881380"/>
          </a:xfrm>
        </p:grpSpPr>
        <p:sp>
          <p:nvSpPr>
            <p:cNvPr id="8" name="object 8"/>
            <p:cNvSpPr/>
            <p:nvPr/>
          </p:nvSpPr>
          <p:spPr>
            <a:xfrm>
              <a:off x="8706611" y="4646676"/>
              <a:ext cx="1457325" cy="871855"/>
            </a:xfrm>
            <a:custGeom>
              <a:avLst/>
              <a:gdLst/>
              <a:ahLst/>
              <a:cxnLst/>
              <a:rect l="l" t="t" r="r" b="b"/>
              <a:pathLst>
                <a:path w="1457325" h="871854">
                  <a:moveTo>
                    <a:pt x="1311656" y="0"/>
                  </a:moveTo>
                  <a:lnTo>
                    <a:pt x="145288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40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8" y="871728"/>
                  </a:lnTo>
                  <a:lnTo>
                    <a:pt x="1311656" y="871728"/>
                  </a:lnTo>
                  <a:lnTo>
                    <a:pt x="1357587" y="864323"/>
                  </a:lnTo>
                  <a:lnTo>
                    <a:pt x="1397471" y="843702"/>
                  </a:lnTo>
                  <a:lnTo>
                    <a:pt x="1428918" y="812255"/>
                  </a:lnTo>
                  <a:lnTo>
                    <a:pt x="1449539" y="772371"/>
                  </a:lnTo>
                  <a:lnTo>
                    <a:pt x="1456944" y="726440"/>
                  </a:lnTo>
                  <a:lnTo>
                    <a:pt x="1456944" y="145287"/>
                  </a:lnTo>
                  <a:lnTo>
                    <a:pt x="1449539" y="99356"/>
                  </a:lnTo>
                  <a:lnTo>
                    <a:pt x="1428918" y="59472"/>
                  </a:lnTo>
                  <a:lnTo>
                    <a:pt x="1397471" y="28025"/>
                  </a:lnTo>
                  <a:lnTo>
                    <a:pt x="1357587" y="7404"/>
                  </a:lnTo>
                  <a:lnTo>
                    <a:pt x="1311656" y="0"/>
                  </a:lnTo>
                  <a:close/>
                </a:path>
              </a:pathLst>
            </a:custGeom>
            <a:solidFill>
              <a:srgbClr val="8FE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06611" y="4646676"/>
              <a:ext cx="1457325" cy="871855"/>
            </a:xfrm>
            <a:custGeom>
              <a:avLst/>
              <a:gdLst/>
              <a:ahLst/>
              <a:cxnLst/>
              <a:rect l="l" t="t" r="r" b="b"/>
              <a:pathLst>
                <a:path w="1457325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8" y="0"/>
                  </a:lnTo>
                  <a:lnTo>
                    <a:pt x="1311656" y="0"/>
                  </a:lnTo>
                  <a:lnTo>
                    <a:pt x="1357587" y="7404"/>
                  </a:lnTo>
                  <a:lnTo>
                    <a:pt x="1397471" y="28025"/>
                  </a:lnTo>
                  <a:lnTo>
                    <a:pt x="1428918" y="59472"/>
                  </a:lnTo>
                  <a:lnTo>
                    <a:pt x="1449539" y="99356"/>
                  </a:lnTo>
                  <a:lnTo>
                    <a:pt x="1456944" y="145287"/>
                  </a:lnTo>
                  <a:lnTo>
                    <a:pt x="1456944" y="726440"/>
                  </a:lnTo>
                  <a:lnTo>
                    <a:pt x="1449539" y="772371"/>
                  </a:lnTo>
                  <a:lnTo>
                    <a:pt x="1428918" y="812255"/>
                  </a:lnTo>
                  <a:lnTo>
                    <a:pt x="1397471" y="843702"/>
                  </a:lnTo>
                  <a:lnTo>
                    <a:pt x="1357587" y="864323"/>
                  </a:lnTo>
                  <a:lnTo>
                    <a:pt x="1311656" y="871728"/>
                  </a:lnTo>
                  <a:lnTo>
                    <a:pt x="145288" y="871728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40"/>
                  </a:lnTo>
                  <a:lnTo>
                    <a:pt x="0" y="145287"/>
                  </a:lnTo>
                  <a:close/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96171" y="5116068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20" h="307975">
                  <a:moveTo>
                    <a:pt x="985011" y="0"/>
                  </a:moveTo>
                  <a:lnTo>
                    <a:pt x="51307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7"/>
                  </a:lnTo>
                  <a:lnTo>
                    <a:pt x="0" y="256539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7" y="307847"/>
                  </a:lnTo>
                  <a:lnTo>
                    <a:pt x="985011" y="307847"/>
                  </a:lnTo>
                  <a:lnTo>
                    <a:pt x="1004976" y="303813"/>
                  </a:lnTo>
                  <a:lnTo>
                    <a:pt x="1021286" y="292814"/>
                  </a:lnTo>
                  <a:lnTo>
                    <a:pt x="1032285" y="276504"/>
                  </a:lnTo>
                  <a:lnTo>
                    <a:pt x="1036320" y="256539"/>
                  </a:lnTo>
                  <a:lnTo>
                    <a:pt x="1036320" y="51307"/>
                  </a:lnTo>
                  <a:lnTo>
                    <a:pt x="1032285" y="31343"/>
                  </a:lnTo>
                  <a:lnTo>
                    <a:pt x="1021286" y="15033"/>
                  </a:lnTo>
                  <a:lnTo>
                    <a:pt x="1004976" y="4034"/>
                  </a:lnTo>
                  <a:lnTo>
                    <a:pt x="9850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96171" y="5116068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20" h="307975">
                  <a:moveTo>
                    <a:pt x="0" y="51307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7" y="0"/>
                  </a:lnTo>
                  <a:lnTo>
                    <a:pt x="985011" y="0"/>
                  </a:lnTo>
                  <a:lnTo>
                    <a:pt x="1004976" y="4034"/>
                  </a:lnTo>
                  <a:lnTo>
                    <a:pt x="1021286" y="15033"/>
                  </a:lnTo>
                  <a:lnTo>
                    <a:pt x="1032285" y="31343"/>
                  </a:lnTo>
                  <a:lnTo>
                    <a:pt x="1036320" y="51307"/>
                  </a:lnTo>
                  <a:lnTo>
                    <a:pt x="1036320" y="256539"/>
                  </a:lnTo>
                  <a:lnTo>
                    <a:pt x="1032285" y="276504"/>
                  </a:lnTo>
                  <a:lnTo>
                    <a:pt x="1021286" y="292814"/>
                  </a:lnTo>
                  <a:lnTo>
                    <a:pt x="1004976" y="303813"/>
                  </a:lnTo>
                  <a:lnTo>
                    <a:pt x="985011" y="307847"/>
                  </a:lnTo>
                  <a:lnTo>
                    <a:pt x="51307" y="307847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39"/>
                  </a:lnTo>
                  <a:lnTo>
                    <a:pt x="0" y="51307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147559" y="3703320"/>
            <a:ext cx="1367790" cy="1725295"/>
            <a:chOff x="7147559" y="3703320"/>
            <a:chExt cx="1367790" cy="1725295"/>
          </a:xfrm>
        </p:grpSpPr>
        <p:sp>
          <p:nvSpPr>
            <p:cNvPr id="13" name="object 13"/>
            <p:cNvSpPr/>
            <p:nvPr/>
          </p:nvSpPr>
          <p:spPr>
            <a:xfrm>
              <a:off x="7542275" y="3703320"/>
              <a:ext cx="972819" cy="941705"/>
            </a:xfrm>
            <a:custGeom>
              <a:avLst/>
              <a:gdLst/>
              <a:ahLst/>
              <a:cxnLst/>
              <a:rect l="l" t="t" r="r" b="b"/>
              <a:pathLst>
                <a:path w="972820" h="941704">
                  <a:moveTo>
                    <a:pt x="28955" y="865377"/>
                  </a:moveTo>
                  <a:lnTo>
                    <a:pt x="0" y="865377"/>
                  </a:lnTo>
                  <a:lnTo>
                    <a:pt x="38100" y="941577"/>
                  </a:lnTo>
                  <a:lnTo>
                    <a:pt x="69850" y="878077"/>
                  </a:lnTo>
                  <a:lnTo>
                    <a:pt x="28955" y="878077"/>
                  </a:lnTo>
                  <a:lnTo>
                    <a:pt x="28955" y="865377"/>
                  </a:lnTo>
                  <a:close/>
                </a:path>
                <a:path w="972820" h="941704">
                  <a:moveTo>
                    <a:pt x="954277" y="461644"/>
                  </a:moveTo>
                  <a:lnTo>
                    <a:pt x="33020" y="461644"/>
                  </a:lnTo>
                  <a:lnTo>
                    <a:pt x="28955" y="465708"/>
                  </a:lnTo>
                  <a:lnTo>
                    <a:pt x="28955" y="878077"/>
                  </a:lnTo>
                  <a:lnTo>
                    <a:pt x="47244" y="878077"/>
                  </a:lnTo>
                  <a:lnTo>
                    <a:pt x="47244" y="479932"/>
                  </a:lnTo>
                  <a:lnTo>
                    <a:pt x="38100" y="479932"/>
                  </a:lnTo>
                  <a:lnTo>
                    <a:pt x="47244" y="470788"/>
                  </a:lnTo>
                  <a:lnTo>
                    <a:pt x="954277" y="470788"/>
                  </a:lnTo>
                  <a:lnTo>
                    <a:pt x="954277" y="461644"/>
                  </a:lnTo>
                  <a:close/>
                </a:path>
                <a:path w="972820" h="941704">
                  <a:moveTo>
                    <a:pt x="76200" y="865377"/>
                  </a:moveTo>
                  <a:lnTo>
                    <a:pt x="47244" y="865377"/>
                  </a:lnTo>
                  <a:lnTo>
                    <a:pt x="47244" y="878077"/>
                  </a:lnTo>
                  <a:lnTo>
                    <a:pt x="69850" y="878077"/>
                  </a:lnTo>
                  <a:lnTo>
                    <a:pt x="76200" y="865377"/>
                  </a:lnTo>
                  <a:close/>
                </a:path>
                <a:path w="972820" h="941704">
                  <a:moveTo>
                    <a:pt x="47244" y="470788"/>
                  </a:moveTo>
                  <a:lnTo>
                    <a:pt x="38100" y="479932"/>
                  </a:lnTo>
                  <a:lnTo>
                    <a:pt x="47244" y="479932"/>
                  </a:lnTo>
                  <a:lnTo>
                    <a:pt x="47244" y="470788"/>
                  </a:lnTo>
                  <a:close/>
                </a:path>
                <a:path w="972820" h="941704">
                  <a:moveTo>
                    <a:pt x="972566" y="461644"/>
                  </a:moveTo>
                  <a:lnTo>
                    <a:pt x="963422" y="461644"/>
                  </a:lnTo>
                  <a:lnTo>
                    <a:pt x="954277" y="470788"/>
                  </a:lnTo>
                  <a:lnTo>
                    <a:pt x="47244" y="470788"/>
                  </a:lnTo>
                  <a:lnTo>
                    <a:pt x="47244" y="479932"/>
                  </a:lnTo>
                  <a:lnTo>
                    <a:pt x="968375" y="479932"/>
                  </a:lnTo>
                  <a:lnTo>
                    <a:pt x="972566" y="475868"/>
                  </a:lnTo>
                  <a:lnTo>
                    <a:pt x="972566" y="461644"/>
                  </a:lnTo>
                  <a:close/>
                </a:path>
                <a:path w="972820" h="941704">
                  <a:moveTo>
                    <a:pt x="972566" y="0"/>
                  </a:moveTo>
                  <a:lnTo>
                    <a:pt x="954277" y="0"/>
                  </a:lnTo>
                  <a:lnTo>
                    <a:pt x="954277" y="470788"/>
                  </a:lnTo>
                  <a:lnTo>
                    <a:pt x="963422" y="461644"/>
                  </a:lnTo>
                  <a:lnTo>
                    <a:pt x="972566" y="461644"/>
                  </a:lnTo>
                  <a:lnTo>
                    <a:pt x="97256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52131" y="5116068"/>
              <a:ext cx="1033780" cy="307975"/>
            </a:xfrm>
            <a:custGeom>
              <a:avLst/>
              <a:gdLst/>
              <a:ahLst/>
              <a:cxnLst/>
              <a:rect l="l" t="t" r="r" b="b"/>
              <a:pathLst>
                <a:path w="1033779" h="307975">
                  <a:moveTo>
                    <a:pt x="981964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7"/>
                  </a:lnTo>
                  <a:lnTo>
                    <a:pt x="0" y="256539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8" y="307847"/>
                  </a:lnTo>
                  <a:lnTo>
                    <a:pt x="981964" y="307847"/>
                  </a:lnTo>
                  <a:lnTo>
                    <a:pt x="1001928" y="303813"/>
                  </a:lnTo>
                  <a:lnTo>
                    <a:pt x="1018238" y="292814"/>
                  </a:lnTo>
                  <a:lnTo>
                    <a:pt x="1029237" y="276504"/>
                  </a:lnTo>
                  <a:lnTo>
                    <a:pt x="1033272" y="256539"/>
                  </a:lnTo>
                  <a:lnTo>
                    <a:pt x="1033272" y="51307"/>
                  </a:lnTo>
                  <a:lnTo>
                    <a:pt x="1029237" y="31343"/>
                  </a:lnTo>
                  <a:lnTo>
                    <a:pt x="1018238" y="15033"/>
                  </a:lnTo>
                  <a:lnTo>
                    <a:pt x="1001928" y="4034"/>
                  </a:lnTo>
                  <a:lnTo>
                    <a:pt x="981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52131" y="5116068"/>
              <a:ext cx="1033780" cy="307975"/>
            </a:xfrm>
            <a:custGeom>
              <a:avLst/>
              <a:gdLst/>
              <a:ahLst/>
              <a:cxnLst/>
              <a:rect l="l" t="t" r="r" b="b"/>
              <a:pathLst>
                <a:path w="1033779" h="307975">
                  <a:moveTo>
                    <a:pt x="0" y="51307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981964" y="0"/>
                  </a:lnTo>
                  <a:lnTo>
                    <a:pt x="1001928" y="4034"/>
                  </a:lnTo>
                  <a:lnTo>
                    <a:pt x="1018238" y="15033"/>
                  </a:lnTo>
                  <a:lnTo>
                    <a:pt x="1029237" y="31343"/>
                  </a:lnTo>
                  <a:lnTo>
                    <a:pt x="1033272" y="51307"/>
                  </a:lnTo>
                  <a:lnTo>
                    <a:pt x="1033272" y="256539"/>
                  </a:lnTo>
                  <a:lnTo>
                    <a:pt x="1029237" y="276504"/>
                  </a:lnTo>
                  <a:lnTo>
                    <a:pt x="1018238" y="292814"/>
                  </a:lnTo>
                  <a:lnTo>
                    <a:pt x="1001928" y="303813"/>
                  </a:lnTo>
                  <a:lnTo>
                    <a:pt x="981964" y="307847"/>
                  </a:lnTo>
                  <a:lnTo>
                    <a:pt x="51308" y="307847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39"/>
                  </a:lnTo>
                  <a:lnTo>
                    <a:pt x="0" y="51307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71433" y="3376625"/>
            <a:ext cx="6877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route</a:t>
            </a: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25865" y="4746751"/>
            <a:ext cx="1101725" cy="638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Arial"/>
                <a:cs typeface="Arial"/>
              </a:rPr>
              <a:t>green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Release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5891" y="5147817"/>
            <a:ext cx="8248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Release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01765" y="1624329"/>
            <a:ext cx="51790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As you prepare </a:t>
            </a:r>
            <a:r>
              <a:rPr dirty="0" sz="1800" spc="-5" i="1">
                <a:latin typeface="Arial"/>
                <a:cs typeface="Arial"/>
              </a:rPr>
              <a:t>a </a:t>
            </a:r>
            <a:r>
              <a:rPr dirty="0" sz="1800" i="1">
                <a:latin typeface="Arial"/>
                <a:cs typeface="Arial"/>
              </a:rPr>
              <a:t>new release of your software</a:t>
            </a:r>
            <a:r>
              <a:rPr dirty="0" sz="1800" spc="-17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  <a:p>
            <a:pPr algn="r" marR="6985">
              <a:lnSpc>
                <a:spcPct val="100000"/>
              </a:lnSpc>
            </a:pPr>
            <a:r>
              <a:rPr dirty="0" sz="1800" i="1">
                <a:latin typeface="Arial"/>
                <a:cs typeface="Arial"/>
              </a:rPr>
              <a:t>do final stage of testing in the green</a:t>
            </a:r>
            <a:r>
              <a:rPr dirty="0" sz="1800" spc="-2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environment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46475" y="2602992"/>
            <a:ext cx="796240" cy="786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578673" y="4641913"/>
            <a:ext cx="1470025" cy="881380"/>
            <a:chOff x="1578673" y="4641913"/>
            <a:chExt cx="1470025" cy="881380"/>
          </a:xfrm>
        </p:grpSpPr>
        <p:sp>
          <p:nvSpPr>
            <p:cNvPr id="22" name="object 22"/>
            <p:cNvSpPr/>
            <p:nvPr/>
          </p:nvSpPr>
          <p:spPr>
            <a:xfrm>
              <a:off x="1583436" y="4646676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1314703" y="0"/>
                  </a:moveTo>
                  <a:lnTo>
                    <a:pt x="145287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40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7" y="871728"/>
                  </a:lnTo>
                  <a:lnTo>
                    <a:pt x="1314703" y="871728"/>
                  </a:lnTo>
                  <a:lnTo>
                    <a:pt x="1360635" y="864323"/>
                  </a:lnTo>
                  <a:lnTo>
                    <a:pt x="1400519" y="843702"/>
                  </a:lnTo>
                  <a:lnTo>
                    <a:pt x="1431966" y="812255"/>
                  </a:lnTo>
                  <a:lnTo>
                    <a:pt x="1452587" y="772371"/>
                  </a:lnTo>
                  <a:lnTo>
                    <a:pt x="1459991" y="726440"/>
                  </a:lnTo>
                  <a:lnTo>
                    <a:pt x="1459991" y="145287"/>
                  </a:lnTo>
                  <a:lnTo>
                    <a:pt x="1452587" y="99356"/>
                  </a:lnTo>
                  <a:lnTo>
                    <a:pt x="1431966" y="59472"/>
                  </a:lnTo>
                  <a:lnTo>
                    <a:pt x="1400519" y="28025"/>
                  </a:lnTo>
                  <a:lnTo>
                    <a:pt x="1360635" y="7404"/>
                  </a:lnTo>
                  <a:lnTo>
                    <a:pt x="1314703" y="0"/>
                  </a:lnTo>
                  <a:close/>
                </a:path>
              </a:pathLst>
            </a:custGeom>
            <a:solidFill>
              <a:srgbClr val="4BC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83436" y="4646676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7" y="0"/>
                  </a:lnTo>
                  <a:lnTo>
                    <a:pt x="1314703" y="0"/>
                  </a:lnTo>
                  <a:lnTo>
                    <a:pt x="1360635" y="7404"/>
                  </a:lnTo>
                  <a:lnTo>
                    <a:pt x="1400519" y="28025"/>
                  </a:lnTo>
                  <a:lnTo>
                    <a:pt x="1431966" y="59472"/>
                  </a:lnTo>
                  <a:lnTo>
                    <a:pt x="1452587" y="99356"/>
                  </a:lnTo>
                  <a:lnTo>
                    <a:pt x="1459991" y="145287"/>
                  </a:lnTo>
                  <a:lnTo>
                    <a:pt x="1459991" y="726440"/>
                  </a:lnTo>
                  <a:lnTo>
                    <a:pt x="1452587" y="772371"/>
                  </a:lnTo>
                  <a:lnTo>
                    <a:pt x="1431966" y="812255"/>
                  </a:lnTo>
                  <a:lnTo>
                    <a:pt x="1400519" y="843702"/>
                  </a:lnTo>
                  <a:lnTo>
                    <a:pt x="1360635" y="864323"/>
                  </a:lnTo>
                  <a:lnTo>
                    <a:pt x="1314703" y="871728"/>
                  </a:lnTo>
                  <a:lnTo>
                    <a:pt x="145287" y="871728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40"/>
                  </a:lnTo>
                  <a:lnTo>
                    <a:pt x="0" y="145287"/>
                  </a:lnTo>
                  <a:close/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701800" y="4746751"/>
            <a:ext cx="3594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Arial"/>
                <a:cs typeface="Arial"/>
              </a:rPr>
              <a:t>b</a:t>
            </a:r>
            <a:r>
              <a:rPr dirty="0" sz="1400" spc="-5">
                <a:latin typeface="Arial"/>
                <a:cs typeface="Arial"/>
              </a:rPr>
              <a:t>lue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32047" y="4642103"/>
            <a:ext cx="1469390" cy="881380"/>
            <a:chOff x="3432047" y="4642103"/>
            <a:chExt cx="1469390" cy="881380"/>
          </a:xfrm>
        </p:grpSpPr>
        <p:sp>
          <p:nvSpPr>
            <p:cNvPr id="26" name="object 26"/>
            <p:cNvSpPr/>
            <p:nvPr/>
          </p:nvSpPr>
          <p:spPr>
            <a:xfrm>
              <a:off x="3436619" y="4646675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1314703" y="0"/>
                  </a:moveTo>
                  <a:lnTo>
                    <a:pt x="145287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40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7" y="871728"/>
                  </a:lnTo>
                  <a:lnTo>
                    <a:pt x="1314703" y="871728"/>
                  </a:lnTo>
                  <a:lnTo>
                    <a:pt x="1360635" y="864323"/>
                  </a:lnTo>
                  <a:lnTo>
                    <a:pt x="1400519" y="843702"/>
                  </a:lnTo>
                  <a:lnTo>
                    <a:pt x="1431966" y="812255"/>
                  </a:lnTo>
                  <a:lnTo>
                    <a:pt x="1452587" y="772371"/>
                  </a:lnTo>
                  <a:lnTo>
                    <a:pt x="1459991" y="726440"/>
                  </a:lnTo>
                  <a:lnTo>
                    <a:pt x="1459991" y="145287"/>
                  </a:lnTo>
                  <a:lnTo>
                    <a:pt x="1452587" y="99356"/>
                  </a:lnTo>
                  <a:lnTo>
                    <a:pt x="1431966" y="59472"/>
                  </a:lnTo>
                  <a:lnTo>
                    <a:pt x="1400519" y="28025"/>
                  </a:lnTo>
                  <a:lnTo>
                    <a:pt x="1360635" y="7404"/>
                  </a:lnTo>
                  <a:lnTo>
                    <a:pt x="1314703" y="0"/>
                  </a:lnTo>
                  <a:close/>
                </a:path>
              </a:pathLst>
            </a:custGeom>
            <a:solidFill>
              <a:srgbClr val="8FE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36619" y="4646675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7" y="0"/>
                  </a:lnTo>
                  <a:lnTo>
                    <a:pt x="1314703" y="0"/>
                  </a:lnTo>
                  <a:lnTo>
                    <a:pt x="1360635" y="7404"/>
                  </a:lnTo>
                  <a:lnTo>
                    <a:pt x="1400519" y="28025"/>
                  </a:lnTo>
                  <a:lnTo>
                    <a:pt x="1431966" y="59472"/>
                  </a:lnTo>
                  <a:lnTo>
                    <a:pt x="1452587" y="99356"/>
                  </a:lnTo>
                  <a:lnTo>
                    <a:pt x="1459991" y="145287"/>
                  </a:lnTo>
                  <a:lnTo>
                    <a:pt x="1459991" y="726440"/>
                  </a:lnTo>
                  <a:lnTo>
                    <a:pt x="1452587" y="772371"/>
                  </a:lnTo>
                  <a:lnTo>
                    <a:pt x="1431966" y="812255"/>
                  </a:lnTo>
                  <a:lnTo>
                    <a:pt x="1400519" y="843702"/>
                  </a:lnTo>
                  <a:lnTo>
                    <a:pt x="1360635" y="864323"/>
                  </a:lnTo>
                  <a:lnTo>
                    <a:pt x="1314703" y="871728"/>
                  </a:lnTo>
                  <a:lnTo>
                    <a:pt x="145287" y="871728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40"/>
                  </a:lnTo>
                  <a:lnTo>
                    <a:pt x="0" y="145287"/>
                  </a:lnTo>
                  <a:close/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55872" y="4746751"/>
            <a:ext cx="4749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Arial"/>
                <a:cs typeface="Arial"/>
              </a:rPr>
              <a:t>g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ee</a:t>
            </a: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2283" y="3666744"/>
            <a:ext cx="972819" cy="978535"/>
          </a:xfrm>
          <a:custGeom>
            <a:avLst/>
            <a:gdLst/>
            <a:ahLst/>
            <a:cxnLst/>
            <a:rect l="l" t="t" r="r" b="b"/>
            <a:pathLst>
              <a:path w="972819" h="978535">
                <a:moveTo>
                  <a:pt x="28956" y="902080"/>
                </a:moveTo>
                <a:lnTo>
                  <a:pt x="0" y="902080"/>
                </a:lnTo>
                <a:lnTo>
                  <a:pt x="38100" y="978280"/>
                </a:lnTo>
                <a:lnTo>
                  <a:pt x="69850" y="914780"/>
                </a:lnTo>
                <a:lnTo>
                  <a:pt x="28956" y="914780"/>
                </a:lnTo>
                <a:lnTo>
                  <a:pt x="28956" y="902080"/>
                </a:lnTo>
                <a:close/>
              </a:path>
              <a:path w="972819" h="978535">
                <a:moveTo>
                  <a:pt x="954278" y="480059"/>
                </a:moveTo>
                <a:lnTo>
                  <a:pt x="33020" y="480059"/>
                </a:lnTo>
                <a:lnTo>
                  <a:pt x="28956" y="484123"/>
                </a:lnTo>
                <a:lnTo>
                  <a:pt x="28956" y="914780"/>
                </a:lnTo>
                <a:lnTo>
                  <a:pt x="47243" y="914780"/>
                </a:lnTo>
                <a:lnTo>
                  <a:pt x="47243" y="498347"/>
                </a:lnTo>
                <a:lnTo>
                  <a:pt x="38100" y="498347"/>
                </a:lnTo>
                <a:lnTo>
                  <a:pt x="47243" y="489203"/>
                </a:lnTo>
                <a:lnTo>
                  <a:pt x="954278" y="489203"/>
                </a:lnTo>
                <a:lnTo>
                  <a:pt x="954278" y="480059"/>
                </a:lnTo>
                <a:close/>
              </a:path>
              <a:path w="972819" h="978535">
                <a:moveTo>
                  <a:pt x="76200" y="902080"/>
                </a:moveTo>
                <a:lnTo>
                  <a:pt x="47243" y="902080"/>
                </a:lnTo>
                <a:lnTo>
                  <a:pt x="47243" y="914780"/>
                </a:lnTo>
                <a:lnTo>
                  <a:pt x="69850" y="914780"/>
                </a:lnTo>
                <a:lnTo>
                  <a:pt x="76200" y="902080"/>
                </a:lnTo>
                <a:close/>
              </a:path>
              <a:path w="972819" h="978535">
                <a:moveTo>
                  <a:pt x="47243" y="489203"/>
                </a:moveTo>
                <a:lnTo>
                  <a:pt x="38100" y="498347"/>
                </a:lnTo>
                <a:lnTo>
                  <a:pt x="47243" y="498347"/>
                </a:lnTo>
                <a:lnTo>
                  <a:pt x="47243" y="489203"/>
                </a:lnTo>
                <a:close/>
              </a:path>
              <a:path w="972819" h="978535">
                <a:moveTo>
                  <a:pt x="972566" y="480059"/>
                </a:moveTo>
                <a:lnTo>
                  <a:pt x="963422" y="480059"/>
                </a:lnTo>
                <a:lnTo>
                  <a:pt x="954278" y="489203"/>
                </a:lnTo>
                <a:lnTo>
                  <a:pt x="47243" y="489203"/>
                </a:lnTo>
                <a:lnTo>
                  <a:pt x="47243" y="498347"/>
                </a:lnTo>
                <a:lnTo>
                  <a:pt x="968375" y="498347"/>
                </a:lnTo>
                <a:lnTo>
                  <a:pt x="972566" y="494156"/>
                </a:lnTo>
                <a:lnTo>
                  <a:pt x="972566" y="480059"/>
                </a:lnTo>
                <a:close/>
              </a:path>
              <a:path w="972819" h="978535">
                <a:moveTo>
                  <a:pt x="972566" y="0"/>
                </a:moveTo>
                <a:lnTo>
                  <a:pt x="954278" y="0"/>
                </a:lnTo>
                <a:lnTo>
                  <a:pt x="954278" y="489203"/>
                </a:lnTo>
                <a:lnTo>
                  <a:pt x="963422" y="480059"/>
                </a:lnTo>
                <a:lnTo>
                  <a:pt x="972566" y="480059"/>
                </a:lnTo>
                <a:lnTo>
                  <a:pt x="97256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901442" y="3340353"/>
            <a:ext cx="687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rout</a:t>
            </a:r>
            <a:r>
              <a:rPr dirty="0" sz="1800" spc="1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49945" y="5111305"/>
            <a:ext cx="1045844" cy="317500"/>
            <a:chOff x="1849945" y="5111305"/>
            <a:chExt cx="1045844" cy="317500"/>
          </a:xfrm>
        </p:grpSpPr>
        <p:sp>
          <p:nvSpPr>
            <p:cNvPr id="32" name="object 32"/>
            <p:cNvSpPr/>
            <p:nvPr/>
          </p:nvSpPr>
          <p:spPr>
            <a:xfrm>
              <a:off x="1854707" y="5116067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19" h="307975">
                  <a:moveTo>
                    <a:pt x="985012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7"/>
                  </a:lnTo>
                  <a:lnTo>
                    <a:pt x="0" y="256539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8" y="307847"/>
                  </a:lnTo>
                  <a:lnTo>
                    <a:pt x="985012" y="307847"/>
                  </a:lnTo>
                  <a:lnTo>
                    <a:pt x="1004976" y="303813"/>
                  </a:lnTo>
                  <a:lnTo>
                    <a:pt x="1021286" y="292814"/>
                  </a:lnTo>
                  <a:lnTo>
                    <a:pt x="1032285" y="276504"/>
                  </a:lnTo>
                  <a:lnTo>
                    <a:pt x="1036319" y="256539"/>
                  </a:lnTo>
                  <a:lnTo>
                    <a:pt x="1036319" y="51307"/>
                  </a:lnTo>
                  <a:lnTo>
                    <a:pt x="1032285" y="31343"/>
                  </a:lnTo>
                  <a:lnTo>
                    <a:pt x="1021286" y="15033"/>
                  </a:lnTo>
                  <a:lnTo>
                    <a:pt x="1004976" y="4034"/>
                  </a:lnTo>
                  <a:lnTo>
                    <a:pt x="985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54707" y="5116067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19" h="307975">
                  <a:moveTo>
                    <a:pt x="0" y="51307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985012" y="0"/>
                  </a:lnTo>
                  <a:lnTo>
                    <a:pt x="1004976" y="4034"/>
                  </a:lnTo>
                  <a:lnTo>
                    <a:pt x="1021286" y="15033"/>
                  </a:lnTo>
                  <a:lnTo>
                    <a:pt x="1032285" y="31343"/>
                  </a:lnTo>
                  <a:lnTo>
                    <a:pt x="1036319" y="51307"/>
                  </a:lnTo>
                  <a:lnTo>
                    <a:pt x="1036319" y="256539"/>
                  </a:lnTo>
                  <a:lnTo>
                    <a:pt x="1032285" y="276504"/>
                  </a:lnTo>
                  <a:lnTo>
                    <a:pt x="1021286" y="292814"/>
                  </a:lnTo>
                  <a:lnTo>
                    <a:pt x="1004976" y="303813"/>
                  </a:lnTo>
                  <a:lnTo>
                    <a:pt x="985012" y="307847"/>
                  </a:lnTo>
                  <a:lnTo>
                    <a:pt x="51308" y="307847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39"/>
                  </a:lnTo>
                  <a:lnTo>
                    <a:pt x="0" y="51307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959991" y="5147817"/>
            <a:ext cx="8248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Release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518" y="1624329"/>
            <a:ext cx="46120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At any </a:t>
            </a:r>
            <a:r>
              <a:rPr dirty="0" sz="1800" spc="-5" i="1">
                <a:latin typeface="Arial"/>
                <a:cs typeface="Arial"/>
              </a:rPr>
              <a:t>time </a:t>
            </a:r>
            <a:r>
              <a:rPr dirty="0" sz="1800" i="1">
                <a:latin typeface="Arial"/>
                <a:cs typeface="Arial"/>
              </a:rPr>
              <a:t>only one production</a:t>
            </a:r>
            <a:r>
              <a:rPr dirty="0" sz="1800" spc="-1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environment,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 i="1">
                <a:latin typeface="Arial"/>
                <a:cs typeface="Arial"/>
              </a:rPr>
              <a:t>let’s </a:t>
            </a:r>
            <a:r>
              <a:rPr dirty="0" sz="1800" i="1">
                <a:latin typeface="Arial"/>
                <a:cs typeface="Arial"/>
              </a:rPr>
              <a:t>say blue, is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live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2907" y="2513202"/>
            <a:ext cx="2032406" cy="2603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708515" y="2642209"/>
            <a:ext cx="1997341" cy="260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06983" y="243027"/>
            <a:ext cx="5918200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1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pc="-15"/>
              <a:t>Application </a:t>
            </a:r>
            <a:r>
              <a:rPr dirty="0" spc="-5"/>
              <a:t>update: Blue-Green </a:t>
            </a:r>
            <a:r>
              <a:rPr dirty="0" spc="-10"/>
              <a:t>deployment</a:t>
            </a:r>
            <a:r>
              <a:rPr dirty="0" spc="185"/>
              <a:t> </a:t>
            </a:r>
            <a:r>
              <a:rPr dirty="0" spc="-5"/>
              <a:t>(1/2)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11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266" y="1618615"/>
            <a:ext cx="42386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The blue environment is now available</a:t>
            </a:r>
            <a:r>
              <a:rPr dirty="0" sz="1800" spc="-19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</a:pPr>
            <a:r>
              <a:rPr dirty="0" sz="1800" i="1">
                <a:latin typeface="Arial"/>
                <a:cs typeface="Arial"/>
              </a:rPr>
              <a:t>you to deploy your next</a:t>
            </a:r>
            <a:r>
              <a:rPr dirty="0" sz="1800" spc="-18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624406"/>
            <a:ext cx="59994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Once the software is working in the green</a:t>
            </a:r>
            <a:r>
              <a:rPr dirty="0" sz="1800" spc="-1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environment,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i="1">
                <a:latin typeface="Arial"/>
                <a:cs typeface="Arial"/>
              </a:rPr>
              <a:t>you switch the router so that all incoming requests go</a:t>
            </a:r>
            <a:r>
              <a:rPr dirty="0" sz="1800" spc="-18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983" y="243027"/>
            <a:ext cx="5918200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1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pc="-15"/>
              <a:t>Application </a:t>
            </a:r>
            <a:r>
              <a:rPr dirty="0" spc="-5"/>
              <a:t>update: Blue-Green </a:t>
            </a:r>
            <a:r>
              <a:rPr dirty="0" spc="-10"/>
              <a:t>deployment</a:t>
            </a:r>
            <a:r>
              <a:rPr dirty="0" spc="185"/>
              <a:t> </a:t>
            </a:r>
            <a:r>
              <a:rPr dirty="0" spc="-5"/>
              <a:t>(2/2)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845617" y="2639567"/>
            <a:ext cx="2066925" cy="2884170"/>
            <a:chOff x="6845617" y="2639567"/>
            <a:chExt cx="2066925" cy="2884170"/>
          </a:xfrm>
        </p:grpSpPr>
        <p:sp>
          <p:nvSpPr>
            <p:cNvPr id="6" name="object 6"/>
            <p:cNvSpPr/>
            <p:nvPr/>
          </p:nvSpPr>
          <p:spPr>
            <a:xfrm>
              <a:off x="8113776" y="2639567"/>
              <a:ext cx="798576" cy="786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0380" y="4646675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1314703" y="0"/>
                  </a:moveTo>
                  <a:lnTo>
                    <a:pt x="145288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40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8" y="871728"/>
                  </a:lnTo>
                  <a:lnTo>
                    <a:pt x="1314703" y="871728"/>
                  </a:lnTo>
                  <a:lnTo>
                    <a:pt x="1360635" y="864323"/>
                  </a:lnTo>
                  <a:lnTo>
                    <a:pt x="1400519" y="843702"/>
                  </a:lnTo>
                  <a:lnTo>
                    <a:pt x="1431966" y="812255"/>
                  </a:lnTo>
                  <a:lnTo>
                    <a:pt x="1452587" y="772371"/>
                  </a:lnTo>
                  <a:lnTo>
                    <a:pt x="1459992" y="726440"/>
                  </a:lnTo>
                  <a:lnTo>
                    <a:pt x="1459992" y="145287"/>
                  </a:lnTo>
                  <a:lnTo>
                    <a:pt x="1452587" y="99356"/>
                  </a:lnTo>
                  <a:lnTo>
                    <a:pt x="1431966" y="59472"/>
                  </a:lnTo>
                  <a:lnTo>
                    <a:pt x="1400519" y="28025"/>
                  </a:lnTo>
                  <a:lnTo>
                    <a:pt x="1360635" y="7404"/>
                  </a:lnTo>
                  <a:lnTo>
                    <a:pt x="1314703" y="0"/>
                  </a:lnTo>
                  <a:close/>
                </a:path>
              </a:pathLst>
            </a:custGeom>
            <a:solidFill>
              <a:srgbClr val="4BC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50380" y="4646675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8" y="0"/>
                  </a:lnTo>
                  <a:lnTo>
                    <a:pt x="1314703" y="0"/>
                  </a:lnTo>
                  <a:lnTo>
                    <a:pt x="1360635" y="7404"/>
                  </a:lnTo>
                  <a:lnTo>
                    <a:pt x="1400519" y="28025"/>
                  </a:lnTo>
                  <a:lnTo>
                    <a:pt x="1431966" y="59472"/>
                  </a:lnTo>
                  <a:lnTo>
                    <a:pt x="1452587" y="99356"/>
                  </a:lnTo>
                  <a:lnTo>
                    <a:pt x="1459992" y="145287"/>
                  </a:lnTo>
                  <a:lnTo>
                    <a:pt x="1459992" y="726440"/>
                  </a:lnTo>
                  <a:lnTo>
                    <a:pt x="1452587" y="772371"/>
                  </a:lnTo>
                  <a:lnTo>
                    <a:pt x="1431966" y="812255"/>
                  </a:lnTo>
                  <a:lnTo>
                    <a:pt x="1400519" y="843702"/>
                  </a:lnTo>
                  <a:lnTo>
                    <a:pt x="1360635" y="864323"/>
                  </a:lnTo>
                  <a:lnTo>
                    <a:pt x="1314703" y="871728"/>
                  </a:lnTo>
                  <a:lnTo>
                    <a:pt x="145288" y="871728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40"/>
                  </a:lnTo>
                  <a:lnTo>
                    <a:pt x="0" y="145287"/>
                  </a:lnTo>
                  <a:close/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971792" y="4746751"/>
            <a:ext cx="3594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Arial"/>
                <a:cs typeface="Arial"/>
              </a:rPr>
              <a:t>b</a:t>
            </a:r>
            <a:r>
              <a:rPr dirty="0" sz="1400" spc="-5">
                <a:latin typeface="Arial"/>
                <a:cs typeface="Arial"/>
              </a:rPr>
              <a:t>lue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01849" y="4641913"/>
            <a:ext cx="1466850" cy="881380"/>
            <a:chOff x="8701849" y="4641913"/>
            <a:chExt cx="1466850" cy="881380"/>
          </a:xfrm>
        </p:grpSpPr>
        <p:sp>
          <p:nvSpPr>
            <p:cNvPr id="11" name="object 11"/>
            <p:cNvSpPr/>
            <p:nvPr/>
          </p:nvSpPr>
          <p:spPr>
            <a:xfrm>
              <a:off x="8706611" y="4646676"/>
              <a:ext cx="1457325" cy="871855"/>
            </a:xfrm>
            <a:custGeom>
              <a:avLst/>
              <a:gdLst/>
              <a:ahLst/>
              <a:cxnLst/>
              <a:rect l="l" t="t" r="r" b="b"/>
              <a:pathLst>
                <a:path w="1457325" h="871854">
                  <a:moveTo>
                    <a:pt x="1311656" y="0"/>
                  </a:moveTo>
                  <a:lnTo>
                    <a:pt x="145288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40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8" y="871728"/>
                  </a:lnTo>
                  <a:lnTo>
                    <a:pt x="1311656" y="871728"/>
                  </a:lnTo>
                  <a:lnTo>
                    <a:pt x="1357587" y="864323"/>
                  </a:lnTo>
                  <a:lnTo>
                    <a:pt x="1397471" y="843702"/>
                  </a:lnTo>
                  <a:lnTo>
                    <a:pt x="1428918" y="812255"/>
                  </a:lnTo>
                  <a:lnTo>
                    <a:pt x="1449539" y="772371"/>
                  </a:lnTo>
                  <a:lnTo>
                    <a:pt x="1456944" y="726440"/>
                  </a:lnTo>
                  <a:lnTo>
                    <a:pt x="1456944" y="145287"/>
                  </a:lnTo>
                  <a:lnTo>
                    <a:pt x="1449539" y="99356"/>
                  </a:lnTo>
                  <a:lnTo>
                    <a:pt x="1428918" y="59472"/>
                  </a:lnTo>
                  <a:lnTo>
                    <a:pt x="1397471" y="28025"/>
                  </a:lnTo>
                  <a:lnTo>
                    <a:pt x="1357587" y="7404"/>
                  </a:lnTo>
                  <a:lnTo>
                    <a:pt x="1311656" y="0"/>
                  </a:lnTo>
                  <a:close/>
                </a:path>
              </a:pathLst>
            </a:custGeom>
            <a:solidFill>
              <a:srgbClr val="8FE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06611" y="4646676"/>
              <a:ext cx="1457325" cy="871855"/>
            </a:xfrm>
            <a:custGeom>
              <a:avLst/>
              <a:gdLst/>
              <a:ahLst/>
              <a:cxnLst/>
              <a:rect l="l" t="t" r="r" b="b"/>
              <a:pathLst>
                <a:path w="1457325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8" y="0"/>
                  </a:lnTo>
                  <a:lnTo>
                    <a:pt x="1311656" y="0"/>
                  </a:lnTo>
                  <a:lnTo>
                    <a:pt x="1357587" y="7404"/>
                  </a:lnTo>
                  <a:lnTo>
                    <a:pt x="1397471" y="28025"/>
                  </a:lnTo>
                  <a:lnTo>
                    <a:pt x="1428918" y="59472"/>
                  </a:lnTo>
                  <a:lnTo>
                    <a:pt x="1449539" y="99356"/>
                  </a:lnTo>
                  <a:lnTo>
                    <a:pt x="1456944" y="145287"/>
                  </a:lnTo>
                  <a:lnTo>
                    <a:pt x="1456944" y="726440"/>
                  </a:lnTo>
                  <a:lnTo>
                    <a:pt x="1449539" y="772371"/>
                  </a:lnTo>
                  <a:lnTo>
                    <a:pt x="1428918" y="812255"/>
                  </a:lnTo>
                  <a:lnTo>
                    <a:pt x="1397471" y="843702"/>
                  </a:lnTo>
                  <a:lnTo>
                    <a:pt x="1357587" y="864323"/>
                  </a:lnTo>
                  <a:lnTo>
                    <a:pt x="1311656" y="871728"/>
                  </a:lnTo>
                  <a:lnTo>
                    <a:pt x="145288" y="871728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40"/>
                  </a:lnTo>
                  <a:lnTo>
                    <a:pt x="0" y="145287"/>
                  </a:lnTo>
                  <a:close/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825865" y="4746751"/>
            <a:ext cx="4749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Arial"/>
                <a:cs typeface="Arial"/>
              </a:rPr>
              <a:t>g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ee</a:t>
            </a: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94776" y="3703320"/>
            <a:ext cx="975994" cy="941705"/>
          </a:xfrm>
          <a:custGeom>
            <a:avLst/>
            <a:gdLst/>
            <a:ahLst/>
            <a:cxnLst/>
            <a:rect l="l" t="t" r="r" b="b"/>
            <a:pathLst>
              <a:path w="975995" h="941704">
                <a:moveTo>
                  <a:pt x="928370" y="865377"/>
                </a:moveTo>
                <a:lnTo>
                  <a:pt x="899414" y="865377"/>
                </a:lnTo>
                <a:lnTo>
                  <a:pt x="937514" y="941577"/>
                </a:lnTo>
                <a:lnTo>
                  <a:pt x="969264" y="878077"/>
                </a:lnTo>
                <a:lnTo>
                  <a:pt x="928370" y="878077"/>
                </a:lnTo>
                <a:lnTo>
                  <a:pt x="928370" y="865377"/>
                </a:lnTo>
                <a:close/>
              </a:path>
              <a:path w="975995" h="941704">
                <a:moveTo>
                  <a:pt x="928370" y="470788"/>
                </a:moveTo>
                <a:lnTo>
                  <a:pt x="928370" y="878077"/>
                </a:lnTo>
                <a:lnTo>
                  <a:pt x="946657" y="878077"/>
                </a:lnTo>
                <a:lnTo>
                  <a:pt x="946657" y="479932"/>
                </a:lnTo>
                <a:lnTo>
                  <a:pt x="937514" y="479932"/>
                </a:lnTo>
                <a:lnTo>
                  <a:pt x="928370" y="470788"/>
                </a:lnTo>
                <a:close/>
              </a:path>
              <a:path w="975995" h="941704">
                <a:moveTo>
                  <a:pt x="975614" y="865377"/>
                </a:moveTo>
                <a:lnTo>
                  <a:pt x="946657" y="865377"/>
                </a:lnTo>
                <a:lnTo>
                  <a:pt x="946657" y="878077"/>
                </a:lnTo>
                <a:lnTo>
                  <a:pt x="969264" y="878077"/>
                </a:lnTo>
                <a:lnTo>
                  <a:pt x="975614" y="865377"/>
                </a:lnTo>
                <a:close/>
              </a:path>
              <a:path w="975995" h="941704">
                <a:moveTo>
                  <a:pt x="18288" y="0"/>
                </a:moveTo>
                <a:lnTo>
                  <a:pt x="0" y="0"/>
                </a:lnTo>
                <a:lnTo>
                  <a:pt x="0" y="475868"/>
                </a:lnTo>
                <a:lnTo>
                  <a:pt x="4064" y="479932"/>
                </a:lnTo>
                <a:lnTo>
                  <a:pt x="928370" y="479932"/>
                </a:lnTo>
                <a:lnTo>
                  <a:pt x="928370" y="470788"/>
                </a:lnTo>
                <a:lnTo>
                  <a:pt x="18288" y="470788"/>
                </a:lnTo>
                <a:lnTo>
                  <a:pt x="9144" y="461644"/>
                </a:lnTo>
                <a:lnTo>
                  <a:pt x="18288" y="461644"/>
                </a:lnTo>
                <a:lnTo>
                  <a:pt x="18288" y="0"/>
                </a:lnTo>
                <a:close/>
              </a:path>
              <a:path w="975995" h="941704">
                <a:moveTo>
                  <a:pt x="942594" y="461644"/>
                </a:moveTo>
                <a:lnTo>
                  <a:pt x="18288" y="461644"/>
                </a:lnTo>
                <a:lnTo>
                  <a:pt x="18288" y="470788"/>
                </a:lnTo>
                <a:lnTo>
                  <a:pt x="928370" y="470788"/>
                </a:lnTo>
                <a:lnTo>
                  <a:pt x="937514" y="479932"/>
                </a:lnTo>
                <a:lnTo>
                  <a:pt x="946657" y="479932"/>
                </a:lnTo>
                <a:lnTo>
                  <a:pt x="946657" y="465708"/>
                </a:lnTo>
                <a:lnTo>
                  <a:pt x="942594" y="461644"/>
                </a:lnTo>
                <a:close/>
              </a:path>
              <a:path w="975995" h="941704">
                <a:moveTo>
                  <a:pt x="18288" y="461644"/>
                </a:moveTo>
                <a:lnTo>
                  <a:pt x="9144" y="461644"/>
                </a:lnTo>
                <a:lnTo>
                  <a:pt x="18288" y="470788"/>
                </a:lnTo>
                <a:lnTo>
                  <a:pt x="18288" y="46164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171433" y="3376625"/>
            <a:ext cx="6877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route</a:t>
            </a: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47369" y="5111305"/>
            <a:ext cx="1043305" cy="317500"/>
            <a:chOff x="7147369" y="5111305"/>
            <a:chExt cx="1043305" cy="317500"/>
          </a:xfrm>
        </p:grpSpPr>
        <p:sp>
          <p:nvSpPr>
            <p:cNvPr id="17" name="object 17"/>
            <p:cNvSpPr/>
            <p:nvPr/>
          </p:nvSpPr>
          <p:spPr>
            <a:xfrm>
              <a:off x="7152131" y="5116067"/>
              <a:ext cx="1033780" cy="307975"/>
            </a:xfrm>
            <a:custGeom>
              <a:avLst/>
              <a:gdLst/>
              <a:ahLst/>
              <a:cxnLst/>
              <a:rect l="l" t="t" r="r" b="b"/>
              <a:pathLst>
                <a:path w="1033779" h="307975">
                  <a:moveTo>
                    <a:pt x="981964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7"/>
                  </a:lnTo>
                  <a:lnTo>
                    <a:pt x="0" y="256539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8" y="307847"/>
                  </a:lnTo>
                  <a:lnTo>
                    <a:pt x="981964" y="307847"/>
                  </a:lnTo>
                  <a:lnTo>
                    <a:pt x="1001928" y="303813"/>
                  </a:lnTo>
                  <a:lnTo>
                    <a:pt x="1018238" y="292814"/>
                  </a:lnTo>
                  <a:lnTo>
                    <a:pt x="1029237" y="276504"/>
                  </a:lnTo>
                  <a:lnTo>
                    <a:pt x="1033272" y="256539"/>
                  </a:lnTo>
                  <a:lnTo>
                    <a:pt x="1033272" y="51307"/>
                  </a:lnTo>
                  <a:lnTo>
                    <a:pt x="1029237" y="31343"/>
                  </a:lnTo>
                  <a:lnTo>
                    <a:pt x="1018238" y="15033"/>
                  </a:lnTo>
                  <a:lnTo>
                    <a:pt x="1001928" y="4034"/>
                  </a:lnTo>
                  <a:lnTo>
                    <a:pt x="981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52131" y="5116067"/>
              <a:ext cx="1033780" cy="307975"/>
            </a:xfrm>
            <a:custGeom>
              <a:avLst/>
              <a:gdLst/>
              <a:ahLst/>
              <a:cxnLst/>
              <a:rect l="l" t="t" r="r" b="b"/>
              <a:pathLst>
                <a:path w="1033779" h="307975">
                  <a:moveTo>
                    <a:pt x="0" y="51307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981964" y="0"/>
                  </a:lnTo>
                  <a:lnTo>
                    <a:pt x="1001928" y="4034"/>
                  </a:lnTo>
                  <a:lnTo>
                    <a:pt x="1018238" y="15033"/>
                  </a:lnTo>
                  <a:lnTo>
                    <a:pt x="1029237" y="31343"/>
                  </a:lnTo>
                  <a:lnTo>
                    <a:pt x="1033272" y="51307"/>
                  </a:lnTo>
                  <a:lnTo>
                    <a:pt x="1033272" y="256539"/>
                  </a:lnTo>
                  <a:lnTo>
                    <a:pt x="1029237" y="276504"/>
                  </a:lnTo>
                  <a:lnTo>
                    <a:pt x="1018238" y="292814"/>
                  </a:lnTo>
                  <a:lnTo>
                    <a:pt x="1001928" y="303813"/>
                  </a:lnTo>
                  <a:lnTo>
                    <a:pt x="981964" y="307847"/>
                  </a:lnTo>
                  <a:lnTo>
                    <a:pt x="51308" y="307847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39"/>
                  </a:lnTo>
                  <a:lnTo>
                    <a:pt x="0" y="51307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255891" y="5147817"/>
            <a:ext cx="8248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Release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91600" y="5111496"/>
            <a:ext cx="1045844" cy="317500"/>
            <a:chOff x="8991600" y="5111496"/>
            <a:chExt cx="1045844" cy="317500"/>
          </a:xfrm>
        </p:grpSpPr>
        <p:sp>
          <p:nvSpPr>
            <p:cNvPr id="21" name="object 21"/>
            <p:cNvSpPr/>
            <p:nvPr/>
          </p:nvSpPr>
          <p:spPr>
            <a:xfrm>
              <a:off x="8996172" y="5116068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20" h="307975">
                  <a:moveTo>
                    <a:pt x="985011" y="0"/>
                  </a:moveTo>
                  <a:lnTo>
                    <a:pt x="51307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7"/>
                  </a:lnTo>
                  <a:lnTo>
                    <a:pt x="0" y="256539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7" y="307847"/>
                  </a:lnTo>
                  <a:lnTo>
                    <a:pt x="985011" y="307847"/>
                  </a:lnTo>
                  <a:lnTo>
                    <a:pt x="1004976" y="303813"/>
                  </a:lnTo>
                  <a:lnTo>
                    <a:pt x="1021286" y="292814"/>
                  </a:lnTo>
                  <a:lnTo>
                    <a:pt x="1032285" y="276504"/>
                  </a:lnTo>
                  <a:lnTo>
                    <a:pt x="1036320" y="256539"/>
                  </a:lnTo>
                  <a:lnTo>
                    <a:pt x="1036320" y="51307"/>
                  </a:lnTo>
                  <a:lnTo>
                    <a:pt x="1032285" y="31343"/>
                  </a:lnTo>
                  <a:lnTo>
                    <a:pt x="1021286" y="15033"/>
                  </a:lnTo>
                  <a:lnTo>
                    <a:pt x="1004976" y="4034"/>
                  </a:lnTo>
                  <a:lnTo>
                    <a:pt x="9850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96172" y="5116068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20" h="307975">
                  <a:moveTo>
                    <a:pt x="0" y="51307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7" y="0"/>
                  </a:lnTo>
                  <a:lnTo>
                    <a:pt x="985011" y="0"/>
                  </a:lnTo>
                  <a:lnTo>
                    <a:pt x="1004976" y="4034"/>
                  </a:lnTo>
                  <a:lnTo>
                    <a:pt x="1021286" y="15033"/>
                  </a:lnTo>
                  <a:lnTo>
                    <a:pt x="1032285" y="31343"/>
                  </a:lnTo>
                  <a:lnTo>
                    <a:pt x="1036320" y="51307"/>
                  </a:lnTo>
                  <a:lnTo>
                    <a:pt x="1036320" y="256539"/>
                  </a:lnTo>
                  <a:lnTo>
                    <a:pt x="1032285" y="276504"/>
                  </a:lnTo>
                  <a:lnTo>
                    <a:pt x="1021286" y="292814"/>
                  </a:lnTo>
                  <a:lnTo>
                    <a:pt x="1004976" y="303813"/>
                  </a:lnTo>
                  <a:lnTo>
                    <a:pt x="985011" y="307847"/>
                  </a:lnTo>
                  <a:lnTo>
                    <a:pt x="51307" y="307847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39"/>
                  </a:lnTo>
                  <a:lnTo>
                    <a:pt x="0" y="51307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102343" y="5147817"/>
            <a:ext cx="8248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Release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46475" y="2602992"/>
            <a:ext cx="796240" cy="786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1578673" y="4641913"/>
            <a:ext cx="1470025" cy="881380"/>
            <a:chOff x="1578673" y="4641913"/>
            <a:chExt cx="1470025" cy="881380"/>
          </a:xfrm>
        </p:grpSpPr>
        <p:sp>
          <p:nvSpPr>
            <p:cNvPr id="26" name="object 26"/>
            <p:cNvSpPr/>
            <p:nvPr/>
          </p:nvSpPr>
          <p:spPr>
            <a:xfrm>
              <a:off x="1583436" y="4646676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1314703" y="0"/>
                  </a:moveTo>
                  <a:lnTo>
                    <a:pt x="145287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40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7" y="871728"/>
                  </a:lnTo>
                  <a:lnTo>
                    <a:pt x="1314703" y="871728"/>
                  </a:lnTo>
                  <a:lnTo>
                    <a:pt x="1360635" y="864323"/>
                  </a:lnTo>
                  <a:lnTo>
                    <a:pt x="1400519" y="843702"/>
                  </a:lnTo>
                  <a:lnTo>
                    <a:pt x="1431966" y="812255"/>
                  </a:lnTo>
                  <a:lnTo>
                    <a:pt x="1452587" y="772371"/>
                  </a:lnTo>
                  <a:lnTo>
                    <a:pt x="1459991" y="726440"/>
                  </a:lnTo>
                  <a:lnTo>
                    <a:pt x="1459991" y="145287"/>
                  </a:lnTo>
                  <a:lnTo>
                    <a:pt x="1452587" y="99356"/>
                  </a:lnTo>
                  <a:lnTo>
                    <a:pt x="1431966" y="59472"/>
                  </a:lnTo>
                  <a:lnTo>
                    <a:pt x="1400519" y="28025"/>
                  </a:lnTo>
                  <a:lnTo>
                    <a:pt x="1360635" y="7404"/>
                  </a:lnTo>
                  <a:lnTo>
                    <a:pt x="1314703" y="0"/>
                  </a:lnTo>
                  <a:close/>
                </a:path>
              </a:pathLst>
            </a:custGeom>
            <a:solidFill>
              <a:srgbClr val="4BC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83436" y="4646676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7" y="0"/>
                  </a:lnTo>
                  <a:lnTo>
                    <a:pt x="1314703" y="0"/>
                  </a:lnTo>
                  <a:lnTo>
                    <a:pt x="1360635" y="7404"/>
                  </a:lnTo>
                  <a:lnTo>
                    <a:pt x="1400519" y="28025"/>
                  </a:lnTo>
                  <a:lnTo>
                    <a:pt x="1431966" y="59472"/>
                  </a:lnTo>
                  <a:lnTo>
                    <a:pt x="1452587" y="99356"/>
                  </a:lnTo>
                  <a:lnTo>
                    <a:pt x="1459991" y="145287"/>
                  </a:lnTo>
                  <a:lnTo>
                    <a:pt x="1459991" y="726440"/>
                  </a:lnTo>
                  <a:lnTo>
                    <a:pt x="1452587" y="772371"/>
                  </a:lnTo>
                  <a:lnTo>
                    <a:pt x="1431966" y="812255"/>
                  </a:lnTo>
                  <a:lnTo>
                    <a:pt x="1400519" y="843702"/>
                  </a:lnTo>
                  <a:lnTo>
                    <a:pt x="1360635" y="864323"/>
                  </a:lnTo>
                  <a:lnTo>
                    <a:pt x="1314703" y="871728"/>
                  </a:lnTo>
                  <a:lnTo>
                    <a:pt x="145287" y="871728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40"/>
                  </a:lnTo>
                  <a:lnTo>
                    <a:pt x="0" y="145287"/>
                  </a:lnTo>
                  <a:close/>
                </a:path>
              </a:pathLst>
            </a:custGeom>
            <a:ln w="9144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701800" y="4746751"/>
            <a:ext cx="3594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Arial"/>
                <a:cs typeface="Arial"/>
              </a:rPr>
              <a:t>b</a:t>
            </a:r>
            <a:r>
              <a:rPr dirty="0" sz="1400" spc="-5">
                <a:latin typeface="Arial"/>
                <a:cs typeface="Arial"/>
              </a:rPr>
              <a:t>lue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31857" y="4641913"/>
            <a:ext cx="1470025" cy="881380"/>
            <a:chOff x="3431857" y="4641913"/>
            <a:chExt cx="1470025" cy="881380"/>
          </a:xfrm>
        </p:grpSpPr>
        <p:sp>
          <p:nvSpPr>
            <p:cNvPr id="30" name="object 30"/>
            <p:cNvSpPr/>
            <p:nvPr/>
          </p:nvSpPr>
          <p:spPr>
            <a:xfrm>
              <a:off x="3436620" y="4646676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1314703" y="0"/>
                  </a:moveTo>
                  <a:lnTo>
                    <a:pt x="145287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40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7" y="871728"/>
                  </a:lnTo>
                  <a:lnTo>
                    <a:pt x="1314703" y="871728"/>
                  </a:lnTo>
                  <a:lnTo>
                    <a:pt x="1360635" y="864323"/>
                  </a:lnTo>
                  <a:lnTo>
                    <a:pt x="1400519" y="843702"/>
                  </a:lnTo>
                  <a:lnTo>
                    <a:pt x="1431966" y="812255"/>
                  </a:lnTo>
                  <a:lnTo>
                    <a:pt x="1452587" y="772371"/>
                  </a:lnTo>
                  <a:lnTo>
                    <a:pt x="1459991" y="726440"/>
                  </a:lnTo>
                  <a:lnTo>
                    <a:pt x="1459991" y="145287"/>
                  </a:lnTo>
                  <a:lnTo>
                    <a:pt x="1452587" y="99356"/>
                  </a:lnTo>
                  <a:lnTo>
                    <a:pt x="1431966" y="59472"/>
                  </a:lnTo>
                  <a:lnTo>
                    <a:pt x="1400519" y="28025"/>
                  </a:lnTo>
                  <a:lnTo>
                    <a:pt x="1360635" y="7404"/>
                  </a:lnTo>
                  <a:lnTo>
                    <a:pt x="1314703" y="0"/>
                  </a:lnTo>
                  <a:close/>
                </a:path>
              </a:pathLst>
            </a:custGeom>
            <a:solidFill>
              <a:srgbClr val="8FE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36620" y="4646676"/>
              <a:ext cx="1460500" cy="871855"/>
            </a:xfrm>
            <a:custGeom>
              <a:avLst/>
              <a:gdLst/>
              <a:ahLst/>
              <a:cxnLst/>
              <a:rect l="l" t="t" r="r" b="b"/>
              <a:pathLst>
                <a:path w="1460500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7" y="0"/>
                  </a:lnTo>
                  <a:lnTo>
                    <a:pt x="1314703" y="0"/>
                  </a:lnTo>
                  <a:lnTo>
                    <a:pt x="1360635" y="7404"/>
                  </a:lnTo>
                  <a:lnTo>
                    <a:pt x="1400519" y="28025"/>
                  </a:lnTo>
                  <a:lnTo>
                    <a:pt x="1431966" y="59472"/>
                  </a:lnTo>
                  <a:lnTo>
                    <a:pt x="1452587" y="99356"/>
                  </a:lnTo>
                  <a:lnTo>
                    <a:pt x="1459991" y="145287"/>
                  </a:lnTo>
                  <a:lnTo>
                    <a:pt x="1459991" y="726440"/>
                  </a:lnTo>
                  <a:lnTo>
                    <a:pt x="1452587" y="772371"/>
                  </a:lnTo>
                  <a:lnTo>
                    <a:pt x="1431966" y="812255"/>
                  </a:lnTo>
                  <a:lnTo>
                    <a:pt x="1400519" y="843702"/>
                  </a:lnTo>
                  <a:lnTo>
                    <a:pt x="1360635" y="864323"/>
                  </a:lnTo>
                  <a:lnTo>
                    <a:pt x="1314703" y="871728"/>
                  </a:lnTo>
                  <a:lnTo>
                    <a:pt x="145287" y="871728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40"/>
                  </a:lnTo>
                  <a:lnTo>
                    <a:pt x="0" y="145287"/>
                  </a:lnTo>
                  <a:close/>
                </a:path>
              </a:pathLst>
            </a:custGeom>
            <a:ln w="9144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555872" y="4746751"/>
            <a:ext cx="4749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Arial"/>
                <a:cs typeface="Arial"/>
              </a:rPr>
              <a:t>g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ee</a:t>
            </a: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27832" y="3666744"/>
            <a:ext cx="975994" cy="978535"/>
          </a:xfrm>
          <a:custGeom>
            <a:avLst/>
            <a:gdLst/>
            <a:ahLst/>
            <a:cxnLst/>
            <a:rect l="l" t="t" r="r" b="b"/>
            <a:pathLst>
              <a:path w="975995" h="978535">
                <a:moveTo>
                  <a:pt x="928369" y="902080"/>
                </a:moveTo>
                <a:lnTo>
                  <a:pt x="899414" y="902080"/>
                </a:lnTo>
                <a:lnTo>
                  <a:pt x="937514" y="978280"/>
                </a:lnTo>
                <a:lnTo>
                  <a:pt x="969264" y="914780"/>
                </a:lnTo>
                <a:lnTo>
                  <a:pt x="928369" y="914780"/>
                </a:lnTo>
                <a:lnTo>
                  <a:pt x="928369" y="902080"/>
                </a:lnTo>
                <a:close/>
              </a:path>
              <a:path w="975995" h="978535">
                <a:moveTo>
                  <a:pt x="928369" y="489203"/>
                </a:moveTo>
                <a:lnTo>
                  <a:pt x="928369" y="914780"/>
                </a:lnTo>
                <a:lnTo>
                  <a:pt x="946657" y="914780"/>
                </a:lnTo>
                <a:lnTo>
                  <a:pt x="946657" y="498347"/>
                </a:lnTo>
                <a:lnTo>
                  <a:pt x="937514" y="498347"/>
                </a:lnTo>
                <a:lnTo>
                  <a:pt x="928369" y="489203"/>
                </a:lnTo>
                <a:close/>
              </a:path>
              <a:path w="975995" h="978535">
                <a:moveTo>
                  <a:pt x="975614" y="902080"/>
                </a:moveTo>
                <a:lnTo>
                  <a:pt x="946657" y="902080"/>
                </a:lnTo>
                <a:lnTo>
                  <a:pt x="946657" y="914780"/>
                </a:lnTo>
                <a:lnTo>
                  <a:pt x="969264" y="914780"/>
                </a:lnTo>
                <a:lnTo>
                  <a:pt x="975614" y="902080"/>
                </a:lnTo>
                <a:close/>
              </a:path>
              <a:path w="975995" h="978535">
                <a:moveTo>
                  <a:pt x="18287" y="0"/>
                </a:moveTo>
                <a:lnTo>
                  <a:pt x="0" y="0"/>
                </a:lnTo>
                <a:lnTo>
                  <a:pt x="0" y="494156"/>
                </a:lnTo>
                <a:lnTo>
                  <a:pt x="4063" y="498347"/>
                </a:lnTo>
                <a:lnTo>
                  <a:pt x="928369" y="498347"/>
                </a:lnTo>
                <a:lnTo>
                  <a:pt x="928369" y="489203"/>
                </a:lnTo>
                <a:lnTo>
                  <a:pt x="18287" y="489203"/>
                </a:lnTo>
                <a:lnTo>
                  <a:pt x="9143" y="480059"/>
                </a:lnTo>
                <a:lnTo>
                  <a:pt x="18287" y="480059"/>
                </a:lnTo>
                <a:lnTo>
                  <a:pt x="18287" y="0"/>
                </a:lnTo>
                <a:close/>
              </a:path>
              <a:path w="975995" h="978535">
                <a:moveTo>
                  <a:pt x="942594" y="480059"/>
                </a:moveTo>
                <a:lnTo>
                  <a:pt x="18287" y="480059"/>
                </a:lnTo>
                <a:lnTo>
                  <a:pt x="18287" y="489203"/>
                </a:lnTo>
                <a:lnTo>
                  <a:pt x="928369" y="489203"/>
                </a:lnTo>
                <a:lnTo>
                  <a:pt x="937514" y="498347"/>
                </a:lnTo>
                <a:lnTo>
                  <a:pt x="946657" y="498347"/>
                </a:lnTo>
                <a:lnTo>
                  <a:pt x="946657" y="484123"/>
                </a:lnTo>
                <a:lnTo>
                  <a:pt x="942594" y="480059"/>
                </a:lnTo>
                <a:close/>
              </a:path>
              <a:path w="975995" h="978535">
                <a:moveTo>
                  <a:pt x="18287" y="480059"/>
                </a:moveTo>
                <a:lnTo>
                  <a:pt x="9143" y="480059"/>
                </a:lnTo>
                <a:lnTo>
                  <a:pt x="18287" y="489203"/>
                </a:lnTo>
                <a:lnTo>
                  <a:pt x="18287" y="48005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901442" y="3340353"/>
            <a:ext cx="687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rout</a:t>
            </a:r>
            <a:r>
              <a:rPr dirty="0" sz="1800" spc="1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50135" y="5111496"/>
            <a:ext cx="1045844" cy="317500"/>
            <a:chOff x="1850135" y="5111496"/>
            <a:chExt cx="1045844" cy="317500"/>
          </a:xfrm>
        </p:grpSpPr>
        <p:sp>
          <p:nvSpPr>
            <p:cNvPr id="36" name="object 36"/>
            <p:cNvSpPr/>
            <p:nvPr/>
          </p:nvSpPr>
          <p:spPr>
            <a:xfrm>
              <a:off x="1854707" y="5116068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19" h="307975">
                  <a:moveTo>
                    <a:pt x="985012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7"/>
                  </a:lnTo>
                  <a:lnTo>
                    <a:pt x="0" y="256539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8" y="307847"/>
                  </a:lnTo>
                  <a:lnTo>
                    <a:pt x="985012" y="307847"/>
                  </a:lnTo>
                  <a:lnTo>
                    <a:pt x="1004976" y="303813"/>
                  </a:lnTo>
                  <a:lnTo>
                    <a:pt x="1021286" y="292814"/>
                  </a:lnTo>
                  <a:lnTo>
                    <a:pt x="1032285" y="276504"/>
                  </a:lnTo>
                  <a:lnTo>
                    <a:pt x="1036319" y="256539"/>
                  </a:lnTo>
                  <a:lnTo>
                    <a:pt x="1036319" y="51307"/>
                  </a:lnTo>
                  <a:lnTo>
                    <a:pt x="1032285" y="31343"/>
                  </a:lnTo>
                  <a:lnTo>
                    <a:pt x="1021286" y="15033"/>
                  </a:lnTo>
                  <a:lnTo>
                    <a:pt x="1004976" y="4034"/>
                  </a:lnTo>
                  <a:lnTo>
                    <a:pt x="985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54707" y="5116068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19" h="307975">
                  <a:moveTo>
                    <a:pt x="0" y="51307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985012" y="0"/>
                  </a:lnTo>
                  <a:lnTo>
                    <a:pt x="1004976" y="4034"/>
                  </a:lnTo>
                  <a:lnTo>
                    <a:pt x="1021286" y="15033"/>
                  </a:lnTo>
                  <a:lnTo>
                    <a:pt x="1032285" y="31343"/>
                  </a:lnTo>
                  <a:lnTo>
                    <a:pt x="1036319" y="51307"/>
                  </a:lnTo>
                  <a:lnTo>
                    <a:pt x="1036319" y="256539"/>
                  </a:lnTo>
                  <a:lnTo>
                    <a:pt x="1032285" y="276504"/>
                  </a:lnTo>
                  <a:lnTo>
                    <a:pt x="1021286" y="292814"/>
                  </a:lnTo>
                  <a:lnTo>
                    <a:pt x="1004976" y="303813"/>
                  </a:lnTo>
                  <a:lnTo>
                    <a:pt x="985012" y="307847"/>
                  </a:lnTo>
                  <a:lnTo>
                    <a:pt x="51308" y="307847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39"/>
                  </a:lnTo>
                  <a:lnTo>
                    <a:pt x="0" y="51307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959991" y="5147817"/>
            <a:ext cx="8248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Release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2215" y="2542031"/>
            <a:ext cx="1072896" cy="2374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3727703" y="2312009"/>
            <a:ext cx="2145030" cy="3116580"/>
            <a:chOff x="3727703" y="2312009"/>
            <a:chExt cx="2145030" cy="3116580"/>
          </a:xfrm>
        </p:grpSpPr>
        <p:sp>
          <p:nvSpPr>
            <p:cNvPr id="41" name="object 41"/>
            <p:cNvSpPr/>
            <p:nvPr/>
          </p:nvSpPr>
          <p:spPr>
            <a:xfrm>
              <a:off x="3874896" y="2312009"/>
              <a:ext cx="1997341" cy="26054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732275" y="5116067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20" h="307975">
                  <a:moveTo>
                    <a:pt x="985012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7"/>
                  </a:lnTo>
                  <a:lnTo>
                    <a:pt x="0" y="256539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8" y="307847"/>
                  </a:lnTo>
                  <a:lnTo>
                    <a:pt x="985012" y="307847"/>
                  </a:lnTo>
                  <a:lnTo>
                    <a:pt x="1004976" y="303813"/>
                  </a:lnTo>
                  <a:lnTo>
                    <a:pt x="1021286" y="292814"/>
                  </a:lnTo>
                  <a:lnTo>
                    <a:pt x="1032285" y="276504"/>
                  </a:lnTo>
                  <a:lnTo>
                    <a:pt x="1036320" y="256539"/>
                  </a:lnTo>
                  <a:lnTo>
                    <a:pt x="1036320" y="51307"/>
                  </a:lnTo>
                  <a:lnTo>
                    <a:pt x="1032285" y="31343"/>
                  </a:lnTo>
                  <a:lnTo>
                    <a:pt x="1021286" y="15033"/>
                  </a:lnTo>
                  <a:lnTo>
                    <a:pt x="1004976" y="4034"/>
                  </a:lnTo>
                  <a:lnTo>
                    <a:pt x="985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732275" y="5116067"/>
              <a:ext cx="1036319" cy="307975"/>
            </a:xfrm>
            <a:custGeom>
              <a:avLst/>
              <a:gdLst/>
              <a:ahLst/>
              <a:cxnLst/>
              <a:rect l="l" t="t" r="r" b="b"/>
              <a:pathLst>
                <a:path w="1036320" h="307975">
                  <a:moveTo>
                    <a:pt x="0" y="51307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985012" y="0"/>
                  </a:lnTo>
                  <a:lnTo>
                    <a:pt x="1004976" y="4034"/>
                  </a:lnTo>
                  <a:lnTo>
                    <a:pt x="1021286" y="15033"/>
                  </a:lnTo>
                  <a:lnTo>
                    <a:pt x="1032285" y="31343"/>
                  </a:lnTo>
                  <a:lnTo>
                    <a:pt x="1036320" y="51307"/>
                  </a:lnTo>
                  <a:lnTo>
                    <a:pt x="1036320" y="256539"/>
                  </a:lnTo>
                  <a:lnTo>
                    <a:pt x="1032285" y="276504"/>
                  </a:lnTo>
                  <a:lnTo>
                    <a:pt x="1021286" y="292814"/>
                  </a:lnTo>
                  <a:lnTo>
                    <a:pt x="1004976" y="303813"/>
                  </a:lnTo>
                  <a:lnTo>
                    <a:pt x="985012" y="307847"/>
                  </a:lnTo>
                  <a:lnTo>
                    <a:pt x="51308" y="307847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39"/>
                  </a:lnTo>
                  <a:lnTo>
                    <a:pt x="0" y="51307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836923" y="5147817"/>
            <a:ext cx="8248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Release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12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983" y="243027"/>
            <a:ext cx="4671695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z="2000" spc="-5" b="1">
                <a:latin typeface="Arial"/>
                <a:cs typeface="Arial"/>
              </a:rPr>
              <a:t>Further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reading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347" y="1618945"/>
            <a:ext cx="6273800" cy="2997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000" spc="-3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SAP </a:t>
            </a:r>
            <a:r>
              <a:rPr dirty="0" u="heavy" sz="2000" spc="-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Cloud Platform Cloud Foundry</a:t>
            </a:r>
            <a:r>
              <a:rPr dirty="0" u="heavy" sz="2000" spc="114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000" spc="-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12700" marR="1859280">
              <a:lnSpc>
                <a:spcPct val="175100"/>
              </a:lnSpc>
            </a:pPr>
            <a:r>
              <a:rPr dirty="0" u="heavy" sz="2000" spc="-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3"/>
              </a:rPr>
              <a:t>Developing apps on Cloud Foundry </a:t>
            </a:r>
            <a:r>
              <a:rPr dirty="0" sz="2000" spc="-5" b="1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u="heavy" sz="2000" spc="-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Logging </a:t>
            </a:r>
            <a:r>
              <a:rPr dirty="0" u="heavy" sz="2000" spc="-10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&amp; </a:t>
            </a:r>
            <a:r>
              <a:rPr dirty="0" u="heavy" sz="2000" spc="-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metrics in Cloud</a:t>
            </a:r>
            <a:r>
              <a:rPr dirty="0" u="heavy" sz="2000" spc="-4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heavy" sz="2000" spc="-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4"/>
              </a:rPr>
              <a:t>Foundry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 spc="-3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SAP </a:t>
            </a:r>
            <a:r>
              <a:rPr dirty="0" u="heavy" sz="2000" spc="-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Cloud </a:t>
            </a:r>
            <a:r>
              <a:rPr dirty="0" u="heavy" sz="2000" spc="-10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Platform Multi-Target</a:t>
            </a:r>
            <a:r>
              <a:rPr dirty="0" u="heavy" sz="2000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heavy" sz="2000" spc="-10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5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 spc="-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Blue </a:t>
            </a:r>
            <a:r>
              <a:rPr dirty="0" u="heavy" sz="2000" spc="-10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Green</a:t>
            </a:r>
            <a:r>
              <a:rPr dirty="0" u="heavy" sz="2000" spc="10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heavy" sz="2000" spc="-10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6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u="heavy" sz="2000" spc="-10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Blue-Green deployment </a:t>
            </a:r>
            <a:r>
              <a:rPr dirty="0" u="heavy" sz="2000" spc="-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of </a:t>
            </a:r>
            <a:r>
              <a:rPr dirty="0" u="heavy" sz="2000" spc="-1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Multi-Target</a:t>
            </a:r>
            <a:r>
              <a:rPr dirty="0" u="heavy" sz="2000" spc="50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heavy" sz="2000" spc="-15" b="1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7"/>
              </a:rPr>
              <a:t>Applications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9343" y="262127"/>
            <a:ext cx="2435860" cy="612775"/>
          </a:xfrm>
          <a:custGeom>
            <a:avLst/>
            <a:gdLst/>
            <a:ahLst/>
            <a:cxnLst/>
            <a:rect l="l" t="t" r="r" b="b"/>
            <a:pathLst>
              <a:path w="2435859" h="612775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2333244" y="0"/>
                </a:lnTo>
                <a:lnTo>
                  <a:pt x="2372987" y="8024"/>
                </a:lnTo>
                <a:lnTo>
                  <a:pt x="2405443" y="29908"/>
                </a:lnTo>
                <a:lnTo>
                  <a:pt x="2427327" y="62364"/>
                </a:lnTo>
                <a:lnTo>
                  <a:pt x="2435352" y="102108"/>
                </a:lnTo>
                <a:lnTo>
                  <a:pt x="2435352" y="510539"/>
                </a:lnTo>
                <a:lnTo>
                  <a:pt x="2427327" y="550283"/>
                </a:lnTo>
                <a:lnTo>
                  <a:pt x="2405443" y="582739"/>
                </a:lnTo>
                <a:lnTo>
                  <a:pt x="2372987" y="604623"/>
                </a:lnTo>
                <a:lnTo>
                  <a:pt x="2333244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102108"/>
                </a:lnTo>
                <a:close/>
              </a:path>
            </a:pathLst>
          </a:custGeom>
          <a:ln w="18288">
            <a:solidFill>
              <a:srgbClr val="EFA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50373" y="427989"/>
            <a:ext cx="16922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7E7E7E"/>
                </a:solidFill>
                <a:latin typeface="Arial"/>
                <a:cs typeface="Arial"/>
              </a:rPr>
              <a:t>Additional</a:t>
            </a:r>
            <a:r>
              <a:rPr dirty="0" sz="1600" spc="-114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Material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23831" y="350520"/>
            <a:ext cx="436245" cy="436245"/>
          </a:xfrm>
          <a:custGeom>
            <a:avLst/>
            <a:gdLst/>
            <a:ahLst/>
            <a:cxnLst/>
            <a:rect l="l" t="t" r="r" b="b"/>
            <a:pathLst>
              <a:path w="436245" h="436245">
                <a:moveTo>
                  <a:pt x="363220" y="0"/>
                </a:moveTo>
                <a:lnTo>
                  <a:pt x="72644" y="0"/>
                </a:lnTo>
                <a:lnTo>
                  <a:pt x="44362" y="5707"/>
                </a:lnTo>
                <a:lnTo>
                  <a:pt x="21272" y="21272"/>
                </a:lnTo>
                <a:lnTo>
                  <a:pt x="5707" y="44362"/>
                </a:lnTo>
                <a:lnTo>
                  <a:pt x="0" y="72643"/>
                </a:lnTo>
                <a:lnTo>
                  <a:pt x="0" y="363219"/>
                </a:lnTo>
                <a:lnTo>
                  <a:pt x="5707" y="391501"/>
                </a:lnTo>
                <a:lnTo>
                  <a:pt x="21272" y="414591"/>
                </a:lnTo>
                <a:lnTo>
                  <a:pt x="44362" y="430156"/>
                </a:lnTo>
                <a:lnTo>
                  <a:pt x="72644" y="435863"/>
                </a:lnTo>
                <a:lnTo>
                  <a:pt x="363220" y="435863"/>
                </a:lnTo>
                <a:lnTo>
                  <a:pt x="391501" y="430156"/>
                </a:lnTo>
                <a:lnTo>
                  <a:pt x="414591" y="414591"/>
                </a:lnTo>
                <a:lnTo>
                  <a:pt x="430156" y="391501"/>
                </a:lnTo>
                <a:lnTo>
                  <a:pt x="435864" y="363219"/>
                </a:lnTo>
                <a:lnTo>
                  <a:pt x="435864" y="72643"/>
                </a:lnTo>
                <a:lnTo>
                  <a:pt x="430156" y="44362"/>
                </a:lnTo>
                <a:lnTo>
                  <a:pt x="414591" y="21272"/>
                </a:lnTo>
                <a:lnTo>
                  <a:pt x="391501" y="5707"/>
                </a:lnTo>
                <a:lnTo>
                  <a:pt x="36322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480550" y="370078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19871" y="1639823"/>
            <a:ext cx="3563112" cy="4706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3776" y="1636776"/>
            <a:ext cx="3563111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983" y="243027"/>
            <a:ext cx="467169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Understanding Applications on Cloud</a:t>
            </a:r>
            <a:r>
              <a:rPr dirty="0" sz="1800" spc="-32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pc="-5"/>
              <a:t>What </a:t>
            </a:r>
            <a:r>
              <a:rPr dirty="0" spc="-10"/>
              <a:t>you’ve learned </a:t>
            </a:r>
            <a:r>
              <a:rPr dirty="0" spc="-5"/>
              <a:t>in this</a:t>
            </a:r>
            <a:r>
              <a:rPr dirty="0" spc="25"/>
              <a:t> </a:t>
            </a:r>
            <a:r>
              <a:rPr dirty="0" spc="-5"/>
              <a:t>unit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</a:t>
            </a:r>
            <a:r>
              <a:rPr dirty="0"/>
              <a:t>SAP SE or </a:t>
            </a:r>
            <a:r>
              <a:rPr dirty="0" spc="-5"/>
              <a:t>an </a:t>
            </a:r>
            <a:r>
              <a:rPr dirty="0"/>
              <a:t>SAP affiliate company. All rights </a:t>
            </a:r>
            <a:r>
              <a:rPr dirty="0" spc="-10"/>
              <a:t>reserved.</a:t>
            </a:r>
            <a:r>
              <a:rPr dirty="0" spc="10"/>
              <a:t> </a:t>
            </a:r>
            <a:r>
              <a:rPr dirty="0" spc="-395"/>
              <a:t>ǀ</a:t>
            </a:r>
            <a:r>
              <a:rPr dirty="0" spc="315"/>
              <a:t> </a:t>
            </a:r>
            <a:r>
              <a:rPr dirty="0" spc="-5"/>
              <a:t>PUBLIC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347" y="1542450"/>
            <a:ext cx="5482590" cy="248094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Microservices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SAP Cloud Platform </a:t>
            </a:r>
            <a:r>
              <a:rPr dirty="0" sz="1800" spc="5">
                <a:latin typeface="Arial"/>
                <a:cs typeface="Arial"/>
              </a:rPr>
              <a:t>landscape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Logging, monitoring, scaling apps on Cloud</a:t>
            </a:r>
            <a:r>
              <a:rPr dirty="0" sz="1800" spc="-2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Services on SAP Cloud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Multi-target </a:t>
            </a:r>
            <a:r>
              <a:rPr dirty="0" sz="1800">
                <a:latin typeface="Arial"/>
                <a:cs typeface="Arial"/>
              </a:rPr>
              <a:t>applications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45">
                <a:latin typeface="Arial"/>
                <a:cs typeface="Arial"/>
              </a:rPr>
              <a:t>(MTA)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5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Lifecycle management of </a:t>
            </a:r>
            <a:r>
              <a:rPr dirty="0" sz="1800" spc="-55">
                <a:latin typeface="Arial"/>
                <a:cs typeface="Arial"/>
              </a:rPr>
              <a:t>MTAs </a:t>
            </a:r>
            <a:r>
              <a:rPr dirty="0" sz="1800">
                <a:latin typeface="Arial"/>
                <a:cs typeface="Arial"/>
              </a:rPr>
              <a:t>on Cloud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Arial"/>
                <a:cs typeface="Arial"/>
              </a:rPr>
              <a:t>Blue-Green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39" y="2888106"/>
            <a:ext cx="2030730" cy="758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Arial"/>
                <a:cs typeface="Arial"/>
              </a:rPr>
              <a:t>Contact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information: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  <a:hlinkClick r:id="rId2"/>
              </a:rPr>
              <a:t>open@sap.com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436573"/>
            <a:ext cx="3706495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" b="1">
                <a:solidFill>
                  <a:srgbClr val="EFAB00"/>
                </a:solidFill>
                <a:latin typeface="Arial"/>
                <a:cs typeface="Arial"/>
              </a:rPr>
              <a:t>Thank</a:t>
            </a:r>
            <a:r>
              <a:rPr dirty="0" sz="5500" spc="-65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5500" spc="-15" b="1">
                <a:solidFill>
                  <a:srgbClr val="EFAB00"/>
                </a:solidFill>
                <a:latin typeface="Arial"/>
                <a:cs typeface="Arial"/>
              </a:rPr>
              <a:t>you.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24" y="3200145"/>
            <a:ext cx="5882640" cy="3165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Arial"/>
                <a:cs typeface="Arial"/>
              </a:rPr>
              <a:t>© </a:t>
            </a:r>
            <a:r>
              <a:rPr dirty="0" sz="800" spc="-15">
                <a:latin typeface="Arial"/>
                <a:cs typeface="Arial"/>
              </a:rPr>
              <a:t>2019 </a:t>
            </a:r>
            <a:r>
              <a:rPr dirty="0" sz="800" spc="-10">
                <a:latin typeface="Arial"/>
                <a:cs typeface="Arial"/>
              </a:rPr>
              <a:t>SAP SE </a:t>
            </a:r>
            <a:r>
              <a:rPr dirty="0" sz="800" spc="-25">
                <a:latin typeface="Arial"/>
                <a:cs typeface="Arial"/>
              </a:rPr>
              <a:t>or an </a:t>
            </a:r>
            <a:r>
              <a:rPr dirty="0" sz="800" spc="-10">
                <a:latin typeface="Arial"/>
                <a:cs typeface="Arial"/>
              </a:rPr>
              <a:t>SAP affiliate </a:t>
            </a:r>
            <a:r>
              <a:rPr dirty="0" sz="800" spc="-15">
                <a:latin typeface="Arial"/>
                <a:cs typeface="Arial"/>
              </a:rPr>
              <a:t>company. </a:t>
            </a:r>
            <a:r>
              <a:rPr dirty="0" sz="800" spc="-10">
                <a:latin typeface="Arial"/>
                <a:cs typeface="Arial"/>
              </a:rPr>
              <a:t>All rights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  <a:p>
            <a:pPr marL="12700" marR="217170">
              <a:lnSpc>
                <a:spcPct val="100000"/>
              </a:lnSpc>
              <a:spcBef>
                <a:spcPts val="605"/>
              </a:spcBef>
            </a:pPr>
            <a:r>
              <a:rPr dirty="0" sz="800" spc="-10">
                <a:latin typeface="Arial"/>
                <a:cs typeface="Arial"/>
              </a:rPr>
              <a:t>No </a:t>
            </a:r>
            <a:r>
              <a:rPr dirty="0" sz="800" spc="-15">
                <a:latin typeface="Arial"/>
                <a:cs typeface="Arial"/>
              </a:rPr>
              <a:t>part </a:t>
            </a:r>
            <a:r>
              <a:rPr dirty="0" sz="800" spc="-25">
                <a:latin typeface="Arial"/>
                <a:cs typeface="Arial"/>
              </a:rPr>
              <a:t>of </a:t>
            </a:r>
            <a:r>
              <a:rPr dirty="0" sz="800" spc="-10">
                <a:latin typeface="Arial"/>
                <a:cs typeface="Arial"/>
              </a:rPr>
              <a:t>this publication </a:t>
            </a:r>
            <a:r>
              <a:rPr dirty="0" sz="800" spc="-25">
                <a:latin typeface="Arial"/>
                <a:cs typeface="Arial"/>
              </a:rPr>
              <a:t>may </a:t>
            </a:r>
            <a:r>
              <a:rPr dirty="0" sz="800" spc="-10">
                <a:latin typeface="Arial"/>
                <a:cs typeface="Arial"/>
              </a:rPr>
              <a:t>be reproduced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5">
                <a:latin typeface="Arial"/>
                <a:cs typeface="Arial"/>
              </a:rPr>
              <a:t>transmitted </a:t>
            </a:r>
            <a:r>
              <a:rPr dirty="0" sz="800" spc="-10">
                <a:latin typeface="Arial"/>
                <a:cs typeface="Arial"/>
              </a:rPr>
              <a:t>in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0">
                <a:latin typeface="Arial"/>
                <a:cs typeface="Arial"/>
              </a:rPr>
              <a:t>form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for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5">
                <a:latin typeface="Arial"/>
                <a:cs typeface="Arial"/>
              </a:rPr>
              <a:t>purpose without </a:t>
            </a:r>
            <a:r>
              <a:rPr dirty="0" sz="800" spc="-10">
                <a:latin typeface="Arial"/>
                <a:cs typeface="Arial"/>
              </a:rPr>
              <a:t>the </a:t>
            </a:r>
            <a:r>
              <a:rPr dirty="0" sz="800" spc="-20">
                <a:latin typeface="Arial"/>
                <a:cs typeface="Arial"/>
              </a:rPr>
              <a:t>express </a:t>
            </a:r>
            <a:r>
              <a:rPr dirty="0" sz="800" spc="-15">
                <a:latin typeface="Arial"/>
                <a:cs typeface="Arial"/>
              </a:rPr>
              <a:t>permission </a:t>
            </a:r>
            <a:r>
              <a:rPr dirty="0" sz="800" spc="-25">
                <a:latin typeface="Arial"/>
                <a:cs typeface="Arial"/>
              </a:rPr>
              <a:t>of  </a:t>
            </a:r>
            <a:r>
              <a:rPr dirty="0" sz="800" spc="-10">
                <a:latin typeface="Arial"/>
                <a:cs typeface="Arial"/>
              </a:rPr>
              <a:t>SAP SE </a:t>
            </a:r>
            <a:r>
              <a:rPr dirty="0" sz="800" spc="-25">
                <a:latin typeface="Arial"/>
                <a:cs typeface="Arial"/>
              </a:rPr>
              <a:t>or an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15">
                <a:latin typeface="Arial"/>
                <a:cs typeface="Arial"/>
              </a:rPr>
              <a:t>affiliate</a:t>
            </a:r>
            <a:r>
              <a:rPr dirty="0" sz="800" spc="14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company.</a:t>
            </a:r>
            <a:endParaRPr sz="800">
              <a:latin typeface="Arial"/>
              <a:cs typeface="Arial"/>
            </a:endParaRPr>
          </a:p>
          <a:p>
            <a:pPr marL="12700" marR="222250">
              <a:lnSpc>
                <a:spcPct val="100000"/>
              </a:lnSpc>
              <a:spcBef>
                <a:spcPts val="600"/>
              </a:spcBef>
            </a:pP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-10">
                <a:latin typeface="Arial"/>
                <a:cs typeface="Arial"/>
              </a:rPr>
              <a:t>information contained </a:t>
            </a:r>
            <a:r>
              <a:rPr dirty="0" sz="800" spc="-15">
                <a:latin typeface="Arial"/>
                <a:cs typeface="Arial"/>
              </a:rPr>
              <a:t>herein </a:t>
            </a:r>
            <a:r>
              <a:rPr dirty="0" sz="800" spc="-25">
                <a:latin typeface="Arial"/>
                <a:cs typeface="Arial"/>
              </a:rPr>
              <a:t>may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15">
                <a:latin typeface="Arial"/>
                <a:cs typeface="Arial"/>
              </a:rPr>
              <a:t>changed </a:t>
            </a:r>
            <a:r>
              <a:rPr dirty="0" sz="800" spc="-20">
                <a:latin typeface="Arial"/>
                <a:cs typeface="Arial"/>
              </a:rPr>
              <a:t>without </a:t>
            </a:r>
            <a:r>
              <a:rPr dirty="0" sz="800" spc="-15">
                <a:latin typeface="Arial"/>
                <a:cs typeface="Arial"/>
              </a:rPr>
              <a:t>prior </a:t>
            </a:r>
            <a:r>
              <a:rPr dirty="0" sz="800" spc="-20">
                <a:latin typeface="Arial"/>
                <a:cs typeface="Arial"/>
              </a:rPr>
              <a:t>notice. Some </a:t>
            </a:r>
            <a:r>
              <a:rPr dirty="0" sz="800" spc="-15">
                <a:latin typeface="Arial"/>
                <a:cs typeface="Arial"/>
              </a:rPr>
              <a:t>software products </a:t>
            </a:r>
            <a:r>
              <a:rPr dirty="0" sz="800" spc="-20">
                <a:latin typeface="Arial"/>
                <a:cs typeface="Arial"/>
              </a:rPr>
              <a:t>marketed </a:t>
            </a:r>
            <a:r>
              <a:rPr dirty="0" sz="800" spc="-10">
                <a:latin typeface="Arial"/>
                <a:cs typeface="Arial"/>
              </a:rPr>
              <a:t>by SAP SE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0">
                <a:latin typeface="Arial"/>
                <a:cs typeface="Arial"/>
              </a:rPr>
              <a:t>its  </a:t>
            </a:r>
            <a:r>
              <a:rPr dirty="0" sz="800" spc="-15">
                <a:latin typeface="Arial"/>
                <a:cs typeface="Arial"/>
              </a:rPr>
              <a:t>distributors</a:t>
            </a:r>
            <a:r>
              <a:rPr dirty="0" sz="800" spc="13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contain</a:t>
            </a:r>
            <a:r>
              <a:rPr dirty="0" sz="800" spc="14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proprietary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software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components</a:t>
            </a:r>
            <a:r>
              <a:rPr dirty="0" sz="800" spc="135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of</a:t>
            </a:r>
            <a:r>
              <a:rPr dirty="0" sz="800" spc="7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other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software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vendors.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National</a:t>
            </a:r>
            <a:r>
              <a:rPr dirty="0" sz="800" spc="14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product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specifications</a:t>
            </a:r>
            <a:r>
              <a:rPr dirty="0" sz="800" spc="14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may</a:t>
            </a:r>
            <a:r>
              <a:rPr dirty="0" sz="800" spc="85">
                <a:latin typeface="Arial"/>
                <a:cs typeface="Arial"/>
              </a:rPr>
              <a:t> </a:t>
            </a:r>
            <a:r>
              <a:rPr dirty="0" sz="800" spc="-30">
                <a:latin typeface="Arial"/>
                <a:cs typeface="Arial"/>
              </a:rPr>
              <a:t>vary.</a:t>
            </a:r>
            <a:endParaRPr sz="800">
              <a:latin typeface="Arial"/>
              <a:cs typeface="Arial"/>
            </a:endParaRPr>
          </a:p>
          <a:p>
            <a:pPr marL="12700" marR="112395">
              <a:lnSpc>
                <a:spcPct val="100000"/>
              </a:lnSpc>
              <a:spcBef>
                <a:spcPts val="600"/>
              </a:spcBef>
            </a:pPr>
            <a:r>
              <a:rPr dirty="0" sz="800" spc="-10">
                <a:latin typeface="Arial"/>
                <a:cs typeface="Arial"/>
              </a:rPr>
              <a:t>These </a:t>
            </a:r>
            <a:r>
              <a:rPr dirty="0" sz="800" spc="-20">
                <a:latin typeface="Arial"/>
                <a:cs typeface="Arial"/>
              </a:rPr>
              <a:t>materials </a:t>
            </a:r>
            <a:r>
              <a:rPr dirty="0" sz="800" spc="-15">
                <a:latin typeface="Arial"/>
                <a:cs typeface="Arial"/>
              </a:rPr>
              <a:t>are provided </a:t>
            </a:r>
            <a:r>
              <a:rPr dirty="0" sz="800" spc="-10">
                <a:latin typeface="Arial"/>
                <a:cs typeface="Arial"/>
              </a:rPr>
              <a:t>by SAP </a:t>
            </a:r>
            <a:r>
              <a:rPr dirty="0" sz="800" spc="-5">
                <a:latin typeface="Arial"/>
                <a:cs typeface="Arial"/>
              </a:rPr>
              <a:t>SE </a:t>
            </a:r>
            <a:r>
              <a:rPr dirty="0" sz="800" spc="-25">
                <a:latin typeface="Arial"/>
                <a:cs typeface="Arial"/>
              </a:rPr>
              <a:t>or an </a:t>
            </a:r>
            <a:r>
              <a:rPr dirty="0" sz="800" spc="-10">
                <a:latin typeface="Arial"/>
                <a:cs typeface="Arial"/>
              </a:rPr>
              <a:t>SAP affiliate </a:t>
            </a:r>
            <a:r>
              <a:rPr dirty="0" sz="800" spc="-15">
                <a:latin typeface="Arial"/>
                <a:cs typeface="Arial"/>
              </a:rPr>
              <a:t>company </a:t>
            </a:r>
            <a:r>
              <a:rPr dirty="0" sz="800" spc="-10">
                <a:latin typeface="Arial"/>
                <a:cs typeface="Arial"/>
              </a:rPr>
              <a:t>for informational </a:t>
            </a:r>
            <a:r>
              <a:rPr dirty="0" sz="800" spc="-15">
                <a:latin typeface="Arial"/>
                <a:cs typeface="Arial"/>
              </a:rPr>
              <a:t>purposes </a:t>
            </a:r>
            <a:r>
              <a:rPr dirty="0" sz="800" spc="-25">
                <a:latin typeface="Arial"/>
                <a:cs typeface="Arial"/>
              </a:rPr>
              <a:t>only, </a:t>
            </a:r>
            <a:r>
              <a:rPr dirty="0" sz="800" spc="-15">
                <a:latin typeface="Arial"/>
                <a:cs typeface="Arial"/>
              </a:rPr>
              <a:t>without </a:t>
            </a:r>
            <a:r>
              <a:rPr dirty="0" sz="800" spc="-10">
                <a:latin typeface="Arial"/>
                <a:cs typeface="Arial"/>
              </a:rPr>
              <a:t>representation </a:t>
            </a:r>
            <a:r>
              <a:rPr dirty="0" sz="800" spc="-25">
                <a:latin typeface="Arial"/>
                <a:cs typeface="Arial"/>
              </a:rPr>
              <a:t>or  </a:t>
            </a:r>
            <a:r>
              <a:rPr dirty="0" sz="800" spc="-15">
                <a:latin typeface="Arial"/>
                <a:cs typeface="Arial"/>
              </a:rPr>
              <a:t>warranty </a:t>
            </a:r>
            <a:r>
              <a:rPr dirty="0" sz="800" spc="-25">
                <a:latin typeface="Arial"/>
                <a:cs typeface="Arial"/>
              </a:rPr>
              <a:t>of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5">
                <a:latin typeface="Arial"/>
                <a:cs typeface="Arial"/>
              </a:rPr>
              <a:t>kind,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its </a:t>
            </a:r>
            <a:r>
              <a:rPr dirty="0" sz="800" spc="-15">
                <a:latin typeface="Arial"/>
                <a:cs typeface="Arial"/>
              </a:rPr>
              <a:t>affiliated companies shall </a:t>
            </a:r>
            <a:r>
              <a:rPr dirty="0" sz="800" spc="-20">
                <a:latin typeface="Arial"/>
                <a:cs typeface="Arial"/>
              </a:rPr>
              <a:t>not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20">
                <a:latin typeface="Arial"/>
                <a:cs typeface="Arial"/>
              </a:rPr>
              <a:t>liable </a:t>
            </a:r>
            <a:r>
              <a:rPr dirty="0" sz="800" spc="-10">
                <a:latin typeface="Arial"/>
                <a:cs typeface="Arial"/>
              </a:rPr>
              <a:t>for </a:t>
            </a:r>
            <a:r>
              <a:rPr dirty="0" sz="800" spc="-20">
                <a:latin typeface="Arial"/>
                <a:cs typeface="Arial"/>
              </a:rPr>
              <a:t>errors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5">
                <a:latin typeface="Arial"/>
                <a:cs typeface="Arial"/>
              </a:rPr>
              <a:t>omissions with respect </a:t>
            </a:r>
            <a:r>
              <a:rPr dirty="0" sz="800" spc="-10">
                <a:latin typeface="Arial"/>
                <a:cs typeface="Arial"/>
              </a:rPr>
              <a:t>to the materials. 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-20">
                <a:latin typeface="Arial"/>
                <a:cs typeface="Arial"/>
              </a:rPr>
              <a:t>only </a:t>
            </a:r>
            <a:r>
              <a:rPr dirty="0" sz="800" spc="-15">
                <a:latin typeface="Arial"/>
                <a:cs typeface="Arial"/>
              </a:rPr>
              <a:t>warranties </a:t>
            </a:r>
            <a:r>
              <a:rPr dirty="0" sz="800" spc="-10">
                <a:latin typeface="Arial"/>
                <a:cs typeface="Arial"/>
              </a:rPr>
              <a:t>for SAP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15">
                <a:latin typeface="Arial"/>
                <a:cs typeface="Arial"/>
              </a:rPr>
              <a:t>affiliate company products </a:t>
            </a:r>
            <a:r>
              <a:rPr dirty="0" sz="800" spc="-20">
                <a:latin typeface="Arial"/>
                <a:cs typeface="Arial"/>
              </a:rPr>
              <a:t>and services are </a:t>
            </a:r>
            <a:r>
              <a:rPr dirty="0" sz="800" spc="-15">
                <a:latin typeface="Arial"/>
                <a:cs typeface="Arial"/>
              </a:rPr>
              <a:t>those </a:t>
            </a:r>
            <a:r>
              <a:rPr dirty="0" sz="800" spc="-20">
                <a:latin typeface="Arial"/>
                <a:cs typeface="Arial"/>
              </a:rPr>
              <a:t>that are </a:t>
            </a:r>
            <a:r>
              <a:rPr dirty="0" sz="800" spc="-15">
                <a:latin typeface="Arial"/>
                <a:cs typeface="Arial"/>
              </a:rPr>
              <a:t>set </a:t>
            </a:r>
            <a:r>
              <a:rPr dirty="0" sz="800" spc="-10">
                <a:latin typeface="Arial"/>
                <a:cs typeface="Arial"/>
              </a:rPr>
              <a:t>forth in the </a:t>
            </a:r>
            <a:r>
              <a:rPr dirty="0" sz="800" spc="-20">
                <a:latin typeface="Arial"/>
                <a:cs typeface="Arial"/>
              </a:rPr>
              <a:t>express </a:t>
            </a:r>
            <a:r>
              <a:rPr dirty="0" sz="800" spc="-10">
                <a:latin typeface="Arial"/>
                <a:cs typeface="Arial"/>
              </a:rPr>
              <a:t>warranty  </a:t>
            </a:r>
            <a:r>
              <a:rPr dirty="0" sz="800" spc="-15">
                <a:latin typeface="Arial"/>
                <a:cs typeface="Arial"/>
              </a:rPr>
              <a:t>statements </a:t>
            </a:r>
            <a:r>
              <a:rPr dirty="0" sz="800" spc="-10">
                <a:latin typeface="Arial"/>
                <a:cs typeface="Arial"/>
              </a:rPr>
              <a:t>accompanying </a:t>
            </a:r>
            <a:r>
              <a:rPr dirty="0" sz="800" spc="-5">
                <a:latin typeface="Arial"/>
                <a:cs typeface="Arial"/>
              </a:rPr>
              <a:t>such </a:t>
            </a:r>
            <a:r>
              <a:rPr dirty="0" sz="800" spc="-15">
                <a:latin typeface="Arial"/>
                <a:cs typeface="Arial"/>
              </a:rPr>
              <a:t>products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services, </a:t>
            </a:r>
            <a:r>
              <a:rPr dirty="0" sz="800" spc="-10">
                <a:latin typeface="Arial"/>
                <a:cs typeface="Arial"/>
              </a:rPr>
              <a:t>if </a:t>
            </a:r>
            <a:r>
              <a:rPr dirty="0" sz="800" spc="-30">
                <a:latin typeface="Arial"/>
                <a:cs typeface="Arial"/>
              </a:rPr>
              <a:t>any. </a:t>
            </a:r>
            <a:r>
              <a:rPr dirty="0" sz="800" spc="-15">
                <a:latin typeface="Arial"/>
                <a:cs typeface="Arial"/>
              </a:rPr>
              <a:t>Nothing </a:t>
            </a:r>
            <a:r>
              <a:rPr dirty="0" sz="800" spc="-20">
                <a:latin typeface="Arial"/>
                <a:cs typeface="Arial"/>
              </a:rPr>
              <a:t>herein </a:t>
            </a:r>
            <a:r>
              <a:rPr dirty="0" sz="800" spc="-15">
                <a:latin typeface="Arial"/>
                <a:cs typeface="Arial"/>
              </a:rPr>
              <a:t>should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15">
                <a:latin typeface="Arial"/>
                <a:cs typeface="Arial"/>
              </a:rPr>
              <a:t>construed </a:t>
            </a:r>
            <a:r>
              <a:rPr dirty="0" sz="800" spc="-25">
                <a:latin typeface="Arial"/>
                <a:cs typeface="Arial"/>
              </a:rPr>
              <a:t>as </a:t>
            </a:r>
            <a:r>
              <a:rPr dirty="0" sz="800" spc="-10">
                <a:latin typeface="Arial"/>
                <a:cs typeface="Arial"/>
              </a:rPr>
              <a:t>constituting </a:t>
            </a:r>
            <a:r>
              <a:rPr dirty="0" sz="800" spc="-25">
                <a:latin typeface="Arial"/>
                <a:cs typeface="Arial"/>
              </a:rPr>
              <a:t>an </a:t>
            </a:r>
            <a:r>
              <a:rPr dirty="0" sz="800" spc="-10">
                <a:latin typeface="Arial"/>
                <a:cs typeface="Arial"/>
              </a:rPr>
              <a:t>additional  </a:t>
            </a:r>
            <a:r>
              <a:rPr dirty="0" sz="800" spc="-15">
                <a:latin typeface="Arial"/>
                <a:cs typeface="Arial"/>
              </a:rPr>
              <a:t>warranty.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800" spc="-5">
                <a:latin typeface="Arial"/>
                <a:cs typeface="Arial"/>
              </a:rPr>
              <a:t>In </a:t>
            </a:r>
            <a:r>
              <a:rPr dirty="0" sz="800" spc="-15">
                <a:latin typeface="Arial"/>
                <a:cs typeface="Arial"/>
              </a:rPr>
              <a:t>particular,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5">
                <a:latin typeface="Arial"/>
                <a:cs typeface="Arial"/>
              </a:rPr>
              <a:t>SE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its </a:t>
            </a:r>
            <a:r>
              <a:rPr dirty="0" sz="800" spc="-15">
                <a:latin typeface="Arial"/>
                <a:cs typeface="Arial"/>
              </a:rPr>
              <a:t>affiliated companies </a:t>
            </a:r>
            <a:r>
              <a:rPr dirty="0" sz="800" spc="-20">
                <a:latin typeface="Arial"/>
                <a:cs typeface="Arial"/>
              </a:rPr>
              <a:t>have </a:t>
            </a:r>
            <a:r>
              <a:rPr dirty="0" sz="800" spc="-10">
                <a:latin typeface="Arial"/>
                <a:cs typeface="Arial"/>
              </a:rPr>
              <a:t>no obligation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10">
                <a:latin typeface="Arial"/>
                <a:cs typeface="Arial"/>
              </a:rPr>
              <a:t>pursue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0">
                <a:latin typeface="Arial"/>
                <a:cs typeface="Arial"/>
              </a:rPr>
              <a:t>course </a:t>
            </a:r>
            <a:r>
              <a:rPr dirty="0" sz="800" spc="-20">
                <a:latin typeface="Arial"/>
                <a:cs typeface="Arial"/>
              </a:rPr>
              <a:t>of </a:t>
            </a:r>
            <a:r>
              <a:rPr dirty="0" sz="800" spc="-10">
                <a:latin typeface="Arial"/>
                <a:cs typeface="Arial"/>
              </a:rPr>
              <a:t>business </a:t>
            </a:r>
            <a:r>
              <a:rPr dirty="0" sz="800" spc="-15">
                <a:latin typeface="Arial"/>
                <a:cs typeface="Arial"/>
              </a:rPr>
              <a:t>outlined </a:t>
            </a:r>
            <a:r>
              <a:rPr dirty="0" sz="800" spc="-10">
                <a:latin typeface="Arial"/>
                <a:cs typeface="Arial"/>
              </a:rPr>
              <a:t>in this document </a:t>
            </a:r>
            <a:r>
              <a:rPr dirty="0" sz="800" spc="-25">
                <a:latin typeface="Arial"/>
                <a:cs typeface="Arial"/>
              </a:rPr>
              <a:t>or  </a:t>
            </a:r>
            <a:r>
              <a:rPr dirty="0" sz="800" spc="-20">
                <a:latin typeface="Arial"/>
                <a:cs typeface="Arial"/>
              </a:rPr>
              <a:t>any related </a:t>
            </a:r>
            <a:r>
              <a:rPr dirty="0" sz="800" spc="-10">
                <a:latin typeface="Arial"/>
                <a:cs typeface="Arial"/>
              </a:rPr>
              <a:t>presentation,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to </a:t>
            </a:r>
            <a:r>
              <a:rPr dirty="0" sz="800" spc="-20">
                <a:latin typeface="Arial"/>
                <a:cs typeface="Arial"/>
              </a:rPr>
              <a:t>develop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20">
                <a:latin typeface="Arial"/>
                <a:cs typeface="Arial"/>
              </a:rPr>
              <a:t>release any </a:t>
            </a:r>
            <a:r>
              <a:rPr dirty="0" sz="800" spc="-10">
                <a:latin typeface="Arial"/>
                <a:cs typeface="Arial"/>
              </a:rPr>
              <a:t>functionality mentioned </a:t>
            </a:r>
            <a:r>
              <a:rPr dirty="0" sz="800" spc="-15">
                <a:latin typeface="Arial"/>
                <a:cs typeface="Arial"/>
              </a:rPr>
              <a:t>therein. </a:t>
            </a:r>
            <a:r>
              <a:rPr dirty="0" sz="800" spc="-10">
                <a:latin typeface="Arial"/>
                <a:cs typeface="Arial"/>
              </a:rPr>
              <a:t>This </a:t>
            </a:r>
            <a:r>
              <a:rPr dirty="0" sz="800" spc="-15">
                <a:latin typeface="Arial"/>
                <a:cs typeface="Arial"/>
              </a:rPr>
              <a:t>document,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20">
                <a:latin typeface="Arial"/>
                <a:cs typeface="Arial"/>
              </a:rPr>
              <a:t>any related </a:t>
            </a:r>
            <a:r>
              <a:rPr dirty="0" sz="800" spc="-5">
                <a:latin typeface="Arial"/>
                <a:cs typeface="Arial"/>
              </a:rPr>
              <a:t>presentation, 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0">
                <a:latin typeface="Arial"/>
                <a:cs typeface="Arial"/>
              </a:rPr>
              <a:t>SAP SE’s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its </a:t>
            </a:r>
            <a:r>
              <a:rPr dirty="0" sz="800" spc="-15">
                <a:latin typeface="Arial"/>
                <a:cs typeface="Arial"/>
              </a:rPr>
              <a:t>affiliated </a:t>
            </a:r>
            <a:r>
              <a:rPr dirty="0" sz="800" spc="-10">
                <a:latin typeface="Arial"/>
                <a:cs typeface="Arial"/>
              </a:rPr>
              <a:t>companies’ </a:t>
            </a:r>
            <a:r>
              <a:rPr dirty="0" sz="800" spc="-15">
                <a:latin typeface="Arial"/>
                <a:cs typeface="Arial"/>
              </a:rPr>
              <a:t>strategy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possible </a:t>
            </a:r>
            <a:r>
              <a:rPr dirty="0" sz="800" spc="-10">
                <a:latin typeface="Arial"/>
                <a:cs typeface="Arial"/>
              </a:rPr>
              <a:t>future developments, products, </a:t>
            </a:r>
            <a:r>
              <a:rPr dirty="0" sz="800" spc="-20">
                <a:latin typeface="Arial"/>
                <a:cs typeface="Arial"/>
              </a:rPr>
              <a:t>and/or </a:t>
            </a:r>
            <a:r>
              <a:rPr dirty="0" sz="800" spc="-15">
                <a:latin typeface="Arial"/>
                <a:cs typeface="Arial"/>
              </a:rPr>
              <a:t>platforms, directions, </a:t>
            </a:r>
            <a:r>
              <a:rPr dirty="0" sz="800" spc="-20">
                <a:latin typeface="Arial"/>
                <a:cs typeface="Arial"/>
              </a:rPr>
              <a:t>and  </a:t>
            </a:r>
            <a:r>
              <a:rPr dirty="0" sz="800" spc="-10">
                <a:latin typeface="Arial"/>
                <a:cs typeface="Arial"/>
              </a:rPr>
              <a:t>functionality </a:t>
            </a:r>
            <a:r>
              <a:rPr dirty="0" sz="800" spc="-20">
                <a:latin typeface="Arial"/>
                <a:cs typeface="Arial"/>
              </a:rPr>
              <a:t>are all </a:t>
            </a:r>
            <a:r>
              <a:rPr dirty="0" sz="800" spc="-15">
                <a:latin typeface="Arial"/>
                <a:cs typeface="Arial"/>
              </a:rPr>
              <a:t>subject </a:t>
            </a:r>
            <a:r>
              <a:rPr dirty="0" sz="800" spc="-10">
                <a:latin typeface="Arial"/>
                <a:cs typeface="Arial"/>
              </a:rPr>
              <a:t>to change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25">
                <a:latin typeface="Arial"/>
                <a:cs typeface="Arial"/>
              </a:rPr>
              <a:t>may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15">
                <a:latin typeface="Arial"/>
                <a:cs typeface="Arial"/>
              </a:rPr>
              <a:t>changed </a:t>
            </a:r>
            <a:r>
              <a:rPr dirty="0" sz="800" spc="-10">
                <a:latin typeface="Arial"/>
                <a:cs typeface="Arial"/>
              </a:rPr>
              <a:t>by SAP SE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0">
                <a:latin typeface="Arial"/>
                <a:cs typeface="Arial"/>
              </a:rPr>
              <a:t>its </a:t>
            </a:r>
            <a:r>
              <a:rPr dirty="0" sz="800" spc="-15">
                <a:latin typeface="Arial"/>
                <a:cs typeface="Arial"/>
              </a:rPr>
              <a:t>affiliated companies </a:t>
            </a:r>
            <a:r>
              <a:rPr dirty="0" sz="800" spc="-25">
                <a:latin typeface="Arial"/>
                <a:cs typeface="Arial"/>
              </a:rPr>
              <a:t>at </a:t>
            </a:r>
            <a:r>
              <a:rPr dirty="0" sz="800" spc="-20">
                <a:latin typeface="Arial"/>
                <a:cs typeface="Arial"/>
              </a:rPr>
              <a:t>any </a:t>
            </a:r>
            <a:r>
              <a:rPr dirty="0" sz="800" spc="-15">
                <a:latin typeface="Arial"/>
                <a:cs typeface="Arial"/>
              </a:rPr>
              <a:t>time </a:t>
            </a:r>
            <a:r>
              <a:rPr dirty="0" sz="800" spc="-10">
                <a:latin typeface="Arial"/>
                <a:cs typeface="Arial"/>
              </a:rPr>
              <a:t>for </a:t>
            </a:r>
            <a:r>
              <a:rPr dirty="0" sz="800" spc="-20">
                <a:latin typeface="Arial"/>
                <a:cs typeface="Arial"/>
              </a:rPr>
              <a:t>any reason  without notice.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-10">
                <a:latin typeface="Arial"/>
                <a:cs typeface="Arial"/>
              </a:rPr>
              <a:t>information in this </a:t>
            </a:r>
            <a:r>
              <a:rPr dirty="0" sz="800" spc="-15">
                <a:latin typeface="Arial"/>
                <a:cs typeface="Arial"/>
              </a:rPr>
              <a:t>document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20">
                <a:latin typeface="Arial"/>
                <a:cs typeface="Arial"/>
              </a:rPr>
              <a:t>not </a:t>
            </a:r>
            <a:r>
              <a:rPr dirty="0" sz="800" spc="-5">
                <a:latin typeface="Arial"/>
                <a:cs typeface="Arial"/>
              </a:rPr>
              <a:t>a </a:t>
            </a:r>
            <a:r>
              <a:rPr dirty="0" sz="800" spc="-15">
                <a:latin typeface="Arial"/>
                <a:cs typeface="Arial"/>
              </a:rPr>
              <a:t>commitment, </a:t>
            </a:r>
            <a:r>
              <a:rPr dirty="0" sz="800" spc="-20">
                <a:latin typeface="Arial"/>
                <a:cs typeface="Arial"/>
              </a:rPr>
              <a:t>promise, </a:t>
            </a:r>
            <a:r>
              <a:rPr dirty="0" sz="800" spc="-25">
                <a:latin typeface="Arial"/>
                <a:cs typeface="Arial"/>
              </a:rPr>
              <a:t>or legal </a:t>
            </a:r>
            <a:r>
              <a:rPr dirty="0" sz="800" spc="-10">
                <a:latin typeface="Arial"/>
                <a:cs typeface="Arial"/>
              </a:rPr>
              <a:t>obligation to </a:t>
            </a:r>
            <a:r>
              <a:rPr dirty="0" sz="800" spc="-20">
                <a:latin typeface="Arial"/>
                <a:cs typeface="Arial"/>
              </a:rPr>
              <a:t>deliver any </a:t>
            </a:r>
            <a:r>
              <a:rPr dirty="0" sz="800" spc="-15">
                <a:latin typeface="Arial"/>
                <a:cs typeface="Arial"/>
              </a:rPr>
              <a:t>material, code, </a:t>
            </a:r>
            <a:r>
              <a:rPr dirty="0" sz="800" spc="-25">
                <a:latin typeface="Arial"/>
                <a:cs typeface="Arial"/>
              </a:rPr>
              <a:t>or  </a:t>
            </a:r>
            <a:r>
              <a:rPr dirty="0" sz="800" spc="-10">
                <a:latin typeface="Arial"/>
                <a:cs typeface="Arial"/>
              </a:rPr>
              <a:t>functionality. All forward-looking statements </a:t>
            </a:r>
            <a:r>
              <a:rPr dirty="0" sz="800" spc="-20">
                <a:latin typeface="Arial"/>
                <a:cs typeface="Arial"/>
              </a:rPr>
              <a:t>are </a:t>
            </a:r>
            <a:r>
              <a:rPr dirty="0" sz="800" spc="-15">
                <a:latin typeface="Arial"/>
                <a:cs typeface="Arial"/>
              </a:rPr>
              <a:t>subject </a:t>
            </a:r>
            <a:r>
              <a:rPr dirty="0" sz="800" spc="-10">
                <a:latin typeface="Arial"/>
                <a:cs typeface="Arial"/>
              </a:rPr>
              <a:t>to </a:t>
            </a:r>
            <a:r>
              <a:rPr dirty="0" sz="800" spc="-20">
                <a:latin typeface="Arial"/>
                <a:cs typeface="Arial"/>
              </a:rPr>
              <a:t>various </a:t>
            </a:r>
            <a:r>
              <a:rPr dirty="0" sz="800" spc="-10">
                <a:latin typeface="Arial"/>
                <a:cs typeface="Arial"/>
              </a:rPr>
              <a:t>risks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uncertainties </a:t>
            </a:r>
            <a:r>
              <a:rPr dirty="0" sz="800" spc="-20">
                <a:latin typeface="Arial"/>
                <a:cs typeface="Arial"/>
              </a:rPr>
              <a:t>that </a:t>
            </a:r>
            <a:r>
              <a:rPr dirty="0" sz="800" spc="-15">
                <a:latin typeface="Arial"/>
                <a:cs typeface="Arial"/>
              </a:rPr>
              <a:t>could </a:t>
            </a:r>
            <a:r>
              <a:rPr dirty="0" sz="800" spc="-10">
                <a:latin typeface="Arial"/>
                <a:cs typeface="Arial"/>
              </a:rPr>
              <a:t>cause </a:t>
            </a:r>
            <a:r>
              <a:rPr dirty="0" sz="800" spc="-20">
                <a:latin typeface="Arial"/>
                <a:cs typeface="Arial"/>
              </a:rPr>
              <a:t>actual </a:t>
            </a:r>
            <a:r>
              <a:rPr dirty="0" sz="800" spc="-15">
                <a:latin typeface="Arial"/>
                <a:cs typeface="Arial"/>
              </a:rPr>
              <a:t>results </a:t>
            </a:r>
            <a:r>
              <a:rPr dirty="0" sz="800" spc="-10">
                <a:latin typeface="Arial"/>
                <a:cs typeface="Arial"/>
              </a:rPr>
              <a:t>to differ  </a:t>
            </a:r>
            <a:r>
              <a:rPr dirty="0" sz="800" spc="-15">
                <a:latin typeface="Arial"/>
                <a:cs typeface="Arial"/>
              </a:rPr>
              <a:t>materially </a:t>
            </a:r>
            <a:r>
              <a:rPr dirty="0" sz="800" spc="-10">
                <a:latin typeface="Arial"/>
                <a:cs typeface="Arial"/>
              </a:rPr>
              <a:t>from expectations. </a:t>
            </a:r>
            <a:r>
              <a:rPr dirty="0" sz="800" spc="-20">
                <a:latin typeface="Arial"/>
                <a:cs typeface="Arial"/>
              </a:rPr>
              <a:t>Readers </a:t>
            </a:r>
            <a:r>
              <a:rPr dirty="0" sz="800" spc="-15">
                <a:latin typeface="Arial"/>
                <a:cs typeface="Arial"/>
              </a:rPr>
              <a:t>are </a:t>
            </a:r>
            <a:r>
              <a:rPr dirty="0" sz="800" spc="-10">
                <a:latin typeface="Arial"/>
                <a:cs typeface="Arial"/>
              </a:rPr>
              <a:t>cautioned </a:t>
            </a:r>
            <a:r>
              <a:rPr dirty="0" sz="800" spc="-20">
                <a:latin typeface="Arial"/>
                <a:cs typeface="Arial"/>
              </a:rPr>
              <a:t>not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15">
                <a:latin typeface="Arial"/>
                <a:cs typeface="Arial"/>
              </a:rPr>
              <a:t>place undue reliance </a:t>
            </a:r>
            <a:r>
              <a:rPr dirty="0" sz="800" spc="-25">
                <a:latin typeface="Arial"/>
                <a:cs typeface="Arial"/>
              </a:rPr>
              <a:t>on </a:t>
            </a:r>
            <a:r>
              <a:rPr dirty="0" sz="800" spc="-15">
                <a:latin typeface="Arial"/>
                <a:cs typeface="Arial"/>
              </a:rPr>
              <a:t>these </a:t>
            </a:r>
            <a:r>
              <a:rPr dirty="0" sz="800" spc="-10">
                <a:latin typeface="Arial"/>
                <a:cs typeface="Arial"/>
              </a:rPr>
              <a:t>forward-looking statements, </a:t>
            </a:r>
            <a:r>
              <a:rPr dirty="0" sz="800" spc="-20">
                <a:latin typeface="Arial"/>
                <a:cs typeface="Arial"/>
              </a:rPr>
              <a:t>and they  </a:t>
            </a:r>
            <a:r>
              <a:rPr dirty="0" sz="800" spc="-15">
                <a:latin typeface="Arial"/>
                <a:cs typeface="Arial"/>
              </a:rPr>
              <a:t>should </a:t>
            </a:r>
            <a:r>
              <a:rPr dirty="0" sz="800" spc="-20">
                <a:latin typeface="Arial"/>
                <a:cs typeface="Arial"/>
              </a:rPr>
              <a:t>not </a:t>
            </a:r>
            <a:r>
              <a:rPr dirty="0" sz="800" spc="-10">
                <a:latin typeface="Arial"/>
                <a:cs typeface="Arial"/>
              </a:rPr>
              <a:t>be </a:t>
            </a:r>
            <a:r>
              <a:rPr dirty="0" sz="800" spc="-20">
                <a:latin typeface="Arial"/>
                <a:cs typeface="Arial"/>
              </a:rPr>
              <a:t>relied upon </a:t>
            </a:r>
            <a:r>
              <a:rPr dirty="0" sz="800" spc="-10">
                <a:latin typeface="Arial"/>
                <a:cs typeface="Arial"/>
              </a:rPr>
              <a:t>in </a:t>
            </a:r>
            <a:r>
              <a:rPr dirty="0" sz="800" spc="-20">
                <a:latin typeface="Arial"/>
                <a:cs typeface="Arial"/>
              </a:rPr>
              <a:t>making </a:t>
            </a:r>
            <a:r>
              <a:rPr dirty="0" sz="800" spc="-15">
                <a:latin typeface="Arial"/>
                <a:cs typeface="Arial"/>
              </a:rPr>
              <a:t>purchasing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decisions.</a:t>
            </a:r>
            <a:endParaRPr sz="800">
              <a:latin typeface="Arial"/>
              <a:cs typeface="Arial"/>
            </a:endParaRPr>
          </a:p>
          <a:p>
            <a:pPr algn="just" marL="12700" marR="351155">
              <a:lnSpc>
                <a:spcPct val="100000"/>
              </a:lnSpc>
              <a:spcBef>
                <a:spcPts val="605"/>
              </a:spcBef>
            </a:pP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25">
                <a:latin typeface="Arial"/>
                <a:cs typeface="Arial"/>
              </a:rPr>
              <a:t>other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15">
                <a:latin typeface="Arial"/>
                <a:cs typeface="Arial"/>
              </a:rPr>
              <a:t>products </a:t>
            </a:r>
            <a:r>
              <a:rPr dirty="0" sz="800" spc="-20">
                <a:latin typeface="Arial"/>
                <a:cs typeface="Arial"/>
              </a:rPr>
              <a:t>and services </a:t>
            </a:r>
            <a:r>
              <a:rPr dirty="0" sz="800" spc="-10">
                <a:latin typeface="Arial"/>
                <a:cs typeface="Arial"/>
              </a:rPr>
              <a:t>mentioned </a:t>
            </a:r>
            <a:r>
              <a:rPr dirty="0" sz="800" spc="-20">
                <a:latin typeface="Arial"/>
                <a:cs typeface="Arial"/>
              </a:rPr>
              <a:t>herein </a:t>
            </a:r>
            <a:r>
              <a:rPr dirty="0" sz="800" spc="-25">
                <a:latin typeface="Arial"/>
                <a:cs typeface="Arial"/>
              </a:rPr>
              <a:t>as </a:t>
            </a:r>
            <a:r>
              <a:rPr dirty="0" sz="800" spc="-20">
                <a:latin typeface="Arial"/>
                <a:cs typeface="Arial"/>
              </a:rPr>
              <a:t>well </a:t>
            </a:r>
            <a:r>
              <a:rPr dirty="0" sz="800" spc="-25">
                <a:latin typeface="Arial"/>
                <a:cs typeface="Arial"/>
              </a:rPr>
              <a:t>as </a:t>
            </a:r>
            <a:r>
              <a:rPr dirty="0" sz="800" spc="-20">
                <a:latin typeface="Arial"/>
                <a:cs typeface="Arial"/>
              </a:rPr>
              <a:t>their </a:t>
            </a:r>
            <a:r>
              <a:rPr dirty="0" sz="800" spc="-15">
                <a:latin typeface="Arial"/>
                <a:cs typeface="Arial"/>
              </a:rPr>
              <a:t>respective </a:t>
            </a:r>
            <a:r>
              <a:rPr dirty="0" sz="800" spc="-25">
                <a:latin typeface="Arial"/>
                <a:cs typeface="Arial"/>
              </a:rPr>
              <a:t>logos </a:t>
            </a:r>
            <a:r>
              <a:rPr dirty="0" sz="800" spc="-20">
                <a:latin typeface="Arial"/>
                <a:cs typeface="Arial"/>
              </a:rPr>
              <a:t>are </a:t>
            </a:r>
            <a:r>
              <a:rPr dirty="0" sz="800" spc="-15">
                <a:latin typeface="Arial"/>
                <a:cs typeface="Arial"/>
              </a:rPr>
              <a:t>trademarks </a:t>
            </a:r>
            <a:r>
              <a:rPr dirty="0" sz="800" spc="-25">
                <a:latin typeface="Arial"/>
                <a:cs typeface="Arial"/>
              </a:rPr>
              <a:t>or </a:t>
            </a:r>
            <a:r>
              <a:rPr dirty="0" sz="800" spc="-15">
                <a:latin typeface="Arial"/>
                <a:cs typeface="Arial"/>
              </a:rPr>
              <a:t>registered  trademarks </a:t>
            </a:r>
            <a:r>
              <a:rPr dirty="0" sz="800" spc="-25">
                <a:latin typeface="Arial"/>
                <a:cs typeface="Arial"/>
              </a:rPr>
              <a:t>of </a:t>
            </a:r>
            <a:r>
              <a:rPr dirty="0" sz="800" spc="-10">
                <a:latin typeface="Arial"/>
                <a:cs typeface="Arial"/>
              </a:rPr>
              <a:t>SAP SE </a:t>
            </a:r>
            <a:r>
              <a:rPr dirty="0" sz="800" spc="-15">
                <a:latin typeface="Arial"/>
                <a:cs typeface="Arial"/>
              </a:rPr>
              <a:t>(or </a:t>
            </a:r>
            <a:r>
              <a:rPr dirty="0" sz="800" spc="-25">
                <a:latin typeface="Arial"/>
                <a:cs typeface="Arial"/>
              </a:rPr>
              <a:t>an </a:t>
            </a:r>
            <a:r>
              <a:rPr dirty="0" sz="800" spc="-10">
                <a:latin typeface="Arial"/>
                <a:cs typeface="Arial"/>
              </a:rPr>
              <a:t>SAP </a:t>
            </a:r>
            <a:r>
              <a:rPr dirty="0" sz="800" spc="-15">
                <a:latin typeface="Arial"/>
                <a:cs typeface="Arial"/>
              </a:rPr>
              <a:t>affiliate company) </a:t>
            </a:r>
            <a:r>
              <a:rPr dirty="0" sz="800" spc="-10">
                <a:latin typeface="Arial"/>
                <a:cs typeface="Arial"/>
              </a:rPr>
              <a:t>in </a:t>
            </a:r>
            <a:r>
              <a:rPr dirty="0" sz="800" spc="-15">
                <a:latin typeface="Arial"/>
                <a:cs typeface="Arial"/>
              </a:rPr>
              <a:t>Germany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25">
                <a:latin typeface="Arial"/>
                <a:cs typeface="Arial"/>
              </a:rPr>
              <a:t>other </a:t>
            </a:r>
            <a:r>
              <a:rPr dirty="0" sz="800" spc="-15">
                <a:latin typeface="Arial"/>
                <a:cs typeface="Arial"/>
              </a:rPr>
              <a:t>countries. </a:t>
            </a:r>
            <a:r>
              <a:rPr dirty="0" sz="800" spc="-10">
                <a:latin typeface="Arial"/>
                <a:cs typeface="Arial"/>
              </a:rPr>
              <a:t>All </a:t>
            </a:r>
            <a:r>
              <a:rPr dirty="0" sz="800" spc="-25">
                <a:latin typeface="Arial"/>
                <a:cs typeface="Arial"/>
              </a:rPr>
              <a:t>other </a:t>
            </a:r>
            <a:r>
              <a:rPr dirty="0" sz="800" spc="-15">
                <a:latin typeface="Arial"/>
                <a:cs typeface="Arial"/>
              </a:rPr>
              <a:t>product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service </a:t>
            </a:r>
            <a:r>
              <a:rPr dirty="0" sz="800" spc="-25">
                <a:latin typeface="Arial"/>
                <a:cs typeface="Arial"/>
              </a:rPr>
              <a:t>names  </a:t>
            </a:r>
            <a:r>
              <a:rPr dirty="0" sz="800" spc="-10">
                <a:latin typeface="Arial"/>
                <a:cs typeface="Arial"/>
              </a:rPr>
              <a:t>mentioned </a:t>
            </a:r>
            <a:r>
              <a:rPr dirty="0" sz="800" spc="-20">
                <a:latin typeface="Arial"/>
                <a:cs typeface="Arial"/>
              </a:rPr>
              <a:t>are </a:t>
            </a:r>
            <a:r>
              <a:rPr dirty="0" sz="800" spc="-10">
                <a:latin typeface="Arial"/>
                <a:cs typeface="Arial"/>
              </a:rPr>
              <a:t>the </a:t>
            </a:r>
            <a:r>
              <a:rPr dirty="0" sz="800" spc="-15">
                <a:latin typeface="Arial"/>
                <a:cs typeface="Arial"/>
              </a:rPr>
              <a:t>trademarks </a:t>
            </a:r>
            <a:r>
              <a:rPr dirty="0" sz="800" spc="-25">
                <a:latin typeface="Arial"/>
                <a:cs typeface="Arial"/>
              </a:rPr>
              <a:t>of </a:t>
            </a:r>
            <a:r>
              <a:rPr dirty="0" sz="800" spc="-20">
                <a:latin typeface="Arial"/>
                <a:cs typeface="Arial"/>
              </a:rPr>
              <a:t>their </a:t>
            </a:r>
            <a:r>
              <a:rPr dirty="0" sz="800" spc="-15">
                <a:latin typeface="Arial"/>
                <a:cs typeface="Arial"/>
              </a:rPr>
              <a:t>respective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companies.</a:t>
            </a:r>
            <a:endParaRPr sz="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05"/>
              </a:spcBef>
            </a:pPr>
            <a:r>
              <a:rPr dirty="0" sz="800" spc="-20">
                <a:latin typeface="Arial"/>
                <a:cs typeface="Arial"/>
              </a:rPr>
              <a:t>See </a:t>
            </a:r>
            <a:r>
              <a:rPr dirty="0" u="sng" sz="800" spc="-5">
                <a:solidFill>
                  <a:srgbClr val="008FD2"/>
                </a:solidFill>
                <a:uFill>
                  <a:solidFill>
                    <a:srgbClr val="008FD2"/>
                  </a:solidFill>
                </a:uFill>
                <a:latin typeface="Arial"/>
                <a:cs typeface="Arial"/>
                <a:hlinkClick r:id="rId2"/>
              </a:rPr>
              <a:t>www.sap.com/corporate-en/legal/copyright/index.epx</a:t>
            </a:r>
            <a:r>
              <a:rPr dirty="0" sz="800" spc="-5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for additional </a:t>
            </a:r>
            <a:r>
              <a:rPr dirty="0" sz="800" spc="-15">
                <a:latin typeface="Arial"/>
                <a:cs typeface="Arial"/>
              </a:rPr>
              <a:t>trademark </a:t>
            </a:r>
            <a:r>
              <a:rPr dirty="0" sz="800" spc="-10">
                <a:latin typeface="Arial"/>
                <a:cs typeface="Arial"/>
              </a:rPr>
              <a:t>information </a:t>
            </a:r>
            <a:r>
              <a:rPr dirty="0" sz="800" spc="-20">
                <a:latin typeface="Arial"/>
                <a:cs typeface="Arial"/>
              </a:rPr>
              <a:t>and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notices.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24" y="2448560"/>
            <a:ext cx="17322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EFAB00"/>
                </a:solidFill>
                <a:latin typeface="Arial"/>
                <a:cs typeface="Arial"/>
                <a:hlinkClick r:id="rId3"/>
              </a:rPr>
              <a:t>www.sap.com</a:t>
            </a:r>
            <a:r>
              <a:rPr dirty="0" sz="1100" spc="-5" b="1">
                <a:latin typeface="Arial"/>
                <a:cs typeface="Arial"/>
                <a:hlinkClick r:id="rId3"/>
              </a:rPr>
              <a:t>/contactsap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2072" y="1749551"/>
            <a:ext cx="362712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3807" y="1749551"/>
            <a:ext cx="362712" cy="362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2495" y="1749551"/>
            <a:ext cx="365760" cy="36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32" y="1749551"/>
            <a:ext cx="362712" cy="36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919" y="1749551"/>
            <a:ext cx="365760" cy="362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0524" y="1447545"/>
            <a:ext cx="10864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Follow all </a:t>
            </a:r>
            <a:r>
              <a:rPr dirty="0" sz="1100" spc="5">
                <a:latin typeface="Arial"/>
                <a:cs typeface="Arial"/>
              </a:rPr>
              <a:t>of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8671" y="6217920"/>
            <a:ext cx="1962912" cy="355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" y="6201155"/>
            <a:ext cx="1306068" cy="37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48671" y="6217920"/>
            <a:ext cx="1964435" cy="35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336" y="3660920"/>
            <a:ext cx="8550910" cy="10642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00" spc="-15">
                <a:latin typeface="Arial"/>
                <a:cs typeface="Arial"/>
              </a:rPr>
              <a:t>Week </a:t>
            </a:r>
            <a:r>
              <a:rPr dirty="0" sz="2800" spc="-5">
                <a:latin typeface="Arial"/>
                <a:cs typeface="Arial"/>
              </a:rPr>
              <a:t>1: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Unit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2: Introducing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SAP </a:t>
            </a:r>
            <a:r>
              <a:rPr dirty="0" sz="3600" spc="-5" b="1">
                <a:solidFill>
                  <a:srgbClr val="EFAB00"/>
                </a:solidFill>
                <a:latin typeface="Arial"/>
                <a:cs typeface="Arial"/>
              </a:rPr>
              <a:t>Cloud</a:t>
            </a:r>
            <a:r>
              <a:rPr dirty="0" sz="3600" spc="-80" b="1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EFAB00"/>
                </a:solidFill>
                <a:latin typeface="Arial"/>
                <a:cs typeface="Arial"/>
              </a:rPr>
              <a:t>Platform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5048" cy="3430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6029325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Introducing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SAP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r>
              <a:rPr dirty="0" sz="1800" spc="-20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The digital era is </a:t>
            </a:r>
            <a:r>
              <a:rPr dirty="0" spc="-5"/>
              <a:t>evolving </a:t>
            </a:r>
            <a:r>
              <a:rPr dirty="0"/>
              <a:t>into the intelligence</a:t>
            </a:r>
            <a:r>
              <a:rPr dirty="0" spc="-155"/>
              <a:t> </a:t>
            </a:r>
            <a:r>
              <a:rPr dirty="0"/>
              <a:t>era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3436" y="4044721"/>
            <a:ext cx="9837420" cy="2519045"/>
            <a:chOff x="1583436" y="4044721"/>
            <a:chExt cx="9837420" cy="2519045"/>
          </a:xfrm>
        </p:grpSpPr>
        <p:sp>
          <p:nvSpPr>
            <p:cNvPr id="4" name="object 4"/>
            <p:cNvSpPr/>
            <p:nvPr/>
          </p:nvSpPr>
          <p:spPr>
            <a:xfrm>
              <a:off x="4087231" y="4117737"/>
              <a:ext cx="2409521" cy="24095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02252" y="4332731"/>
              <a:ext cx="1961514" cy="1961514"/>
            </a:xfrm>
            <a:custGeom>
              <a:avLst/>
              <a:gdLst/>
              <a:ahLst/>
              <a:cxnLst/>
              <a:rect l="l" t="t" r="r" b="b"/>
              <a:pathLst>
                <a:path w="1961514" h="1961514">
                  <a:moveTo>
                    <a:pt x="980694" y="0"/>
                  </a:moveTo>
                  <a:lnTo>
                    <a:pt x="933175" y="1130"/>
                  </a:lnTo>
                  <a:lnTo>
                    <a:pt x="886241" y="4489"/>
                  </a:lnTo>
                  <a:lnTo>
                    <a:pt x="839942" y="10023"/>
                  </a:lnTo>
                  <a:lnTo>
                    <a:pt x="794330" y="17682"/>
                  </a:lnTo>
                  <a:lnTo>
                    <a:pt x="749456" y="27414"/>
                  </a:lnTo>
                  <a:lnTo>
                    <a:pt x="705371" y="39168"/>
                  </a:lnTo>
                  <a:lnTo>
                    <a:pt x="662127" y="52893"/>
                  </a:lnTo>
                  <a:lnTo>
                    <a:pt x="619775" y="68537"/>
                  </a:lnTo>
                  <a:lnTo>
                    <a:pt x="578366" y="86049"/>
                  </a:lnTo>
                  <a:lnTo>
                    <a:pt x="537953" y="105377"/>
                  </a:lnTo>
                  <a:lnTo>
                    <a:pt x="498585" y="126471"/>
                  </a:lnTo>
                  <a:lnTo>
                    <a:pt x="460315" y="149279"/>
                  </a:lnTo>
                  <a:lnTo>
                    <a:pt x="423194" y="173749"/>
                  </a:lnTo>
                  <a:lnTo>
                    <a:pt x="387273" y="199830"/>
                  </a:lnTo>
                  <a:lnTo>
                    <a:pt x="352604" y="227470"/>
                  </a:lnTo>
                  <a:lnTo>
                    <a:pt x="319238" y="256620"/>
                  </a:lnTo>
                  <a:lnTo>
                    <a:pt x="287226" y="287226"/>
                  </a:lnTo>
                  <a:lnTo>
                    <a:pt x="256620" y="319238"/>
                  </a:lnTo>
                  <a:lnTo>
                    <a:pt x="227470" y="352604"/>
                  </a:lnTo>
                  <a:lnTo>
                    <a:pt x="199830" y="387273"/>
                  </a:lnTo>
                  <a:lnTo>
                    <a:pt x="173749" y="423194"/>
                  </a:lnTo>
                  <a:lnTo>
                    <a:pt x="149279" y="460315"/>
                  </a:lnTo>
                  <a:lnTo>
                    <a:pt x="126471" y="498585"/>
                  </a:lnTo>
                  <a:lnTo>
                    <a:pt x="105377" y="537953"/>
                  </a:lnTo>
                  <a:lnTo>
                    <a:pt x="86049" y="578366"/>
                  </a:lnTo>
                  <a:lnTo>
                    <a:pt x="68537" y="619775"/>
                  </a:lnTo>
                  <a:lnTo>
                    <a:pt x="52893" y="662127"/>
                  </a:lnTo>
                  <a:lnTo>
                    <a:pt x="39168" y="705371"/>
                  </a:lnTo>
                  <a:lnTo>
                    <a:pt x="27414" y="749456"/>
                  </a:lnTo>
                  <a:lnTo>
                    <a:pt x="17682" y="794330"/>
                  </a:lnTo>
                  <a:lnTo>
                    <a:pt x="10023" y="839942"/>
                  </a:lnTo>
                  <a:lnTo>
                    <a:pt x="4489" y="886241"/>
                  </a:lnTo>
                  <a:lnTo>
                    <a:pt x="1130" y="933175"/>
                  </a:lnTo>
                  <a:lnTo>
                    <a:pt x="0" y="980694"/>
                  </a:lnTo>
                  <a:lnTo>
                    <a:pt x="1130" y="1028209"/>
                  </a:lnTo>
                  <a:lnTo>
                    <a:pt x="4489" y="1075140"/>
                  </a:lnTo>
                  <a:lnTo>
                    <a:pt x="10023" y="1121437"/>
                  </a:lnTo>
                  <a:lnTo>
                    <a:pt x="17682" y="1167047"/>
                  </a:lnTo>
                  <a:lnTo>
                    <a:pt x="27414" y="1211919"/>
                  </a:lnTo>
                  <a:lnTo>
                    <a:pt x="39168" y="1256003"/>
                  </a:lnTo>
                  <a:lnTo>
                    <a:pt x="52893" y="1299245"/>
                  </a:lnTo>
                  <a:lnTo>
                    <a:pt x="68537" y="1341597"/>
                  </a:lnTo>
                  <a:lnTo>
                    <a:pt x="86049" y="1383004"/>
                  </a:lnTo>
                  <a:lnTo>
                    <a:pt x="105377" y="1423418"/>
                  </a:lnTo>
                  <a:lnTo>
                    <a:pt x="126471" y="1462785"/>
                  </a:lnTo>
                  <a:lnTo>
                    <a:pt x="149279" y="1501055"/>
                  </a:lnTo>
                  <a:lnTo>
                    <a:pt x="173749" y="1538176"/>
                  </a:lnTo>
                  <a:lnTo>
                    <a:pt x="199830" y="1574097"/>
                  </a:lnTo>
                  <a:lnTo>
                    <a:pt x="227470" y="1608767"/>
                  </a:lnTo>
                  <a:lnTo>
                    <a:pt x="256620" y="1642134"/>
                  </a:lnTo>
                  <a:lnTo>
                    <a:pt x="287226" y="1674147"/>
                  </a:lnTo>
                  <a:lnTo>
                    <a:pt x="319238" y="1704754"/>
                  </a:lnTo>
                  <a:lnTo>
                    <a:pt x="352604" y="1733904"/>
                  </a:lnTo>
                  <a:lnTo>
                    <a:pt x="387273" y="1761546"/>
                  </a:lnTo>
                  <a:lnTo>
                    <a:pt x="423194" y="1787628"/>
                  </a:lnTo>
                  <a:lnTo>
                    <a:pt x="460315" y="1812099"/>
                  </a:lnTo>
                  <a:lnTo>
                    <a:pt x="498585" y="1834908"/>
                  </a:lnTo>
                  <a:lnTo>
                    <a:pt x="537953" y="1856003"/>
                  </a:lnTo>
                  <a:lnTo>
                    <a:pt x="578366" y="1875332"/>
                  </a:lnTo>
                  <a:lnTo>
                    <a:pt x="619775" y="1892845"/>
                  </a:lnTo>
                  <a:lnTo>
                    <a:pt x="662127" y="1908490"/>
                  </a:lnTo>
                  <a:lnTo>
                    <a:pt x="705371" y="1922216"/>
                  </a:lnTo>
                  <a:lnTo>
                    <a:pt x="749456" y="1933971"/>
                  </a:lnTo>
                  <a:lnTo>
                    <a:pt x="794330" y="1943704"/>
                  </a:lnTo>
                  <a:lnTo>
                    <a:pt x="839942" y="1951363"/>
                  </a:lnTo>
                  <a:lnTo>
                    <a:pt x="886241" y="1956898"/>
                  </a:lnTo>
                  <a:lnTo>
                    <a:pt x="933175" y="1960257"/>
                  </a:lnTo>
                  <a:lnTo>
                    <a:pt x="980694" y="1961388"/>
                  </a:lnTo>
                  <a:lnTo>
                    <a:pt x="1028212" y="1960257"/>
                  </a:lnTo>
                  <a:lnTo>
                    <a:pt x="1075146" y="1956898"/>
                  </a:lnTo>
                  <a:lnTo>
                    <a:pt x="1121445" y="1951363"/>
                  </a:lnTo>
                  <a:lnTo>
                    <a:pt x="1167057" y="1943704"/>
                  </a:lnTo>
                  <a:lnTo>
                    <a:pt x="1211931" y="1933971"/>
                  </a:lnTo>
                  <a:lnTo>
                    <a:pt x="1256016" y="1922216"/>
                  </a:lnTo>
                  <a:lnTo>
                    <a:pt x="1299260" y="1908490"/>
                  </a:lnTo>
                  <a:lnTo>
                    <a:pt x="1341612" y="1892845"/>
                  </a:lnTo>
                  <a:lnTo>
                    <a:pt x="1383021" y="1875332"/>
                  </a:lnTo>
                  <a:lnTo>
                    <a:pt x="1423434" y="1856003"/>
                  </a:lnTo>
                  <a:lnTo>
                    <a:pt x="1462802" y="1834908"/>
                  </a:lnTo>
                  <a:lnTo>
                    <a:pt x="1501072" y="1812099"/>
                  </a:lnTo>
                  <a:lnTo>
                    <a:pt x="1538193" y="1787628"/>
                  </a:lnTo>
                  <a:lnTo>
                    <a:pt x="1574114" y="1761546"/>
                  </a:lnTo>
                  <a:lnTo>
                    <a:pt x="1608783" y="1733904"/>
                  </a:lnTo>
                  <a:lnTo>
                    <a:pt x="1642149" y="1704754"/>
                  </a:lnTo>
                  <a:lnTo>
                    <a:pt x="1674161" y="1674147"/>
                  </a:lnTo>
                  <a:lnTo>
                    <a:pt x="1704767" y="1642134"/>
                  </a:lnTo>
                  <a:lnTo>
                    <a:pt x="1733917" y="1608767"/>
                  </a:lnTo>
                  <a:lnTo>
                    <a:pt x="1761557" y="1574097"/>
                  </a:lnTo>
                  <a:lnTo>
                    <a:pt x="1787638" y="1538176"/>
                  </a:lnTo>
                  <a:lnTo>
                    <a:pt x="1812108" y="1501055"/>
                  </a:lnTo>
                  <a:lnTo>
                    <a:pt x="1834916" y="1462785"/>
                  </a:lnTo>
                  <a:lnTo>
                    <a:pt x="1856010" y="1423418"/>
                  </a:lnTo>
                  <a:lnTo>
                    <a:pt x="1875338" y="1383004"/>
                  </a:lnTo>
                  <a:lnTo>
                    <a:pt x="1892850" y="1341597"/>
                  </a:lnTo>
                  <a:lnTo>
                    <a:pt x="1908494" y="1299245"/>
                  </a:lnTo>
                  <a:lnTo>
                    <a:pt x="1922219" y="1256003"/>
                  </a:lnTo>
                  <a:lnTo>
                    <a:pt x="1933973" y="1211919"/>
                  </a:lnTo>
                  <a:lnTo>
                    <a:pt x="1943705" y="1167047"/>
                  </a:lnTo>
                  <a:lnTo>
                    <a:pt x="1951364" y="1121437"/>
                  </a:lnTo>
                  <a:lnTo>
                    <a:pt x="1956898" y="1075140"/>
                  </a:lnTo>
                  <a:lnTo>
                    <a:pt x="1960257" y="1028209"/>
                  </a:lnTo>
                  <a:lnTo>
                    <a:pt x="1961388" y="980694"/>
                  </a:lnTo>
                  <a:lnTo>
                    <a:pt x="1960257" y="933175"/>
                  </a:lnTo>
                  <a:lnTo>
                    <a:pt x="1956898" y="886241"/>
                  </a:lnTo>
                  <a:lnTo>
                    <a:pt x="1951364" y="839942"/>
                  </a:lnTo>
                  <a:lnTo>
                    <a:pt x="1943705" y="794330"/>
                  </a:lnTo>
                  <a:lnTo>
                    <a:pt x="1933973" y="749456"/>
                  </a:lnTo>
                  <a:lnTo>
                    <a:pt x="1922219" y="705371"/>
                  </a:lnTo>
                  <a:lnTo>
                    <a:pt x="1908494" y="662127"/>
                  </a:lnTo>
                  <a:lnTo>
                    <a:pt x="1892850" y="619775"/>
                  </a:lnTo>
                  <a:lnTo>
                    <a:pt x="1875338" y="578366"/>
                  </a:lnTo>
                  <a:lnTo>
                    <a:pt x="1856010" y="537953"/>
                  </a:lnTo>
                  <a:lnTo>
                    <a:pt x="1834916" y="498585"/>
                  </a:lnTo>
                  <a:lnTo>
                    <a:pt x="1812108" y="460315"/>
                  </a:lnTo>
                  <a:lnTo>
                    <a:pt x="1787638" y="423194"/>
                  </a:lnTo>
                  <a:lnTo>
                    <a:pt x="1761557" y="387273"/>
                  </a:lnTo>
                  <a:lnTo>
                    <a:pt x="1733917" y="352604"/>
                  </a:lnTo>
                  <a:lnTo>
                    <a:pt x="1704767" y="319238"/>
                  </a:lnTo>
                  <a:lnTo>
                    <a:pt x="1674161" y="287226"/>
                  </a:lnTo>
                  <a:lnTo>
                    <a:pt x="1642149" y="256620"/>
                  </a:lnTo>
                  <a:lnTo>
                    <a:pt x="1608783" y="227470"/>
                  </a:lnTo>
                  <a:lnTo>
                    <a:pt x="1574114" y="199830"/>
                  </a:lnTo>
                  <a:lnTo>
                    <a:pt x="1538193" y="173749"/>
                  </a:lnTo>
                  <a:lnTo>
                    <a:pt x="1501072" y="149279"/>
                  </a:lnTo>
                  <a:lnTo>
                    <a:pt x="1462802" y="126471"/>
                  </a:lnTo>
                  <a:lnTo>
                    <a:pt x="1423434" y="105377"/>
                  </a:lnTo>
                  <a:lnTo>
                    <a:pt x="1383021" y="86049"/>
                  </a:lnTo>
                  <a:lnTo>
                    <a:pt x="1341612" y="68537"/>
                  </a:lnTo>
                  <a:lnTo>
                    <a:pt x="1299260" y="52893"/>
                  </a:lnTo>
                  <a:lnTo>
                    <a:pt x="1256016" y="39168"/>
                  </a:lnTo>
                  <a:lnTo>
                    <a:pt x="1211931" y="27414"/>
                  </a:lnTo>
                  <a:lnTo>
                    <a:pt x="1167057" y="17682"/>
                  </a:lnTo>
                  <a:lnTo>
                    <a:pt x="1121445" y="10023"/>
                  </a:lnTo>
                  <a:lnTo>
                    <a:pt x="1075146" y="4489"/>
                  </a:lnTo>
                  <a:lnTo>
                    <a:pt x="1028212" y="1130"/>
                  </a:lnTo>
                  <a:lnTo>
                    <a:pt x="980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22647" y="4451603"/>
              <a:ext cx="1722120" cy="1724025"/>
            </a:xfrm>
            <a:custGeom>
              <a:avLst/>
              <a:gdLst/>
              <a:ahLst/>
              <a:cxnLst/>
              <a:rect l="l" t="t" r="r" b="b"/>
              <a:pathLst>
                <a:path w="1722120" h="1724025">
                  <a:moveTo>
                    <a:pt x="861060" y="0"/>
                  </a:moveTo>
                  <a:lnTo>
                    <a:pt x="812204" y="1364"/>
                  </a:lnTo>
                  <a:lnTo>
                    <a:pt x="764063" y="5408"/>
                  </a:lnTo>
                  <a:lnTo>
                    <a:pt x="716708" y="12059"/>
                  </a:lnTo>
                  <a:lnTo>
                    <a:pt x="670214" y="21245"/>
                  </a:lnTo>
                  <a:lnTo>
                    <a:pt x="624651" y="32892"/>
                  </a:lnTo>
                  <a:lnTo>
                    <a:pt x="580094" y="46928"/>
                  </a:lnTo>
                  <a:lnTo>
                    <a:pt x="536615" y="63281"/>
                  </a:lnTo>
                  <a:lnTo>
                    <a:pt x="494287" y="81877"/>
                  </a:lnTo>
                  <a:lnTo>
                    <a:pt x="453182" y="102643"/>
                  </a:lnTo>
                  <a:lnTo>
                    <a:pt x="413373" y="125508"/>
                  </a:lnTo>
                  <a:lnTo>
                    <a:pt x="374932" y="150398"/>
                  </a:lnTo>
                  <a:lnTo>
                    <a:pt x="337934" y="177241"/>
                  </a:lnTo>
                  <a:lnTo>
                    <a:pt x="302449" y="205963"/>
                  </a:lnTo>
                  <a:lnTo>
                    <a:pt x="268552" y="236492"/>
                  </a:lnTo>
                  <a:lnTo>
                    <a:pt x="236315" y="268756"/>
                  </a:lnTo>
                  <a:lnTo>
                    <a:pt x="205810" y="302681"/>
                  </a:lnTo>
                  <a:lnTo>
                    <a:pt x="177110" y="338196"/>
                  </a:lnTo>
                  <a:lnTo>
                    <a:pt x="150288" y="375226"/>
                  </a:lnTo>
                  <a:lnTo>
                    <a:pt x="125418" y="413700"/>
                  </a:lnTo>
                  <a:lnTo>
                    <a:pt x="102570" y="453544"/>
                  </a:lnTo>
                  <a:lnTo>
                    <a:pt x="81819" y="494686"/>
                  </a:lnTo>
                  <a:lnTo>
                    <a:pt x="63236" y="537054"/>
                  </a:lnTo>
                  <a:lnTo>
                    <a:pt x="46896" y="580574"/>
                  </a:lnTo>
                  <a:lnTo>
                    <a:pt x="32869" y="625173"/>
                  </a:lnTo>
                  <a:lnTo>
                    <a:pt x="21230" y="670780"/>
                  </a:lnTo>
                  <a:lnTo>
                    <a:pt x="12051" y="717321"/>
                  </a:lnTo>
                  <a:lnTo>
                    <a:pt x="5404" y="764723"/>
                  </a:lnTo>
                  <a:lnTo>
                    <a:pt x="1363" y="812914"/>
                  </a:lnTo>
                  <a:lnTo>
                    <a:pt x="0" y="861822"/>
                  </a:lnTo>
                  <a:lnTo>
                    <a:pt x="1363" y="910726"/>
                  </a:lnTo>
                  <a:lnTo>
                    <a:pt x="5404" y="958915"/>
                  </a:lnTo>
                  <a:lnTo>
                    <a:pt x="12051" y="1006316"/>
                  </a:lnTo>
                  <a:lnTo>
                    <a:pt x="21230" y="1052855"/>
                  </a:lnTo>
                  <a:lnTo>
                    <a:pt x="32869" y="1098461"/>
                  </a:lnTo>
                  <a:lnTo>
                    <a:pt x="46896" y="1143059"/>
                  </a:lnTo>
                  <a:lnTo>
                    <a:pt x="63236" y="1186579"/>
                  </a:lnTo>
                  <a:lnTo>
                    <a:pt x="81819" y="1228946"/>
                  </a:lnTo>
                  <a:lnTo>
                    <a:pt x="102570" y="1270088"/>
                  </a:lnTo>
                  <a:lnTo>
                    <a:pt x="125418" y="1309932"/>
                  </a:lnTo>
                  <a:lnTo>
                    <a:pt x="150288" y="1348406"/>
                  </a:lnTo>
                  <a:lnTo>
                    <a:pt x="177110" y="1385437"/>
                  </a:lnTo>
                  <a:lnTo>
                    <a:pt x="205810" y="1420951"/>
                  </a:lnTo>
                  <a:lnTo>
                    <a:pt x="236315" y="1454877"/>
                  </a:lnTo>
                  <a:lnTo>
                    <a:pt x="268552" y="1487141"/>
                  </a:lnTo>
                  <a:lnTo>
                    <a:pt x="302449" y="1517672"/>
                  </a:lnTo>
                  <a:lnTo>
                    <a:pt x="337934" y="1546395"/>
                  </a:lnTo>
                  <a:lnTo>
                    <a:pt x="374932" y="1573238"/>
                  </a:lnTo>
                  <a:lnTo>
                    <a:pt x="413373" y="1598129"/>
                  </a:lnTo>
                  <a:lnTo>
                    <a:pt x="453182" y="1620995"/>
                  </a:lnTo>
                  <a:lnTo>
                    <a:pt x="494287" y="1641762"/>
                  </a:lnTo>
                  <a:lnTo>
                    <a:pt x="536615" y="1660359"/>
                  </a:lnTo>
                  <a:lnTo>
                    <a:pt x="580094" y="1676712"/>
                  </a:lnTo>
                  <a:lnTo>
                    <a:pt x="624651" y="1690749"/>
                  </a:lnTo>
                  <a:lnTo>
                    <a:pt x="670214" y="1702397"/>
                  </a:lnTo>
                  <a:lnTo>
                    <a:pt x="716708" y="1711583"/>
                  </a:lnTo>
                  <a:lnTo>
                    <a:pt x="764063" y="1718235"/>
                  </a:lnTo>
                  <a:lnTo>
                    <a:pt x="812204" y="1722279"/>
                  </a:lnTo>
                  <a:lnTo>
                    <a:pt x="861060" y="1723644"/>
                  </a:lnTo>
                  <a:lnTo>
                    <a:pt x="909915" y="1722279"/>
                  </a:lnTo>
                  <a:lnTo>
                    <a:pt x="958056" y="1718235"/>
                  </a:lnTo>
                  <a:lnTo>
                    <a:pt x="1005411" y="1711583"/>
                  </a:lnTo>
                  <a:lnTo>
                    <a:pt x="1051905" y="1702397"/>
                  </a:lnTo>
                  <a:lnTo>
                    <a:pt x="1097468" y="1690749"/>
                  </a:lnTo>
                  <a:lnTo>
                    <a:pt x="1142025" y="1676712"/>
                  </a:lnTo>
                  <a:lnTo>
                    <a:pt x="1185504" y="1660359"/>
                  </a:lnTo>
                  <a:lnTo>
                    <a:pt x="1227832" y="1641762"/>
                  </a:lnTo>
                  <a:lnTo>
                    <a:pt x="1268937" y="1620995"/>
                  </a:lnTo>
                  <a:lnTo>
                    <a:pt x="1308746" y="1598129"/>
                  </a:lnTo>
                  <a:lnTo>
                    <a:pt x="1347187" y="1573238"/>
                  </a:lnTo>
                  <a:lnTo>
                    <a:pt x="1384185" y="1546395"/>
                  </a:lnTo>
                  <a:lnTo>
                    <a:pt x="1419670" y="1517672"/>
                  </a:lnTo>
                  <a:lnTo>
                    <a:pt x="1453567" y="1487141"/>
                  </a:lnTo>
                  <a:lnTo>
                    <a:pt x="1485804" y="1454877"/>
                  </a:lnTo>
                  <a:lnTo>
                    <a:pt x="1516309" y="1420951"/>
                  </a:lnTo>
                  <a:lnTo>
                    <a:pt x="1545009" y="1385437"/>
                  </a:lnTo>
                  <a:lnTo>
                    <a:pt x="1571831" y="1348406"/>
                  </a:lnTo>
                  <a:lnTo>
                    <a:pt x="1596701" y="1309932"/>
                  </a:lnTo>
                  <a:lnTo>
                    <a:pt x="1619549" y="1270088"/>
                  </a:lnTo>
                  <a:lnTo>
                    <a:pt x="1640300" y="1228946"/>
                  </a:lnTo>
                  <a:lnTo>
                    <a:pt x="1658883" y="1186579"/>
                  </a:lnTo>
                  <a:lnTo>
                    <a:pt x="1675223" y="1143059"/>
                  </a:lnTo>
                  <a:lnTo>
                    <a:pt x="1689250" y="1098461"/>
                  </a:lnTo>
                  <a:lnTo>
                    <a:pt x="1700889" y="1052855"/>
                  </a:lnTo>
                  <a:lnTo>
                    <a:pt x="1710068" y="1006316"/>
                  </a:lnTo>
                  <a:lnTo>
                    <a:pt x="1716715" y="958915"/>
                  </a:lnTo>
                  <a:lnTo>
                    <a:pt x="1720756" y="910726"/>
                  </a:lnTo>
                  <a:lnTo>
                    <a:pt x="1722119" y="861822"/>
                  </a:lnTo>
                  <a:lnTo>
                    <a:pt x="1720756" y="812914"/>
                  </a:lnTo>
                  <a:lnTo>
                    <a:pt x="1716715" y="764723"/>
                  </a:lnTo>
                  <a:lnTo>
                    <a:pt x="1710068" y="717321"/>
                  </a:lnTo>
                  <a:lnTo>
                    <a:pt x="1700889" y="670780"/>
                  </a:lnTo>
                  <a:lnTo>
                    <a:pt x="1689250" y="625173"/>
                  </a:lnTo>
                  <a:lnTo>
                    <a:pt x="1675223" y="580574"/>
                  </a:lnTo>
                  <a:lnTo>
                    <a:pt x="1658883" y="537054"/>
                  </a:lnTo>
                  <a:lnTo>
                    <a:pt x="1640300" y="494686"/>
                  </a:lnTo>
                  <a:lnTo>
                    <a:pt x="1619549" y="453544"/>
                  </a:lnTo>
                  <a:lnTo>
                    <a:pt x="1596701" y="413700"/>
                  </a:lnTo>
                  <a:lnTo>
                    <a:pt x="1571831" y="375226"/>
                  </a:lnTo>
                  <a:lnTo>
                    <a:pt x="1545009" y="338196"/>
                  </a:lnTo>
                  <a:lnTo>
                    <a:pt x="1516309" y="302681"/>
                  </a:lnTo>
                  <a:lnTo>
                    <a:pt x="1485804" y="268756"/>
                  </a:lnTo>
                  <a:lnTo>
                    <a:pt x="1453567" y="236492"/>
                  </a:lnTo>
                  <a:lnTo>
                    <a:pt x="1419670" y="205963"/>
                  </a:lnTo>
                  <a:lnTo>
                    <a:pt x="1384185" y="177241"/>
                  </a:lnTo>
                  <a:lnTo>
                    <a:pt x="1347187" y="150398"/>
                  </a:lnTo>
                  <a:lnTo>
                    <a:pt x="1308746" y="125508"/>
                  </a:lnTo>
                  <a:lnTo>
                    <a:pt x="1268937" y="102643"/>
                  </a:lnTo>
                  <a:lnTo>
                    <a:pt x="1227832" y="81877"/>
                  </a:lnTo>
                  <a:lnTo>
                    <a:pt x="1185504" y="63281"/>
                  </a:lnTo>
                  <a:lnTo>
                    <a:pt x="1142025" y="46928"/>
                  </a:lnTo>
                  <a:lnTo>
                    <a:pt x="1097468" y="32892"/>
                  </a:lnTo>
                  <a:lnTo>
                    <a:pt x="1051905" y="21245"/>
                  </a:lnTo>
                  <a:lnTo>
                    <a:pt x="1005411" y="12059"/>
                  </a:lnTo>
                  <a:lnTo>
                    <a:pt x="958056" y="5408"/>
                  </a:lnTo>
                  <a:lnTo>
                    <a:pt x="909915" y="1364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FFDF92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22647" y="4451603"/>
              <a:ext cx="1722120" cy="1724025"/>
            </a:xfrm>
            <a:custGeom>
              <a:avLst/>
              <a:gdLst/>
              <a:ahLst/>
              <a:cxnLst/>
              <a:rect l="l" t="t" r="r" b="b"/>
              <a:pathLst>
                <a:path w="1722120" h="1724025">
                  <a:moveTo>
                    <a:pt x="0" y="861822"/>
                  </a:moveTo>
                  <a:lnTo>
                    <a:pt x="1363" y="812914"/>
                  </a:lnTo>
                  <a:lnTo>
                    <a:pt x="5404" y="764723"/>
                  </a:lnTo>
                  <a:lnTo>
                    <a:pt x="12051" y="717321"/>
                  </a:lnTo>
                  <a:lnTo>
                    <a:pt x="21230" y="670780"/>
                  </a:lnTo>
                  <a:lnTo>
                    <a:pt x="32869" y="625173"/>
                  </a:lnTo>
                  <a:lnTo>
                    <a:pt x="46896" y="580574"/>
                  </a:lnTo>
                  <a:lnTo>
                    <a:pt x="63236" y="537054"/>
                  </a:lnTo>
                  <a:lnTo>
                    <a:pt x="81819" y="494686"/>
                  </a:lnTo>
                  <a:lnTo>
                    <a:pt x="102570" y="453544"/>
                  </a:lnTo>
                  <a:lnTo>
                    <a:pt x="125418" y="413700"/>
                  </a:lnTo>
                  <a:lnTo>
                    <a:pt x="150288" y="375226"/>
                  </a:lnTo>
                  <a:lnTo>
                    <a:pt x="177110" y="338196"/>
                  </a:lnTo>
                  <a:lnTo>
                    <a:pt x="205810" y="302681"/>
                  </a:lnTo>
                  <a:lnTo>
                    <a:pt x="236315" y="268756"/>
                  </a:lnTo>
                  <a:lnTo>
                    <a:pt x="268552" y="236492"/>
                  </a:lnTo>
                  <a:lnTo>
                    <a:pt x="302449" y="205963"/>
                  </a:lnTo>
                  <a:lnTo>
                    <a:pt x="337934" y="177241"/>
                  </a:lnTo>
                  <a:lnTo>
                    <a:pt x="374932" y="150398"/>
                  </a:lnTo>
                  <a:lnTo>
                    <a:pt x="413373" y="125508"/>
                  </a:lnTo>
                  <a:lnTo>
                    <a:pt x="453182" y="102643"/>
                  </a:lnTo>
                  <a:lnTo>
                    <a:pt x="494287" y="81877"/>
                  </a:lnTo>
                  <a:lnTo>
                    <a:pt x="536615" y="63281"/>
                  </a:lnTo>
                  <a:lnTo>
                    <a:pt x="580094" y="46928"/>
                  </a:lnTo>
                  <a:lnTo>
                    <a:pt x="624651" y="32892"/>
                  </a:lnTo>
                  <a:lnTo>
                    <a:pt x="670214" y="21245"/>
                  </a:lnTo>
                  <a:lnTo>
                    <a:pt x="716708" y="12059"/>
                  </a:lnTo>
                  <a:lnTo>
                    <a:pt x="764063" y="5408"/>
                  </a:lnTo>
                  <a:lnTo>
                    <a:pt x="812204" y="1364"/>
                  </a:lnTo>
                  <a:lnTo>
                    <a:pt x="861060" y="0"/>
                  </a:lnTo>
                  <a:lnTo>
                    <a:pt x="909915" y="1364"/>
                  </a:lnTo>
                  <a:lnTo>
                    <a:pt x="958056" y="5408"/>
                  </a:lnTo>
                  <a:lnTo>
                    <a:pt x="1005411" y="12059"/>
                  </a:lnTo>
                  <a:lnTo>
                    <a:pt x="1051905" y="21245"/>
                  </a:lnTo>
                  <a:lnTo>
                    <a:pt x="1097468" y="32892"/>
                  </a:lnTo>
                  <a:lnTo>
                    <a:pt x="1142025" y="46928"/>
                  </a:lnTo>
                  <a:lnTo>
                    <a:pt x="1185504" y="63281"/>
                  </a:lnTo>
                  <a:lnTo>
                    <a:pt x="1227832" y="81877"/>
                  </a:lnTo>
                  <a:lnTo>
                    <a:pt x="1268937" y="102643"/>
                  </a:lnTo>
                  <a:lnTo>
                    <a:pt x="1308746" y="125508"/>
                  </a:lnTo>
                  <a:lnTo>
                    <a:pt x="1347187" y="150398"/>
                  </a:lnTo>
                  <a:lnTo>
                    <a:pt x="1384185" y="177241"/>
                  </a:lnTo>
                  <a:lnTo>
                    <a:pt x="1419670" y="205963"/>
                  </a:lnTo>
                  <a:lnTo>
                    <a:pt x="1453567" y="236492"/>
                  </a:lnTo>
                  <a:lnTo>
                    <a:pt x="1485804" y="268756"/>
                  </a:lnTo>
                  <a:lnTo>
                    <a:pt x="1516309" y="302681"/>
                  </a:lnTo>
                  <a:lnTo>
                    <a:pt x="1545009" y="338196"/>
                  </a:lnTo>
                  <a:lnTo>
                    <a:pt x="1571831" y="375226"/>
                  </a:lnTo>
                  <a:lnTo>
                    <a:pt x="1596701" y="413700"/>
                  </a:lnTo>
                  <a:lnTo>
                    <a:pt x="1619549" y="453544"/>
                  </a:lnTo>
                  <a:lnTo>
                    <a:pt x="1640300" y="494686"/>
                  </a:lnTo>
                  <a:lnTo>
                    <a:pt x="1658883" y="537054"/>
                  </a:lnTo>
                  <a:lnTo>
                    <a:pt x="1675223" y="580574"/>
                  </a:lnTo>
                  <a:lnTo>
                    <a:pt x="1689250" y="625173"/>
                  </a:lnTo>
                  <a:lnTo>
                    <a:pt x="1700889" y="670780"/>
                  </a:lnTo>
                  <a:lnTo>
                    <a:pt x="1710068" y="717321"/>
                  </a:lnTo>
                  <a:lnTo>
                    <a:pt x="1716715" y="764723"/>
                  </a:lnTo>
                  <a:lnTo>
                    <a:pt x="1720756" y="812914"/>
                  </a:lnTo>
                  <a:lnTo>
                    <a:pt x="1722119" y="861822"/>
                  </a:lnTo>
                  <a:lnTo>
                    <a:pt x="1720756" y="910726"/>
                  </a:lnTo>
                  <a:lnTo>
                    <a:pt x="1716715" y="958915"/>
                  </a:lnTo>
                  <a:lnTo>
                    <a:pt x="1710068" y="1006316"/>
                  </a:lnTo>
                  <a:lnTo>
                    <a:pt x="1700889" y="1052855"/>
                  </a:lnTo>
                  <a:lnTo>
                    <a:pt x="1689250" y="1098461"/>
                  </a:lnTo>
                  <a:lnTo>
                    <a:pt x="1675223" y="1143059"/>
                  </a:lnTo>
                  <a:lnTo>
                    <a:pt x="1658883" y="1186579"/>
                  </a:lnTo>
                  <a:lnTo>
                    <a:pt x="1640300" y="1228946"/>
                  </a:lnTo>
                  <a:lnTo>
                    <a:pt x="1619549" y="1270088"/>
                  </a:lnTo>
                  <a:lnTo>
                    <a:pt x="1596701" y="1309932"/>
                  </a:lnTo>
                  <a:lnTo>
                    <a:pt x="1571831" y="1348406"/>
                  </a:lnTo>
                  <a:lnTo>
                    <a:pt x="1545009" y="1385437"/>
                  </a:lnTo>
                  <a:lnTo>
                    <a:pt x="1516309" y="1420951"/>
                  </a:lnTo>
                  <a:lnTo>
                    <a:pt x="1485804" y="1454877"/>
                  </a:lnTo>
                  <a:lnTo>
                    <a:pt x="1453567" y="1487141"/>
                  </a:lnTo>
                  <a:lnTo>
                    <a:pt x="1419670" y="1517672"/>
                  </a:lnTo>
                  <a:lnTo>
                    <a:pt x="1384185" y="1546395"/>
                  </a:lnTo>
                  <a:lnTo>
                    <a:pt x="1347187" y="1573238"/>
                  </a:lnTo>
                  <a:lnTo>
                    <a:pt x="1308746" y="1598129"/>
                  </a:lnTo>
                  <a:lnTo>
                    <a:pt x="1268937" y="1620995"/>
                  </a:lnTo>
                  <a:lnTo>
                    <a:pt x="1227832" y="1641762"/>
                  </a:lnTo>
                  <a:lnTo>
                    <a:pt x="1185504" y="1660359"/>
                  </a:lnTo>
                  <a:lnTo>
                    <a:pt x="1142025" y="1676712"/>
                  </a:lnTo>
                  <a:lnTo>
                    <a:pt x="1097468" y="1690749"/>
                  </a:lnTo>
                  <a:lnTo>
                    <a:pt x="1051905" y="1702397"/>
                  </a:lnTo>
                  <a:lnTo>
                    <a:pt x="1005411" y="1711583"/>
                  </a:lnTo>
                  <a:lnTo>
                    <a:pt x="958056" y="1718235"/>
                  </a:lnTo>
                  <a:lnTo>
                    <a:pt x="909915" y="1722279"/>
                  </a:lnTo>
                  <a:lnTo>
                    <a:pt x="861060" y="1723644"/>
                  </a:lnTo>
                  <a:lnTo>
                    <a:pt x="812204" y="1722279"/>
                  </a:lnTo>
                  <a:lnTo>
                    <a:pt x="764063" y="1718235"/>
                  </a:lnTo>
                  <a:lnTo>
                    <a:pt x="716708" y="1711583"/>
                  </a:lnTo>
                  <a:lnTo>
                    <a:pt x="670214" y="1702397"/>
                  </a:lnTo>
                  <a:lnTo>
                    <a:pt x="624651" y="1690749"/>
                  </a:lnTo>
                  <a:lnTo>
                    <a:pt x="580094" y="1676712"/>
                  </a:lnTo>
                  <a:lnTo>
                    <a:pt x="536615" y="1660359"/>
                  </a:lnTo>
                  <a:lnTo>
                    <a:pt x="494287" y="1641762"/>
                  </a:lnTo>
                  <a:lnTo>
                    <a:pt x="453182" y="1620995"/>
                  </a:lnTo>
                  <a:lnTo>
                    <a:pt x="413373" y="1598129"/>
                  </a:lnTo>
                  <a:lnTo>
                    <a:pt x="374932" y="1573238"/>
                  </a:lnTo>
                  <a:lnTo>
                    <a:pt x="337934" y="1546395"/>
                  </a:lnTo>
                  <a:lnTo>
                    <a:pt x="302449" y="1517672"/>
                  </a:lnTo>
                  <a:lnTo>
                    <a:pt x="268552" y="1487141"/>
                  </a:lnTo>
                  <a:lnTo>
                    <a:pt x="236315" y="1454877"/>
                  </a:lnTo>
                  <a:lnTo>
                    <a:pt x="205810" y="1420951"/>
                  </a:lnTo>
                  <a:lnTo>
                    <a:pt x="177110" y="1385437"/>
                  </a:lnTo>
                  <a:lnTo>
                    <a:pt x="150288" y="1348406"/>
                  </a:lnTo>
                  <a:lnTo>
                    <a:pt x="125418" y="1309932"/>
                  </a:lnTo>
                  <a:lnTo>
                    <a:pt x="102570" y="1270088"/>
                  </a:lnTo>
                  <a:lnTo>
                    <a:pt x="81819" y="1228946"/>
                  </a:lnTo>
                  <a:lnTo>
                    <a:pt x="63236" y="1186579"/>
                  </a:lnTo>
                  <a:lnTo>
                    <a:pt x="46896" y="1143059"/>
                  </a:lnTo>
                  <a:lnTo>
                    <a:pt x="32869" y="1098461"/>
                  </a:lnTo>
                  <a:lnTo>
                    <a:pt x="21230" y="1052855"/>
                  </a:lnTo>
                  <a:lnTo>
                    <a:pt x="12051" y="1006316"/>
                  </a:lnTo>
                  <a:lnTo>
                    <a:pt x="5404" y="958915"/>
                  </a:lnTo>
                  <a:lnTo>
                    <a:pt x="1363" y="910726"/>
                  </a:lnTo>
                  <a:lnTo>
                    <a:pt x="0" y="861822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3436" y="4044721"/>
              <a:ext cx="2517520" cy="2519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71472" y="4332731"/>
              <a:ext cx="1960245" cy="1961514"/>
            </a:xfrm>
            <a:custGeom>
              <a:avLst/>
              <a:gdLst/>
              <a:ahLst/>
              <a:cxnLst/>
              <a:rect l="l" t="t" r="r" b="b"/>
              <a:pathLst>
                <a:path w="1960245" h="1961514">
                  <a:moveTo>
                    <a:pt x="979932" y="0"/>
                  </a:moveTo>
                  <a:lnTo>
                    <a:pt x="932457" y="1130"/>
                  </a:lnTo>
                  <a:lnTo>
                    <a:pt x="885566" y="4489"/>
                  </a:lnTo>
                  <a:lnTo>
                    <a:pt x="839309" y="10023"/>
                  </a:lnTo>
                  <a:lnTo>
                    <a:pt x="793737" y="17682"/>
                  </a:lnTo>
                  <a:lnTo>
                    <a:pt x="748901" y="27414"/>
                  </a:lnTo>
                  <a:lnTo>
                    <a:pt x="704854" y="39168"/>
                  </a:lnTo>
                  <a:lnTo>
                    <a:pt x="661646" y="52893"/>
                  </a:lnTo>
                  <a:lnTo>
                    <a:pt x="619329" y="68537"/>
                  </a:lnTo>
                  <a:lnTo>
                    <a:pt x="577954" y="86049"/>
                  </a:lnTo>
                  <a:lnTo>
                    <a:pt x="537573" y="105377"/>
                  </a:lnTo>
                  <a:lnTo>
                    <a:pt x="498236" y="126471"/>
                  </a:lnTo>
                  <a:lnTo>
                    <a:pt x="459996" y="149279"/>
                  </a:lnTo>
                  <a:lnTo>
                    <a:pt x="422903" y="173749"/>
                  </a:lnTo>
                  <a:lnTo>
                    <a:pt x="387010" y="199830"/>
                  </a:lnTo>
                  <a:lnTo>
                    <a:pt x="352366" y="227470"/>
                  </a:lnTo>
                  <a:lnTo>
                    <a:pt x="319024" y="256620"/>
                  </a:lnTo>
                  <a:lnTo>
                    <a:pt x="287035" y="287226"/>
                  </a:lnTo>
                  <a:lnTo>
                    <a:pt x="256451" y="319238"/>
                  </a:lnTo>
                  <a:lnTo>
                    <a:pt x="227322" y="352604"/>
                  </a:lnTo>
                  <a:lnTo>
                    <a:pt x="199700" y="387273"/>
                  </a:lnTo>
                  <a:lnTo>
                    <a:pt x="173637" y="423194"/>
                  </a:lnTo>
                  <a:lnTo>
                    <a:pt x="149184" y="460315"/>
                  </a:lnTo>
                  <a:lnTo>
                    <a:pt x="126391" y="498585"/>
                  </a:lnTo>
                  <a:lnTo>
                    <a:pt x="105312" y="537953"/>
                  </a:lnTo>
                  <a:lnTo>
                    <a:pt x="85996" y="578366"/>
                  </a:lnTo>
                  <a:lnTo>
                    <a:pt x="68495" y="619775"/>
                  </a:lnTo>
                  <a:lnTo>
                    <a:pt x="52861" y="662127"/>
                  </a:lnTo>
                  <a:lnTo>
                    <a:pt x="39144" y="705371"/>
                  </a:lnTo>
                  <a:lnTo>
                    <a:pt x="27397" y="749456"/>
                  </a:lnTo>
                  <a:lnTo>
                    <a:pt x="17671" y="794330"/>
                  </a:lnTo>
                  <a:lnTo>
                    <a:pt x="10017" y="839942"/>
                  </a:lnTo>
                  <a:lnTo>
                    <a:pt x="4486" y="886241"/>
                  </a:lnTo>
                  <a:lnTo>
                    <a:pt x="1130" y="933175"/>
                  </a:lnTo>
                  <a:lnTo>
                    <a:pt x="0" y="980694"/>
                  </a:lnTo>
                  <a:lnTo>
                    <a:pt x="1130" y="1028209"/>
                  </a:lnTo>
                  <a:lnTo>
                    <a:pt x="4486" y="1075140"/>
                  </a:lnTo>
                  <a:lnTo>
                    <a:pt x="10017" y="1121437"/>
                  </a:lnTo>
                  <a:lnTo>
                    <a:pt x="17671" y="1167047"/>
                  </a:lnTo>
                  <a:lnTo>
                    <a:pt x="27397" y="1211919"/>
                  </a:lnTo>
                  <a:lnTo>
                    <a:pt x="39144" y="1256003"/>
                  </a:lnTo>
                  <a:lnTo>
                    <a:pt x="52861" y="1299245"/>
                  </a:lnTo>
                  <a:lnTo>
                    <a:pt x="68495" y="1341597"/>
                  </a:lnTo>
                  <a:lnTo>
                    <a:pt x="85996" y="1383004"/>
                  </a:lnTo>
                  <a:lnTo>
                    <a:pt x="105312" y="1423418"/>
                  </a:lnTo>
                  <a:lnTo>
                    <a:pt x="126391" y="1462785"/>
                  </a:lnTo>
                  <a:lnTo>
                    <a:pt x="149184" y="1501055"/>
                  </a:lnTo>
                  <a:lnTo>
                    <a:pt x="173637" y="1538176"/>
                  </a:lnTo>
                  <a:lnTo>
                    <a:pt x="199700" y="1574097"/>
                  </a:lnTo>
                  <a:lnTo>
                    <a:pt x="227322" y="1608767"/>
                  </a:lnTo>
                  <a:lnTo>
                    <a:pt x="256451" y="1642134"/>
                  </a:lnTo>
                  <a:lnTo>
                    <a:pt x="287035" y="1674147"/>
                  </a:lnTo>
                  <a:lnTo>
                    <a:pt x="319024" y="1704754"/>
                  </a:lnTo>
                  <a:lnTo>
                    <a:pt x="352366" y="1733904"/>
                  </a:lnTo>
                  <a:lnTo>
                    <a:pt x="387010" y="1761546"/>
                  </a:lnTo>
                  <a:lnTo>
                    <a:pt x="422903" y="1787628"/>
                  </a:lnTo>
                  <a:lnTo>
                    <a:pt x="459996" y="1812099"/>
                  </a:lnTo>
                  <a:lnTo>
                    <a:pt x="498236" y="1834908"/>
                  </a:lnTo>
                  <a:lnTo>
                    <a:pt x="537573" y="1856003"/>
                  </a:lnTo>
                  <a:lnTo>
                    <a:pt x="577954" y="1875332"/>
                  </a:lnTo>
                  <a:lnTo>
                    <a:pt x="619329" y="1892845"/>
                  </a:lnTo>
                  <a:lnTo>
                    <a:pt x="661646" y="1908490"/>
                  </a:lnTo>
                  <a:lnTo>
                    <a:pt x="704854" y="1922216"/>
                  </a:lnTo>
                  <a:lnTo>
                    <a:pt x="748901" y="1933971"/>
                  </a:lnTo>
                  <a:lnTo>
                    <a:pt x="793737" y="1943704"/>
                  </a:lnTo>
                  <a:lnTo>
                    <a:pt x="839309" y="1951363"/>
                  </a:lnTo>
                  <a:lnTo>
                    <a:pt x="885566" y="1956898"/>
                  </a:lnTo>
                  <a:lnTo>
                    <a:pt x="932457" y="1960257"/>
                  </a:lnTo>
                  <a:lnTo>
                    <a:pt x="979932" y="1961388"/>
                  </a:lnTo>
                  <a:lnTo>
                    <a:pt x="1027406" y="1960257"/>
                  </a:lnTo>
                  <a:lnTo>
                    <a:pt x="1074297" y="1956898"/>
                  </a:lnTo>
                  <a:lnTo>
                    <a:pt x="1120554" y="1951363"/>
                  </a:lnTo>
                  <a:lnTo>
                    <a:pt x="1166126" y="1943704"/>
                  </a:lnTo>
                  <a:lnTo>
                    <a:pt x="1210962" y="1933971"/>
                  </a:lnTo>
                  <a:lnTo>
                    <a:pt x="1255009" y="1922216"/>
                  </a:lnTo>
                  <a:lnTo>
                    <a:pt x="1298217" y="1908490"/>
                  </a:lnTo>
                  <a:lnTo>
                    <a:pt x="1340534" y="1892845"/>
                  </a:lnTo>
                  <a:lnTo>
                    <a:pt x="1381909" y="1875332"/>
                  </a:lnTo>
                  <a:lnTo>
                    <a:pt x="1422290" y="1856003"/>
                  </a:lnTo>
                  <a:lnTo>
                    <a:pt x="1461627" y="1834908"/>
                  </a:lnTo>
                  <a:lnTo>
                    <a:pt x="1499867" y="1812099"/>
                  </a:lnTo>
                  <a:lnTo>
                    <a:pt x="1536960" y="1787628"/>
                  </a:lnTo>
                  <a:lnTo>
                    <a:pt x="1572853" y="1761546"/>
                  </a:lnTo>
                  <a:lnTo>
                    <a:pt x="1607497" y="1733904"/>
                  </a:lnTo>
                  <a:lnTo>
                    <a:pt x="1640839" y="1704754"/>
                  </a:lnTo>
                  <a:lnTo>
                    <a:pt x="1672828" y="1674147"/>
                  </a:lnTo>
                  <a:lnTo>
                    <a:pt x="1703412" y="1642134"/>
                  </a:lnTo>
                  <a:lnTo>
                    <a:pt x="1732541" y="1608767"/>
                  </a:lnTo>
                  <a:lnTo>
                    <a:pt x="1760163" y="1574097"/>
                  </a:lnTo>
                  <a:lnTo>
                    <a:pt x="1786226" y="1538176"/>
                  </a:lnTo>
                  <a:lnTo>
                    <a:pt x="1810679" y="1501055"/>
                  </a:lnTo>
                  <a:lnTo>
                    <a:pt x="1833472" y="1462785"/>
                  </a:lnTo>
                  <a:lnTo>
                    <a:pt x="1854551" y="1423418"/>
                  </a:lnTo>
                  <a:lnTo>
                    <a:pt x="1873867" y="1383004"/>
                  </a:lnTo>
                  <a:lnTo>
                    <a:pt x="1891368" y="1341597"/>
                  </a:lnTo>
                  <a:lnTo>
                    <a:pt x="1907002" y="1299245"/>
                  </a:lnTo>
                  <a:lnTo>
                    <a:pt x="1920719" y="1256003"/>
                  </a:lnTo>
                  <a:lnTo>
                    <a:pt x="1932466" y="1211919"/>
                  </a:lnTo>
                  <a:lnTo>
                    <a:pt x="1942192" y="1167047"/>
                  </a:lnTo>
                  <a:lnTo>
                    <a:pt x="1949846" y="1121437"/>
                  </a:lnTo>
                  <a:lnTo>
                    <a:pt x="1955377" y="1075140"/>
                  </a:lnTo>
                  <a:lnTo>
                    <a:pt x="1958733" y="1028209"/>
                  </a:lnTo>
                  <a:lnTo>
                    <a:pt x="1959864" y="980694"/>
                  </a:lnTo>
                  <a:lnTo>
                    <a:pt x="1958733" y="933175"/>
                  </a:lnTo>
                  <a:lnTo>
                    <a:pt x="1955377" y="886241"/>
                  </a:lnTo>
                  <a:lnTo>
                    <a:pt x="1949846" y="839942"/>
                  </a:lnTo>
                  <a:lnTo>
                    <a:pt x="1942192" y="794330"/>
                  </a:lnTo>
                  <a:lnTo>
                    <a:pt x="1932466" y="749456"/>
                  </a:lnTo>
                  <a:lnTo>
                    <a:pt x="1920719" y="705371"/>
                  </a:lnTo>
                  <a:lnTo>
                    <a:pt x="1907002" y="662127"/>
                  </a:lnTo>
                  <a:lnTo>
                    <a:pt x="1891368" y="619775"/>
                  </a:lnTo>
                  <a:lnTo>
                    <a:pt x="1873867" y="578366"/>
                  </a:lnTo>
                  <a:lnTo>
                    <a:pt x="1854551" y="537953"/>
                  </a:lnTo>
                  <a:lnTo>
                    <a:pt x="1833472" y="498585"/>
                  </a:lnTo>
                  <a:lnTo>
                    <a:pt x="1810679" y="460315"/>
                  </a:lnTo>
                  <a:lnTo>
                    <a:pt x="1786226" y="423194"/>
                  </a:lnTo>
                  <a:lnTo>
                    <a:pt x="1760163" y="387273"/>
                  </a:lnTo>
                  <a:lnTo>
                    <a:pt x="1732541" y="352604"/>
                  </a:lnTo>
                  <a:lnTo>
                    <a:pt x="1703412" y="319238"/>
                  </a:lnTo>
                  <a:lnTo>
                    <a:pt x="1672828" y="287226"/>
                  </a:lnTo>
                  <a:lnTo>
                    <a:pt x="1640839" y="256620"/>
                  </a:lnTo>
                  <a:lnTo>
                    <a:pt x="1607497" y="227470"/>
                  </a:lnTo>
                  <a:lnTo>
                    <a:pt x="1572853" y="199830"/>
                  </a:lnTo>
                  <a:lnTo>
                    <a:pt x="1536960" y="173749"/>
                  </a:lnTo>
                  <a:lnTo>
                    <a:pt x="1499867" y="149279"/>
                  </a:lnTo>
                  <a:lnTo>
                    <a:pt x="1461627" y="126471"/>
                  </a:lnTo>
                  <a:lnTo>
                    <a:pt x="1422290" y="105377"/>
                  </a:lnTo>
                  <a:lnTo>
                    <a:pt x="1381909" y="86049"/>
                  </a:lnTo>
                  <a:lnTo>
                    <a:pt x="1340534" y="68537"/>
                  </a:lnTo>
                  <a:lnTo>
                    <a:pt x="1298217" y="52893"/>
                  </a:lnTo>
                  <a:lnTo>
                    <a:pt x="1255009" y="39168"/>
                  </a:lnTo>
                  <a:lnTo>
                    <a:pt x="1210962" y="27414"/>
                  </a:lnTo>
                  <a:lnTo>
                    <a:pt x="1166126" y="17682"/>
                  </a:lnTo>
                  <a:lnTo>
                    <a:pt x="1120554" y="10023"/>
                  </a:lnTo>
                  <a:lnTo>
                    <a:pt x="1074297" y="4489"/>
                  </a:lnTo>
                  <a:lnTo>
                    <a:pt x="1027406" y="1130"/>
                  </a:lnTo>
                  <a:lnTo>
                    <a:pt x="979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55664" y="4044721"/>
              <a:ext cx="2519044" cy="2519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43700" y="4332731"/>
              <a:ext cx="1961514" cy="1961514"/>
            </a:xfrm>
            <a:custGeom>
              <a:avLst/>
              <a:gdLst/>
              <a:ahLst/>
              <a:cxnLst/>
              <a:rect l="l" t="t" r="r" b="b"/>
              <a:pathLst>
                <a:path w="1961515" h="1961514">
                  <a:moveTo>
                    <a:pt x="980694" y="0"/>
                  </a:moveTo>
                  <a:lnTo>
                    <a:pt x="933175" y="1130"/>
                  </a:lnTo>
                  <a:lnTo>
                    <a:pt x="886241" y="4489"/>
                  </a:lnTo>
                  <a:lnTo>
                    <a:pt x="839942" y="10023"/>
                  </a:lnTo>
                  <a:lnTo>
                    <a:pt x="794330" y="17682"/>
                  </a:lnTo>
                  <a:lnTo>
                    <a:pt x="749456" y="27414"/>
                  </a:lnTo>
                  <a:lnTo>
                    <a:pt x="705371" y="39168"/>
                  </a:lnTo>
                  <a:lnTo>
                    <a:pt x="662127" y="52893"/>
                  </a:lnTo>
                  <a:lnTo>
                    <a:pt x="619775" y="68537"/>
                  </a:lnTo>
                  <a:lnTo>
                    <a:pt x="578366" y="86049"/>
                  </a:lnTo>
                  <a:lnTo>
                    <a:pt x="537953" y="105377"/>
                  </a:lnTo>
                  <a:lnTo>
                    <a:pt x="498585" y="126471"/>
                  </a:lnTo>
                  <a:lnTo>
                    <a:pt x="460315" y="149279"/>
                  </a:lnTo>
                  <a:lnTo>
                    <a:pt x="423194" y="173749"/>
                  </a:lnTo>
                  <a:lnTo>
                    <a:pt x="387273" y="199830"/>
                  </a:lnTo>
                  <a:lnTo>
                    <a:pt x="352604" y="227470"/>
                  </a:lnTo>
                  <a:lnTo>
                    <a:pt x="319238" y="256620"/>
                  </a:lnTo>
                  <a:lnTo>
                    <a:pt x="287226" y="287226"/>
                  </a:lnTo>
                  <a:lnTo>
                    <a:pt x="256620" y="319238"/>
                  </a:lnTo>
                  <a:lnTo>
                    <a:pt x="227470" y="352604"/>
                  </a:lnTo>
                  <a:lnTo>
                    <a:pt x="199830" y="387273"/>
                  </a:lnTo>
                  <a:lnTo>
                    <a:pt x="173749" y="423194"/>
                  </a:lnTo>
                  <a:lnTo>
                    <a:pt x="149279" y="460315"/>
                  </a:lnTo>
                  <a:lnTo>
                    <a:pt x="126471" y="498585"/>
                  </a:lnTo>
                  <a:lnTo>
                    <a:pt x="105377" y="537953"/>
                  </a:lnTo>
                  <a:lnTo>
                    <a:pt x="86049" y="578366"/>
                  </a:lnTo>
                  <a:lnTo>
                    <a:pt x="68537" y="619775"/>
                  </a:lnTo>
                  <a:lnTo>
                    <a:pt x="52893" y="662127"/>
                  </a:lnTo>
                  <a:lnTo>
                    <a:pt x="39168" y="705371"/>
                  </a:lnTo>
                  <a:lnTo>
                    <a:pt x="27414" y="749456"/>
                  </a:lnTo>
                  <a:lnTo>
                    <a:pt x="17682" y="794330"/>
                  </a:lnTo>
                  <a:lnTo>
                    <a:pt x="10023" y="839942"/>
                  </a:lnTo>
                  <a:lnTo>
                    <a:pt x="4489" y="886241"/>
                  </a:lnTo>
                  <a:lnTo>
                    <a:pt x="1130" y="933175"/>
                  </a:lnTo>
                  <a:lnTo>
                    <a:pt x="0" y="980694"/>
                  </a:lnTo>
                  <a:lnTo>
                    <a:pt x="1130" y="1028209"/>
                  </a:lnTo>
                  <a:lnTo>
                    <a:pt x="4489" y="1075140"/>
                  </a:lnTo>
                  <a:lnTo>
                    <a:pt x="10023" y="1121437"/>
                  </a:lnTo>
                  <a:lnTo>
                    <a:pt x="17682" y="1167047"/>
                  </a:lnTo>
                  <a:lnTo>
                    <a:pt x="27414" y="1211919"/>
                  </a:lnTo>
                  <a:lnTo>
                    <a:pt x="39168" y="1256003"/>
                  </a:lnTo>
                  <a:lnTo>
                    <a:pt x="52893" y="1299245"/>
                  </a:lnTo>
                  <a:lnTo>
                    <a:pt x="68537" y="1341597"/>
                  </a:lnTo>
                  <a:lnTo>
                    <a:pt x="86049" y="1383004"/>
                  </a:lnTo>
                  <a:lnTo>
                    <a:pt x="105377" y="1423418"/>
                  </a:lnTo>
                  <a:lnTo>
                    <a:pt x="126471" y="1462785"/>
                  </a:lnTo>
                  <a:lnTo>
                    <a:pt x="149279" y="1501055"/>
                  </a:lnTo>
                  <a:lnTo>
                    <a:pt x="173749" y="1538176"/>
                  </a:lnTo>
                  <a:lnTo>
                    <a:pt x="199830" y="1574097"/>
                  </a:lnTo>
                  <a:lnTo>
                    <a:pt x="227470" y="1608767"/>
                  </a:lnTo>
                  <a:lnTo>
                    <a:pt x="256620" y="1642134"/>
                  </a:lnTo>
                  <a:lnTo>
                    <a:pt x="287226" y="1674147"/>
                  </a:lnTo>
                  <a:lnTo>
                    <a:pt x="319238" y="1704754"/>
                  </a:lnTo>
                  <a:lnTo>
                    <a:pt x="352604" y="1733904"/>
                  </a:lnTo>
                  <a:lnTo>
                    <a:pt x="387273" y="1761546"/>
                  </a:lnTo>
                  <a:lnTo>
                    <a:pt x="423194" y="1787628"/>
                  </a:lnTo>
                  <a:lnTo>
                    <a:pt x="460315" y="1812099"/>
                  </a:lnTo>
                  <a:lnTo>
                    <a:pt x="498585" y="1834908"/>
                  </a:lnTo>
                  <a:lnTo>
                    <a:pt x="537953" y="1856003"/>
                  </a:lnTo>
                  <a:lnTo>
                    <a:pt x="578366" y="1875332"/>
                  </a:lnTo>
                  <a:lnTo>
                    <a:pt x="619775" y="1892845"/>
                  </a:lnTo>
                  <a:lnTo>
                    <a:pt x="662127" y="1908490"/>
                  </a:lnTo>
                  <a:lnTo>
                    <a:pt x="705371" y="1922216"/>
                  </a:lnTo>
                  <a:lnTo>
                    <a:pt x="749456" y="1933971"/>
                  </a:lnTo>
                  <a:lnTo>
                    <a:pt x="794330" y="1943704"/>
                  </a:lnTo>
                  <a:lnTo>
                    <a:pt x="839942" y="1951363"/>
                  </a:lnTo>
                  <a:lnTo>
                    <a:pt x="886241" y="1956898"/>
                  </a:lnTo>
                  <a:lnTo>
                    <a:pt x="933175" y="1960257"/>
                  </a:lnTo>
                  <a:lnTo>
                    <a:pt x="980694" y="1961388"/>
                  </a:lnTo>
                  <a:lnTo>
                    <a:pt x="1028212" y="1960257"/>
                  </a:lnTo>
                  <a:lnTo>
                    <a:pt x="1075146" y="1956898"/>
                  </a:lnTo>
                  <a:lnTo>
                    <a:pt x="1121445" y="1951363"/>
                  </a:lnTo>
                  <a:lnTo>
                    <a:pt x="1167057" y="1943704"/>
                  </a:lnTo>
                  <a:lnTo>
                    <a:pt x="1211931" y="1933971"/>
                  </a:lnTo>
                  <a:lnTo>
                    <a:pt x="1256016" y="1922216"/>
                  </a:lnTo>
                  <a:lnTo>
                    <a:pt x="1299260" y="1908490"/>
                  </a:lnTo>
                  <a:lnTo>
                    <a:pt x="1341612" y="1892845"/>
                  </a:lnTo>
                  <a:lnTo>
                    <a:pt x="1383021" y="1875332"/>
                  </a:lnTo>
                  <a:lnTo>
                    <a:pt x="1423434" y="1856003"/>
                  </a:lnTo>
                  <a:lnTo>
                    <a:pt x="1462802" y="1834908"/>
                  </a:lnTo>
                  <a:lnTo>
                    <a:pt x="1501072" y="1812099"/>
                  </a:lnTo>
                  <a:lnTo>
                    <a:pt x="1538193" y="1787628"/>
                  </a:lnTo>
                  <a:lnTo>
                    <a:pt x="1574114" y="1761546"/>
                  </a:lnTo>
                  <a:lnTo>
                    <a:pt x="1608783" y="1733904"/>
                  </a:lnTo>
                  <a:lnTo>
                    <a:pt x="1642149" y="1704754"/>
                  </a:lnTo>
                  <a:lnTo>
                    <a:pt x="1674161" y="1674147"/>
                  </a:lnTo>
                  <a:lnTo>
                    <a:pt x="1704767" y="1642134"/>
                  </a:lnTo>
                  <a:lnTo>
                    <a:pt x="1733917" y="1608767"/>
                  </a:lnTo>
                  <a:lnTo>
                    <a:pt x="1761557" y="1574097"/>
                  </a:lnTo>
                  <a:lnTo>
                    <a:pt x="1787638" y="1538176"/>
                  </a:lnTo>
                  <a:lnTo>
                    <a:pt x="1812108" y="1501055"/>
                  </a:lnTo>
                  <a:lnTo>
                    <a:pt x="1834916" y="1462785"/>
                  </a:lnTo>
                  <a:lnTo>
                    <a:pt x="1856010" y="1423418"/>
                  </a:lnTo>
                  <a:lnTo>
                    <a:pt x="1875338" y="1383004"/>
                  </a:lnTo>
                  <a:lnTo>
                    <a:pt x="1892850" y="1341597"/>
                  </a:lnTo>
                  <a:lnTo>
                    <a:pt x="1908494" y="1299245"/>
                  </a:lnTo>
                  <a:lnTo>
                    <a:pt x="1922219" y="1256003"/>
                  </a:lnTo>
                  <a:lnTo>
                    <a:pt x="1933973" y="1211919"/>
                  </a:lnTo>
                  <a:lnTo>
                    <a:pt x="1943705" y="1167047"/>
                  </a:lnTo>
                  <a:lnTo>
                    <a:pt x="1951364" y="1121437"/>
                  </a:lnTo>
                  <a:lnTo>
                    <a:pt x="1956898" y="1075140"/>
                  </a:lnTo>
                  <a:lnTo>
                    <a:pt x="1960257" y="1028209"/>
                  </a:lnTo>
                  <a:lnTo>
                    <a:pt x="1961388" y="980694"/>
                  </a:lnTo>
                  <a:lnTo>
                    <a:pt x="1960257" y="933175"/>
                  </a:lnTo>
                  <a:lnTo>
                    <a:pt x="1956898" y="886241"/>
                  </a:lnTo>
                  <a:lnTo>
                    <a:pt x="1951364" y="839942"/>
                  </a:lnTo>
                  <a:lnTo>
                    <a:pt x="1943705" y="794330"/>
                  </a:lnTo>
                  <a:lnTo>
                    <a:pt x="1933973" y="749456"/>
                  </a:lnTo>
                  <a:lnTo>
                    <a:pt x="1922219" y="705371"/>
                  </a:lnTo>
                  <a:lnTo>
                    <a:pt x="1908494" y="662127"/>
                  </a:lnTo>
                  <a:lnTo>
                    <a:pt x="1892850" y="619775"/>
                  </a:lnTo>
                  <a:lnTo>
                    <a:pt x="1875338" y="578366"/>
                  </a:lnTo>
                  <a:lnTo>
                    <a:pt x="1856010" y="537953"/>
                  </a:lnTo>
                  <a:lnTo>
                    <a:pt x="1834916" y="498585"/>
                  </a:lnTo>
                  <a:lnTo>
                    <a:pt x="1812108" y="460315"/>
                  </a:lnTo>
                  <a:lnTo>
                    <a:pt x="1787638" y="423194"/>
                  </a:lnTo>
                  <a:lnTo>
                    <a:pt x="1761557" y="387273"/>
                  </a:lnTo>
                  <a:lnTo>
                    <a:pt x="1733917" y="352604"/>
                  </a:lnTo>
                  <a:lnTo>
                    <a:pt x="1704767" y="319238"/>
                  </a:lnTo>
                  <a:lnTo>
                    <a:pt x="1674161" y="287226"/>
                  </a:lnTo>
                  <a:lnTo>
                    <a:pt x="1642149" y="256620"/>
                  </a:lnTo>
                  <a:lnTo>
                    <a:pt x="1608783" y="227470"/>
                  </a:lnTo>
                  <a:lnTo>
                    <a:pt x="1574114" y="199830"/>
                  </a:lnTo>
                  <a:lnTo>
                    <a:pt x="1538193" y="173749"/>
                  </a:lnTo>
                  <a:lnTo>
                    <a:pt x="1501072" y="149279"/>
                  </a:lnTo>
                  <a:lnTo>
                    <a:pt x="1462802" y="126471"/>
                  </a:lnTo>
                  <a:lnTo>
                    <a:pt x="1423434" y="105377"/>
                  </a:lnTo>
                  <a:lnTo>
                    <a:pt x="1383021" y="86049"/>
                  </a:lnTo>
                  <a:lnTo>
                    <a:pt x="1341612" y="68537"/>
                  </a:lnTo>
                  <a:lnTo>
                    <a:pt x="1299260" y="52893"/>
                  </a:lnTo>
                  <a:lnTo>
                    <a:pt x="1256016" y="39168"/>
                  </a:lnTo>
                  <a:lnTo>
                    <a:pt x="1211931" y="27414"/>
                  </a:lnTo>
                  <a:lnTo>
                    <a:pt x="1167057" y="17682"/>
                  </a:lnTo>
                  <a:lnTo>
                    <a:pt x="1121445" y="10023"/>
                  </a:lnTo>
                  <a:lnTo>
                    <a:pt x="1075146" y="4489"/>
                  </a:lnTo>
                  <a:lnTo>
                    <a:pt x="1028212" y="1130"/>
                  </a:lnTo>
                  <a:lnTo>
                    <a:pt x="980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01683" y="4044721"/>
              <a:ext cx="2519045" cy="25190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89719" y="4332731"/>
              <a:ext cx="1961514" cy="1961514"/>
            </a:xfrm>
            <a:custGeom>
              <a:avLst/>
              <a:gdLst/>
              <a:ahLst/>
              <a:cxnLst/>
              <a:rect l="l" t="t" r="r" b="b"/>
              <a:pathLst>
                <a:path w="1961515" h="1961514">
                  <a:moveTo>
                    <a:pt x="980694" y="0"/>
                  </a:moveTo>
                  <a:lnTo>
                    <a:pt x="933175" y="1130"/>
                  </a:lnTo>
                  <a:lnTo>
                    <a:pt x="886241" y="4489"/>
                  </a:lnTo>
                  <a:lnTo>
                    <a:pt x="839942" y="10023"/>
                  </a:lnTo>
                  <a:lnTo>
                    <a:pt x="794330" y="17682"/>
                  </a:lnTo>
                  <a:lnTo>
                    <a:pt x="749456" y="27414"/>
                  </a:lnTo>
                  <a:lnTo>
                    <a:pt x="705371" y="39168"/>
                  </a:lnTo>
                  <a:lnTo>
                    <a:pt x="662127" y="52893"/>
                  </a:lnTo>
                  <a:lnTo>
                    <a:pt x="619775" y="68537"/>
                  </a:lnTo>
                  <a:lnTo>
                    <a:pt x="578366" y="86049"/>
                  </a:lnTo>
                  <a:lnTo>
                    <a:pt x="537953" y="105377"/>
                  </a:lnTo>
                  <a:lnTo>
                    <a:pt x="498585" y="126471"/>
                  </a:lnTo>
                  <a:lnTo>
                    <a:pt x="460315" y="149279"/>
                  </a:lnTo>
                  <a:lnTo>
                    <a:pt x="423194" y="173749"/>
                  </a:lnTo>
                  <a:lnTo>
                    <a:pt x="387273" y="199830"/>
                  </a:lnTo>
                  <a:lnTo>
                    <a:pt x="352604" y="227470"/>
                  </a:lnTo>
                  <a:lnTo>
                    <a:pt x="319238" y="256620"/>
                  </a:lnTo>
                  <a:lnTo>
                    <a:pt x="287226" y="287226"/>
                  </a:lnTo>
                  <a:lnTo>
                    <a:pt x="256620" y="319238"/>
                  </a:lnTo>
                  <a:lnTo>
                    <a:pt x="227470" y="352604"/>
                  </a:lnTo>
                  <a:lnTo>
                    <a:pt x="199830" y="387273"/>
                  </a:lnTo>
                  <a:lnTo>
                    <a:pt x="173749" y="423194"/>
                  </a:lnTo>
                  <a:lnTo>
                    <a:pt x="149279" y="460315"/>
                  </a:lnTo>
                  <a:lnTo>
                    <a:pt x="126471" y="498585"/>
                  </a:lnTo>
                  <a:lnTo>
                    <a:pt x="105377" y="537953"/>
                  </a:lnTo>
                  <a:lnTo>
                    <a:pt x="86049" y="578366"/>
                  </a:lnTo>
                  <a:lnTo>
                    <a:pt x="68537" y="619775"/>
                  </a:lnTo>
                  <a:lnTo>
                    <a:pt x="52893" y="662127"/>
                  </a:lnTo>
                  <a:lnTo>
                    <a:pt x="39168" y="705371"/>
                  </a:lnTo>
                  <a:lnTo>
                    <a:pt x="27414" y="749456"/>
                  </a:lnTo>
                  <a:lnTo>
                    <a:pt x="17682" y="794330"/>
                  </a:lnTo>
                  <a:lnTo>
                    <a:pt x="10023" y="839942"/>
                  </a:lnTo>
                  <a:lnTo>
                    <a:pt x="4489" y="886241"/>
                  </a:lnTo>
                  <a:lnTo>
                    <a:pt x="1130" y="933175"/>
                  </a:lnTo>
                  <a:lnTo>
                    <a:pt x="0" y="980694"/>
                  </a:lnTo>
                  <a:lnTo>
                    <a:pt x="1130" y="1028209"/>
                  </a:lnTo>
                  <a:lnTo>
                    <a:pt x="4489" y="1075140"/>
                  </a:lnTo>
                  <a:lnTo>
                    <a:pt x="10023" y="1121437"/>
                  </a:lnTo>
                  <a:lnTo>
                    <a:pt x="17682" y="1167047"/>
                  </a:lnTo>
                  <a:lnTo>
                    <a:pt x="27414" y="1211919"/>
                  </a:lnTo>
                  <a:lnTo>
                    <a:pt x="39168" y="1256003"/>
                  </a:lnTo>
                  <a:lnTo>
                    <a:pt x="52893" y="1299245"/>
                  </a:lnTo>
                  <a:lnTo>
                    <a:pt x="68537" y="1341597"/>
                  </a:lnTo>
                  <a:lnTo>
                    <a:pt x="86049" y="1383004"/>
                  </a:lnTo>
                  <a:lnTo>
                    <a:pt x="105377" y="1423418"/>
                  </a:lnTo>
                  <a:lnTo>
                    <a:pt x="126471" y="1462785"/>
                  </a:lnTo>
                  <a:lnTo>
                    <a:pt x="149279" y="1501055"/>
                  </a:lnTo>
                  <a:lnTo>
                    <a:pt x="173749" y="1538176"/>
                  </a:lnTo>
                  <a:lnTo>
                    <a:pt x="199830" y="1574097"/>
                  </a:lnTo>
                  <a:lnTo>
                    <a:pt x="227470" y="1608767"/>
                  </a:lnTo>
                  <a:lnTo>
                    <a:pt x="256620" y="1642134"/>
                  </a:lnTo>
                  <a:lnTo>
                    <a:pt x="287226" y="1674147"/>
                  </a:lnTo>
                  <a:lnTo>
                    <a:pt x="319238" y="1704754"/>
                  </a:lnTo>
                  <a:lnTo>
                    <a:pt x="352604" y="1733904"/>
                  </a:lnTo>
                  <a:lnTo>
                    <a:pt x="387273" y="1761546"/>
                  </a:lnTo>
                  <a:lnTo>
                    <a:pt x="423194" y="1787628"/>
                  </a:lnTo>
                  <a:lnTo>
                    <a:pt x="460315" y="1812099"/>
                  </a:lnTo>
                  <a:lnTo>
                    <a:pt x="498585" y="1834908"/>
                  </a:lnTo>
                  <a:lnTo>
                    <a:pt x="537953" y="1856003"/>
                  </a:lnTo>
                  <a:lnTo>
                    <a:pt x="578366" y="1875332"/>
                  </a:lnTo>
                  <a:lnTo>
                    <a:pt x="619775" y="1892845"/>
                  </a:lnTo>
                  <a:lnTo>
                    <a:pt x="662127" y="1908490"/>
                  </a:lnTo>
                  <a:lnTo>
                    <a:pt x="705371" y="1922216"/>
                  </a:lnTo>
                  <a:lnTo>
                    <a:pt x="749456" y="1933971"/>
                  </a:lnTo>
                  <a:lnTo>
                    <a:pt x="794330" y="1943704"/>
                  </a:lnTo>
                  <a:lnTo>
                    <a:pt x="839942" y="1951363"/>
                  </a:lnTo>
                  <a:lnTo>
                    <a:pt x="886241" y="1956898"/>
                  </a:lnTo>
                  <a:lnTo>
                    <a:pt x="933175" y="1960257"/>
                  </a:lnTo>
                  <a:lnTo>
                    <a:pt x="980694" y="1961388"/>
                  </a:lnTo>
                  <a:lnTo>
                    <a:pt x="1028212" y="1960257"/>
                  </a:lnTo>
                  <a:lnTo>
                    <a:pt x="1075146" y="1956898"/>
                  </a:lnTo>
                  <a:lnTo>
                    <a:pt x="1121445" y="1951363"/>
                  </a:lnTo>
                  <a:lnTo>
                    <a:pt x="1167057" y="1943704"/>
                  </a:lnTo>
                  <a:lnTo>
                    <a:pt x="1211931" y="1933971"/>
                  </a:lnTo>
                  <a:lnTo>
                    <a:pt x="1256016" y="1922216"/>
                  </a:lnTo>
                  <a:lnTo>
                    <a:pt x="1299260" y="1908490"/>
                  </a:lnTo>
                  <a:lnTo>
                    <a:pt x="1341612" y="1892845"/>
                  </a:lnTo>
                  <a:lnTo>
                    <a:pt x="1383021" y="1875332"/>
                  </a:lnTo>
                  <a:lnTo>
                    <a:pt x="1423434" y="1856003"/>
                  </a:lnTo>
                  <a:lnTo>
                    <a:pt x="1462802" y="1834908"/>
                  </a:lnTo>
                  <a:lnTo>
                    <a:pt x="1501072" y="1812099"/>
                  </a:lnTo>
                  <a:lnTo>
                    <a:pt x="1538193" y="1787628"/>
                  </a:lnTo>
                  <a:lnTo>
                    <a:pt x="1574114" y="1761546"/>
                  </a:lnTo>
                  <a:lnTo>
                    <a:pt x="1608783" y="1733904"/>
                  </a:lnTo>
                  <a:lnTo>
                    <a:pt x="1642149" y="1704754"/>
                  </a:lnTo>
                  <a:lnTo>
                    <a:pt x="1674161" y="1674147"/>
                  </a:lnTo>
                  <a:lnTo>
                    <a:pt x="1704767" y="1642134"/>
                  </a:lnTo>
                  <a:lnTo>
                    <a:pt x="1733917" y="1608767"/>
                  </a:lnTo>
                  <a:lnTo>
                    <a:pt x="1761557" y="1574097"/>
                  </a:lnTo>
                  <a:lnTo>
                    <a:pt x="1787638" y="1538176"/>
                  </a:lnTo>
                  <a:lnTo>
                    <a:pt x="1812108" y="1501055"/>
                  </a:lnTo>
                  <a:lnTo>
                    <a:pt x="1834916" y="1462785"/>
                  </a:lnTo>
                  <a:lnTo>
                    <a:pt x="1856010" y="1423418"/>
                  </a:lnTo>
                  <a:lnTo>
                    <a:pt x="1875338" y="1383004"/>
                  </a:lnTo>
                  <a:lnTo>
                    <a:pt x="1892850" y="1341597"/>
                  </a:lnTo>
                  <a:lnTo>
                    <a:pt x="1908494" y="1299245"/>
                  </a:lnTo>
                  <a:lnTo>
                    <a:pt x="1922219" y="1256003"/>
                  </a:lnTo>
                  <a:lnTo>
                    <a:pt x="1933973" y="1211919"/>
                  </a:lnTo>
                  <a:lnTo>
                    <a:pt x="1943705" y="1167047"/>
                  </a:lnTo>
                  <a:lnTo>
                    <a:pt x="1951364" y="1121437"/>
                  </a:lnTo>
                  <a:lnTo>
                    <a:pt x="1956898" y="1075140"/>
                  </a:lnTo>
                  <a:lnTo>
                    <a:pt x="1960257" y="1028209"/>
                  </a:lnTo>
                  <a:lnTo>
                    <a:pt x="1961387" y="980694"/>
                  </a:lnTo>
                  <a:lnTo>
                    <a:pt x="1960257" y="933175"/>
                  </a:lnTo>
                  <a:lnTo>
                    <a:pt x="1956898" y="886241"/>
                  </a:lnTo>
                  <a:lnTo>
                    <a:pt x="1951364" y="839942"/>
                  </a:lnTo>
                  <a:lnTo>
                    <a:pt x="1943705" y="794330"/>
                  </a:lnTo>
                  <a:lnTo>
                    <a:pt x="1933973" y="749456"/>
                  </a:lnTo>
                  <a:lnTo>
                    <a:pt x="1922219" y="705371"/>
                  </a:lnTo>
                  <a:lnTo>
                    <a:pt x="1908494" y="662127"/>
                  </a:lnTo>
                  <a:lnTo>
                    <a:pt x="1892850" y="619775"/>
                  </a:lnTo>
                  <a:lnTo>
                    <a:pt x="1875338" y="578366"/>
                  </a:lnTo>
                  <a:lnTo>
                    <a:pt x="1856010" y="537953"/>
                  </a:lnTo>
                  <a:lnTo>
                    <a:pt x="1834916" y="498585"/>
                  </a:lnTo>
                  <a:lnTo>
                    <a:pt x="1812108" y="460315"/>
                  </a:lnTo>
                  <a:lnTo>
                    <a:pt x="1787638" y="423194"/>
                  </a:lnTo>
                  <a:lnTo>
                    <a:pt x="1761557" y="387273"/>
                  </a:lnTo>
                  <a:lnTo>
                    <a:pt x="1733917" y="352604"/>
                  </a:lnTo>
                  <a:lnTo>
                    <a:pt x="1704767" y="319238"/>
                  </a:lnTo>
                  <a:lnTo>
                    <a:pt x="1674161" y="287226"/>
                  </a:lnTo>
                  <a:lnTo>
                    <a:pt x="1642149" y="256620"/>
                  </a:lnTo>
                  <a:lnTo>
                    <a:pt x="1608783" y="227470"/>
                  </a:lnTo>
                  <a:lnTo>
                    <a:pt x="1574114" y="199830"/>
                  </a:lnTo>
                  <a:lnTo>
                    <a:pt x="1538193" y="173749"/>
                  </a:lnTo>
                  <a:lnTo>
                    <a:pt x="1501072" y="149279"/>
                  </a:lnTo>
                  <a:lnTo>
                    <a:pt x="1462802" y="126471"/>
                  </a:lnTo>
                  <a:lnTo>
                    <a:pt x="1423434" y="105377"/>
                  </a:lnTo>
                  <a:lnTo>
                    <a:pt x="1383021" y="86049"/>
                  </a:lnTo>
                  <a:lnTo>
                    <a:pt x="1341612" y="68537"/>
                  </a:lnTo>
                  <a:lnTo>
                    <a:pt x="1299260" y="52893"/>
                  </a:lnTo>
                  <a:lnTo>
                    <a:pt x="1256016" y="39168"/>
                  </a:lnTo>
                  <a:lnTo>
                    <a:pt x="1211931" y="27414"/>
                  </a:lnTo>
                  <a:lnTo>
                    <a:pt x="1167057" y="17682"/>
                  </a:lnTo>
                  <a:lnTo>
                    <a:pt x="1121445" y="10023"/>
                  </a:lnTo>
                  <a:lnTo>
                    <a:pt x="1075146" y="4489"/>
                  </a:lnTo>
                  <a:lnTo>
                    <a:pt x="1028212" y="1130"/>
                  </a:lnTo>
                  <a:lnTo>
                    <a:pt x="980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90344" y="4451603"/>
              <a:ext cx="1722120" cy="1724025"/>
            </a:xfrm>
            <a:custGeom>
              <a:avLst/>
              <a:gdLst/>
              <a:ahLst/>
              <a:cxnLst/>
              <a:rect l="l" t="t" r="r" b="b"/>
              <a:pathLst>
                <a:path w="1722120" h="1724025">
                  <a:moveTo>
                    <a:pt x="861060" y="0"/>
                  </a:moveTo>
                  <a:lnTo>
                    <a:pt x="812204" y="1364"/>
                  </a:lnTo>
                  <a:lnTo>
                    <a:pt x="764063" y="5408"/>
                  </a:lnTo>
                  <a:lnTo>
                    <a:pt x="716708" y="12059"/>
                  </a:lnTo>
                  <a:lnTo>
                    <a:pt x="670214" y="21245"/>
                  </a:lnTo>
                  <a:lnTo>
                    <a:pt x="624651" y="32892"/>
                  </a:lnTo>
                  <a:lnTo>
                    <a:pt x="580094" y="46928"/>
                  </a:lnTo>
                  <a:lnTo>
                    <a:pt x="536615" y="63281"/>
                  </a:lnTo>
                  <a:lnTo>
                    <a:pt x="494287" y="81877"/>
                  </a:lnTo>
                  <a:lnTo>
                    <a:pt x="453182" y="102643"/>
                  </a:lnTo>
                  <a:lnTo>
                    <a:pt x="413373" y="125508"/>
                  </a:lnTo>
                  <a:lnTo>
                    <a:pt x="374932" y="150398"/>
                  </a:lnTo>
                  <a:lnTo>
                    <a:pt x="337934" y="177241"/>
                  </a:lnTo>
                  <a:lnTo>
                    <a:pt x="302449" y="205963"/>
                  </a:lnTo>
                  <a:lnTo>
                    <a:pt x="268552" y="236492"/>
                  </a:lnTo>
                  <a:lnTo>
                    <a:pt x="236315" y="268756"/>
                  </a:lnTo>
                  <a:lnTo>
                    <a:pt x="205810" y="302681"/>
                  </a:lnTo>
                  <a:lnTo>
                    <a:pt x="177110" y="338196"/>
                  </a:lnTo>
                  <a:lnTo>
                    <a:pt x="150288" y="375226"/>
                  </a:lnTo>
                  <a:lnTo>
                    <a:pt x="125418" y="413700"/>
                  </a:lnTo>
                  <a:lnTo>
                    <a:pt x="102570" y="453544"/>
                  </a:lnTo>
                  <a:lnTo>
                    <a:pt x="81819" y="494686"/>
                  </a:lnTo>
                  <a:lnTo>
                    <a:pt x="63236" y="537054"/>
                  </a:lnTo>
                  <a:lnTo>
                    <a:pt x="46896" y="580574"/>
                  </a:lnTo>
                  <a:lnTo>
                    <a:pt x="32869" y="625173"/>
                  </a:lnTo>
                  <a:lnTo>
                    <a:pt x="21230" y="670780"/>
                  </a:lnTo>
                  <a:lnTo>
                    <a:pt x="12051" y="717321"/>
                  </a:lnTo>
                  <a:lnTo>
                    <a:pt x="5404" y="764723"/>
                  </a:lnTo>
                  <a:lnTo>
                    <a:pt x="1363" y="812914"/>
                  </a:lnTo>
                  <a:lnTo>
                    <a:pt x="0" y="861822"/>
                  </a:lnTo>
                  <a:lnTo>
                    <a:pt x="1363" y="910726"/>
                  </a:lnTo>
                  <a:lnTo>
                    <a:pt x="5404" y="958915"/>
                  </a:lnTo>
                  <a:lnTo>
                    <a:pt x="12051" y="1006316"/>
                  </a:lnTo>
                  <a:lnTo>
                    <a:pt x="21230" y="1052855"/>
                  </a:lnTo>
                  <a:lnTo>
                    <a:pt x="32869" y="1098461"/>
                  </a:lnTo>
                  <a:lnTo>
                    <a:pt x="46896" y="1143059"/>
                  </a:lnTo>
                  <a:lnTo>
                    <a:pt x="63236" y="1186579"/>
                  </a:lnTo>
                  <a:lnTo>
                    <a:pt x="81819" y="1228946"/>
                  </a:lnTo>
                  <a:lnTo>
                    <a:pt x="102570" y="1270088"/>
                  </a:lnTo>
                  <a:lnTo>
                    <a:pt x="125418" y="1309932"/>
                  </a:lnTo>
                  <a:lnTo>
                    <a:pt x="150288" y="1348406"/>
                  </a:lnTo>
                  <a:lnTo>
                    <a:pt x="177110" y="1385437"/>
                  </a:lnTo>
                  <a:lnTo>
                    <a:pt x="205810" y="1420951"/>
                  </a:lnTo>
                  <a:lnTo>
                    <a:pt x="236315" y="1454877"/>
                  </a:lnTo>
                  <a:lnTo>
                    <a:pt x="268552" y="1487141"/>
                  </a:lnTo>
                  <a:lnTo>
                    <a:pt x="302449" y="1517672"/>
                  </a:lnTo>
                  <a:lnTo>
                    <a:pt x="337934" y="1546395"/>
                  </a:lnTo>
                  <a:lnTo>
                    <a:pt x="374932" y="1573238"/>
                  </a:lnTo>
                  <a:lnTo>
                    <a:pt x="413373" y="1598129"/>
                  </a:lnTo>
                  <a:lnTo>
                    <a:pt x="453182" y="1620995"/>
                  </a:lnTo>
                  <a:lnTo>
                    <a:pt x="494287" y="1641762"/>
                  </a:lnTo>
                  <a:lnTo>
                    <a:pt x="536615" y="1660359"/>
                  </a:lnTo>
                  <a:lnTo>
                    <a:pt x="580094" y="1676712"/>
                  </a:lnTo>
                  <a:lnTo>
                    <a:pt x="624651" y="1690749"/>
                  </a:lnTo>
                  <a:lnTo>
                    <a:pt x="670214" y="1702397"/>
                  </a:lnTo>
                  <a:lnTo>
                    <a:pt x="716708" y="1711583"/>
                  </a:lnTo>
                  <a:lnTo>
                    <a:pt x="764063" y="1718235"/>
                  </a:lnTo>
                  <a:lnTo>
                    <a:pt x="812204" y="1722279"/>
                  </a:lnTo>
                  <a:lnTo>
                    <a:pt x="861060" y="1723644"/>
                  </a:lnTo>
                  <a:lnTo>
                    <a:pt x="909915" y="1722279"/>
                  </a:lnTo>
                  <a:lnTo>
                    <a:pt x="958056" y="1718235"/>
                  </a:lnTo>
                  <a:lnTo>
                    <a:pt x="1005411" y="1711583"/>
                  </a:lnTo>
                  <a:lnTo>
                    <a:pt x="1051905" y="1702397"/>
                  </a:lnTo>
                  <a:lnTo>
                    <a:pt x="1097468" y="1690749"/>
                  </a:lnTo>
                  <a:lnTo>
                    <a:pt x="1142025" y="1676712"/>
                  </a:lnTo>
                  <a:lnTo>
                    <a:pt x="1185504" y="1660359"/>
                  </a:lnTo>
                  <a:lnTo>
                    <a:pt x="1227832" y="1641762"/>
                  </a:lnTo>
                  <a:lnTo>
                    <a:pt x="1268937" y="1620995"/>
                  </a:lnTo>
                  <a:lnTo>
                    <a:pt x="1308746" y="1598129"/>
                  </a:lnTo>
                  <a:lnTo>
                    <a:pt x="1347187" y="1573238"/>
                  </a:lnTo>
                  <a:lnTo>
                    <a:pt x="1384185" y="1546395"/>
                  </a:lnTo>
                  <a:lnTo>
                    <a:pt x="1419670" y="1517672"/>
                  </a:lnTo>
                  <a:lnTo>
                    <a:pt x="1453567" y="1487141"/>
                  </a:lnTo>
                  <a:lnTo>
                    <a:pt x="1485804" y="1454877"/>
                  </a:lnTo>
                  <a:lnTo>
                    <a:pt x="1516309" y="1420951"/>
                  </a:lnTo>
                  <a:lnTo>
                    <a:pt x="1545009" y="1385437"/>
                  </a:lnTo>
                  <a:lnTo>
                    <a:pt x="1571831" y="1348406"/>
                  </a:lnTo>
                  <a:lnTo>
                    <a:pt x="1596701" y="1309932"/>
                  </a:lnTo>
                  <a:lnTo>
                    <a:pt x="1619549" y="1270088"/>
                  </a:lnTo>
                  <a:lnTo>
                    <a:pt x="1640300" y="1228946"/>
                  </a:lnTo>
                  <a:lnTo>
                    <a:pt x="1658883" y="1186579"/>
                  </a:lnTo>
                  <a:lnTo>
                    <a:pt x="1675223" y="1143059"/>
                  </a:lnTo>
                  <a:lnTo>
                    <a:pt x="1689250" y="1098461"/>
                  </a:lnTo>
                  <a:lnTo>
                    <a:pt x="1700889" y="1052855"/>
                  </a:lnTo>
                  <a:lnTo>
                    <a:pt x="1710068" y="1006316"/>
                  </a:lnTo>
                  <a:lnTo>
                    <a:pt x="1716715" y="958915"/>
                  </a:lnTo>
                  <a:lnTo>
                    <a:pt x="1720756" y="910726"/>
                  </a:lnTo>
                  <a:lnTo>
                    <a:pt x="1722120" y="861822"/>
                  </a:lnTo>
                  <a:lnTo>
                    <a:pt x="1720756" y="812914"/>
                  </a:lnTo>
                  <a:lnTo>
                    <a:pt x="1716715" y="764723"/>
                  </a:lnTo>
                  <a:lnTo>
                    <a:pt x="1710068" y="717321"/>
                  </a:lnTo>
                  <a:lnTo>
                    <a:pt x="1700889" y="670780"/>
                  </a:lnTo>
                  <a:lnTo>
                    <a:pt x="1689250" y="625173"/>
                  </a:lnTo>
                  <a:lnTo>
                    <a:pt x="1675223" y="580574"/>
                  </a:lnTo>
                  <a:lnTo>
                    <a:pt x="1658883" y="537054"/>
                  </a:lnTo>
                  <a:lnTo>
                    <a:pt x="1640300" y="494686"/>
                  </a:lnTo>
                  <a:lnTo>
                    <a:pt x="1619549" y="453544"/>
                  </a:lnTo>
                  <a:lnTo>
                    <a:pt x="1596701" y="413700"/>
                  </a:lnTo>
                  <a:lnTo>
                    <a:pt x="1571831" y="375226"/>
                  </a:lnTo>
                  <a:lnTo>
                    <a:pt x="1545009" y="338196"/>
                  </a:lnTo>
                  <a:lnTo>
                    <a:pt x="1516309" y="302681"/>
                  </a:lnTo>
                  <a:lnTo>
                    <a:pt x="1485804" y="268756"/>
                  </a:lnTo>
                  <a:lnTo>
                    <a:pt x="1453567" y="236492"/>
                  </a:lnTo>
                  <a:lnTo>
                    <a:pt x="1419670" y="205963"/>
                  </a:lnTo>
                  <a:lnTo>
                    <a:pt x="1384185" y="177241"/>
                  </a:lnTo>
                  <a:lnTo>
                    <a:pt x="1347187" y="150398"/>
                  </a:lnTo>
                  <a:lnTo>
                    <a:pt x="1308746" y="125508"/>
                  </a:lnTo>
                  <a:lnTo>
                    <a:pt x="1268937" y="102643"/>
                  </a:lnTo>
                  <a:lnTo>
                    <a:pt x="1227832" y="81877"/>
                  </a:lnTo>
                  <a:lnTo>
                    <a:pt x="1185504" y="63281"/>
                  </a:lnTo>
                  <a:lnTo>
                    <a:pt x="1142025" y="46928"/>
                  </a:lnTo>
                  <a:lnTo>
                    <a:pt x="1097468" y="32892"/>
                  </a:lnTo>
                  <a:lnTo>
                    <a:pt x="1051905" y="21245"/>
                  </a:lnTo>
                  <a:lnTo>
                    <a:pt x="1005411" y="12059"/>
                  </a:lnTo>
                  <a:lnTo>
                    <a:pt x="958056" y="5408"/>
                  </a:lnTo>
                  <a:lnTo>
                    <a:pt x="909915" y="1364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90344" y="4451603"/>
              <a:ext cx="1722120" cy="1724025"/>
            </a:xfrm>
            <a:custGeom>
              <a:avLst/>
              <a:gdLst/>
              <a:ahLst/>
              <a:cxnLst/>
              <a:rect l="l" t="t" r="r" b="b"/>
              <a:pathLst>
                <a:path w="1722120" h="1724025">
                  <a:moveTo>
                    <a:pt x="0" y="861822"/>
                  </a:moveTo>
                  <a:lnTo>
                    <a:pt x="1363" y="812914"/>
                  </a:lnTo>
                  <a:lnTo>
                    <a:pt x="5404" y="764723"/>
                  </a:lnTo>
                  <a:lnTo>
                    <a:pt x="12051" y="717321"/>
                  </a:lnTo>
                  <a:lnTo>
                    <a:pt x="21230" y="670780"/>
                  </a:lnTo>
                  <a:lnTo>
                    <a:pt x="32869" y="625173"/>
                  </a:lnTo>
                  <a:lnTo>
                    <a:pt x="46896" y="580574"/>
                  </a:lnTo>
                  <a:lnTo>
                    <a:pt x="63236" y="537054"/>
                  </a:lnTo>
                  <a:lnTo>
                    <a:pt x="81819" y="494686"/>
                  </a:lnTo>
                  <a:lnTo>
                    <a:pt x="102570" y="453544"/>
                  </a:lnTo>
                  <a:lnTo>
                    <a:pt x="125418" y="413700"/>
                  </a:lnTo>
                  <a:lnTo>
                    <a:pt x="150288" y="375226"/>
                  </a:lnTo>
                  <a:lnTo>
                    <a:pt x="177110" y="338196"/>
                  </a:lnTo>
                  <a:lnTo>
                    <a:pt x="205810" y="302681"/>
                  </a:lnTo>
                  <a:lnTo>
                    <a:pt x="236315" y="268756"/>
                  </a:lnTo>
                  <a:lnTo>
                    <a:pt x="268552" y="236492"/>
                  </a:lnTo>
                  <a:lnTo>
                    <a:pt x="302449" y="205963"/>
                  </a:lnTo>
                  <a:lnTo>
                    <a:pt x="337934" y="177241"/>
                  </a:lnTo>
                  <a:lnTo>
                    <a:pt x="374932" y="150398"/>
                  </a:lnTo>
                  <a:lnTo>
                    <a:pt x="413373" y="125508"/>
                  </a:lnTo>
                  <a:lnTo>
                    <a:pt x="453182" y="102643"/>
                  </a:lnTo>
                  <a:lnTo>
                    <a:pt x="494287" y="81877"/>
                  </a:lnTo>
                  <a:lnTo>
                    <a:pt x="536615" y="63281"/>
                  </a:lnTo>
                  <a:lnTo>
                    <a:pt x="580094" y="46928"/>
                  </a:lnTo>
                  <a:lnTo>
                    <a:pt x="624651" y="32892"/>
                  </a:lnTo>
                  <a:lnTo>
                    <a:pt x="670214" y="21245"/>
                  </a:lnTo>
                  <a:lnTo>
                    <a:pt x="716708" y="12059"/>
                  </a:lnTo>
                  <a:lnTo>
                    <a:pt x="764063" y="5408"/>
                  </a:lnTo>
                  <a:lnTo>
                    <a:pt x="812204" y="1364"/>
                  </a:lnTo>
                  <a:lnTo>
                    <a:pt x="861060" y="0"/>
                  </a:lnTo>
                  <a:lnTo>
                    <a:pt x="909915" y="1364"/>
                  </a:lnTo>
                  <a:lnTo>
                    <a:pt x="958056" y="5408"/>
                  </a:lnTo>
                  <a:lnTo>
                    <a:pt x="1005411" y="12059"/>
                  </a:lnTo>
                  <a:lnTo>
                    <a:pt x="1051905" y="21245"/>
                  </a:lnTo>
                  <a:lnTo>
                    <a:pt x="1097468" y="32892"/>
                  </a:lnTo>
                  <a:lnTo>
                    <a:pt x="1142025" y="46928"/>
                  </a:lnTo>
                  <a:lnTo>
                    <a:pt x="1185504" y="63281"/>
                  </a:lnTo>
                  <a:lnTo>
                    <a:pt x="1227832" y="81877"/>
                  </a:lnTo>
                  <a:lnTo>
                    <a:pt x="1268937" y="102643"/>
                  </a:lnTo>
                  <a:lnTo>
                    <a:pt x="1308746" y="125508"/>
                  </a:lnTo>
                  <a:lnTo>
                    <a:pt x="1347187" y="150398"/>
                  </a:lnTo>
                  <a:lnTo>
                    <a:pt x="1384185" y="177241"/>
                  </a:lnTo>
                  <a:lnTo>
                    <a:pt x="1419670" y="205963"/>
                  </a:lnTo>
                  <a:lnTo>
                    <a:pt x="1453567" y="236492"/>
                  </a:lnTo>
                  <a:lnTo>
                    <a:pt x="1485804" y="268756"/>
                  </a:lnTo>
                  <a:lnTo>
                    <a:pt x="1516309" y="302681"/>
                  </a:lnTo>
                  <a:lnTo>
                    <a:pt x="1545009" y="338196"/>
                  </a:lnTo>
                  <a:lnTo>
                    <a:pt x="1571831" y="375226"/>
                  </a:lnTo>
                  <a:lnTo>
                    <a:pt x="1596701" y="413700"/>
                  </a:lnTo>
                  <a:lnTo>
                    <a:pt x="1619549" y="453544"/>
                  </a:lnTo>
                  <a:lnTo>
                    <a:pt x="1640300" y="494686"/>
                  </a:lnTo>
                  <a:lnTo>
                    <a:pt x="1658883" y="537054"/>
                  </a:lnTo>
                  <a:lnTo>
                    <a:pt x="1675223" y="580574"/>
                  </a:lnTo>
                  <a:lnTo>
                    <a:pt x="1689250" y="625173"/>
                  </a:lnTo>
                  <a:lnTo>
                    <a:pt x="1700889" y="670780"/>
                  </a:lnTo>
                  <a:lnTo>
                    <a:pt x="1710068" y="717321"/>
                  </a:lnTo>
                  <a:lnTo>
                    <a:pt x="1716715" y="764723"/>
                  </a:lnTo>
                  <a:lnTo>
                    <a:pt x="1720756" y="812914"/>
                  </a:lnTo>
                  <a:lnTo>
                    <a:pt x="1722120" y="861822"/>
                  </a:lnTo>
                  <a:lnTo>
                    <a:pt x="1720756" y="910726"/>
                  </a:lnTo>
                  <a:lnTo>
                    <a:pt x="1716715" y="958915"/>
                  </a:lnTo>
                  <a:lnTo>
                    <a:pt x="1710068" y="1006316"/>
                  </a:lnTo>
                  <a:lnTo>
                    <a:pt x="1700889" y="1052855"/>
                  </a:lnTo>
                  <a:lnTo>
                    <a:pt x="1689250" y="1098461"/>
                  </a:lnTo>
                  <a:lnTo>
                    <a:pt x="1675223" y="1143059"/>
                  </a:lnTo>
                  <a:lnTo>
                    <a:pt x="1658883" y="1186579"/>
                  </a:lnTo>
                  <a:lnTo>
                    <a:pt x="1640300" y="1228946"/>
                  </a:lnTo>
                  <a:lnTo>
                    <a:pt x="1619549" y="1270088"/>
                  </a:lnTo>
                  <a:lnTo>
                    <a:pt x="1596701" y="1309932"/>
                  </a:lnTo>
                  <a:lnTo>
                    <a:pt x="1571831" y="1348406"/>
                  </a:lnTo>
                  <a:lnTo>
                    <a:pt x="1545009" y="1385437"/>
                  </a:lnTo>
                  <a:lnTo>
                    <a:pt x="1516309" y="1420951"/>
                  </a:lnTo>
                  <a:lnTo>
                    <a:pt x="1485804" y="1454877"/>
                  </a:lnTo>
                  <a:lnTo>
                    <a:pt x="1453567" y="1487141"/>
                  </a:lnTo>
                  <a:lnTo>
                    <a:pt x="1419670" y="1517672"/>
                  </a:lnTo>
                  <a:lnTo>
                    <a:pt x="1384185" y="1546395"/>
                  </a:lnTo>
                  <a:lnTo>
                    <a:pt x="1347187" y="1573238"/>
                  </a:lnTo>
                  <a:lnTo>
                    <a:pt x="1308746" y="1598129"/>
                  </a:lnTo>
                  <a:lnTo>
                    <a:pt x="1268937" y="1620995"/>
                  </a:lnTo>
                  <a:lnTo>
                    <a:pt x="1227832" y="1641762"/>
                  </a:lnTo>
                  <a:lnTo>
                    <a:pt x="1185504" y="1660359"/>
                  </a:lnTo>
                  <a:lnTo>
                    <a:pt x="1142025" y="1676712"/>
                  </a:lnTo>
                  <a:lnTo>
                    <a:pt x="1097468" y="1690749"/>
                  </a:lnTo>
                  <a:lnTo>
                    <a:pt x="1051905" y="1702397"/>
                  </a:lnTo>
                  <a:lnTo>
                    <a:pt x="1005411" y="1711583"/>
                  </a:lnTo>
                  <a:lnTo>
                    <a:pt x="958056" y="1718235"/>
                  </a:lnTo>
                  <a:lnTo>
                    <a:pt x="909915" y="1722279"/>
                  </a:lnTo>
                  <a:lnTo>
                    <a:pt x="861060" y="1723644"/>
                  </a:lnTo>
                  <a:lnTo>
                    <a:pt x="812204" y="1722279"/>
                  </a:lnTo>
                  <a:lnTo>
                    <a:pt x="764063" y="1718235"/>
                  </a:lnTo>
                  <a:lnTo>
                    <a:pt x="716708" y="1711583"/>
                  </a:lnTo>
                  <a:lnTo>
                    <a:pt x="670214" y="1702397"/>
                  </a:lnTo>
                  <a:lnTo>
                    <a:pt x="624651" y="1690749"/>
                  </a:lnTo>
                  <a:lnTo>
                    <a:pt x="580094" y="1676712"/>
                  </a:lnTo>
                  <a:lnTo>
                    <a:pt x="536615" y="1660359"/>
                  </a:lnTo>
                  <a:lnTo>
                    <a:pt x="494287" y="1641762"/>
                  </a:lnTo>
                  <a:lnTo>
                    <a:pt x="453182" y="1620995"/>
                  </a:lnTo>
                  <a:lnTo>
                    <a:pt x="413373" y="1598129"/>
                  </a:lnTo>
                  <a:lnTo>
                    <a:pt x="374932" y="1573238"/>
                  </a:lnTo>
                  <a:lnTo>
                    <a:pt x="337934" y="1546395"/>
                  </a:lnTo>
                  <a:lnTo>
                    <a:pt x="302449" y="1517672"/>
                  </a:lnTo>
                  <a:lnTo>
                    <a:pt x="268552" y="1487141"/>
                  </a:lnTo>
                  <a:lnTo>
                    <a:pt x="236315" y="1454877"/>
                  </a:lnTo>
                  <a:lnTo>
                    <a:pt x="205810" y="1420951"/>
                  </a:lnTo>
                  <a:lnTo>
                    <a:pt x="177110" y="1385437"/>
                  </a:lnTo>
                  <a:lnTo>
                    <a:pt x="150288" y="1348406"/>
                  </a:lnTo>
                  <a:lnTo>
                    <a:pt x="125418" y="1309932"/>
                  </a:lnTo>
                  <a:lnTo>
                    <a:pt x="102570" y="1270088"/>
                  </a:lnTo>
                  <a:lnTo>
                    <a:pt x="81819" y="1228946"/>
                  </a:lnTo>
                  <a:lnTo>
                    <a:pt x="63236" y="1186579"/>
                  </a:lnTo>
                  <a:lnTo>
                    <a:pt x="46896" y="1143059"/>
                  </a:lnTo>
                  <a:lnTo>
                    <a:pt x="32869" y="1098461"/>
                  </a:lnTo>
                  <a:lnTo>
                    <a:pt x="21230" y="1052855"/>
                  </a:lnTo>
                  <a:lnTo>
                    <a:pt x="12051" y="1006316"/>
                  </a:lnTo>
                  <a:lnTo>
                    <a:pt x="5404" y="958915"/>
                  </a:lnTo>
                  <a:lnTo>
                    <a:pt x="1363" y="910726"/>
                  </a:lnTo>
                  <a:lnTo>
                    <a:pt x="0" y="861822"/>
                  </a:lnTo>
                  <a:close/>
                </a:path>
              </a:pathLst>
            </a:custGeom>
            <a:ln w="12192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62571" y="4451603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822" y="0"/>
                  </a:moveTo>
                  <a:lnTo>
                    <a:pt x="812914" y="1364"/>
                  </a:lnTo>
                  <a:lnTo>
                    <a:pt x="764723" y="5408"/>
                  </a:lnTo>
                  <a:lnTo>
                    <a:pt x="717321" y="12059"/>
                  </a:lnTo>
                  <a:lnTo>
                    <a:pt x="670780" y="21245"/>
                  </a:lnTo>
                  <a:lnTo>
                    <a:pt x="625173" y="32892"/>
                  </a:lnTo>
                  <a:lnTo>
                    <a:pt x="580574" y="46928"/>
                  </a:lnTo>
                  <a:lnTo>
                    <a:pt x="537054" y="63281"/>
                  </a:lnTo>
                  <a:lnTo>
                    <a:pt x="494686" y="81877"/>
                  </a:lnTo>
                  <a:lnTo>
                    <a:pt x="453544" y="102643"/>
                  </a:lnTo>
                  <a:lnTo>
                    <a:pt x="413700" y="125508"/>
                  </a:lnTo>
                  <a:lnTo>
                    <a:pt x="375226" y="150398"/>
                  </a:lnTo>
                  <a:lnTo>
                    <a:pt x="338196" y="177241"/>
                  </a:lnTo>
                  <a:lnTo>
                    <a:pt x="302681" y="205963"/>
                  </a:lnTo>
                  <a:lnTo>
                    <a:pt x="268756" y="236492"/>
                  </a:lnTo>
                  <a:lnTo>
                    <a:pt x="236492" y="268756"/>
                  </a:lnTo>
                  <a:lnTo>
                    <a:pt x="205963" y="302681"/>
                  </a:lnTo>
                  <a:lnTo>
                    <a:pt x="177241" y="338196"/>
                  </a:lnTo>
                  <a:lnTo>
                    <a:pt x="150398" y="375226"/>
                  </a:lnTo>
                  <a:lnTo>
                    <a:pt x="125508" y="413700"/>
                  </a:lnTo>
                  <a:lnTo>
                    <a:pt x="102643" y="453544"/>
                  </a:lnTo>
                  <a:lnTo>
                    <a:pt x="81877" y="494686"/>
                  </a:lnTo>
                  <a:lnTo>
                    <a:pt x="63281" y="537054"/>
                  </a:lnTo>
                  <a:lnTo>
                    <a:pt x="46928" y="580574"/>
                  </a:lnTo>
                  <a:lnTo>
                    <a:pt x="32892" y="625173"/>
                  </a:lnTo>
                  <a:lnTo>
                    <a:pt x="21245" y="670780"/>
                  </a:lnTo>
                  <a:lnTo>
                    <a:pt x="12059" y="717321"/>
                  </a:lnTo>
                  <a:lnTo>
                    <a:pt x="5408" y="764723"/>
                  </a:lnTo>
                  <a:lnTo>
                    <a:pt x="1364" y="812914"/>
                  </a:lnTo>
                  <a:lnTo>
                    <a:pt x="0" y="861822"/>
                  </a:lnTo>
                  <a:lnTo>
                    <a:pt x="1364" y="910726"/>
                  </a:lnTo>
                  <a:lnTo>
                    <a:pt x="5408" y="958915"/>
                  </a:lnTo>
                  <a:lnTo>
                    <a:pt x="12059" y="1006316"/>
                  </a:lnTo>
                  <a:lnTo>
                    <a:pt x="21245" y="1052855"/>
                  </a:lnTo>
                  <a:lnTo>
                    <a:pt x="32892" y="1098461"/>
                  </a:lnTo>
                  <a:lnTo>
                    <a:pt x="46928" y="1143059"/>
                  </a:lnTo>
                  <a:lnTo>
                    <a:pt x="63281" y="1186579"/>
                  </a:lnTo>
                  <a:lnTo>
                    <a:pt x="81877" y="1228946"/>
                  </a:lnTo>
                  <a:lnTo>
                    <a:pt x="102643" y="1270088"/>
                  </a:lnTo>
                  <a:lnTo>
                    <a:pt x="125508" y="1309932"/>
                  </a:lnTo>
                  <a:lnTo>
                    <a:pt x="150398" y="1348406"/>
                  </a:lnTo>
                  <a:lnTo>
                    <a:pt x="177241" y="1385437"/>
                  </a:lnTo>
                  <a:lnTo>
                    <a:pt x="205963" y="1420951"/>
                  </a:lnTo>
                  <a:lnTo>
                    <a:pt x="236492" y="1454877"/>
                  </a:lnTo>
                  <a:lnTo>
                    <a:pt x="268756" y="1487141"/>
                  </a:lnTo>
                  <a:lnTo>
                    <a:pt x="302681" y="1517672"/>
                  </a:lnTo>
                  <a:lnTo>
                    <a:pt x="338196" y="1546395"/>
                  </a:lnTo>
                  <a:lnTo>
                    <a:pt x="375226" y="1573238"/>
                  </a:lnTo>
                  <a:lnTo>
                    <a:pt x="413700" y="1598129"/>
                  </a:lnTo>
                  <a:lnTo>
                    <a:pt x="453544" y="1620995"/>
                  </a:lnTo>
                  <a:lnTo>
                    <a:pt x="494686" y="1641762"/>
                  </a:lnTo>
                  <a:lnTo>
                    <a:pt x="537054" y="1660359"/>
                  </a:lnTo>
                  <a:lnTo>
                    <a:pt x="580574" y="1676712"/>
                  </a:lnTo>
                  <a:lnTo>
                    <a:pt x="625173" y="1690749"/>
                  </a:lnTo>
                  <a:lnTo>
                    <a:pt x="670780" y="1702397"/>
                  </a:lnTo>
                  <a:lnTo>
                    <a:pt x="717321" y="1711583"/>
                  </a:lnTo>
                  <a:lnTo>
                    <a:pt x="764723" y="1718235"/>
                  </a:lnTo>
                  <a:lnTo>
                    <a:pt x="812914" y="1722279"/>
                  </a:lnTo>
                  <a:lnTo>
                    <a:pt x="861822" y="1723644"/>
                  </a:lnTo>
                  <a:lnTo>
                    <a:pt x="910729" y="1722279"/>
                  </a:lnTo>
                  <a:lnTo>
                    <a:pt x="958920" y="1718235"/>
                  </a:lnTo>
                  <a:lnTo>
                    <a:pt x="1006322" y="1711583"/>
                  </a:lnTo>
                  <a:lnTo>
                    <a:pt x="1052863" y="1702397"/>
                  </a:lnTo>
                  <a:lnTo>
                    <a:pt x="1098470" y="1690749"/>
                  </a:lnTo>
                  <a:lnTo>
                    <a:pt x="1143069" y="1676712"/>
                  </a:lnTo>
                  <a:lnTo>
                    <a:pt x="1186589" y="1660359"/>
                  </a:lnTo>
                  <a:lnTo>
                    <a:pt x="1228957" y="1641762"/>
                  </a:lnTo>
                  <a:lnTo>
                    <a:pt x="1270099" y="1620995"/>
                  </a:lnTo>
                  <a:lnTo>
                    <a:pt x="1309943" y="1598129"/>
                  </a:lnTo>
                  <a:lnTo>
                    <a:pt x="1348417" y="1573238"/>
                  </a:lnTo>
                  <a:lnTo>
                    <a:pt x="1385447" y="1546395"/>
                  </a:lnTo>
                  <a:lnTo>
                    <a:pt x="1420962" y="1517672"/>
                  </a:lnTo>
                  <a:lnTo>
                    <a:pt x="1454887" y="1487141"/>
                  </a:lnTo>
                  <a:lnTo>
                    <a:pt x="1487151" y="1454877"/>
                  </a:lnTo>
                  <a:lnTo>
                    <a:pt x="1517680" y="1420951"/>
                  </a:lnTo>
                  <a:lnTo>
                    <a:pt x="1546402" y="1385437"/>
                  </a:lnTo>
                  <a:lnTo>
                    <a:pt x="1573245" y="1348406"/>
                  </a:lnTo>
                  <a:lnTo>
                    <a:pt x="1598135" y="1309932"/>
                  </a:lnTo>
                  <a:lnTo>
                    <a:pt x="1621000" y="1270088"/>
                  </a:lnTo>
                  <a:lnTo>
                    <a:pt x="1641766" y="1228946"/>
                  </a:lnTo>
                  <a:lnTo>
                    <a:pt x="1660362" y="1186579"/>
                  </a:lnTo>
                  <a:lnTo>
                    <a:pt x="1676715" y="1143059"/>
                  </a:lnTo>
                  <a:lnTo>
                    <a:pt x="1690751" y="1098461"/>
                  </a:lnTo>
                  <a:lnTo>
                    <a:pt x="1702398" y="1052855"/>
                  </a:lnTo>
                  <a:lnTo>
                    <a:pt x="1711584" y="1006316"/>
                  </a:lnTo>
                  <a:lnTo>
                    <a:pt x="1718235" y="958915"/>
                  </a:lnTo>
                  <a:lnTo>
                    <a:pt x="1722279" y="910726"/>
                  </a:lnTo>
                  <a:lnTo>
                    <a:pt x="1723644" y="861822"/>
                  </a:lnTo>
                  <a:lnTo>
                    <a:pt x="1722279" y="812914"/>
                  </a:lnTo>
                  <a:lnTo>
                    <a:pt x="1718235" y="764723"/>
                  </a:lnTo>
                  <a:lnTo>
                    <a:pt x="1711584" y="717321"/>
                  </a:lnTo>
                  <a:lnTo>
                    <a:pt x="1702398" y="670780"/>
                  </a:lnTo>
                  <a:lnTo>
                    <a:pt x="1690751" y="625173"/>
                  </a:lnTo>
                  <a:lnTo>
                    <a:pt x="1676715" y="580574"/>
                  </a:lnTo>
                  <a:lnTo>
                    <a:pt x="1660362" y="537054"/>
                  </a:lnTo>
                  <a:lnTo>
                    <a:pt x="1641766" y="494686"/>
                  </a:lnTo>
                  <a:lnTo>
                    <a:pt x="1621000" y="453544"/>
                  </a:lnTo>
                  <a:lnTo>
                    <a:pt x="1598135" y="413700"/>
                  </a:lnTo>
                  <a:lnTo>
                    <a:pt x="1573245" y="375226"/>
                  </a:lnTo>
                  <a:lnTo>
                    <a:pt x="1546402" y="338196"/>
                  </a:lnTo>
                  <a:lnTo>
                    <a:pt x="1517680" y="302681"/>
                  </a:lnTo>
                  <a:lnTo>
                    <a:pt x="1487151" y="268756"/>
                  </a:lnTo>
                  <a:lnTo>
                    <a:pt x="1454887" y="236492"/>
                  </a:lnTo>
                  <a:lnTo>
                    <a:pt x="1420962" y="205963"/>
                  </a:lnTo>
                  <a:lnTo>
                    <a:pt x="1385447" y="177241"/>
                  </a:lnTo>
                  <a:lnTo>
                    <a:pt x="1348417" y="150398"/>
                  </a:lnTo>
                  <a:lnTo>
                    <a:pt x="1309943" y="125508"/>
                  </a:lnTo>
                  <a:lnTo>
                    <a:pt x="1270099" y="102643"/>
                  </a:lnTo>
                  <a:lnTo>
                    <a:pt x="1228957" y="81877"/>
                  </a:lnTo>
                  <a:lnTo>
                    <a:pt x="1186589" y="63281"/>
                  </a:lnTo>
                  <a:lnTo>
                    <a:pt x="1143069" y="46928"/>
                  </a:lnTo>
                  <a:lnTo>
                    <a:pt x="1098470" y="32892"/>
                  </a:lnTo>
                  <a:lnTo>
                    <a:pt x="1052863" y="21245"/>
                  </a:lnTo>
                  <a:lnTo>
                    <a:pt x="1006322" y="12059"/>
                  </a:lnTo>
                  <a:lnTo>
                    <a:pt x="958920" y="5408"/>
                  </a:lnTo>
                  <a:lnTo>
                    <a:pt x="910729" y="1364"/>
                  </a:lnTo>
                  <a:lnTo>
                    <a:pt x="861822" y="0"/>
                  </a:lnTo>
                  <a:close/>
                </a:path>
              </a:pathLst>
            </a:custGeom>
            <a:solidFill>
              <a:srgbClr val="AADCA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62571" y="4451603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822"/>
                  </a:moveTo>
                  <a:lnTo>
                    <a:pt x="1364" y="812914"/>
                  </a:lnTo>
                  <a:lnTo>
                    <a:pt x="5408" y="764723"/>
                  </a:lnTo>
                  <a:lnTo>
                    <a:pt x="12059" y="717321"/>
                  </a:lnTo>
                  <a:lnTo>
                    <a:pt x="21245" y="670780"/>
                  </a:lnTo>
                  <a:lnTo>
                    <a:pt x="32892" y="625173"/>
                  </a:lnTo>
                  <a:lnTo>
                    <a:pt x="46928" y="580574"/>
                  </a:lnTo>
                  <a:lnTo>
                    <a:pt x="63281" y="537054"/>
                  </a:lnTo>
                  <a:lnTo>
                    <a:pt x="81877" y="494686"/>
                  </a:lnTo>
                  <a:lnTo>
                    <a:pt x="102643" y="453544"/>
                  </a:lnTo>
                  <a:lnTo>
                    <a:pt x="125508" y="413700"/>
                  </a:lnTo>
                  <a:lnTo>
                    <a:pt x="150398" y="375226"/>
                  </a:lnTo>
                  <a:lnTo>
                    <a:pt x="177241" y="338196"/>
                  </a:lnTo>
                  <a:lnTo>
                    <a:pt x="205963" y="302681"/>
                  </a:lnTo>
                  <a:lnTo>
                    <a:pt x="236492" y="268756"/>
                  </a:lnTo>
                  <a:lnTo>
                    <a:pt x="268756" y="236492"/>
                  </a:lnTo>
                  <a:lnTo>
                    <a:pt x="302681" y="205963"/>
                  </a:lnTo>
                  <a:lnTo>
                    <a:pt x="338196" y="177241"/>
                  </a:lnTo>
                  <a:lnTo>
                    <a:pt x="375226" y="150398"/>
                  </a:lnTo>
                  <a:lnTo>
                    <a:pt x="413700" y="125508"/>
                  </a:lnTo>
                  <a:lnTo>
                    <a:pt x="453544" y="102643"/>
                  </a:lnTo>
                  <a:lnTo>
                    <a:pt x="494686" y="81877"/>
                  </a:lnTo>
                  <a:lnTo>
                    <a:pt x="537054" y="63281"/>
                  </a:lnTo>
                  <a:lnTo>
                    <a:pt x="580574" y="46928"/>
                  </a:lnTo>
                  <a:lnTo>
                    <a:pt x="625173" y="32892"/>
                  </a:lnTo>
                  <a:lnTo>
                    <a:pt x="670780" y="21245"/>
                  </a:lnTo>
                  <a:lnTo>
                    <a:pt x="717321" y="12059"/>
                  </a:lnTo>
                  <a:lnTo>
                    <a:pt x="764723" y="5408"/>
                  </a:lnTo>
                  <a:lnTo>
                    <a:pt x="812914" y="1364"/>
                  </a:lnTo>
                  <a:lnTo>
                    <a:pt x="861822" y="0"/>
                  </a:lnTo>
                  <a:lnTo>
                    <a:pt x="910729" y="1364"/>
                  </a:lnTo>
                  <a:lnTo>
                    <a:pt x="958920" y="5408"/>
                  </a:lnTo>
                  <a:lnTo>
                    <a:pt x="1006322" y="12059"/>
                  </a:lnTo>
                  <a:lnTo>
                    <a:pt x="1052863" y="21245"/>
                  </a:lnTo>
                  <a:lnTo>
                    <a:pt x="1098470" y="32892"/>
                  </a:lnTo>
                  <a:lnTo>
                    <a:pt x="1143069" y="46928"/>
                  </a:lnTo>
                  <a:lnTo>
                    <a:pt x="1186589" y="63281"/>
                  </a:lnTo>
                  <a:lnTo>
                    <a:pt x="1228957" y="81877"/>
                  </a:lnTo>
                  <a:lnTo>
                    <a:pt x="1270099" y="102643"/>
                  </a:lnTo>
                  <a:lnTo>
                    <a:pt x="1309943" y="125508"/>
                  </a:lnTo>
                  <a:lnTo>
                    <a:pt x="1348417" y="150398"/>
                  </a:lnTo>
                  <a:lnTo>
                    <a:pt x="1385447" y="177241"/>
                  </a:lnTo>
                  <a:lnTo>
                    <a:pt x="1420962" y="205963"/>
                  </a:lnTo>
                  <a:lnTo>
                    <a:pt x="1454887" y="236492"/>
                  </a:lnTo>
                  <a:lnTo>
                    <a:pt x="1487151" y="268756"/>
                  </a:lnTo>
                  <a:lnTo>
                    <a:pt x="1517680" y="302681"/>
                  </a:lnTo>
                  <a:lnTo>
                    <a:pt x="1546402" y="338196"/>
                  </a:lnTo>
                  <a:lnTo>
                    <a:pt x="1573245" y="375226"/>
                  </a:lnTo>
                  <a:lnTo>
                    <a:pt x="1598135" y="413700"/>
                  </a:lnTo>
                  <a:lnTo>
                    <a:pt x="1621000" y="453544"/>
                  </a:lnTo>
                  <a:lnTo>
                    <a:pt x="1641766" y="494686"/>
                  </a:lnTo>
                  <a:lnTo>
                    <a:pt x="1660362" y="537054"/>
                  </a:lnTo>
                  <a:lnTo>
                    <a:pt x="1676715" y="580574"/>
                  </a:lnTo>
                  <a:lnTo>
                    <a:pt x="1690751" y="625173"/>
                  </a:lnTo>
                  <a:lnTo>
                    <a:pt x="1702398" y="670780"/>
                  </a:lnTo>
                  <a:lnTo>
                    <a:pt x="1711584" y="717321"/>
                  </a:lnTo>
                  <a:lnTo>
                    <a:pt x="1718235" y="764723"/>
                  </a:lnTo>
                  <a:lnTo>
                    <a:pt x="1722279" y="812914"/>
                  </a:lnTo>
                  <a:lnTo>
                    <a:pt x="1723644" y="861822"/>
                  </a:lnTo>
                  <a:lnTo>
                    <a:pt x="1722279" y="910726"/>
                  </a:lnTo>
                  <a:lnTo>
                    <a:pt x="1718235" y="958915"/>
                  </a:lnTo>
                  <a:lnTo>
                    <a:pt x="1711584" y="1006316"/>
                  </a:lnTo>
                  <a:lnTo>
                    <a:pt x="1702398" y="1052855"/>
                  </a:lnTo>
                  <a:lnTo>
                    <a:pt x="1690751" y="1098461"/>
                  </a:lnTo>
                  <a:lnTo>
                    <a:pt x="1676715" y="1143059"/>
                  </a:lnTo>
                  <a:lnTo>
                    <a:pt x="1660362" y="1186579"/>
                  </a:lnTo>
                  <a:lnTo>
                    <a:pt x="1641766" y="1228946"/>
                  </a:lnTo>
                  <a:lnTo>
                    <a:pt x="1621000" y="1270088"/>
                  </a:lnTo>
                  <a:lnTo>
                    <a:pt x="1598135" y="1309932"/>
                  </a:lnTo>
                  <a:lnTo>
                    <a:pt x="1573245" y="1348406"/>
                  </a:lnTo>
                  <a:lnTo>
                    <a:pt x="1546402" y="1385437"/>
                  </a:lnTo>
                  <a:lnTo>
                    <a:pt x="1517680" y="1420951"/>
                  </a:lnTo>
                  <a:lnTo>
                    <a:pt x="1487151" y="1454877"/>
                  </a:lnTo>
                  <a:lnTo>
                    <a:pt x="1454887" y="1487141"/>
                  </a:lnTo>
                  <a:lnTo>
                    <a:pt x="1420962" y="1517672"/>
                  </a:lnTo>
                  <a:lnTo>
                    <a:pt x="1385447" y="1546395"/>
                  </a:lnTo>
                  <a:lnTo>
                    <a:pt x="1348417" y="1573238"/>
                  </a:lnTo>
                  <a:lnTo>
                    <a:pt x="1309943" y="1598129"/>
                  </a:lnTo>
                  <a:lnTo>
                    <a:pt x="1270099" y="1620995"/>
                  </a:lnTo>
                  <a:lnTo>
                    <a:pt x="1228957" y="1641762"/>
                  </a:lnTo>
                  <a:lnTo>
                    <a:pt x="1186589" y="1660359"/>
                  </a:lnTo>
                  <a:lnTo>
                    <a:pt x="1143069" y="1676712"/>
                  </a:lnTo>
                  <a:lnTo>
                    <a:pt x="1098470" y="1690749"/>
                  </a:lnTo>
                  <a:lnTo>
                    <a:pt x="1052863" y="1702397"/>
                  </a:lnTo>
                  <a:lnTo>
                    <a:pt x="1006322" y="1711583"/>
                  </a:lnTo>
                  <a:lnTo>
                    <a:pt x="958920" y="1718235"/>
                  </a:lnTo>
                  <a:lnTo>
                    <a:pt x="910729" y="1722279"/>
                  </a:lnTo>
                  <a:lnTo>
                    <a:pt x="861822" y="1723644"/>
                  </a:lnTo>
                  <a:lnTo>
                    <a:pt x="812914" y="1722279"/>
                  </a:lnTo>
                  <a:lnTo>
                    <a:pt x="764723" y="1718235"/>
                  </a:lnTo>
                  <a:lnTo>
                    <a:pt x="717321" y="1711583"/>
                  </a:lnTo>
                  <a:lnTo>
                    <a:pt x="670780" y="1702397"/>
                  </a:lnTo>
                  <a:lnTo>
                    <a:pt x="625173" y="1690749"/>
                  </a:lnTo>
                  <a:lnTo>
                    <a:pt x="580574" y="1676712"/>
                  </a:lnTo>
                  <a:lnTo>
                    <a:pt x="537054" y="1660359"/>
                  </a:lnTo>
                  <a:lnTo>
                    <a:pt x="494686" y="1641762"/>
                  </a:lnTo>
                  <a:lnTo>
                    <a:pt x="453544" y="1620995"/>
                  </a:lnTo>
                  <a:lnTo>
                    <a:pt x="413700" y="1598129"/>
                  </a:lnTo>
                  <a:lnTo>
                    <a:pt x="375226" y="1573238"/>
                  </a:lnTo>
                  <a:lnTo>
                    <a:pt x="338196" y="1546395"/>
                  </a:lnTo>
                  <a:lnTo>
                    <a:pt x="302681" y="1517672"/>
                  </a:lnTo>
                  <a:lnTo>
                    <a:pt x="268756" y="1487141"/>
                  </a:lnTo>
                  <a:lnTo>
                    <a:pt x="236492" y="1454877"/>
                  </a:lnTo>
                  <a:lnTo>
                    <a:pt x="205963" y="1420951"/>
                  </a:lnTo>
                  <a:lnTo>
                    <a:pt x="177241" y="1385437"/>
                  </a:lnTo>
                  <a:lnTo>
                    <a:pt x="150398" y="1348406"/>
                  </a:lnTo>
                  <a:lnTo>
                    <a:pt x="125508" y="1309932"/>
                  </a:lnTo>
                  <a:lnTo>
                    <a:pt x="102643" y="1270088"/>
                  </a:lnTo>
                  <a:lnTo>
                    <a:pt x="81877" y="1228946"/>
                  </a:lnTo>
                  <a:lnTo>
                    <a:pt x="63281" y="1186579"/>
                  </a:lnTo>
                  <a:lnTo>
                    <a:pt x="46928" y="1143059"/>
                  </a:lnTo>
                  <a:lnTo>
                    <a:pt x="32892" y="1098461"/>
                  </a:lnTo>
                  <a:lnTo>
                    <a:pt x="21245" y="1052855"/>
                  </a:lnTo>
                  <a:lnTo>
                    <a:pt x="12059" y="1006316"/>
                  </a:lnTo>
                  <a:lnTo>
                    <a:pt x="5408" y="958915"/>
                  </a:lnTo>
                  <a:lnTo>
                    <a:pt x="1364" y="910726"/>
                  </a:lnTo>
                  <a:lnTo>
                    <a:pt x="0" y="861822"/>
                  </a:lnTo>
                  <a:close/>
                </a:path>
              </a:pathLst>
            </a:custGeom>
            <a:ln w="12192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10116" y="4451603"/>
              <a:ext cx="1722120" cy="1724025"/>
            </a:xfrm>
            <a:custGeom>
              <a:avLst/>
              <a:gdLst/>
              <a:ahLst/>
              <a:cxnLst/>
              <a:rect l="l" t="t" r="r" b="b"/>
              <a:pathLst>
                <a:path w="1722120" h="1724025">
                  <a:moveTo>
                    <a:pt x="861059" y="0"/>
                  </a:moveTo>
                  <a:lnTo>
                    <a:pt x="812204" y="1364"/>
                  </a:lnTo>
                  <a:lnTo>
                    <a:pt x="764063" y="5408"/>
                  </a:lnTo>
                  <a:lnTo>
                    <a:pt x="716708" y="12059"/>
                  </a:lnTo>
                  <a:lnTo>
                    <a:pt x="670214" y="21245"/>
                  </a:lnTo>
                  <a:lnTo>
                    <a:pt x="624651" y="32892"/>
                  </a:lnTo>
                  <a:lnTo>
                    <a:pt x="580094" y="46928"/>
                  </a:lnTo>
                  <a:lnTo>
                    <a:pt x="536615" y="63281"/>
                  </a:lnTo>
                  <a:lnTo>
                    <a:pt x="494287" y="81877"/>
                  </a:lnTo>
                  <a:lnTo>
                    <a:pt x="453182" y="102643"/>
                  </a:lnTo>
                  <a:lnTo>
                    <a:pt x="413373" y="125508"/>
                  </a:lnTo>
                  <a:lnTo>
                    <a:pt x="374932" y="150398"/>
                  </a:lnTo>
                  <a:lnTo>
                    <a:pt x="337934" y="177241"/>
                  </a:lnTo>
                  <a:lnTo>
                    <a:pt x="302449" y="205963"/>
                  </a:lnTo>
                  <a:lnTo>
                    <a:pt x="268552" y="236492"/>
                  </a:lnTo>
                  <a:lnTo>
                    <a:pt x="236315" y="268756"/>
                  </a:lnTo>
                  <a:lnTo>
                    <a:pt x="205810" y="302681"/>
                  </a:lnTo>
                  <a:lnTo>
                    <a:pt x="177110" y="338196"/>
                  </a:lnTo>
                  <a:lnTo>
                    <a:pt x="150288" y="375226"/>
                  </a:lnTo>
                  <a:lnTo>
                    <a:pt x="125418" y="413700"/>
                  </a:lnTo>
                  <a:lnTo>
                    <a:pt x="102570" y="453544"/>
                  </a:lnTo>
                  <a:lnTo>
                    <a:pt x="81819" y="494686"/>
                  </a:lnTo>
                  <a:lnTo>
                    <a:pt x="63236" y="537054"/>
                  </a:lnTo>
                  <a:lnTo>
                    <a:pt x="46896" y="580574"/>
                  </a:lnTo>
                  <a:lnTo>
                    <a:pt x="32869" y="625173"/>
                  </a:lnTo>
                  <a:lnTo>
                    <a:pt x="21230" y="670780"/>
                  </a:lnTo>
                  <a:lnTo>
                    <a:pt x="12051" y="717321"/>
                  </a:lnTo>
                  <a:lnTo>
                    <a:pt x="5404" y="764723"/>
                  </a:lnTo>
                  <a:lnTo>
                    <a:pt x="1363" y="812914"/>
                  </a:lnTo>
                  <a:lnTo>
                    <a:pt x="0" y="861822"/>
                  </a:lnTo>
                  <a:lnTo>
                    <a:pt x="1363" y="910726"/>
                  </a:lnTo>
                  <a:lnTo>
                    <a:pt x="5404" y="958915"/>
                  </a:lnTo>
                  <a:lnTo>
                    <a:pt x="12051" y="1006316"/>
                  </a:lnTo>
                  <a:lnTo>
                    <a:pt x="21230" y="1052855"/>
                  </a:lnTo>
                  <a:lnTo>
                    <a:pt x="32869" y="1098461"/>
                  </a:lnTo>
                  <a:lnTo>
                    <a:pt x="46896" y="1143059"/>
                  </a:lnTo>
                  <a:lnTo>
                    <a:pt x="63236" y="1186579"/>
                  </a:lnTo>
                  <a:lnTo>
                    <a:pt x="81819" y="1228946"/>
                  </a:lnTo>
                  <a:lnTo>
                    <a:pt x="102570" y="1270088"/>
                  </a:lnTo>
                  <a:lnTo>
                    <a:pt x="125418" y="1309932"/>
                  </a:lnTo>
                  <a:lnTo>
                    <a:pt x="150288" y="1348406"/>
                  </a:lnTo>
                  <a:lnTo>
                    <a:pt x="177110" y="1385437"/>
                  </a:lnTo>
                  <a:lnTo>
                    <a:pt x="205810" y="1420951"/>
                  </a:lnTo>
                  <a:lnTo>
                    <a:pt x="236315" y="1454877"/>
                  </a:lnTo>
                  <a:lnTo>
                    <a:pt x="268552" y="1487141"/>
                  </a:lnTo>
                  <a:lnTo>
                    <a:pt x="302449" y="1517672"/>
                  </a:lnTo>
                  <a:lnTo>
                    <a:pt x="337934" y="1546395"/>
                  </a:lnTo>
                  <a:lnTo>
                    <a:pt x="374932" y="1573238"/>
                  </a:lnTo>
                  <a:lnTo>
                    <a:pt x="413373" y="1598129"/>
                  </a:lnTo>
                  <a:lnTo>
                    <a:pt x="453182" y="1620995"/>
                  </a:lnTo>
                  <a:lnTo>
                    <a:pt x="494287" y="1641762"/>
                  </a:lnTo>
                  <a:lnTo>
                    <a:pt x="536615" y="1660359"/>
                  </a:lnTo>
                  <a:lnTo>
                    <a:pt x="580094" y="1676712"/>
                  </a:lnTo>
                  <a:lnTo>
                    <a:pt x="624651" y="1690749"/>
                  </a:lnTo>
                  <a:lnTo>
                    <a:pt x="670214" y="1702397"/>
                  </a:lnTo>
                  <a:lnTo>
                    <a:pt x="716708" y="1711583"/>
                  </a:lnTo>
                  <a:lnTo>
                    <a:pt x="764063" y="1718235"/>
                  </a:lnTo>
                  <a:lnTo>
                    <a:pt x="812204" y="1722279"/>
                  </a:lnTo>
                  <a:lnTo>
                    <a:pt x="861059" y="1723644"/>
                  </a:lnTo>
                  <a:lnTo>
                    <a:pt x="909915" y="1722279"/>
                  </a:lnTo>
                  <a:lnTo>
                    <a:pt x="958056" y="1718235"/>
                  </a:lnTo>
                  <a:lnTo>
                    <a:pt x="1005411" y="1711583"/>
                  </a:lnTo>
                  <a:lnTo>
                    <a:pt x="1051905" y="1702397"/>
                  </a:lnTo>
                  <a:lnTo>
                    <a:pt x="1097468" y="1690749"/>
                  </a:lnTo>
                  <a:lnTo>
                    <a:pt x="1142025" y="1676712"/>
                  </a:lnTo>
                  <a:lnTo>
                    <a:pt x="1185504" y="1660359"/>
                  </a:lnTo>
                  <a:lnTo>
                    <a:pt x="1227832" y="1641762"/>
                  </a:lnTo>
                  <a:lnTo>
                    <a:pt x="1268937" y="1620995"/>
                  </a:lnTo>
                  <a:lnTo>
                    <a:pt x="1308746" y="1598129"/>
                  </a:lnTo>
                  <a:lnTo>
                    <a:pt x="1347187" y="1573238"/>
                  </a:lnTo>
                  <a:lnTo>
                    <a:pt x="1384185" y="1546395"/>
                  </a:lnTo>
                  <a:lnTo>
                    <a:pt x="1419670" y="1517672"/>
                  </a:lnTo>
                  <a:lnTo>
                    <a:pt x="1453567" y="1487141"/>
                  </a:lnTo>
                  <a:lnTo>
                    <a:pt x="1485804" y="1454877"/>
                  </a:lnTo>
                  <a:lnTo>
                    <a:pt x="1516309" y="1420951"/>
                  </a:lnTo>
                  <a:lnTo>
                    <a:pt x="1545009" y="1385437"/>
                  </a:lnTo>
                  <a:lnTo>
                    <a:pt x="1571831" y="1348406"/>
                  </a:lnTo>
                  <a:lnTo>
                    <a:pt x="1596701" y="1309932"/>
                  </a:lnTo>
                  <a:lnTo>
                    <a:pt x="1619549" y="1270088"/>
                  </a:lnTo>
                  <a:lnTo>
                    <a:pt x="1640300" y="1228946"/>
                  </a:lnTo>
                  <a:lnTo>
                    <a:pt x="1658883" y="1186579"/>
                  </a:lnTo>
                  <a:lnTo>
                    <a:pt x="1675223" y="1143059"/>
                  </a:lnTo>
                  <a:lnTo>
                    <a:pt x="1689250" y="1098461"/>
                  </a:lnTo>
                  <a:lnTo>
                    <a:pt x="1700889" y="1052855"/>
                  </a:lnTo>
                  <a:lnTo>
                    <a:pt x="1710068" y="1006316"/>
                  </a:lnTo>
                  <a:lnTo>
                    <a:pt x="1716715" y="958915"/>
                  </a:lnTo>
                  <a:lnTo>
                    <a:pt x="1720756" y="910726"/>
                  </a:lnTo>
                  <a:lnTo>
                    <a:pt x="1722119" y="861822"/>
                  </a:lnTo>
                  <a:lnTo>
                    <a:pt x="1720756" y="812914"/>
                  </a:lnTo>
                  <a:lnTo>
                    <a:pt x="1716715" y="764723"/>
                  </a:lnTo>
                  <a:lnTo>
                    <a:pt x="1710068" y="717321"/>
                  </a:lnTo>
                  <a:lnTo>
                    <a:pt x="1700889" y="670780"/>
                  </a:lnTo>
                  <a:lnTo>
                    <a:pt x="1689250" y="625173"/>
                  </a:lnTo>
                  <a:lnTo>
                    <a:pt x="1675223" y="580574"/>
                  </a:lnTo>
                  <a:lnTo>
                    <a:pt x="1658883" y="537054"/>
                  </a:lnTo>
                  <a:lnTo>
                    <a:pt x="1640300" y="494686"/>
                  </a:lnTo>
                  <a:lnTo>
                    <a:pt x="1619549" y="453544"/>
                  </a:lnTo>
                  <a:lnTo>
                    <a:pt x="1596701" y="413700"/>
                  </a:lnTo>
                  <a:lnTo>
                    <a:pt x="1571831" y="375226"/>
                  </a:lnTo>
                  <a:lnTo>
                    <a:pt x="1545009" y="338196"/>
                  </a:lnTo>
                  <a:lnTo>
                    <a:pt x="1516309" y="302681"/>
                  </a:lnTo>
                  <a:lnTo>
                    <a:pt x="1485804" y="268756"/>
                  </a:lnTo>
                  <a:lnTo>
                    <a:pt x="1453567" y="236492"/>
                  </a:lnTo>
                  <a:lnTo>
                    <a:pt x="1419670" y="205963"/>
                  </a:lnTo>
                  <a:lnTo>
                    <a:pt x="1384185" y="177241"/>
                  </a:lnTo>
                  <a:lnTo>
                    <a:pt x="1347187" y="150398"/>
                  </a:lnTo>
                  <a:lnTo>
                    <a:pt x="1308746" y="125508"/>
                  </a:lnTo>
                  <a:lnTo>
                    <a:pt x="1268937" y="102643"/>
                  </a:lnTo>
                  <a:lnTo>
                    <a:pt x="1227832" y="81877"/>
                  </a:lnTo>
                  <a:lnTo>
                    <a:pt x="1185504" y="63281"/>
                  </a:lnTo>
                  <a:lnTo>
                    <a:pt x="1142025" y="46928"/>
                  </a:lnTo>
                  <a:lnTo>
                    <a:pt x="1097468" y="32892"/>
                  </a:lnTo>
                  <a:lnTo>
                    <a:pt x="1051905" y="21245"/>
                  </a:lnTo>
                  <a:lnTo>
                    <a:pt x="1005411" y="12059"/>
                  </a:lnTo>
                  <a:lnTo>
                    <a:pt x="958056" y="5408"/>
                  </a:lnTo>
                  <a:lnTo>
                    <a:pt x="909915" y="1364"/>
                  </a:lnTo>
                  <a:lnTo>
                    <a:pt x="861059" y="0"/>
                  </a:lnTo>
                  <a:close/>
                </a:path>
              </a:pathLst>
            </a:custGeom>
            <a:solidFill>
              <a:srgbClr val="82D2E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310116" y="4451603"/>
              <a:ext cx="1722120" cy="1724025"/>
            </a:xfrm>
            <a:custGeom>
              <a:avLst/>
              <a:gdLst/>
              <a:ahLst/>
              <a:cxnLst/>
              <a:rect l="l" t="t" r="r" b="b"/>
              <a:pathLst>
                <a:path w="1722120" h="1724025">
                  <a:moveTo>
                    <a:pt x="0" y="861822"/>
                  </a:moveTo>
                  <a:lnTo>
                    <a:pt x="1363" y="812914"/>
                  </a:lnTo>
                  <a:lnTo>
                    <a:pt x="5404" y="764723"/>
                  </a:lnTo>
                  <a:lnTo>
                    <a:pt x="12051" y="717321"/>
                  </a:lnTo>
                  <a:lnTo>
                    <a:pt x="21230" y="670780"/>
                  </a:lnTo>
                  <a:lnTo>
                    <a:pt x="32869" y="625173"/>
                  </a:lnTo>
                  <a:lnTo>
                    <a:pt x="46896" y="580574"/>
                  </a:lnTo>
                  <a:lnTo>
                    <a:pt x="63236" y="537054"/>
                  </a:lnTo>
                  <a:lnTo>
                    <a:pt x="81819" y="494686"/>
                  </a:lnTo>
                  <a:lnTo>
                    <a:pt x="102570" y="453544"/>
                  </a:lnTo>
                  <a:lnTo>
                    <a:pt x="125418" y="413700"/>
                  </a:lnTo>
                  <a:lnTo>
                    <a:pt x="150288" y="375226"/>
                  </a:lnTo>
                  <a:lnTo>
                    <a:pt x="177110" y="338196"/>
                  </a:lnTo>
                  <a:lnTo>
                    <a:pt x="205810" y="302681"/>
                  </a:lnTo>
                  <a:lnTo>
                    <a:pt x="236315" y="268756"/>
                  </a:lnTo>
                  <a:lnTo>
                    <a:pt x="268552" y="236492"/>
                  </a:lnTo>
                  <a:lnTo>
                    <a:pt x="302449" y="205963"/>
                  </a:lnTo>
                  <a:lnTo>
                    <a:pt x="337934" y="177241"/>
                  </a:lnTo>
                  <a:lnTo>
                    <a:pt x="374932" y="150398"/>
                  </a:lnTo>
                  <a:lnTo>
                    <a:pt x="413373" y="125508"/>
                  </a:lnTo>
                  <a:lnTo>
                    <a:pt x="453182" y="102643"/>
                  </a:lnTo>
                  <a:lnTo>
                    <a:pt x="494287" y="81877"/>
                  </a:lnTo>
                  <a:lnTo>
                    <a:pt x="536615" y="63281"/>
                  </a:lnTo>
                  <a:lnTo>
                    <a:pt x="580094" y="46928"/>
                  </a:lnTo>
                  <a:lnTo>
                    <a:pt x="624651" y="32892"/>
                  </a:lnTo>
                  <a:lnTo>
                    <a:pt x="670214" y="21245"/>
                  </a:lnTo>
                  <a:lnTo>
                    <a:pt x="716708" y="12059"/>
                  </a:lnTo>
                  <a:lnTo>
                    <a:pt x="764063" y="5408"/>
                  </a:lnTo>
                  <a:lnTo>
                    <a:pt x="812204" y="1364"/>
                  </a:lnTo>
                  <a:lnTo>
                    <a:pt x="861059" y="0"/>
                  </a:lnTo>
                  <a:lnTo>
                    <a:pt x="909915" y="1364"/>
                  </a:lnTo>
                  <a:lnTo>
                    <a:pt x="958056" y="5408"/>
                  </a:lnTo>
                  <a:lnTo>
                    <a:pt x="1005411" y="12059"/>
                  </a:lnTo>
                  <a:lnTo>
                    <a:pt x="1051905" y="21245"/>
                  </a:lnTo>
                  <a:lnTo>
                    <a:pt x="1097468" y="32892"/>
                  </a:lnTo>
                  <a:lnTo>
                    <a:pt x="1142025" y="46928"/>
                  </a:lnTo>
                  <a:lnTo>
                    <a:pt x="1185504" y="63281"/>
                  </a:lnTo>
                  <a:lnTo>
                    <a:pt x="1227832" y="81877"/>
                  </a:lnTo>
                  <a:lnTo>
                    <a:pt x="1268937" y="102643"/>
                  </a:lnTo>
                  <a:lnTo>
                    <a:pt x="1308746" y="125508"/>
                  </a:lnTo>
                  <a:lnTo>
                    <a:pt x="1347187" y="150398"/>
                  </a:lnTo>
                  <a:lnTo>
                    <a:pt x="1384185" y="177241"/>
                  </a:lnTo>
                  <a:lnTo>
                    <a:pt x="1419670" y="205963"/>
                  </a:lnTo>
                  <a:lnTo>
                    <a:pt x="1453567" y="236492"/>
                  </a:lnTo>
                  <a:lnTo>
                    <a:pt x="1485804" y="268756"/>
                  </a:lnTo>
                  <a:lnTo>
                    <a:pt x="1516309" y="302681"/>
                  </a:lnTo>
                  <a:lnTo>
                    <a:pt x="1545009" y="338196"/>
                  </a:lnTo>
                  <a:lnTo>
                    <a:pt x="1571831" y="375226"/>
                  </a:lnTo>
                  <a:lnTo>
                    <a:pt x="1596701" y="413700"/>
                  </a:lnTo>
                  <a:lnTo>
                    <a:pt x="1619549" y="453544"/>
                  </a:lnTo>
                  <a:lnTo>
                    <a:pt x="1640300" y="494686"/>
                  </a:lnTo>
                  <a:lnTo>
                    <a:pt x="1658883" y="537054"/>
                  </a:lnTo>
                  <a:lnTo>
                    <a:pt x="1675223" y="580574"/>
                  </a:lnTo>
                  <a:lnTo>
                    <a:pt x="1689250" y="625173"/>
                  </a:lnTo>
                  <a:lnTo>
                    <a:pt x="1700889" y="670780"/>
                  </a:lnTo>
                  <a:lnTo>
                    <a:pt x="1710068" y="717321"/>
                  </a:lnTo>
                  <a:lnTo>
                    <a:pt x="1716715" y="764723"/>
                  </a:lnTo>
                  <a:lnTo>
                    <a:pt x="1720756" y="812914"/>
                  </a:lnTo>
                  <a:lnTo>
                    <a:pt x="1722119" y="861822"/>
                  </a:lnTo>
                  <a:lnTo>
                    <a:pt x="1720756" y="910726"/>
                  </a:lnTo>
                  <a:lnTo>
                    <a:pt x="1716715" y="958915"/>
                  </a:lnTo>
                  <a:lnTo>
                    <a:pt x="1710068" y="1006316"/>
                  </a:lnTo>
                  <a:lnTo>
                    <a:pt x="1700889" y="1052855"/>
                  </a:lnTo>
                  <a:lnTo>
                    <a:pt x="1689250" y="1098461"/>
                  </a:lnTo>
                  <a:lnTo>
                    <a:pt x="1675223" y="1143059"/>
                  </a:lnTo>
                  <a:lnTo>
                    <a:pt x="1658883" y="1186579"/>
                  </a:lnTo>
                  <a:lnTo>
                    <a:pt x="1640300" y="1228946"/>
                  </a:lnTo>
                  <a:lnTo>
                    <a:pt x="1619549" y="1270088"/>
                  </a:lnTo>
                  <a:lnTo>
                    <a:pt x="1596701" y="1309932"/>
                  </a:lnTo>
                  <a:lnTo>
                    <a:pt x="1571831" y="1348406"/>
                  </a:lnTo>
                  <a:lnTo>
                    <a:pt x="1545009" y="1385437"/>
                  </a:lnTo>
                  <a:lnTo>
                    <a:pt x="1516309" y="1420951"/>
                  </a:lnTo>
                  <a:lnTo>
                    <a:pt x="1485804" y="1454877"/>
                  </a:lnTo>
                  <a:lnTo>
                    <a:pt x="1453567" y="1487141"/>
                  </a:lnTo>
                  <a:lnTo>
                    <a:pt x="1419670" y="1517672"/>
                  </a:lnTo>
                  <a:lnTo>
                    <a:pt x="1384185" y="1546395"/>
                  </a:lnTo>
                  <a:lnTo>
                    <a:pt x="1347187" y="1573238"/>
                  </a:lnTo>
                  <a:lnTo>
                    <a:pt x="1308746" y="1598129"/>
                  </a:lnTo>
                  <a:lnTo>
                    <a:pt x="1268937" y="1620995"/>
                  </a:lnTo>
                  <a:lnTo>
                    <a:pt x="1227832" y="1641762"/>
                  </a:lnTo>
                  <a:lnTo>
                    <a:pt x="1185504" y="1660359"/>
                  </a:lnTo>
                  <a:lnTo>
                    <a:pt x="1142025" y="1676712"/>
                  </a:lnTo>
                  <a:lnTo>
                    <a:pt x="1097468" y="1690749"/>
                  </a:lnTo>
                  <a:lnTo>
                    <a:pt x="1051905" y="1702397"/>
                  </a:lnTo>
                  <a:lnTo>
                    <a:pt x="1005411" y="1711583"/>
                  </a:lnTo>
                  <a:lnTo>
                    <a:pt x="958056" y="1718235"/>
                  </a:lnTo>
                  <a:lnTo>
                    <a:pt x="909915" y="1722279"/>
                  </a:lnTo>
                  <a:lnTo>
                    <a:pt x="861059" y="1723644"/>
                  </a:lnTo>
                  <a:lnTo>
                    <a:pt x="812204" y="1722279"/>
                  </a:lnTo>
                  <a:lnTo>
                    <a:pt x="764063" y="1718235"/>
                  </a:lnTo>
                  <a:lnTo>
                    <a:pt x="716708" y="1711583"/>
                  </a:lnTo>
                  <a:lnTo>
                    <a:pt x="670214" y="1702397"/>
                  </a:lnTo>
                  <a:lnTo>
                    <a:pt x="624651" y="1690749"/>
                  </a:lnTo>
                  <a:lnTo>
                    <a:pt x="580094" y="1676712"/>
                  </a:lnTo>
                  <a:lnTo>
                    <a:pt x="536615" y="1660359"/>
                  </a:lnTo>
                  <a:lnTo>
                    <a:pt x="494287" y="1641762"/>
                  </a:lnTo>
                  <a:lnTo>
                    <a:pt x="453182" y="1620995"/>
                  </a:lnTo>
                  <a:lnTo>
                    <a:pt x="413373" y="1598129"/>
                  </a:lnTo>
                  <a:lnTo>
                    <a:pt x="374932" y="1573238"/>
                  </a:lnTo>
                  <a:lnTo>
                    <a:pt x="337934" y="1546395"/>
                  </a:lnTo>
                  <a:lnTo>
                    <a:pt x="302449" y="1517672"/>
                  </a:lnTo>
                  <a:lnTo>
                    <a:pt x="268552" y="1487141"/>
                  </a:lnTo>
                  <a:lnTo>
                    <a:pt x="236315" y="1454877"/>
                  </a:lnTo>
                  <a:lnTo>
                    <a:pt x="205810" y="1420951"/>
                  </a:lnTo>
                  <a:lnTo>
                    <a:pt x="177110" y="1385437"/>
                  </a:lnTo>
                  <a:lnTo>
                    <a:pt x="150288" y="1348406"/>
                  </a:lnTo>
                  <a:lnTo>
                    <a:pt x="125418" y="1309932"/>
                  </a:lnTo>
                  <a:lnTo>
                    <a:pt x="102570" y="1270088"/>
                  </a:lnTo>
                  <a:lnTo>
                    <a:pt x="81819" y="1228946"/>
                  </a:lnTo>
                  <a:lnTo>
                    <a:pt x="63236" y="1186579"/>
                  </a:lnTo>
                  <a:lnTo>
                    <a:pt x="46896" y="1143059"/>
                  </a:lnTo>
                  <a:lnTo>
                    <a:pt x="32869" y="1098461"/>
                  </a:lnTo>
                  <a:lnTo>
                    <a:pt x="21230" y="1052855"/>
                  </a:lnTo>
                  <a:lnTo>
                    <a:pt x="12051" y="1006316"/>
                  </a:lnTo>
                  <a:lnTo>
                    <a:pt x="5404" y="958915"/>
                  </a:lnTo>
                  <a:lnTo>
                    <a:pt x="1363" y="910726"/>
                  </a:lnTo>
                  <a:lnTo>
                    <a:pt x="0" y="861822"/>
                  </a:lnTo>
                  <a:close/>
                </a:path>
              </a:pathLst>
            </a:custGeom>
            <a:ln w="12192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529584" y="2174748"/>
            <a:ext cx="1152525" cy="1391920"/>
            <a:chOff x="3529584" y="2174748"/>
            <a:chExt cx="1152525" cy="1391920"/>
          </a:xfrm>
        </p:grpSpPr>
        <p:sp>
          <p:nvSpPr>
            <p:cNvPr id="21" name="object 21"/>
            <p:cNvSpPr/>
            <p:nvPr/>
          </p:nvSpPr>
          <p:spPr>
            <a:xfrm>
              <a:off x="4056888" y="2174748"/>
              <a:ext cx="76200" cy="937260"/>
            </a:xfrm>
            <a:custGeom>
              <a:avLst/>
              <a:gdLst/>
              <a:ahLst/>
              <a:cxnLst/>
              <a:rect l="l" t="t" r="r" b="b"/>
              <a:pathLst>
                <a:path w="76200" h="937260">
                  <a:moveTo>
                    <a:pt x="44450" y="886332"/>
                  </a:moveTo>
                  <a:lnTo>
                    <a:pt x="31750" y="886332"/>
                  </a:lnTo>
                  <a:lnTo>
                    <a:pt x="31750" y="937132"/>
                  </a:lnTo>
                  <a:lnTo>
                    <a:pt x="44450" y="937132"/>
                  </a:lnTo>
                  <a:lnTo>
                    <a:pt x="44450" y="886332"/>
                  </a:lnTo>
                  <a:close/>
                </a:path>
                <a:path w="76200" h="937260">
                  <a:moveTo>
                    <a:pt x="44450" y="797432"/>
                  </a:moveTo>
                  <a:lnTo>
                    <a:pt x="31750" y="797432"/>
                  </a:lnTo>
                  <a:lnTo>
                    <a:pt x="31750" y="848232"/>
                  </a:lnTo>
                  <a:lnTo>
                    <a:pt x="44450" y="848232"/>
                  </a:lnTo>
                  <a:lnTo>
                    <a:pt x="44450" y="797432"/>
                  </a:lnTo>
                  <a:close/>
                </a:path>
                <a:path w="76200" h="937260">
                  <a:moveTo>
                    <a:pt x="44450" y="708532"/>
                  </a:moveTo>
                  <a:lnTo>
                    <a:pt x="31750" y="708532"/>
                  </a:lnTo>
                  <a:lnTo>
                    <a:pt x="31750" y="759332"/>
                  </a:lnTo>
                  <a:lnTo>
                    <a:pt x="44450" y="759332"/>
                  </a:lnTo>
                  <a:lnTo>
                    <a:pt x="44450" y="708532"/>
                  </a:lnTo>
                  <a:close/>
                </a:path>
                <a:path w="76200" h="937260">
                  <a:moveTo>
                    <a:pt x="44450" y="619632"/>
                  </a:moveTo>
                  <a:lnTo>
                    <a:pt x="31750" y="619632"/>
                  </a:lnTo>
                  <a:lnTo>
                    <a:pt x="31750" y="670432"/>
                  </a:lnTo>
                  <a:lnTo>
                    <a:pt x="44450" y="670432"/>
                  </a:lnTo>
                  <a:lnTo>
                    <a:pt x="44450" y="619632"/>
                  </a:lnTo>
                  <a:close/>
                </a:path>
                <a:path w="76200" h="937260">
                  <a:moveTo>
                    <a:pt x="44450" y="530732"/>
                  </a:moveTo>
                  <a:lnTo>
                    <a:pt x="31750" y="530732"/>
                  </a:lnTo>
                  <a:lnTo>
                    <a:pt x="31750" y="581532"/>
                  </a:lnTo>
                  <a:lnTo>
                    <a:pt x="44450" y="581532"/>
                  </a:lnTo>
                  <a:lnTo>
                    <a:pt x="44450" y="530732"/>
                  </a:lnTo>
                  <a:close/>
                </a:path>
                <a:path w="76200" h="937260">
                  <a:moveTo>
                    <a:pt x="44450" y="441832"/>
                  </a:moveTo>
                  <a:lnTo>
                    <a:pt x="31750" y="441832"/>
                  </a:lnTo>
                  <a:lnTo>
                    <a:pt x="31750" y="492632"/>
                  </a:lnTo>
                  <a:lnTo>
                    <a:pt x="44450" y="492632"/>
                  </a:lnTo>
                  <a:lnTo>
                    <a:pt x="44450" y="441832"/>
                  </a:lnTo>
                  <a:close/>
                </a:path>
                <a:path w="76200" h="937260">
                  <a:moveTo>
                    <a:pt x="44450" y="352932"/>
                  </a:moveTo>
                  <a:lnTo>
                    <a:pt x="31750" y="352932"/>
                  </a:lnTo>
                  <a:lnTo>
                    <a:pt x="31750" y="403732"/>
                  </a:lnTo>
                  <a:lnTo>
                    <a:pt x="44450" y="403732"/>
                  </a:lnTo>
                  <a:lnTo>
                    <a:pt x="44450" y="352932"/>
                  </a:lnTo>
                  <a:close/>
                </a:path>
                <a:path w="76200" h="937260">
                  <a:moveTo>
                    <a:pt x="44450" y="264032"/>
                  </a:moveTo>
                  <a:lnTo>
                    <a:pt x="31750" y="264032"/>
                  </a:lnTo>
                  <a:lnTo>
                    <a:pt x="31750" y="314832"/>
                  </a:lnTo>
                  <a:lnTo>
                    <a:pt x="44450" y="314832"/>
                  </a:lnTo>
                  <a:lnTo>
                    <a:pt x="44450" y="264032"/>
                  </a:lnTo>
                  <a:close/>
                </a:path>
                <a:path w="76200" h="937260">
                  <a:moveTo>
                    <a:pt x="44450" y="175132"/>
                  </a:moveTo>
                  <a:lnTo>
                    <a:pt x="31750" y="175132"/>
                  </a:lnTo>
                  <a:lnTo>
                    <a:pt x="31750" y="225932"/>
                  </a:lnTo>
                  <a:lnTo>
                    <a:pt x="44450" y="225932"/>
                  </a:lnTo>
                  <a:lnTo>
                    <a:pt x="44450" y="175132"/>
                  </a:lnTo>
                  <a:close/>
                </a:path>
                <a:path w="76200" h="937260">
                  <a:moveTo>
                    <a:pt x="44450" y="86232"/>
                  </a:moveTo>
                  <a:lnTo>
                    <a:pt x="31750" y="86232"/>
                  </a:lnTo>
                  <a:lnTo>
                    <a:pt x="31750" y="137032"/>
                  </a:lnTo>
                  <a:lnTo>
                    <a:pt x="44450" y="137032"/>
                  </a:lnTo>
                  <a:lnTo>
                    <a:pt x="44450" y="86232"/>
                  </a:lnTo>
                  <a:close/>
                </a:path>
                <a:path w="76200" h="93726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180" y="48132"/>
                  </a:lnTo>
                  <a:lnTo>
                    <a:pt x="31750" y="48132"/>
                  </a:lnTo>
                  <a:lnTo>
                    <a:pt x="31750" y="38100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76200" h="937260">
                  <a:moveTo>
                    <a:pt x="44450" y="38100"/>
                  </a:moveTo>
                  <a:lnTo>
                    <a:pt x="31750" y="38100"/>
                  </a:lnTo>
                  <a:lnTo>
                    <a:pt x="31750" y="48132"/>
                  </a:lnTo>
                  <a:lnTo>
                    <a:pt x="44450" y="48132"/>
                  </a:lnTo>
                  <a:lnTo>
                    <a:pt x="44450" y="38100"/>
                  </a:lnTo>
                  <a:close/>
                </a:path>
                <a:path w="76200" h="937260">
                  <a:moveTo>
                    <a:pt x="76200" y="38100"/>
                  </a:moveTo>
                  <a:lnTo>
                    <a:pt x="44450" y="38100"/>
                  </a:lnTo>
                  <a:lnTo>
                    <a:pt x="44450" y="48132"/>
                  </a:lnTo>
                  <a:lnTo>
                    <a:pt x="74180" y="48132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29584" y="2414016"/>
              <a:ext cx="1152525" cy="1152525"/>
            </a:xfrm>
            <a:custGeom>
              <a:avLst/>
              <a:gdLst/>
              <a:ahLst/>
              <a:cxnLst/>
              <a:rect l="l" t="t" r="r" b="b"/>
              <a:pathLst>
                <a:path w="1152525" h="1152525">
                  <a:moveTo>
                    <a:pt x="576071" y="0"/>
                  </a:moveTo>
                  <a:lnTo>
                    <a:pt x="528827" y="1909"/>
                  </a:lnTo>
                  <a:lnTo>
                    <a:pt x="482635" y="7540"/>
                  </a:lnTo>
                  <a:lnTo>
                    <a:pt x="437641" y="16743"/>
                  </a:lnTo>
                  <a:lnTo>
                    <a:pt x="393996" y="29370"/>
                  </a:lnTo>
                  <a:lnTo>
                    <a:pt x="351847" y="45273"/>
                  </a:lnTo>
                  <a:lnTo>
                    <a:pt x="311342" y="64304"/>
                  </a:lnTo>
                  <a:lnTo>
                    <a:pt x="272631" y="86313"/>
                  </a:lnTo>
                  <a:lnTo>
                    <a:pt x="235860" y="111154"/>
                  </a:lnTo>
                  <a:lnTo>
                    <a:pt x="201179" y="138677"/>
                  </a:lnTo>
                  <a:lnTo>
                    <a:pt x="168735" y="168735"/>
                  </a:lnTo>
                  <a:lnTo>
                    <a:pt x="138677" y="201179"/>
                  </a:lnTo>
                  <a:lnTo>
                    <a:pt x="111154" y="235860"/>
                  </a:lnTo>
                  <a:lnTo>
                    <a:pt x="86313" y="272631"/>
                  </a:lnTo>
                  <a:lnTo>
                    <a:pt x="64304" y="311342"/>
                  </a:lnTo>
                  <a:lnTo>
                    <a:pt x="45273" y="351847"/>
                  </a:lnTo>
                  <a:lnTo>
                    <a:pt x="29370" y="393996"/>
                  </a:lnTo>
                  <a:lnTo>
                    <a:pt x="16743" y="437641"/>
                  </a:lnTo>
                  <a:lnTo>
                    <a:pt x="7540" y="482635"/>
                  </a:lnTo>
                  <a:lnTo>
                    <a:pt x="1909" y="528827"/>
                  </a:lnTo>
                  <a:lnTo>
                    <a:pt x="0" y="576072"/>
                  </a:lnTo>
                  <a:lnTo>
                    <a:pt x="1909" y="623316"/>
                  </a:lnTo>
                  <a:lnTo>
                    <a:pt x="7540" y="669508"/>
                  </a:lnTo>
                  <a:lnTo>
                    <a:pt x="16743" y="714502"/>
                  </a:lnTo>
                  <a:lnTo>
                    <a:pt x="29370" y="758147"/>
                  </a:lnTo>
                  <a:lnTo>
                    <a:pt x="45273" y="800296"/>
                  </a:lnTo>
                  <a:lnTo>
                    <a:pt x="64304" y="840801"/>
                  </a:lnTo>
                  <a:lnTo>
                    <a:pt x="86313" y="879512"/>
                  </a:lnTo>
                  <a:lnTo>
                    <a:pt x="111154" y="916283"/>
                  </a:lnTo>
                  <a:lnTo>
                    <a:pt x="138677" y="950964"/>
                  </a:lnTo>
                  <a:lnTo>
                    <a:pt x="168735" y="983408"/>
                  </a:lnTo>
                  <a:lnTo>
                    <a:pt x="201179" y="1013466"/>
                  </a:lnTo>
                  <a:lnTo>
                    <a:pt x="235860" y="1040989"/>
                  </a:lnTo>
                  <a:lnTo>
                    <a:pt x="272631" y="1065830"/>
                  </a:lnTo>
                  <a:lnTo>
                    <a:pt x="311342" y="1087839"/>
                  </a:lnTo>
                  <a:lnTo>
                    <a:pt x="351847" y="1106870"/>
                  </a:lnTo>
                  <a:lnTo>
                    <a:pt x="393996" y="1122773"/>
                  </a:lnTo>
                  <a:lnTo>
                    <a:pt x="437641" y="1135400"/>
                  </a:lnTo>
                  <a:lnTo>
                    <a:pt x="482635" y="1144603"/>
                  </a:lnTo>
                  <a:lnTo>
                    <a:pt x="528827" y="1150234"/>
                  </a:lnTo>
                  <a:lnTo>
                    <a:pt x="576071" y="1152144"/>
                  </a:lnTo>
                  <a:lnTo>
                    <a:pt x="623316" y="1150234"/>
                  </a:lnTo>
                  <a:lnTo>
                    <a:pt x="669508" y="1144603"/>
                  </a:lnTo>
                  <a:lnTo>
                    <a:pt x="714502" y="1135400"/>
                  </a:lnTo>
                  <a:lnTo>
                    <a:pt x="758147" y="1122773"/>
                  </a:lnTo>
                  <a:lnTo>
                    <a:pt x="800296" y="1106870"/>
                  </a:lnTo>
                  <a:lnTo>
                    <a:pt x="840801" y="1087839"/>
                  </a:lnTo>
                  <a:lnTo>
                    <a:pt x="879512" y="1065830"/>
                  </a:lnTo>
                  <a:lnTo>
                    <a:pt x="916283" y="1040989"/>
                  </a:lnTo>
                  <a:lnTo>
                    <a:pt x="950964" y="1013466"/>
                  </a:lnTo>
                  <a:lnTo>
                    <a:pt x="983408" y="983408"/>
                  </a:lnTo>
                  <a:lnTo>
                    <a:pt x="1013466" y="950964"/>
                  </a:lnTo>
                  <a:lnTo>
                    <a:pt x="1040989" y="916283"/>
                  </a:lnTo>
                  <a:lnTo>
                    <a:pt x="1065830" y="879512"/>
                  </a:lnTo>
                  <a:lnTo>
                    <a:pt x="1087839" y="840801"/>
                  </a:lnTo>
                  <a:lnTo>
                    <a:pt x="1106870" y="800296"/>
                  </a:lnTo>
                  <a:lnTo>
                    <a:pt x="1122773" y="758147"/>
                  </a:lnTo>
                  <a:lnTo>
                    <a:pt x="1135400" y="714502"/>
                  </a:lnTo>
                  <a:lnTo>
                    <a:pt x="1144603" y="669508"/>
                  </a:lnTo>
                  <a:lnTo>
                    <a:pt x="1150234" y="623316"/>
                  </a:lnTo>
                  <a:lnTo>
                    <a:pt x="1152143" y="576072"/>
                  </a:lnTo>
                  <a:lnTo>
                    <a:pt x="1150234" y="528827"/>
                  </a:lnTo>
                  <a:lnTo>
                    <a:pt x="1144603" y="482635"/>
                  </a:lnTo>
                  <a:lnTo>
                    <a:pt x="1135400" y="437641"/>
                  </a:lnTo>
                  <a:lnTo>
                    <a:pt x="1122773" y="393996"/>
                  </a:lnTo>
                  <a:lnTo>
                    <a:pt x="1106870" y="351847"/>
                  </a:lnTo>
                  <a:lnTo>
                    <a:pt x="1087839" y="311342"/>
                  </a:lnTo>
                  <a:lnTo>
                    <a:pt x="1065830" y="272631"/>
                  </a:lnTo>
                  <a:lnTo>
                    <a:pt x="1040989" y="235860"/>
                  </a:lnTo>
                  <a:lnTo>
                    <a:pt x="1013466" y="201179"/>
                  </a:lnTo>
                  <a:lnTo>
                    <a:pt x="983408" y="168735"/>
                  </a:lnTo>
                  <a:lnTo>
                    <a:pt x="950964" y="138677"/>
                  </a:lnTo>
                  <a:lnTo>
                    <a:pt x="916283" y="111154"/>
                  </a:lnTo>
                  <a:lnTo>
                    <a:pt x="879512" y="86313"/>
                  </a:lnTo>
                  <a:lnTo>
                    <a:pt x="840801" y="64304"/>
                  </a:lnTo>
                  <a:lnTo>
                    <a:pt x="800296" y="45273"/>
                  </a:lnTo>
                  <a:lnTo>
                    <a:pt x="758147" y="29370"/>
                  </a:lnTo>
                  <a:lnTo>
                    <a:pt x="714502" y="16743"/>
                  </a:lnTo>
                  <a:lnTo>
                    <a:pt x="669508" y="7540"/>
                  </a:lnTo>
                  <a:lnTo>
                    <a:pt x="623316" y="1909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219606" y="1619757"/>
            <a:ext cx="8667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ainfra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e 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dirty="0" sz="14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"/>
                <a:cs typeface="Arial"/>
              </a:rPr>
              <a:t>PCs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1146" y="1619757"/>
            <a:ext cx="105156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EFAB00"/>
                </a:solidFill>
                <a:latin typeface="Arial"/>
                <a:cs typeface="Arial"/>
              </a:rPr>
              <a:t>Client</a:t>
            </a:r>
            <a:r>
              <a:rPr dirty="0" sz="1400" spc="-65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EFAB00"/>
                </a:solidFill>
                <a:latin typeface="Arial"/>
                <a:cs typeface="Arial"/>
              </a:rPr>
              <a:t>Server  </a:t>
            </a:r>
            <a:r>
              <a:rPr dirty="0" sz="1400">
                <a:solidFill>
                  <a:srgbClr val="EFAB00"/>
                </a:solidFill>
                <a:latin typeface="Arial"/>
                <a:cs typeface="Arial"/>
              </a:rPr>
              <a:t>&amp;</a:t>
            </a:r>
            <a:r>
              <a:rPr dirty="0" sz="1400" spc="-35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FAB00"/>
                </a:solidFill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1827" y="1619757"/>
            <a:ext cx="11125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Cloud,</a:t>
            </a:r>
            <a:r>
              <a:rPr dirty="0" sz="1400" spc="-110">
                <a:solidFill>
                  <a:srgbClr val="4FB81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Mobile  &amp; Big</a:t>
            </a:r>
            <a:r>
              <a:rPr dirty="0" sz="1400" spc="-55">
                <a:solidFill>
                  <a:srgbClr val="4FB81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FB81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54897" y="1619757"/>
            <a:ext cx="108394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4732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Intelligent  </a:t>
            </a:r>
            <a:r>
              <a:rPr dirty="0" sz="1400" spc="-10">
                <a:solidFill>
                  <a:srgbClr val="008FD2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ec</a:t>
            </a: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hnologi</a:t>
            </a:r>
            <a:r>
              <a:rPr dirty="0" sz="1400" spc="-20">
                <a:solidFill>
                  <a:srgbClr val="008FD2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89660" y="2174748"/>
            <a:ext cx="1152525" cy="1391920"/>
            <a:chOff x="1089660" y="2174748"/>
            <a:chExt cx="1152525" cy="1391920"/>
          </a:xfrm>
        </p:grpSpPr>
        <p:sp>
          <p:nvSpPr>
            <p:cNvPr id="28" name="object 28"/>
            <p:cNvSpPr/>
            <p:nvPr/>
          </p:nvSpPr>
          <p:spPr>
            <a:xfrm>
              <a:off x="1627632" y="2174748"/>
              <a:ext cx="76200" cy="937260"/>
            </a:xfrm>
            <a:custGeom>
              <a:avLst/>
              <a:gdLst/>
              <a:ahLst/>
              <a:cxnLst/>
              <a:rect l="l" t="t" r="r" b="b"/>
              <a:pathLst>
                <a:path w="76200" h="937260">
                  <a:moveTo>
                    <a:pt x="44450" y="886332"/>
                  </a:moveTo>
                  <a:lnTo>
                    <a:pt x="31750" y="886332"/>
                  </a:lnTo>
                  <a:lnTo>
                    <a:pt x="31750" y="937132"/>
                  </a:lnTo>
                  <a:lnTo>
                    <a:pt x="44450" y="937132"/>
                  </a:lnTo>
                  <a:lnTo>
                    <a:pt x="44450" y="886332"/>
                  </a:lnTo>
                  <a:close/>
                </a:path>
                <a:path w="76200" h="937260">
                  <a:moveTo>
                    <a:pt x="44450" y="797432"/>
                  </a:moveTo>
                  <a:lnTo>
                    <a:pt x="31750" y="797432"/>
                  </a:lnTo>
                  <a:lnTo>
                    <a:pt x="31750" y="848232"/>
                  </a:lnTo>
                  <a:lnTo>
                    <a:pt x="44450" y="848232"/>
                  </a:lnTo>
                  <a:lnTo>
                    <a:pt x="44450" y="797432"/>
                  </a:lnTo>
                  <a:close/>
                </a:path>
                <a:path w="76200" h="937260">
                  <a:moveTo>
                    <a:pt x="44450" y="708532"/>
                  </a:moveTo>
                  <a:lnTo>
                    <a:pt x="31750" y="708532"/>
                  </a:lnTo>
                  <a:lnTo>
                    <a:pt x="31750" y="759332"/>
                  </a:lnTo>
                  <a:lnTo>
                    <a:pt x="44450" y="759332"/>
                  </a:lnTo>
                  <a:lnTo>
                    <a:pt x="44450" y="708532"/>
                  </a:lnTo>
                  <a:close/>
                </a:path>
                <a:path w="76200" h="937260">
                  <a:moveTo>
                    <a:pt x="44450" y="619632"/>
                  </a:moveTo>
                  <a:lnTo>
                    <a:pt x="31750" y="619632"/>
                  </a:lnTo>
                  <a:lnTo>
                    <a:pt x="31750" y="670432"/>
                  </a:lnTo>
                  <a:lnTo>
                    <a:pt x="44450" y="670432"/>
                  </a:lnTo>
                  <a:lnTo>
                    <a:pt x="44450" y="619632"/>
                  </a:lnTo>
                  <a:close/>
                </a:path>
                <a:path w="76200" h="937260">
                  <a:moveTo>
                    <a:pt x="44450" y="530732"/>
                  </a:moveTo>
                  <a:lnTo>
                    <a:pt x="31750" y="530732"/>
                  </a:lnTo>
                  <a:lnTo>
                    <a:pt x="31750" y="581532"/>
                  </a:lnTo>
                  <a:lnTo>
                    <a:pt x="44450" y="581532"/>
                  </a:lnTo>
                  <a:lnTo>
                    <a:pt x="44450" y="530732"/>
                  </a:lnTo>
                  <a:close/>
                </a:path>
                <a:path w="76200" h="937260">
                  <a:moveTo>
                    <a:pt x="44450" y="441832"/>
                  </a:moveTo>
                  <a:lnTo>
                    <a:pt x="31750" y="441832"/>
                  </a:lnTo>
                  <a:lnTo>
                    <a:pt x="31750" y="492632"/>
                  </a:lnTo>
                  <a:lnTo>
                    <a:pt x="44450" y="492632"/>
                  </a:lnTo>
                  <a:lnTo>
                    <a:pt x="44450" y="441832"/>
                  </a:lnTo>
                  <a:close/>
                </a:path>
                <a:path w="76200" h="937260">
                  <a:moveTo>
                    <a:pt x="44450" y="352932"/>
                  </a:moveTo>
                  <a:lnTo>
                    <a:pt x="31750" y="352932"/>
                  </a:lnTo>
                  <a:lnTo>
                    <a:pt x="31750" y="403732"/>
                  </a:lnTo>
                  <a:lnTo>
                    <a:pt x="44450" y="403732"/>
                  </a:lnTo>
                  <a:lnTo>
                    <a:pt x="44450" y="352932"/>
                  </a:lnTo>
                  <a:close/>
                </a:path>
                <a:path w="76200" h="937260">
                  <a:moveTo>
                    <a:pt x="44450" y="264032"/>
                  </a:moveTo>
                  <a:lnTo>
                    <a:pt x="31750" y="264032"/>
                  </a:lnTo>
                  <a:lnTo>
                    <a:pt x="31750" y="314832"/>
                  </a:lnTo>
                  <a:lnTo>
                    <a:pt x="44450" y="314832"/>
                  </a:lnTo>
                  <a:lnTo>
                    <a:pt x="44450" y="264032"/>
                  </a:lnTo>
                  <a:close/>
                </a:path>
                <a:path w="76200" h="937260">
                  <a:moveTo>
                    <a:pt x="44450" y="175132"/>
                  </a:moveTo>
                  <a:lnTo>
                    <a:pt x="31750" y="175132"/>
                  </a:lnTo>
                  <a:lnTo>
                    <a:pt x="31750" y="225932"/>
                  </a:lnTo>
                  <a:lnTo>
                    <a:pt x="44450" y="225932"/>
                  </a:lnTo>
                  <a:lnTo>
                    <a:pt x="44450" y="175132"/>
                  </a:lnTo>
                  <a:close/>
                </a:path>
                <a:path w="76200" h="937260">
                  <a:moveTo>
                    <a:pt x="44450" y="86232"/>
                  </a:moveTo>
                  <a:lnTo>
                    <a:pt x="31750" y="86232"/>
                  </a:lnTo>
                  <a:lnTo>
                    <a:pt x="31750" y="137032"/>
                  </a:lnTo>
                  <a:lnTo>
                    <a:pt x="44450" y="137032"/>
                  </a:lnTo>
                  <a:lnTo>
                    <a:pt x="44450" y="86232"/>
                  </a:lnTo>
                  <a:close/>
                </a:path>
                <a:path w="76200" h="93726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180" y="48132"/>
                  </a:lnTo>
                  <a:lnTo>
                    <a:pt x="31750" y="48132"/>
                  </a:lnTo>
                  <a:lnTo>
                    <a:pt x="31750" y="38100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76200" h="937260">
                  <a:moveTo>
                    <a:pt x="44450" y="38100"/>
                  </a:moveTo>
                  <a:lnTo>
                    <a:pt x="31750" y="38100"/>
                  </a:lnTo>
                  <a:lnTo>
                    <a:pt x="31750" y="48132"/>
                  </a:lnTo>
                  <a:lnTo>
                    <a:pt x="44450" y="48132"/>
                  </a:lnTo>
                  <a:lnTo>
                    <a:pt x="44450" y="38100"/>
                  </a:lnTo>
                  <a:close/>
                </a:path>
                <a:path w="76200" h="937260">
                  <a:moveTo>
                    <a:pt x="76200" y="38100"/>
                  </a:moveTo>
                  <a:lnTo>
                    <a:pt x="44450" y="38100"/>
                  </a:lnTo>
                  <a:lnTo>
                    <a:pt x="44450" y="48132"/>
                  </a:lnTo>
                  <a:lnTo>
                    <a:pt x="74180" y="48132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89660" y="2414016"/>
              <a:ext cx="1152525" cy="1152525"/>
            </a:xfrm>
            <a:custGeom>
              <a:avLst/>
              <a:gdLst/>
              <a:ahLst/>
              <a:cxnLst/>
              <a:rect l="l" t="t" r="r" b="b"/>
              <a:pathLst>
                <a:path w="1152525" h="1152525">
                  <a:moveTo>
                    <a:pt x="576072" y="0"/>
                  </a:moveTo>
                  <a:lnTo>
                    <a:pt x="528827" y="1909"/>
                  </a:lnTo>
                  <a:lnTo>
                    <a:pt x="482635" y="7540"/>
                  </a:lnTo>
                  <a:lnTo>
                    <a:pt x="437641" y="16743"/>
                  </a:lnTo>
                  <a:lnTo>
                    <a:pt x="393996" y="29370"/>
                  </a:lnTo>
                  <a:lnTo>
                    <a:pt x="351847" y="45273"/>
                  </a:lnTo>
                  <a:lnTo>
                    <a:pt x="311342" y="64304"/>
                  </a:lnTo>
                  <a:lnTo>
                    <a:pt x="272631" y="86313"/>
                  </a:lnTo>
                  <a:lnTo>
                    <a:pt x="235860" y="111154"/>
                  </a:lnTo>
                  <a:lnTo>
                    <a:pt x="201179" y="138677"/>
                  </a:lnTo>
                  <a:lnTo>
                    <a:pt x="168735" y="168735"/>
                  </a:lnTo>
                  <a:lnTo>
                    <a:pt x="138677" y="201179"/>
                  </a:lnTo>
                  <a:lnTo>
                    <a:pt x="111154" y="235860"/>
                  </a:lnTo>
                  <a:lnTo>
                    <a:pt x="86313" y="272631"/>
                  </a:lnTo>
                  <a:lnTo>
                    <a:pt x="64304" y="311342"/>
                  </a:lnTo>
                  <a:lnTo>
                    <a:pt x="45273" y="351847"/>
                  </a:lnTo>
                  <a:lnTo>
                    <a:pt x="29370" y="393996"/>
                  </a:lnTo>
                  <a:lnTo>
                    <a:pt x="16743" y="437641"/>
                  </a:lnTo>
                  <a:lnTo>
                    <a:pt x="7540" y="482635"/>
                  </a:lnTo>
                  <a:lnTo>
                    <a:pt x="1909" y="528827"/>
                  </a:lnTo>
                  <a:lnTo>
                    <a:pt x="0" y="576072"/>
                  </a:lnTo>
                  <a:lnTo>
                    <a:pt x="1909" y="623316"/>
                  </a:lnTo>
                  <a:lnTo>
                    <a:pt x="7540" y="669508"/>
                  </a:lnTo>
                  <a:lnTo>
                    <a:pt x="16743" y="714502"/>
                  </a:lnTo>
                  <a:lnTo>
                    <a:pt x="29370" y="758147"/>
                  </a:lnTo>
                  <a:lnTo>
                    <a:pt x="45273" y="800296"/>
                  </a:lnTo>
                  <a:lnTo>
                    <a:pt x="64304" y="840801"/>
                  </a:lnTo>
                  <a:lnTo>
                    <a:pt x="86313" y="879512"/>
                  </a:lnTo>
                  <a:lnTo>
                    <a:pt x="111154" y="916283"/>
                  </a:lnTo>
                  <a:lnTo>
                    <a:pt x="138677" y="950964"/>
                  </a:lnTo>
                  <a:lnTo>
                    <a:pt x="168735" y="983408"/>
                  </a:lnTo>
                  <a:lnTo>
                    <a:pt x="201179" y="1013466"/>
                  </a:lnTo>
                  <a:lnTo>
                    <a:pt x="235860" y="1040989"/>
                  </a:lnTo>
                  <a:lnTo>
                    <a:pt x="272631" y="1065830"/>
                  </a:lnTo>
                  <a:lnTo>
                    <a:pt x="311342" y="1087839"/>
                  </a:lnTo>
                  <a:lnTo>
                    <a:pt x="351847" y="1106870"/>
                  </a:lnTo>
                  <a:lnTo>
                    <a:pt x="393996" y="1122773"/>
                  </a:lnTo>
                  <a:lnTo>
                    <a:pt x="437641" y="1135400"/>
                  </a:lnTo>
                  <a:lnTo>
                    <a:pt x="482635" y="1144603"/>
                  </a:lnTo>
                  <a:lnTo>
                    <a:pt x="528827" y="1150234"/>
                  </a:lnTo>
                  <a:lnTo>
                    <a:pt x="576072" y="1152144"/>
                  </a:lnTo>
                  <a:lnTo>
                    <a:pt x="623316" y="1150234"/>
                  </a:lnTo>
                  <a:lnTo>
                    <a:pt x="669508" y="1144603"/>
                  </a:lnTo>
                  <a:lnTo>
                    <a:pt x="714502" y="1135400"/>
                  </a:lnTo>
                  <a:lnTo>
                    <a:pt x="758147" y="1122773"/>
                  </a:lnTo>
                  <a:lnTo>
                    <a:pt x="800296" y="1106870"/>
                  </a:lnTo>
                  <a:lnTo>
                    <a:pt x="840801" y="1087839"/>
                  </a:lnTo>
                  <a:lnTo>
                    <a:pt x="879512" y="1065830"/>
                  </a:lnTo>
                  <a:lnTo>
                    <a:pt x="916283" y="1040989"/>
                  </a:lnTo>
                  <a:lnTo>
                    <a:pt x="950964" y="1013466"/>
                  </a:lnTo>
                  <a:lnTo>
                    <a:pt x="983408" y="983408"/>
                  </a:lnTo>
                  <a:lnTo>
                    <a:pt x="1013466" y="950964"/>
                  </a:lnTo>
                  <a:lnTo>
                    <a:pt x="1040989" y="916283"/>
                  </a:lnTo>
                  <a:lnTo>
                    <a:pt x="1065830" y="879512"/>
                  </a:lnTo>
                  <a:lnTo>
                    <a:pt x="1087839" y="840801"/>
                  </a:lnTo>
                  <a:lnTo>
                    <a:pt x="1106870" y="800296"/>
                  </a:lnTo>
                  <a:lnTo>
                    <a:pt x="1122773" y="758147"/>
                  </a:lnTo>
                  <a:lnTo>
                    <a:pt x="1135400" y="714502"/>
                  </a:lnTo>
                  <a:lnTo>
                    <a:pt x="1144603" y="669508"/>
                  </a:lnTo>
                  <a:lnTo>
                    <a:pt x="1150234" y="623316"/>
                  </a:lnTo>
                  <a:lnTo>
                    <a:pt x="1152144" y="576072"/>
                  </a:lnTo>
                  <a:lnTo>
                    <a:pt x="1150234" y="528827"/>
                  </a:lnTo>
                  <a:lnTo>
                    <a:pt x="1144603" y="482635"/>
                  </a:lnTo>
                  <a:lnTo>
                    <a:pt x="1135400" y="437641"/>
                  </a:lnTo>
                  <a:lnTo>
                    <a:pt x="1122773" y="393996"/>
                  </a:lnTo>
                  <a:lnTo>
                    <a:pt x="1106870" y="351847"/>
                  </a:lnTo>
                  <a:lnTo>
                    <a:pt x="1087839" y="311342"/>
                  </a:lnTo>
                  <a:lnTo>
                    <a:pt x="1065830" y="272631"/>
                  </a:lnTo>
                  <a:lnTo>
                    <a:pt x="1040989" y="235860"/>
                  </a:lnTo>
                  <a:lnTo>
                    <a:pt x="1013466" y="201179"/>
                  </a:lnTo>
                  <a:lnTo>
                    <a:pt x="983408" y="168735"/>
                  </a:lnTo>
                  <a:lnTo>
                    <a:pt x="950964" y="138677"/>
                  </a:lnTo>
                  <a:lnTo>
                    <a:pt x="916283" y="111154"/>
                  </a:lnTo>
                  <a:lnTo>
                    <a:pt x="879512" y="86313"/>
                  </a:lnTo>
                  <a:lnTo>
                    <a:pt x="840801" y="64304"/>
                  </a:lnTo>
                  <a:lnTo>
                    <a:pt x="800296" y="45273"/>
                  </a:lnTo>
                  <a:lnTo>
                    <a:pt x="758147" y="29370"/>
                  </a:lnTo>
                  <a:lnTo>
                    <a:pt x="714502" y="16743"/>
                  </a:lnTo>
                  <a:lnTo>
                    <a:pt x="669508" y="7540"/>
                  </a:lnTo>
                  <a:lnTo>
                    <a:pt x="623316" y="1909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84553" y="2855984"/>
              <a:ext cx="179832" cy="1800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091689" y="4518786"/>
            <a:ext cx="1517650" cy="159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0979" marR="210820" indent="-1905">
              <a:lnSpc>
                <a:spcPct val="100000"/>
              </a:lnSpc>
              <a:spcBef>
                <a:spcPts val="100"/>
              </a:spcBef>
            </a:pPr>
            <a:r>
              <a:rPr dirty="0" sz="1400" spc="-120">
                <a:latin typeface="Arial"/>
                <a:cs typeface="Arial"/>
              </a:rPr>
              <a:t>Transistors </a:t>
            </a:r>
            <a:r>
              <a:rPr dirty="0" sz="1400" spc="-170">
                <a:latin typeface="Arial"/>
                <a:cs typeface="Arial"/>
              </a:rPr>
              <a:t>&amp;  </a:t>
            </a:r>
            <a:r>
              <a:rPr dirty="0" sz="1400" spc="-105">
                <a:latin typeface="Arial"/>
                <a:cs typeface="Arial"/>
              </a:rPr>
              <a:t>silicon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114">
                <a:latin typeface="Arial"/>
                <a:cs typeface="Arial"/>
              </a:rPr>
              <a:t>revolution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107900"/>
              </a:lnSpc>
              <a:spcBef>
                <a:spcPts val="75"/>
              </a:spcBef>
            </a:pPr>
            <a:r>
              <a:rPr dirty="0" sz="1400" spc="-125">
                <a:latin typeface="Arial"/>
                <a:cs typeface="Arial"/>
              </a:rPr>
              <a:t>Large-scale </a:t>
            </a:r>
            <a:r>
              <a:rPr dirty="0" sz="1400" spc="-135">
                <a:latin typeface="Arial"/>
                <a:cs typeface="Arial"/>
              </a:rPr>
              <a:t>mainframe  computing </a:t>
            </a:r>
            <a:r>
              <a:rPr dirty="0" sz="1400" spc="-125">
                <a:latin typeface="Arial"/>
                <a:cs typeface="Arial"/>
              </a:rPr>
              <a:t>adoption  </a:t>
            </a:r>
            <a:r>
              <a:rPr dirty="0" sz="1400" spc="-145">
                <a:latin typeface="Arial"/>
                <a:cs typeface="Arial"/>
              </a:rPr>
              <a:t>Emergence </a:t>
            </a:r>
            <a:r>
              <a:rPr dirty="0" sz="1400" spc="-110">
                <a:latin typeface="Arial"/>
                <a:cs typeface="Arial"/>
              </a:rPr>
              <a:t>of </a:t>
            </a:r>
            <a:r>
              <a:rPr dirty="0" sz="1400" spc="-160">
                <a:latin typeface="Arial"/>
                <a:cs typeface="Arial"/>
              </a:rPr>
              <a:t>PCs  </a:t>
            </a:r>
            <a:r>
              <a:rPr dirty="0" sz="1400" spc="-120">
                <a:latin typeface="Arial"/>
                <a:cs typeface="Arial"/>
              </a:rPr>
              <a:t>Plant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100">
                <a:latin typeface="Arial"/>
                <a:cs typeface="Arial"/>
              </a:rPr>
              <a:t>floor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-125">
                <a:latin typeface="Arial"/>
                <a:cs typeface="Arial"/>
              </a:rPr>
              <a:t>automation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82288" y="4638294"/>
            <a:ext cx="1837689" cy="1356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89610" marR="118745">
              <a:lnSpc>
                <a:spcPct val="100000"/>
              </a:lnSpc>
              <a:spcBef>
                <a:spcPts val="100"/>
              </a:spcBef>
            </a:pPr>
            <a:r>
              <a:rPr dirty="0" sz="1400" spc="-140">
                <a:latin typeface="Arial"/>
                <a:cs typeface="Arial"/>
              </a:rPr>
              <a:t>Widespread </a:t>
            </a:r>
            <a:r>
              <a:rPr dirty="0" sz="1400" spc="-175">
                <a:latin typeface="Arial"/>
                <a:cs typeface="Arial"/>
              </a:rPr>
              <a:t>PC  </a:t>
            </a:r>
            <a:r>
              <a:rPr dirty="0" sz="1400" spc="-125">
                <a:latin typeface="Arial"/>
                <a:cs typeface="Arial"/>
              </a:rPr>
              <a:t>adoption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  <a:tabLst>
                <a:tab pos="363855" algn="l"/>
                <a:tab pos="562610" algn="l"/>
              </a:tabLst>
            </a:pPr>
            <a:r>
              <a:rPr dirty="0" u="dash" sz="1400" spc="-70"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dirty="0" u="dash" sz="1400" spc="-70"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	</a:t>
            </a:r>
            <a:r>
              <a:rPr dirty="0" sz="1400" spc="-70">
                <a:latin typeface="Arial"/>
                <a:cs typeface="Arial"/>
              </a:rPr>
              <a:t>	</a:t>
            </a:r>
            <a:r>
              <a:rPr dirty="0" sz="1400" spc="-140">
                <a:latin typeface="Arial"/>
                <a:cs typeface="Arial"/>
              </a:rPr>
              <a:t>Broadband</a:t>
            </a:r>
            <a:r>
              <a:rPr dirty="0" sz="1400" spc="-110">
                <a:latin typeface="Arial"/>
                <a:cs typeface="Arial"/>
              </a:rPr>
              <a:t> Internet</a:t>
            </a:r>
            <a:endParaRPr sz="1400">
              <a:latin typeface="Arial"/>
              <a:cs typeface="Arial"/>
            </a:endParaRPr>
          </a:p>
          <a:p>
            <a:pPr algn="ctr" marL="676275" marR="102870">
              <a:lnSpc>
                <a:spcPct val="100000"/>
              </a:lnSpc>
              <a:spcBef>
                <a:spcPts val="195"/>
              </a:spcBef>
            </a:pPr>
            <a:r>
              <a:rPr dirty="0" sz="1400" spc="-175">
                <a:latin typeface="Arial"/>
                <a:cs typeface="Arial"/>
              </a:rPr>
              <a:t>ERP </a:t>
            </a:r>
            <a:r>
              <a:rPr dirty="0" sz="1400" spc="-170">
                <a:latin typeface="Arial"/>
                <a:cs typeface="Arial"/>
              </a:rPr>
              <a:t>&amp; </a:t>
            </a:r>
            <a:r>
              <a:rPr dirty="0" sz="1400" spc="-130">
                <a:latin typeface="Arial"/>
                <a:cs typeface="Arial"/>
              </a:rPr>
              <a:t>business  process  </a:t>
            </a:r>
            <a:r>
              <a:rPr dirty="0" sz="1400" spc="-125">
                <a:latin typeface="Arial"/>
                <a:cs typeface="Arial"/>
              </a:rPr>
              <a:t>technologies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42023" y="4732146"/>
            <a:ext cx="1851660" cy="116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12445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Arial"/>
                <a:cs typeface="Arial"/>
              </a:rPr>
              <a:t>Mobile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170">
                <a:latin typeface="Arial"/>
                <a:cs typeface="Arial"/>
              </a:rPr>
              <a:t>&amp;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344805" algn="l"/>
                <a:tab pos="512445" algn="l"/>
              </a:tabLst>
            </a:pPr>
            <a:r>
              <a:rPr dirty="0" u="dash" sz="1400" spc="-70">
                <a:uFill>
                  <a:solidFill>
                    <a:srgbClr val="4FB81C"/>
                  </a:solidFill>
                </a:uFill>
                <a:latin typeface="Arial"/>
                <a:cs typeface="Arial"/>
              </a:rPr>
              <a:t> </a:t>
            </a:r>
            <a:r>
              <a:rPr dirty="0" u="dash" sz="1400" spc="-70">
                <a:uFill>
                  <a:solidFill>
                    <a:srgbClr val="4FB81C"/>
                  </a:solidFill>
                </a:uFill>
                <a:latin typeface="Arial"/>
                <a:cs typeface="Arial"/>
              </a:rPr>
              <a:t>	</a:t>
            </a:r>
            <a:r>
              <a:rPr dirty="0" sz="1400" spc="-70">
                <a:latin typeface="Arial"/>
                <a:cs typeface="Arial"/>
              </a:rPr>
              <a:t>	</a:t>
            </a:r>
            <a:r>
              <a:rPr dirty="0" sz="1400" spc="-140">
                <a:latin typeface="Arial"/>
                <a:cs typeface="Arial"/>
              </a:rPr>
              <a:t>smartphone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114">
                <a:latin typeface="Arial"/>
                <a:cs typeface="Arial"/>
              </a:rPr>
              <a:t>ubiquity</a:t>
            </a:r>
            <a:endParaRPr sz="1400">
              <a:latin typeface="Arial"/>
              <a:cs typeface="Arial"/>
            </a:endParaRPr>
          </a:p>
          <a:p>
            <a:pPr algn="ctr" marL="636270" marR="113030">
              <a:lnSpc>
                <a:spcPct val="111900"/>
              </a:lnSpc>
            </a:pPr>
            <a:r>
              <a:rPr dirty="0" sz="1400" spc="-135">
                <a:latin typeface="Arial"/>
                <a:cs typeface="Arial"/>
              </a:rPr>
              <a:t>Cloud computing  </a:t>
            </a:r>
            <a:r>
              <a:rPr dirty="0" sz="1400" spc="-120">
                <a:latin typeface="Arial"/>
                <a:cs typeface="Arial"/>
              </a:rPr>
              <a:t>Social </a:t>
            </a:r>
            <a:r>
              <a:rPr dirty="0" sz="1400" spc="-130">
                <a:latin typeface="Arial"/>
                <a:cs typeface="Arial"/>
              </a:rPr>
              <a:t>networks  </a:t>
            </a:r>
            <a:r>
              <a:rPr dirty="0" sz="1400" spc="-120">
                <a:latin typeface="Arial"/>
                <a:cs typeface="Arial"/>
              </a:rPr>
              <a:t>Big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135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71280" y="4744973"/>
            <a:ext cx="1844039" cy="114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2065">
              <a:lnSpc>
                <a:spcPct val="100000"/>
              </a:lnSpc>
              <a:spcBef>
                <a:spcPts val="100"/>
              </a:spcBef>
            </a:pPr>
            <a:r>
              <a:rPr dirty="0" sz="1400" spc="-140">
                <a:latin typeface="Arial"/>
                <a:cs typeface="Arial"/>
              </a:rPr>
              <a:t>Machine </a:t>
            </a:r>
            <a:r>
              <a:rPr dirty="0" sz="1400" spc="-114">
                <a:latin typeface="Arial"/>
                <a:cs typeface="Arial"/>
              </a:rPr>
              <a:t>learning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170">
                <a:latin typeface="Arial"/>
                <a:cs typeface="Arial"/>
              </a:rPr>
              <a:t>&amp;</a:t>
            </a: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  <a:tabLst>
                <a:tab pos="362585" algn="l"/>
                <a:tab pos="555625" algn="l"/>
              </a:tabLst>
            </a:pPr>
            <a:r>
              <a:rPr dirty="0" u="dash" sz="1400" spc="-70">
                <a:uFill>
                  <a:solidFill>
                    <a:srgbClr val="008FD2"/>
                  </a:solidFill>
                </a:uFill>
                <a:latin typeface="Arial"/>
                <a:cs typeface="Arial"/>
              </a:rPr>
              <a:t> </a:t>
            </a:r>
            <a:r>
              <a:rPr dirty="0" u="dash" sz="1400" spc="-70">
                <a:uFill>
                  <a:solidFill>
                    <a:srgbClr val="008FD2"/>
                  </a:solidFill>
                </a:uFill>
                <a:latin typeface="Arial"/>
                <a:cs typeface="Arial"/>
              </a:rPr>
              <a:t>	</a:t>
            </a:r>
            <a:r>
              <a:rPr dirty="0" sz="1400" spc="-70">
                <a:latin typeface="Arial"/>
                <a:cs typeface="Arial"/>
              </a:rPr>
              <a:t>	</a:t>
            </a:r>
            <a:r>
              <a:rPr dirty="0" sz="1400" spc="-90">
                <a:latin typeface="Arial"/>
                <a:cs typeface="Arial"/>
              </a:rPr>
              <a:t>artificial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110"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  <a:p>
            <a:pPr algn="ctr" marL="669290" marR="105410">
              <a:lnSpc>
                <a:spcPct val="105700"/>
              </a:lnSpc>
              <a:spcBef>
                <a:spcPts val="105"/>
              </a:spcBef>
            </a:pPr>
            <a:r>
              <a:rPr dirty="0" sz="1400" spc="-120">
                <a:latin typeface="Arial"/>
                <a:cs typeface="Arial"/>
              </a:rPr>
              <a:t>IoT </a:t>
            </a:r>
            <a:r>
              <a:rPr dirty="0" sz="1400" spc="-170">
                <a:latin typeface="Arial"/>
                <a:cs typeface="Arial"/>
              </a:rPr>
              <a:t>&amp; </a:t>
            </a:r>
            <a:r>
              <a:rPr dirty="0" sz="1400" spc="-110">
                <a:latin typeface="Arial"/>
                <a:cs typeface="Arial"/>
              </a:rPr>
              <a:t>distributed  </a:t>
            </a:r>
            <a:r>
              <a:rPr dirty="0" sz="1400" spc="-135">
                <a:latin typeface="Arial"/>
                <a:cs typeface="Arial"/>
              </a:rPr>
              <a:t>computing  </a:t>
            </a:r>
            <a:r>
              <a:rPr dirty="0" sz="1400" spc="-130">
                <a:latin typeface="Arial"/>
                <a:cs typeface="Arial"/>
              </a:rPr>
              <a:t>Blockchain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59026" y="3711702"/>
            <a:ext cx="9277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Industrial  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Aut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dirty="0" sz="1400">
                <a:solidFill>
                  <a:srgbClr val="585858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90821" y="3711702"/>
            <a:ext cx="14401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EFAB00"/>
                </a:solidFill>
                <a:latin typeface="Arial"/>
                <a:cs typeface="Arial"/>
              </a:rPr>
              <a:t>Business</a:t>
            </a:r>
            <a:r>
              <a:rPr dirty="0" sz="1400" spc="-105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FAB00"/>
                </a:solidFill>
                <a:latin typeface="Arial"/>
                <a:cs typeface="Arial"/>
              </a:rPr>
              <a:t>Process  Automation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52081" y="3711702"/>
            <a:ext cx="12217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Digital  </a:t>
            </a:r>
            <a:r>
              <a:rPr dirty="0" sz="1400" spc="-10">
                <a:solidFill>
                  <a:srgbClr val="4FB81C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rans</a:t>
            </a: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f</a:t>
            </a: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o</a:t>
            </a:r>
            <a:r>
              <a:rPr dirty="0" sz="1400" spc="-15">
                <a:solidFill>
                  <a:srgbClr val="4FB81C"/>
                </a:solidFill>
                <a:latin typeface="Arial"/>
                <a:cs typeface="Arial"/>
              </a:rPr>
              <a:t>r</a:t>
            </a:r>
            <a:r>
              <a:rPr dirty="0" sz="1400" spc="-10">
                <a:solidFill>
                  <a:srgbClr val="4FB81C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4FB81C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4FB81C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77273" y="3711702"/>
            <a:ext cx="838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Intelligent  </a:t>
            </a: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Ent</a:t>
            </a: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erprise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83563" y="2407920"/>
            <a:ext cx="1164590" cy="2910840"/>
            <a:chOff x="1083563" y="2407920"/>
            <a:chExt cx="1164590" cy="2910840"/>
          </a:xfrm>
        </p:grpSpPr>
        <p:sp>
          <p:nvSpPr>
            <p:cNvPr id="40" name="object 40"/>
            <p:cNvSpPr/>
            <p:nvPr/>
          </p:nvSpPr>
          <p:spPr>
            <a:xfrm>
              <a:off x="1665731" y="3244596"/>
              <a:ext cx="325120" cy="2069464"/>
            </a:xfrm>
            <a:custGeom>
              <a:avLst/>
              <a:gdLst/>
              <a:ahLst/>
              <a:cxnLst/>
              <a:rect l="l" t="t" r="r" b="b"/>
              <a:pathLst>
                <a:path w="325119" h="2069464">
                  <a:moveTo>
                    <a:pt x="0" y="0"/>
                  </a:moveTo>
                  <a:lnTo>
                    <a:pt x="0" y="2069338"/>
                  </a:lnTo>
                  <a:lnTo>
                    <a:pt x="324866" y="2069338"/>
                  </a:lnTo>
                </a:path>
              </a:pathLst>
            </a:custGeom>
            <a:ln w="914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89659" y="2414016"/>
              <a:ext cx="1152525" cy="1152525"/>
            </a:xfrm>
            <a:custGeom>
              <a:avLst/>
              <a:gdLst/>
              <a:ahLst/>
              <a:cxnLst/>
              <a:rect l="l" t="t" r="r" b="b"/>
              <a:pathLst>
                <a:path w="1152525" h="1152525">
                  <a:moveTo>
                    <a:pt x="576072" y="1152144"/>
                  </a:moveTo>
                  <a:lnTo>
                    <a:pt x="528827" y="1150234"/>
                  </a:lnTo>
                  <a:lnTo>
                    <a:pt x="482635" y="1144603"/>
                  </a:lnTo>
                  <a:lnTo>
                    <a:pt x="437641" y="1135400"/>
                  </a:lnTo>
                  <a:lnTo>
                    <a:pt x="393996" y="1122773"/>
                  </a:lnTo>
                  <a:lnTo>
                    <a:pt x="351847" y="1106870"/>
                  </a:lnTo>
                  <a:lnTo>
                    <a:pt x="311342" y="1087839"/>
                  </a:lnTo>
                  <a:lnTo>
                    <a:pt x="272631" y="1065830"/>
                  </a:lnTo>
                  <a:lnTo>
                    <a:pt x="235860" y="1040989"/>
                  </a:lnTo>
                  <a:lnTo>
                    <a:pt x="201179" y="1013466"/>
                  </a:lnTo>
                  <a:lnTo>
                    <a:pt x="168735" y="983408"/>
                  </a:lnTo>
                  <a:lnTo>
                    <a:pt x="138677" y="950964"/>
                  </a:lnTo>
                  <a:lnTo>
                    <a:pt x="111154" y="916283"/>
                  </a:lnTo>
                  <a:lnTo>
                    <a:pt x="86313" y="879512"/>
                  </a:lnTo>
                  <a:lnTo>
                    <a:pt x="64304" y="840801"/>
                  </a:lnTo>
                  <a:lnTo>
                    <a:pt x="45273" y="800296"/>
                  </a:lnTo>
                  <a:lnTo>
                    <a:pt x="29370" y="758147"/>
                  </a:lnTo>
                  <a:lnTo>
                    <a:pt x="16743" y="714502"/>
                  </a:lnTo>
                  <a:lnTo>
                    <a:pt x="7540" y="669508"/>
                  </a:lnTo>
                  <a:lnTo>
                    <a:pt x="1909" y="623316"/>
                  </a:lnTo>
                  <a:lnTo>
                    <a:pt x="0" y="576072"/>
                  </a:lnTo>
                  <a:lnTo>
                    <a:pt x="1909" y="528827"/>
                  </a:lnTo>
                  <a:lnTo>
                    <a:pt x="7540" y="482635"/>
                  </a:lnTo>
                  <a:lnTo>
                    <a:pt x="16743" y="437641"/>
                  </a:lnTo>
                  <a:lnTo>
                    <a:pt x="29370" y="393996"/>
                  </a:lnTo>
                  <a:lnTo>
                    <a:pt x="45273" y="351847"/>
                  </a:lnTo>
                  <a:lnTo>
                    <a:pt x="64304" y="311342"/>
                  </a:lnTo>
                  <a:lnTo>
                    <a:pt x="86313" y="272631"/>
                  </a:lnTo>
                  <a:lnTo>
                    <a:pt x="111154" y="235860"/>
                  </a:lnTo>
                  <a:lnTo>
                    <a:pt x="138677" y="201179"/>
                  </a:lnTo>
                  <a:lnTo>
                    <a:pt x="168735" y="168735"/>
                  </a:lnTo>
                  <a:lnTo>
                    <a:pt x="201179" y="138677"/>
                  </a:lnTo>
                  <a:lnTo>
                    <a:pt x="235860" y="111154"/>
                  </a:lnTo>
                  <a:lnTo>
                    <a:pt x="272631" y="86313"/>
                  </a:lnTo>
                  <a:lnTo>
                    <a:pt x="311342" y="64304"/>
                  </a:lnTo>
                  <a:lnTo>
                    <a:pt x="351847" y="45273"/>
                  </a:lnTo>
                  <a:lnTo>
                    <a:pt x="393996" y="29370"/>
                  </a:lnTo>
                  <a:lnTo>
                    <a:pt x="437641" y="16743"/>
                  </a:lnTo>
                  <a:lnTo>
                    <a:pt x="482635" y="7540"/>
                  </a:lnTo>
                  <a:lnTo>
                    <a:pt x="528827" y="1909"/>
                  </a:lnTo>
                  <a:lnTo>
                    <a:pt x="576072" y="0"/>
                  </a:lnTo>
                  <a:lnTo>
                    <a:pt x="623316" y="1909"/>
                  </a:lnTo>
                  <a:lnTo>
                    <a:pt x="669508" y="7540"/>
                  </a:lnTo>
                  <a:lnTo>
                    <a:pt x="714502" y="16743"/>
                  </a:lnTo>
                  <a:lnTo>
                    <a:pt x="758147" y="29370"/>
                  </a:lnTo>
                  <a:lnTo>
                    <a:pt x="800296" y="45273"/>
                  </a:lnTo>
                  <a:lnTo>
                    <a:pt x="840801" y="64304"/>
                  </a:lnTo>
                  <a:lnTo>
                    <a:pt x="879512" y="86313"/>
                  </a:lnTo>
                  <a:lnTo>
                    <a:pt x="916283" y="111154"/>
                  </a:lnTo>
                  <a:lnTo>
                    <a:pt x="950964" y="138677"/>
                  </a:lnTo>
                  <a:lnTo>
                    <a:pt x="983408" y="168735"/>
                  </a:lnTo>
                  <a:lnTo>
                    <a:pt x="1013466" y="201179"/>
                  </a:lnTo>
                  <a:lnTo>
                    <a:pt x="1040989" y="235860"/>
                  </a:lnTo>
                  <a:lnTo>
                    <a:pt x="1065830" y="272631"/>
                  </a:lnTo>
                  <a:lnTo>
                    <a:pt x="1087839" y="311342"/>
                  </a:lnTo>
                  <a:lnTo>
                    <a:pt x="1106870" y="351847"/>
                  </a:lnTo>
                  <a:lnTo>
                    <a:pt x="1122773" y="393996"/>
                  </a:lnTo>
                  <a:lnTo>
                    <a:pt x="1135400" y="437641"/>
                  </a:lnTo>
                  <a:lnTo>
                    <a:pt x="1144603" y="482635"/>
                  </a:lnTo>
                  <a:lnTo>
                    <a:pt x="1150234" y="528827"/>
                  </a:lnTo>
                  <a:lnTo>
                    <a:pt x="1152144" y="576072"/>
                  </a:lnTo>
                  <a:lnTo>
                    <a:pt x="1150234" y="623316"/>
                  </a:lnTo>
                  <a:lnTo>
                    <a:pt x="1144603" y="669508"/>
                  </a:lnTo>
                  <a:lnTo>
                    <a:pt x="1135400" y="714502"/>
                  </a:lnTo>
                  <a:lnTo>
                    <a:pt x="1122773" y="758147"/>
                  </a:lnTo>
                  <a:lnTo>
                    <a:pt x="1106870" y="800296"/>
                  </a:lnTo>
                  <a:lnTo>
                    <a:pt x="1087839" y="840801"/>
                  </a:lnTo>
                  <a:lnTo>
                    <a:pt x="1065830" y="879512"/>
                  </a:lnTo>
                  <a:lnTo>
                    <a:pt x="1040989" y="916283"/>
                  </a:lnTo>
                  <a:lnTo>
                    <a:pt x="1013466" y="950964"/>
                  </a:lnTo>
                  <a:lnTo>
                    <a:pt x="983408" y="983408"/>
                  </a:lnTo>
                  <a:lnTo>
                    <a:pt x="950964" y="1013466"/>
                  </a:lnTo>
                  <a:lnTo>
                    <a:pt x="916283" y="1040989"/>
                  </a:lnTo>
                  <a:lnTo>
                    <a:pt x="879512" y="1065830"/>
                  </a:lnTo>
                  <a:lnTo>
                    <a:pt x="840801" y="1087839"/>
                  </a:lnTo>
                  <a:lnTo>
                    <a:pt x="800296" y="1106870"/>
                  </a:lnTo>
                  <a:lnTo>
                    <a:pt x="758147" y="1122773"/>
                  </a:lnTo>
                  <a:lnTo>
                    <a:pt x="714502" y="1135400"/>
                  </a:lnTo>
                  <a:lnTo>
                    <a:pt x="669508" y="1144603"/>
                  </a:lnTo>
                  <a:lnTo>
                    <a:pt x="623316" y="1150234"/>
                  </a:lnTo>
                  <a:lnTo>
                    <a:pt x="576072" y="1152144"/>
                  </a:lnTo>
                  <a:close/>
                </a:path>
              </a:pathLst>
            </a:custGeom>
            <a:ln w="12192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311586" y="2581187"/>
              <a:ext cx="658495" cy="814069"/>
            </a:xfrm>
            <a:custGeom>
              <a:avLst/>
              <a:gdLst/>
              <a:ahLst/>
              <a:cxnLst/>
              <a:rect l="l" t="t" r="r" b="b"/>
              <a:pathLst>
                <a:path w="658494" h="814070">
                  <a:moveTo>
                    <a:pt x="114065" y="236422"/>
                  </a:moveTo>
                  <a:lnTo>
                    <a:pt x="72475" y="242879"/>
                  </a:lnTo>
                  <a:lnTo>
                    <a:pt x="36337" y="264529"/>
                  </a:lnTo>
                  <a:lnTo>
                    <a:pt x="10356" y="299680"/>
                  </a:lnTo>
                  <a:lnTo>
                    <a:pt x="0" y="342189"/>
                  </a:lnTo>
                  <a:lnTo>
                    <a:pt x="6467" y="383913"/>
                  </a:lnTo>
                  <a:lnTo>
                    <a:pt x="28055" y="420159"/>
                  </a:lnTo>
                  <a:lnTo>
                    <a:pt x="63061" y="446238"/>
                  </a:lnTo>
                  <a:lnTo>
                    <a:pt x="109670" y="456779"/>
                  </a:lnTo>
                  <a:lnTo>
                    <a:pt x="111702" y="456779"/>
                  </a:lnTo>
                  <a:lnTo>
                    <a:pt x="250386" y="592415"/>
                  </a:lnTo>
                  <a:lnTo>
                    <a:pt x="205632" y="621184"/>
                  </a:lnTo>
                  <a:lnTo>
                    <a:pt x="168992" y="658524"/>
                  </a:lnTo>
                  <a:lnTo>
                    <a:pt x="141508" y="702765"/>
                  </a:lnTo>
                  <a:lnTo>
                    <a:pt x="124223" y="752236"/>
                  </a:lnTo>
                  <a:lnTo>
                    <a:pt x="118179" y="805267"/>
                  </a:lnTo>
                  <a:lnTo>
                    <a:pt x="118179" y="813776"/>
                  </a:lnTo>
                  <a:lnTo>
                    <a:pt x="590873" y="813776"/>
                  </a:lnTo>
                  <a:lnTo>
                    <a:pt x="590873" y="805267"/>
                  </a:lnTo>
                  <a:lnTo>
                    <a:pt x="589934" y="796758"/>
                  </a:lnTo>
                  <a:lnTo>
                    <a:pt x="135070" y="796758"/>
                  </a:lnTo>
                  <a:lnTo>
                    <a:pt x="139525" y="752358"/>
                  </a:lnTo>
                  <a:lnTo>
                    <a:pt x="152304" y="711001"/>
                  </a:lnTo>
                  <a:lnTo>
                    <a:pt x="172528" y="673573"/>
                  </a:lnTo>
                  <a:lnTo>
                    <a:pt x="199316" y="640961"/>
                  </a:lnTo>
                  <a:lnTo>
                    <a:pt x="231790" y="614051"/>
                  </a:lnTo>
                  <a:lnTo>
                    <a:pt x="269069" y="593732"/>
                  </a:lnTo>
                  <a:lnTo>
                    <a:pt x="297747" y="584795"/>
                  </a:lnTo>
                  <a:lnTo>
                    <a:pt x="267150" y="584795"/>
                  </a:lnTo>
                  <a:lnTo>
                    <a:pt x="133292" y="454239"/>
                  </a:lnTo>
                  <a:lnTo>
                    <a:pt x="164445" y="442088"/>
                  </a:lnTo>
                  <a:lnTo>
                    <a:pt x="167352" y="439761"/>
                  </a:lnTo>
                  <a:lnTo>
                    <a:pt x="109670" y="439761"/>
                  </a:lnTo>
                  <a:lnTo>
                    <a:pt x="73572" y="432429"/>
                  </a:lnTo>
                  <a:lnTo>
                    <a:pt x="44059" y="412440"/>
                  </a:lnTo>
                  <a:lnTo>
                    <a:pt x="24141" y="382807"/>
                  </a:lnTo>
                  <a:lnTo>
                    <a:pt x="16833" y="346543"/>
                  </a:lnTo>
                  <a:lnTo>
                    <a:pt x="24141" y="310225"/>
                  </a:lnTo>
                  <a:lnTo>
                    <a:pt x="44059" y="280598"/>
                  </a:lnTo>
                  <a:lnTo>
                    <a:pt x="73572" y="260639"/>
                  </a:lnTo>
                  <a:lnTo>
                    <a:pt x="109670" y="253325"/>
                  </a:lnTo>
                  <a:lnTo>
                    <a:pt x="173670" y="253325"/>
                  </a:lnTo>
                  <a:lnTo>
                    <a:pt x="180125" y="246848"/>
                  </a:lnTo>
                  <a:lnTo>
                    <a:pt x="156406" y="246848"/>
                  </a:lnTo>
                  <a:lnTo>
                    <a:pt x="114065" y="236422"/>
                  </a:lnTo>
                  <a:close/>
                </a:path>
                <a:path w="658494" h="814070">
                  <a:moveTo>
                    <a:pt x="416359" y="576413"/>
                  </a:moveTo>
                  <a:lnTo>
                    <a:pt x="354526" y="576413"/>
                  </a:lnTo>
                  <a:lnTo>
                    <a:pt x="398741" y="580891"/>
                  </a:lnTo>
                  <a:lnTo>
                    <a:pt x="439929" y="593732"/>
                  </a:lnTo>
                  <a:lnTo>
                    <a:pt x="477206" y="614051"/>
                  </a:lnTo>
                  <a:lnTo>
                    <a:pt x="509688" y="640961"/>
                  </a:lnTo>
                  <a:lnTo>
                    <a:pt x="536491" y="673573"/>
                  </a:lnTo>
                  <a:lnTo>
                    <a:pt x="556730" y="711001"/>
                  </a:lnTo>
                  <a:lnTo>
                    <a:pt x="569522" y="752358"/>
                  </a:lnTo>
                  <a:lnTo>
                    <a:pt x="573982" y="796758"/>
                  </a:lnTo>
                  <a:lnTo>
                    <a:pt x="589934" y="796758"/>
                  </a:lnTo>
                  <a:lnTo>
                    <a:pt x="585148" y="753377"/>
                  </a:lnTo>
                  <a:lnTo>
                    <a:pt x="568505" y="704572"/>
                  </a:lnTo>
                  <a:lnTo>
                    <a:pt x="541742" y="660552"/>
                  </a:lnTo>
                  <a:lnTo>
                    <a:pt x="505656" y="623022"/>
                  </a:lnTo>
                  <a:lnTo>
                    <a:pt x="467805" y="585557"/>
                  </a:lnTo>
                  <a:lnTo>
                    <a:pt x="443807" y="585557"/>
                  </a:lnTo>
                  <a:lnTo>
                    <a:pt x="422213" y="577869"/>
                  </a:lnTo>
                  <a:lnTo>
                    <a:pt x="416359" y="576413"/>
                  </a:lnTo>
                  <a:close/>
                </a:path>
                <a:path w="658494" h="814070">
                  <a:moveTo>
                    <a:pt x="242368" y="362418"/>
                  </a:moveTo>
                  <a:lnTo>
                    <a:pt x="218255" y="362418"/>
                  </a:lnTo>
                  <a:lnTo>
                    <a:pt x="443807" y="585557"/>
                  </a:lnTo>
                  <a:lnTo>
                    <a:pt x="467805" y="585557"/>
                  </a:lnTo>
                  <a:lnTo>
                    <a:pt x="242368" y="362418"/>
                  </a:lnTo>
                  <a:close/>
                </a:path>
                <a:path w="658494" h="814070">
                  <a:moveTo>
                    <a:pt x="354526" y="567904"/>
                  </a:moveTo>
                  <a:lnTo>
                    <a:pt x="332122" y="568971"/>
                  </a:lnTo>
                  <a:lnTo>
                    <a:pt x="309981" y="572158"/>
                  </a:lnTo>
                  <a:lnTo>
                    <a:pt x="288268" y="577441"/>
                  </a:lnTo>
                  <a:lnTo>
                    <a:pt x="267150" y="584795"/>
                  </a:lnTo>
                  <a:lnTo>
                    <a:pt x="297747" y="584795"/>
                  </a:lnTo>
                  <a:lnTo>
                    <a:pt x="310274" y="580891"/>
                  </a:lnTo>
                  <a:lnTo>
                    <a:pt x="354526" y="576413"/>
                  </a:lnTo>
                  <a:lnTo>
                    <a:pt x="416359" y="576413"/>
                  </a:lnTo>
                  <a:lnTo>
                    <a:pt x="400024" y="572349"/>
                  </a:lnTo>
                  <a:lnTo>
                    <a:pt x="377406" y="569019"/>
                  </a:lnTo>
                  <a:lnTo>
                    <a:pt x="354526" y="567904"/>
                  </a:lnTo>
                  <a:close/>
                </a:path>
                <a:path w="658494" h="814070">
                  <a:moveTo>
                    <a:pt x="412027" y="180173"/>
                  </a:moveTo>
                  <a:lnTo>
                    <a:pt x="388308" y="180173"/>
                  </a:lnTo>
                  <a:lnTo>
                    <a:pt x="529913" y="322540"/>
                  </a:lnTo>
                  <a:lnTo>
                    <a:pt x="523292" y="365445"/>
                  </a:lnTo>
                  <a:lnTo>
                    <a:pt x="530069" y="406797"/>
                  </a:lnTo>
                  <a:lnTo>
                    <a:pt x="548832" y="443789"/>
                  </a:lnTo>
                  <a:lnTo>
                    <a:pt x="578165" y="473619"/>
                  </a:lnTo>
                  <a:lnTo>
                    <a:pt x="616654" y="493482"/>
                  </a:lnTo>
                  <a:lnTo>
                    <a:pt x="658310" y="500086"/>
                  </a:lnTo>
                  <a:lnTo>
                    <a:pt x="658310" y="483068"/>
                  </a:lnTo>
                  <a:lnTo>
                    <a:pt x="612370" y="473749"/>
                  </a:lnTo>
                  <a:lnTo>
                    <a:pt x="574823" y="448333"/>
                  </a:lnTo>
                  <a:lnTo>
                    <a:pt x="549493" y="410630"/>
                  </a:lnTo>
                  <a:lnTo>
                    <a:pt x="540200" y="364450"/>
                  </a:lnTo>
                  <a:lnTo>
                    <a:pt x="549493" y="318250"/>
                  </a:lnTo>
                  <a:lnTo>
                    <a:pt x="558119" y="305395"/>
                  </a:lnTo>
                  <a:lnTo>
                    <a:pt x="536771" y="305395"/>
                  </a:lnTo>
                  <a:lnTo>
                    <a:pt x="412027" y="180173"/>
                  </a:lnTo>
                  <a:close/>
                </a:path>
                <a:path w="658494" h="814070">
                  <a:moveTo>
                    <a:pt x="173670" y="253325"/>
                  </a:moveTo>
                  <a:lnTo>
                    <a:pt x="109670" y="253325"/>
                  </a:lnTo>
                  <a:lnTo>
                    <a:pt x="145841" y="260639"/>
                  </a:lnTo>
                  <a:lnTo>
                    <a:pt x="175392" y="280598"/>
                  </a:lnTo>
                  <a:lnTo>
                    <a:pt x="195324" y="310225"/>
                  </a:lnTo>
                  <a:lnTo>
                    <a:pt x="202634" y="346543"/>
                  </a:lnTo>
                  <a:lnTo>
                    <a:pt x="195324" y="382807"/>
                  </a:lnTo>
                  <a:lnTo>
                    <a:pt x="175392" y="412440"/>
                  </a:lnTo>
                  <a:lnTo>
                    <a:pt x="145841" y="432429"/>
                  </a:lnTo>
                  <a:lnTo>
                    <a:pt x="109670" y="439761"/>
                  </a:lnTo>
                  <a:lnTo>
                    <a:pt x="167352" y="439761"/>
                  </a:lnTo>
                  <a:lnTo>
                    <a:pt x="190013" y="421616"/>
                  </a:lnTo>
                  <a:lnTo>
                    <a:pt x="208462" y="394499"/>
                  </a:lnTo>
                  <a:lnTo>
                    <a:pt x="218255" y="362418"/>
                  </a:lnTo>
                  <a:lnTo>
                    <a:pt x="242368" y="362418"/>
                  </a:lnTo>
                  <a:lnTo>
                    <a:pt x="219144" y="339431"/>
                  </a:lnTo>
                  <a:lnTo>
                    <a:pt x="217719" y="327350"/>
                  </a:lnTo>
                  <a:lnTo>
                    <a:pt x="214985" y="315555"/>
                  </a:lnTo>
                  <a:lnTo>
                    <a:pt x="210964" y="304141"/>
                  </a:lnTo>
                  <a:lnTo>
                    <a:pt x="205682" y="293203"/>
                  </a:lnTo>
                  <a:lnTo>
                    <a:pt x="220095" y="278725"/>
                  </a:lnTo>
                  <a:lnTo>
                    <a:pt x="196157" y="278725"/>
                  </a:lnTo>
                  <a:lnTo>
                    <a:pt x="190682" y="272254"/>
                  </a:lnTo>
                  <a:lnTo>
                    <a:pt x="184743" y="266199"/>
                  </a:lnTo>
                  <a:lnTo>
                    <a:pt x="178351" y="260598"/>
                  </a:lnTo>
                  <a:lnTo>
                    <a:pt x="171519" y="255484"/>
                  </a:lnTo>
                  <a:lnTo>
                    <a:pt x="173670" y="253325"/>
                  </a:lnTo>
                  <a:close/>
                </a:path>
                <a:path w="658494" h="814070">
                  <a:moveTo>
                    <a:pt x="452893" y="149312"/>
                  </a:moveTo>
                  <a:lnTo>
                    <a:pt x="429075" y="149312"/>
                  </a:lnTo>
                  <a:lnTo>
                    <a:pt x="555694" y="276439"/>
                  </a:lnTo>
                  <a:lnTo>
                    <a:pt x="550291" y="283249"/>
                  </a:lnTo>
                  <a:lnTo>
                    <a:pt x="545328" y="290345"/>
                  </a:lnTo>
                  <a:lnTo>
                    <a:pt x="540817" y="297727"/>
                  </a:lnTo>
                  <a:lnTo>
                    <a:pt x="536771" y="305395"/>
                  </a:lnTo>
                  <a:lnTo>
                    <a:pt x="558119" y="305395"/>
                  </a:lnTo>
                  <a:lnTo>
                    <a:pt x="574823" y="280503"/>
                  </a:lnTo>
                  <a:lnTo>
                    <a:pt x="598797" y="264247"/>
                  </a:lnTo>
                  <a:lnTo>
                    <a:pt x="567378" y="264247"/>
                  </a:lnTo>
                  <a:lnTo>
                    <a:pt x="452893" y="149312"/>
                  </a:lnTo>
                  <a:close/>
                </a:path>
                <a:path w="658494" h="814070">
                  <a:moveTo>
                    <a:pt x="301345" y="147153"/>
                  </a:moveTo>
                  <a:lnTo>
                    <a:pt x="279469" y="147153"/>
                  </a:lnTo>
                  <a:lnTo>
                    <a:pt x="284706" y="153862"/>
                  </a:lnTo>
                  <a:lnTo>
                    <a:pt x="290502" y="160059"/>
                  </a:lnTo>
                  <a:lnTo>
                    <a:pt x="296846" y="165709"/>
                  </a:lnTo>
                  <a:lnTo>
                    <a:pt x="303726" y="170775"/>
                  </a:lnTo>
                  <a:lnTo>
                    <a:pt x="196157" y="278725"/>
                  </a:lnTo>
                  <a:lnTo>
                    <a:pt x="220095" y="278725"/>
                  </a:lnTo>
                  <a:lnTo>
                    <a:pt x="319220" y="179157"/>
                  </a:lnTo>
                  <a:lnTo>
                    <a:pt x="411015" y="179157"/>
                  </a:lnTo>
                  <a:lnTo>
                    <a:pt x="404183" y="172299"/>
                  </a:lnTo>
                  <a:lnTo>
                    <a:pt x="408191" y="169505"/>
                  </a:lnTo>
                  <a:lnTo>
                    <a:pt x="355034" y="169505"/>
                  </a:lnTo>
                  <a:lnTo>
                    <a:pt x="325487" y="163508"/>
                  </a:lnTo>
                  <a:lnTo>
                    <a:pt x="301345" y="147153"/>
                  </a:lnTo>
                  <a:close/>
                </a:path>
                <a:path w="658494" h="814070">
                  <a:moveTo>
                    <a:pt x="658310" y="228814"/>
                  </a:moveTo>
                  <a:lnTo>
                    <a:pt x="633404" y="231136"/>
                  </a:lnTo>
                  <a:lnTo>
                    <a:pt x="609558" y="237958"/>
                  </a:lnTo>
                  <a:lnTo>
                    <a:pt x="587355" y="249066"/>
                  </a:lnTo>
                  <a:lnTo>
                    <a:pt x="567378" y="264247"/>
                  </a:lnTo>
                  <a:lnTo>
                    <a:pt x="598797" y="264247"/>
                  </a:lnTo>
                  <a:lnTo>
                    <a:pt x="612370" y="255043"/>
                  </a:lnTo>
                  <a:lnTo>
                    <a:pt x="658310" y="245705"/>
                  </a:lnTo>
                  <a:lnTo>
                    <a:pt x="658310" y="228814"/>
                  </a:lnTo>
                  <a:close/>
                </a:path>
                <a:path w="658494" h="814070">
                  <a:moveTo>
                    <a:pt x="360681" y="0"/>
                  </a:moveTo>
                  <a:lnTo>
                    <a:pt x="294475" y="22399"/>
                  </a:lnTo>
                  <a:lnTo>
                    <a:pt x="264777" y="71264"/>
                  </a:lnTo>
                  <a:lnTo>
                    <a:pt x="262229" y="91701"/>
                  </a:lnTo>
                  <a:lnTo>
                    <a:pt x="264205" y="112210"/>
                  </a:lnTo>
                  <a:lnTo>
                    <a:pt x="270706" y="132040"/>
                  </a:lnTo>
                  <a:lnTo>
                    <a:pt x="156406" y="246848"/>
                  </a:lnTo>
                  <a:lnTo>
                    <a:pt x="180125" y="246848"/>
                  </a:lnTo>
                  <a:lnTo>
                    <a:pt x="279469" y="147153"/>
                  </a:lnTo>
                  <a:lnTo>
                    <a:pt x="301345" y="147153"/>
                  </a:lnTo>
                  <a:lnTo>
                    <a:pt x="285061" y="122892"/>
                  </a:lnTo>
                  <a:lnTo>
                    <a:pt x="279088" y="93178"/>
                  </a:lnTo>
                  <a:lnTo>
                    <a:pt x="285061" y="63464"/>
                  </a:lnTo>
                  <a:lnTo>
                    <a:pt x="301345" y="39203"/>
                  </a:lnTo>
                  <a:lnTo>
                    <a:pt x="325487" y="22848"/>
                  </a:lnTo>
                  <a:lnTo>
                    <a:pt x="355034" y="16851"/>
                  </a:lnTo>
                  <a:lnTo>
                    <a:pt x="405620" y="16851"/>
                  </a:lnTo>
                  <a:lnTo>
                    <a:pt x="396309" y="9612"/>
                  </a:lnTo>
                  <a:lnTo>
                    <a:pt x="360681" y="0"/>
                  </a:lnTo>
                  <a:close/>
                </a:path>
                <a:path w="658494" h="814070">
                  <a:moveTo>
                    <a:pt x="411015" y="179157"/>
                  </a:moveTo>
                  <a:lnTo>
                    <a:pt x="319220" y="179157"/>
                  </a:lnTo>
                  <a:lnTo>
                    <a:pt x="336141" y="184441"/>
                  </a:lnTo>
                  <a:lnTo>
                    <a:pt x="353621" y="186380"/>
                  </a:lnTo>
                  <a:lnTo>
                    <a:pt x="371173" y="184961"/>
                  </a:lnTo>
                  <a:lnTo>
                    <a:pt x="388308" y="180173"/>
                  </a:lnTo>
                  <a:lnTo>
                    <a:pt x="412027" y="180173"/>
                  </a:lnTo>
                  <a:lnTo>
                    <a:pt x="411015" y="179157"/>
                  </a:lnTo>
                  <a:close/>
                </a:path>
                <a:path w="658494" h="814070">
                  <a:moveTo>
                    <a:pt x="405620" y="16851"/>
                  </a:moveTo>
                  <a:lnTo>
                    <a:pt x="355034" y="16851"/>
                  </a:lnTo>
                  <a:lnTo>
                    <a:pt x="384581" y="22848"/>
                  </a:lnTo>
                  <a:lnTo>
                    <a:pt x="408723" y="39203"/>
                  </a:lnTo>
                  <a:lnTo>
                    <a:pt x="425007" y="63464"/>
                  </a:lnTo>
                  <a:lnTo>
                    <a:pt x="430980" y="93178"/>
                  </a:lnTo>
                  <a:lnTo>
                    <a:pt x="425007" y="122892"/>
                  </a:lnTo>
                  <a:lnTo>
                    <a:pt x="408723" y="147153"/>
                  </a:lnTo>
                  <a:lnTo>
                    <a:pt x="384581" y="163508"/>
                  </a:lnTo>
                  <a:lnTo>
                    <a:pt x="355034" y="169505"/>
                  </a:lnTo>
                  <a:lnTo>
                    <a:pt x="408191" y="169505"/>
                  </a:lnTo>
                  <a:lnTo>
                    <a:pt x="411180" y="167421"/>
                  </a:lnTo>
                  <a:lnTo>
                    <a:pt x="417677" y="161948"/>
                  </a:lnTo>
                  <a:lnTo>
                    <a:pt x="423650" y="155904"/>
                  </a:lnTo>
                  <a:lnTo>
                    <a:pt x="429075" y="149312"/>
                  </a:lnTo>
                  <a:lnTo>
                    <a:pt x="452893" y="149312"/>
                  </a:lnTo>
                  <a:lnTo>
                    <a:pt x="438219" y="134580"/>
                  </a:lnTo>
                  <a:lnTo>
                    <a:pt x="447780" y="98766"/>
                  </a:lnTo>
                  <a:lnTo>
                    <a:pt x="443077" y="63333"/>
                  </a:lnTo>
                  <a:lnTo>
                    <a:pt x="425467" y="32281"/>
                  </a:lnTo>
                  <a:lnTo>
                    <a:pt x="405620" y="16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8415528" y="2174748"/>
            <a:ext cx="1164590" cy="1397635"/>
            <a:chOff x="8415528" y="2174748"/>
            <a:chExt cx="1164590" cy="1397635"/>
          </a:xfrm>
        </p:grpSpPr>
        <p:sp>
          <p:nvSpPr>
            <p:cNvPr id="44" name="object 44"/>
            <p:cNvSpPr/>
            <p:nvPr/>
          </p:nvSpPr>
          <p:spPr>
            <a:xfrm>
              <a:off x="8950452" y="2174748"/>
              <a:ext cx="76200" cy="937260"/>
            </a:xfrm>
            <a:custGeom>
              <a:avLst/>
              <a:gdLst/>
              <a:ahLst/>
              <a:cxnLst/>
              <a:rect l="l" t="t" r="r" b="b"/>
              <a:pathLst>
                <a:path w="76200" h="937260">
                  <a:moveTo>
                    <a:pt x="44450" y="886332"/>
                  </a:moveTo>
                  <a:lnTo>
                    <a:pt x="31750" y="886332"/>
                  </a:lnTo>
                  <a:lnTo>
                    <a:pt x="31750" y="937132"/>
                  </a:lnTo>
                  <a:lnTo>
                    <a:pt x="44450" y="937132"/>
                  </a:lnTo>
                  <a:lnTo>
                    <a:pt x="44450" y="886332"/>
                  </a:lnTo>
                  <a:close/>
                </a:path>
                <a:path w="76200" h="937260">
                  <a:moveTo>
                    <a:pt x="44450" y="797432"/>
                  </a:moveTo>
                  <a:lnTo>
                    <a:pt x="31750" y="797432"/>
                  </a:lnTo>
                  <a:lnTo>
                    <a:pt x="31750" y="848232"/>
                  </a:lnTo>
                  <a:lnTo>
                    <a:pt x="44450" y="848232"/>
                  </a:lnTo>
                  <a:lnTo>
                    <a:pt x="44450" y="797432"/>
                  </a:lnTo>
                  <a:close/>
                </a:path>
                <a:path w="76200" h="937260">
                  <a:moveTo>
                    <a:pt x="44450" y="708532"/>
                  </a:moveTo>
                  <a:lnTo>
                    <a:pt x="31750" y="708532"/>
                  </a:lnTo>
                  <a:lnTo>
                    <a:pt x="31750" y="759332"/>
                  </a:lnTo>
                  <a:lnTo>
                    <a:pt x="44450" y="759332"/>
                  </a:lnTo>
                  <a:lnTo>
                    <a:pt x="44450" y="708532"/>
                  </a:lnTo>
                  <a:close/>
                </a:path>
                <a:path w="76200" h="937260">
                  <a:moveTo>
                    <a:pt x="44450" y="619632"/>
                  </a:moveTo>
                  <a:lnTo>
                    <a:pt x="31750" y="619632"/>
                  </a:lnTo>
                  <a:lnTo>
                    <a:pt x="31750" y="670432"/>
                  </a:lnTo>
                  <a:lnTo>
                    <a:pt x="44450" y="670432"/>
                  </a:lnTo>
                  <a:lnTo>
                    <a:pt x="44450" y="619632"/>
                  </a:lnTo>
                  <a:close/>
                </a:path>
                <a:path w="76200" h="937260">
                  <a:moveTo>
                    <a:pt x="44450" y="530732"/>
                  </a:moveTo>
                  <a:lnTo>
                    <a:pt x="31750" y="530732"/>
                  </a:lnTo>
                  <a:lnTo>
                    <a:pt x="31750" y="581532"/>
                  </a:lnTo>
                  <a:lnTo>
                    <a:pt x="44450" y="581532"/>
                  </a:lnTo>
                  <a:lnTo>
                    <a:pt x="44450" y="530732"/>
                  </a:lnTo>
                  <a:close/>
                </a:path>
                <a:path w="76200" h="937260">
                  <a:moveTo>
                    <a:pt x="44450" y="441832"/>
                  </a:moveTo>
                  <a:lnTo>
                    <a:pt x="31750" y="441832"/>
                  </a:lnTo>
                  <a:lnTo>
                    <a:pt x="31750" y="492632"/>
                  </a:lnTo>
                  <a:lnTo>
                    <a:pt x="44450" y="492632"/>
                  </a:lnTo>
                  <a:lnTo>
                    <a:pt x="44450" y="441832"/>
                  </a:lnTo>
                  <a:close/>
                </a:path>
                <a:path w="76200" h="937260">
                  <a:moveTo>
                    <a:pt x="44450" y="352932"/>
                  </a:moveTo>
                  <a:lnTo>
                    <a:pt x="31750" y="352932"/>
                  </a:lnTo>
                  <a:lnTo>
                    <a:pt x="31750" y="403732"/>
                  </a:lnTo>
                  <a:lnTo>
                    <a:pt x="44450" y="403732"/>
                  </a:lnTo>
                  <a:lnTo>
                    <a:pt x="44450" y="352932"/>
                  </a:lnTo>
                  <a:close/>
                </a:path>
                <a:path w="76200" h="937260">
                  <a:moveTo>
                    <a:pt x="44450" y="264032"/>
                  </a:moveTo>
                  <a:lnTo>
                    <a:pt x="31750" y="264032"/>
                  </a:lnTo>
                  <a:lnTo>
                    <a:pt x="31750" y="314832"/>
                  </a:lnTo>
                  <a:lnTo>
                    <a:pt x="44450" y="314832"/>
                  </a:lnTo>
                  <a:lnTo>
                    <a:pt x="44450" y="264032"/>
                  </a:lnTo>
                  <a:close/>
                </a:path>
                <a:path w="76200" h="937260">
                  <a:moveTo>
                    <a:pt x="44450" y="175132"/>
                  </a:moveTo>
                  <a:lnTo>
                    <a:pt x="31750" y="175132"/>
                  </a:lnTo>
                  <a:lnTo>
                    <a:pt x="31750" y="225932"/>
                  </a:lnTo>
                  <a:lnTo>
                    <a:pt x="44450" y="225932"/>
                  </a:lnTo>
                  <a:lnTo>
                    <a:pt x="44450" y="175132"/>
                  </a:lnTo>
                  <a:close/>
                </a:path>
                <a:path w="76200" h="937260">
                  <a:moveTo>
                    <a:pt x="44450" y="86232"/>
                  </a:moveTo>
                  <a:lnTo>
                    <a:pt x="31750" y="86232"/>
                  </a:lnTo>
                  <a:lnTo>
                    <a:pt x="31750" y="137032"/>
                  </a:lnTo>
                  <a:lnTo>
                    <a:pt x="44450" y="137032"/>
                  </a:lnTo>
                  <a:lnTo>
                    <a:pt x="44450" y="86232"/>
                  </a:lnTo>
                  <a:close/>
                </a:path>
                <a:path w="76200" h="93726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180" y="48132"/>
                  </a:lnTo>
                  <a:lnTo>
                    <a:pt x="31750" y="48132"/>
                  </a:lnTo>
                  <a:lnTo>
                    <a:pt x="31750" y="38100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76200" h="937260">
                  <a:moveTo>
                    <a:pt x="44450" y="38100"/>
                  </a:moveTo>
                  <a:lnTo>
                    <a:pt x="31750" y="38100"/>
                  </a:lnTo>
                  <a:lnTo>
                    <a:pt x="31750" y="48132"/>
                  </a:lnTo>
                  <a:lnTo>
                    <a:pt x="44450" y="48132"/>
                  </a:lnTo>
                  <a:lnTo>
                    <a:pt x="44450" y="38100"/>
                  </a:lnTo>
                  <a:close/>
                </a:path>
                <a:path w="76200" h="937260">
                  <a:moveTo>
                    <a:pt x="76200" y="38100"/>
                  </a:moveTo>
                  <a:lnTo>
                    <a:pt x="44450" y="38100"/>
                  </a:lnTo>
                  <a:lnTo>
                    <a:pt x="44450" y="48132"/>
                  </a:lnTo>
                  <a:lnTo>
                    <a:pt x="74180" y="48132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008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421624" y="2414016"/>
              <a:ext cx="1152525" cy="1152525"/>
            </a:xfrm>
            <a:custGeom>
              <a:avLst/>
              <a:gdLst/>
              <a:ahLst/>
              <a:cxnLst/>
              <a:rect l="l" t="t" r="r" b="b"/>
              <a:pathLst>
                <a:path w="1152525" h="1152525">
                  <a:moveTo>
                    <a:pt x="576072" y="1152144"/>
                  </a:moveTo>
                  <a:lnTo>
                    <a:pt x="623316" y="1150234"/>
                  </a:lnTo>
                  <a:lnTo>
                    <a:pt x="669508" y="1144603"/>
                  </a:lnTo>
                  <a:lnTo>
                    <a:pt x="714502" y="1135400"/>
                  </a:lnTo>
                  <a:lnTo>
                    <a:pt x="758147" y="1122773"/>
                  </a:lnTo>
                  <a:lnTo>
                    <a:pt x="800296" y="1106870"/>
                  </a:lnTo>
                  <a:lnTo>
                    <a:pt x="840801" y="1087839"/>
                  </a:lnTo>
                  <a:lnTo>
                    <a:pt x="879512" y="1065830"/>
                  </a:lnTo>
                  <a:lnTo>
                    <a:pt x="916283" y="1040989"/>
                  </a:lnTo>
                  <a:lnTo>
                    <a:pt x="950964" y="1013466"/>
                  </a:lnTo>
                  <a:lnTo>
                    <a:pt x="983408" y="983408"/>
                  </a:lnTo>
                  <a:lnTo>
                    <a:pt x="1013466" y="950964"/>
                  </a:lnTo>
                  <a:lnTo>
                    <a:pt x="1040989" y="916283"/>
                  </a:lnTo>
                  <a:lnTo>
                    <a:pt x="1065830" y="879512"/>
                  </a:lnTo>
                  <a:lnTo>
                    <a:pt x="1087839" y="840801"/>
                  </a:lnTo>
                  <a:lnTo>
                    <a:pt x="1106870" y="800296"/>
                  </a:lnTo>
                  <a:lnTo>
                    <a:pt x="1122773" y="758147"/>
                  </a:lnTo>
                  <a:lnTo>
                    <a:pt x="1135400" y="714502"/>
                  </a:lnTo>
                  <a:lnTo>
                    <a:pt x="1144603" y="669508"/>
                  </a:lnTo>
                  <a:lnTo>
                    <a:pt x="1150234" y="623316"/>
                  </a:lnTo>
                  <a:lnTo>
                    <a:pt x="1152144" y="576072"/>
                  </a:lnTo>
                  <a:lnTo>
                    <a:pt x="1150234" y="528827"/>
                  </a:lnTo>
                  <a:lnTo>
                    <a:pt x="1144603" y="482635"/>
                  </a:lnTo>
                  <a:lnTo>
                    <a:pt x="1135400" y="437641"/>
                  </a:lnTo>
                  <a:lnTo>
                    <a:pt x="1122773" y="393996"/>
                  </a:lnTo>
                  <a:lnTo>
                    <a:pt x="1106870" y="351847"/>
                  </a:lnTo>
                  <a:lnTo>
                    <a:pt x="1087839" y="311342"/>
                  </a:lnTo>
                  <a:lnTo>
                    <a:pt x="1065830" y="272631"/>
                  </a:lnTo>
                  <a:lnTo>
                    <a:pt x="1040989" y="235860"/>
                  </a:lnTo>
                  <a:lnTo>
                    <a:pt x="1013466" y="201179"/>
                  </a:lnTo>
                  <a:lnTo>
                    <a:pt x="983408" y="168735"/>
                  </a:lnTo>
                  <a:lnTo>
                    <a:pt x="950964" y="138677"/>
                  </a:lnTo>
                  <a:lnTo>
                    <a:pt x="916283" y="111154"/>
                  </a:lnTo>
                  <a:lnTo>
                    <a:pt x="879512" y="86313"/>
                  </a:lnTo>
                  <a:lnTo>
                    <a:pt x="840801" y="64304"/>
                  </a:lnTo>
                  <a:lnTo>
                    <a:pt x="800296" y="45273"/>
                  </a:lnTo>
                  <a:lnTo>
                    <a:pt x="758147" y="29370"/>
                  </a:lnTo>
                  <a:lnTo>
                    <a:pt x="714502" y="16743"/>
                  </a:lnTo>
                  <a:lnTo>
                    <a:pt x="669508" y="7540"/>
                  </a:lnTo>
                  <a:lnTo>
                    <a:pt x="623316" y="1909"/>
                  </a:lnTo>
                  <a:lnTo>
                    <a:pt x="576072" y="0"/>
                  </a:lnTo>
                  <a:lnTo>
                    <a:pt x="528827" y="1909"/>
                  </a:lnTo>
                  <a:lnTo>
                    <a:pt x="482635" y="7540"/>
                  </a:lnTo>
                  <a:lnTo>
                    <a:pt x="437641" y="16743"/>
                  </a:lnTo>
                  <a:lnTo>
                    <a:pt x="393996" y="29370"/>
                  </a:lnTo>
                  <a:lnTo>
                    <a:pt x="351847" y="45273"/>
                  </a:lnTo>
                  <a:lnTo>
                    <a:pt x="311342" y="64304"/>
                  </a:lnTo>
                  <a:lnTo>
                    <a:pt x="272631" y="86313"/>
                  </a:lnTo>
                  <a:lnTo>
                    <a:pt x="235860" y="111154"/>
                  </a:lnTo>
                  <a:lnTo>
                    <a:pt x="201179" y="138677"/>
                  </a:lnTo>
                  <a:lnTo>
                    <a:pt x="168735" y="168735"/>
                  </a:lnTo>
                  <a:lnTo>
                    <a:pt x="138677" y="201179"/>
                  </a:lnTo>
                  <a:lnTo>
                    <a:pt x="111154" y="235860"/>
                  </a:lnTo>
                  <a:lnTo>
                    <a:pt x="86313" y="272631"/>
                  </a:lnTo>
                  <a:lnTo>
                    <a:pt x="64304" y="311342"/>
                  </a:lnTo>
                  <a:lnTo>
                    <a:pt x="45273" y="351847"/>
                  </a:lnTo>
                  <a:lnTo>
                    <a:pt x="29370" y="393996"/>
                  </a:lnTo>
                  <a:lnTo>
                    <a:pt x="16743" y="437641"/>
                  </a:lnTo>
                  <a:lnTo>
                    <a:pt x="7540" y="482635"/>
                  </a:lnTo>
                  <a:lnTo>
                    <a:pt x="1909" y="528827"/>
                  </a:lnTo>
                  <a:lnTo>
                    <a:pt x="0" y="576072"/>
                  </a:lnTo>
                  <a:lnTo>
                    <a:pt x="1909" y="623316"/>
                  </a:lnTo>
                  <a:lnTo>
                    <a:pt x="7540" y="669508"/>
                  </a:lnTo>
                  <a:lnTo>
                    <a:pt x="16743" y="714502"/>
                  </a:lnTo>
                  <a:lnTo>
                    <a:pt x="29370" y="758147"/>
                  </a:lnTo>
                  <a:lnTo>
                    <a:pt x="45273" y="800296"/>
                  </a:lnTo>
                  <a:lnTo>
                    <a:pt x="64304" y="840801"/>
                  </a:lnTo>
                  <a:lnTo>
                    <a:pt x="86313" y="879512"/>
                  </a:lnTo>
                  <a:lnTo>
                    <a:pt x="111154" y="916283"/>
                  </a:lnTo>
                  <a:lnTo>
                    <a:pt x="138677" y="950964"/>
                  </a:lnTo>
                  <a:lnTo>
                    <a:pt x="168735" y="983408"/>
                  </a:lnTo>
                  <a:lnTo>
                    <a:pt x="201179" y="1013466"/>
                  </a:lnTo>
                  <a:lnTo>
                    <a:pt x="235860" y="1040989"/>
                  </a:lnTo>
                  <a:lnTo>
                    <a:pt x="272631" y="1065830"/>
                  </a:lnTo>
                  <a:lnTo>
                    <a:pt x="311342" y="1087839"/>
                  </a:lnTo>
                  <a:lnTo>
                    <a:pt x="351847" y="1106870"/>
                  </a:lnTo>
                  <a:lnTo>
                    <a:pt x="393996" y="1122773"/>
                  </a:lnTo>
                  <a:lnTo>
                    <a:pt x="437641" y="1135400"/>
                  </a:lnTo>
                  <a:lnTo>
                    <a:pt x="482635" y="1144603"/>
                  </a:lnTo>
                  <a:lnTo>
                    <a:pt x="528827" y="1150234"/>
                  </a:lnTo>
                  <a:lnTo>
                    <a:pt x="576072" y="1152144"/>
                  </a:lnTo>
                  <a:close/>
                </a:path>
              </a:pathLst>
            </a:custGeom>
            <a:ln w="12192">
              <a:solidFill>
                <a:srgbClr val="008F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570976" y="2572512"/>
              <a:ext cx="850392" cy="8503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5963411" y="2174748"/>
            <a:ext cx="1164590" cy="1397635"/>
            <a:chOff x="5963411" y="2174748"/>
            <a:chExt cx="1164590" cy="1397635"/>
          </a:xfrm>
        </p:grpSpPr>
        <p:sp>
          <p:nvSpPr>
            <p:cNvPr id="48" name="object 48"/>
            <p:cNvSpPr/>
            <p:nvPr/>
          </p:nvSpPr>
          <p:spPr>
            <a:xfrm>
              <a:off x="6501383" y="2174748"/>
              <a:ext cx="76200" cy="937260"/>
            </a:xfrm>
            <a:custGeom>
              <a:avLst/>
              <a:gdLst/>
              <a:ahLst/>
              <a:cxnLst/>
              <a:rect l="l" t="t" r="r" b="b"/>
              <a:pathLst>
                <a:path w="76200" h="937260">
                  <a:moveTo>
                    <a:pt x="44449" y="886332"/>
                  </a:moveTo>
                  <a:lnTo>
                    <a:pt x="31749" y="886332"/>
                  </a:lnTo>
                  <a:lnTo>
                    <a:pt x="31749" y="937132"/>
                  </a:lnTo>
                  <a:lnTo>
                    <a:pt x="44449" y="937132"/>
                  </a:lnTo>
                  <a:lnTo>
                    <a:pt x="44449" y="886332"/>
                  </a:lnTo>
                  <a:close/>
                </a:path>
                <a:path w="76200" h="937260">
                  <a:moveTo>
                    <a:pt x="44449" y="797432"/>
                  </a:moveTo>
                  <a:lnTo>
                    <a:pt x="31749" y="797432"/>
                  </a:lnTo>
                  <a:lnTo>
                    <a:pt x="31749" y="848232"/>
                  </a:lnTo>
                  <a:lnTo>
                    <a:pt x="44449" y="848232"/>
                  </a:lnTo>
                  <a:lnTo>
                    <a:pt x="44449" y="797432"/>
                  </a:lnTo>
                  <a:close/>
                </a:path>
                <a:path w="76200" h="937260">
                  <a:moveTo>
                    <a:pt x="44449" y="708532"/>
                  </a:moveTo>
                  <a:lnTo>
                    <a:pt x="31749" y="708532"/>
                  </a:lnTo>
                  <a:lnTo>
                    <a:pt x="31749" y="759332"/>
                  </a:lnTo>
                  <a:lnTo>
                    <a:pt x="44449" y="759332"/>
                  </a:lnTo>
                  <a:lnTo>
                    <a:pt x="44449" y="708532"/>
                  </a:lnTo>
                  <a:close/>
                </a:path>
                <a:path w="76200" h="937260">
                  <a:moveTo>
                    <a:pt x="44449" y="619632"/>
                  </a:moveTo>
                  <a:lnTo>
                    <a:pt x="31749" y="619632"/>
                  </a:lnTo>
                  <a:lnTo>
                    <a:pt x="31749" y="670432"/>
                  </a:lnTo>
                  <a:lnTo>
                    <a:pt x="44449" y="670432"/>
                  </a:lnTo>
                  <a:lnTo>
                    <a:pt x="44449" y="619632"/>
                  </a:lnTo>
                  <a:close/>
                </a:path>
                <a:path w="76200" h="937260">
                  <a:moveTo>
                    <a:pt x="44449" y="530732"/>
                  </a:moveTo>
                  <a:lnTo>
                    <a:pt x="31749" y="530732"/>
                  </a:lnTo>
                  <a:lnTo>
                    <a:pt x="31749" y="581532"/>
                  </a:lnTo>
                  <a:lnTo>
                    <a:pt x="44449" y="581532"/>
                  </a:lnTo>
                  <a:lnTo>
                    <a:pt x="44449" y="530732"/>
                  </a:lnTo>
                  <a:close/>
                </a:path>
                <a:path w="76200" h="937260">
                  <a:moveTo>
                    <a:pt x="44449" y="441832"/>
                  </a:moveTo>
                  <a:lnTo>
                    <a:pt x="31749" y="441832"/>
                  </a:lnTo>
                  <a:lnTo>
                    <a:pt x="31749" y="492632"/>
                  </a:lnTo>
                  <a:lnTo>
                    <a:pt x="44449" y="492632"/>
                  </a:lnTo>
                  <a:lnTo>
                    <a:pt x="44449" y="441832"/>
                  </a:lnTo>
                  <a:close/>
                </a:path>
                <a:path w="76200" h="937260">
                  <a:moveTo>
                    <a:pt x="44449" y="352932"/>
                  </a:moveTo>
                  <a:lnTo>
                    <a:pt x="31749" y="352932"/>
                  </a:lnTo>
                  <a:lnTo>
                    <a:pt x="31749" y="403732"/>
                  </a:lnTo>
                  <a:lnTo>
                    <a:pt x="44449" y="403732"/>
                  </a:lnTo>
                  <a:lnTo>
                    <a:pt x="44449" y="352932"/>
                  </a:lnTo>
                  <a:close/>
                </a:path>
                <a:path w="76200" h="937260">
                  <a:moveTo>
                    <a:pt x="44449" y="264032"/>
                  </a:moveTo>
                  <a:lnTo>
                    <a:pt x="31749" y="264032"/>
                  </a:lnTo>
                  <a:lnTo>
                    <a:pt x="31749" y="314832"/>
                  </a:lnTo>
                  <a:lnTo>
                    <a:pt x="44449" y="314832"/>
                  </a:lnTo>
                  <a:lnTo>
                    <a:pt x="44449" y="264032"/>
                  </a:lnTo>
                  <a:close/>
                </a:path>
                <a:path w="76200" h="937260">
                  <a:moveTo>
                    <a:pt x="44449" y="175132"/>
                  </a:moveTo>
                  <a:lnTo>
                    <a:pt x="31749" y="175132"/>
                  </a:lnTo>
                  <a:lnTo>
                    <a:pt x="31749" y="225932"/>
                  </a:lnTo>
                  <a:lnTo>
                    <a:pt x="44449" y="225932"/>
                  </a:lnTo>
                  <a:lnTo>
                    <a:pt x="44449" y="175132"/>
                  </a:lnTo>
                  <a:close/>
                </a:path>
                <a:path w="76200" h="937260">
                  <a:moveTo>
                    <a:pt x="44449" y="86232"/>
                  </a:moveTo>
                  <a:lnTo>
                    <a:pt x="31749" y="86232"/>
                  </a:lnTo>
                  <a:lnTo>
                    <a:pt x="31749" y="137032"/>
                  </a:lnTo>
                  <a:lnTo>
                    <a:pt x="44449" y="137032"/>
                  </a:lnTo>
                  <a:lnTo>
                    <a:pt x="44449" y="86232"/>
                  </a:lnTo>
                  <a:close/>
                </a:path>
                <a:path w="76200" h="937260">
                  <a:moveTo>
                    <a:pt x="38099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099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180" y="48132"/>
                  </a:lnTo>
                  <a:lnTo>
                    <a:pt x="31749" y="48132"/>
                  </a:lnTo>
                  <a:lnTo>
                    <a:pt x="31749" y="38100"/>
                  </a:lnTo>
                  <a:lnTo>
                    <a:pt x="76199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099" y="0"/>
                  </a:lnTo>
                  <a:close/>
                </a:path>
                <a:path w="76200" h="937260">
                  <a:moveTo>
                    <a:pt x="44449" y="38100"/>
                  </a:moveTo>
                  <a:lnTo>
                    <a:pt x="31749" y="38100"/>
                  </a:lnTo>
                  <a:lnTo>
                    <a:pt x="31749" y="48132"/>
                  </a:lnTo>
                  <a:lnTo>
                    <a:pt x="44449" y="48132"/>
                  </a:lnTo>
                  <a:lnTo>
                    <a:pt x="44449" y="38100"/>
                  </a:lnTo>
                  <a:close/>
                </a:path>
                <a:path w="76200" h="937260">
                  <a:moveTo>
                    <a:pt x="76199" y="38100"/>
                  </a:moveTo>
                  <a:lnTo>
                    <a:pt x="44449" y="38100"/>
                  </a:lnTo>
                  <a:lnTo>
                    <a:pt x="44449" y="48132"/>
                  </a:lnTo>
                  <a:lnTo>
                    <a:pt x="74180" y="48132"/>
                  </a:lnTo>
                  <a:lnTo>
                    <a:pt x="76199" y="38100"/>
                  </a:lnTo>
                  <a:close/>
                </a:path>
              </a:pathLst>
            </a:custGeom>
            <a:solidFill>
              <a:srgbClr val="4FB8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278879" y="2622804"/>
              <a:ext cx="553720" cy="551815"/>
            </a:xfrm>
            <a:custGeom>
              <a:avLst/>
              <a:gdLst/>
              <a:ahLst/>
              <a:cxnLst/>
              <a:rect l="l" t="t" r="r" b="b"/>
              <a:pathLst>
                <a:path w="553720" h="551814">
                  <a:moveTo>
                    <a:pt x="276605" y="0"/>
                  </a:moveTo>
                  <a:lnTo>
                    <a:pt x="226881" y="4442"/>
                  </a:lnTo>
                  <a:lnTo>
                    <a:pt x="180082" y="17251"/>
                  </a:lnTo>
                  <a:lnTo>
                    <a:pt x="136990" y="37648"/>
                  </a:lnTo>
                  <a:lnTo>
                    <a:pt x="98385" y="64856"/>
                  </a:lnTo>
                  <a:lnTo>
                    <a:pt x="65049" y="98098"/>
                  </a:lnTo>
                  <a:lnTo>
                    <a:pt x="37761" y="136595"/>
                  </a:lnTo>
                  <a:lnTo>
                    <a:pt x="17303" y="179570"/>
                  </a:lnTo>
                  <a:lnTo>
                    <a:pt x="4455" y="226246"/>
                  </a:lnTo>
                  <a:lnTo>
                    <a:pt x="0" y="275844"/>
                  </a:lnTo>
                  <a:lnTo>
                    <a:pt x="4455" y="325441"/>
                  </a:lnTo>
                  <a:lnTo>
                    <a:pt x="17303" y="372117"/>
                  </a:lnTo>
                  <a:lnTo>
                    <a:pt x="37761" y="415092"/>
                  </a:lnTo>
                  <a:lnTo>
                    <a:pt x="65049" y="453589"/>
                  </a:lnTo>
                  <a:lnTo>
                    <a:pt x="98385" y="486831"/>
                  </a:lnTo>
                  <a:lnTo>
                    <a:pt x="136990" y="514039"/>
                  </a:lnTo>
                  <a:lnTo>
                    <a:pt x="180082" y="534436"/>
                  </a:lnTo>
                  <a:lnTo>
                    <a:pt x="226881" y="547245"/>
                  </a:lnTo>
                  <a:lnTo>
                    <a:pt x="276605" y="551688"/>
                  </a:lnTo>
                  <a:lnTo>
                    <a:pt x="326330" y="547245"/>
                  </a:lnTo>
                  <a:lnTo>
                    <a:pt x="373129" y="534436"/>
                  </a:lnTo>
                  <a:lnTo>
                    <a:pt x="416221" y="514039"/>
                  </a:lnTo>
                  <a:lnTo>
                    <a:pt x="454826" y="486831"/>
                  </a:lnTo>
                  <a:lnTo>
                    <a:pt x="488162" y="453589"/>
                  </a:lnTo>
                  <a:lnTo>
                    <a:pt x="515450" y="415092"/>
                  </a:lnTo>
                  <a:lnTo>
                    <a:pt x="535908" y="372117"/>
                  </a:lnTo>
                  <a:lnTo>
                    <a:pt x="548756" y="325441"/>
                  </a:lnTo>
                  <a:lnTo>
                    <a:pt x="553212" y="275844"/>
                  </a:lnTo>
                  <a:lnTo>
                    <a:pt x="548756" y="226246"/>
                  </a:lnTo>
                  <a:lnTo>
                    <a:pt x="535908" y="179570"/>
                  </a:lnTo>
                  <a:lnTo>
                    <a:pt x="515450" y="136595"/>
                  </a:lnTo>
                  <a:lnTo>
                    <a:pt x="488162" y="98098"/>
                  </a:lnTo>
                  <a:lnTo>
                    <a:pt x="454826" y="64856"/>
                  </a:lnTo>
                  <a:lnTo>
                    <a:pt x="416221" y="37648"/>
                  </a:lnTo>
                  <a:lnTo>
                    <a:pt x="373129" y="17251"/>
                  </a:lnTo>
                  <a:lnTo>
                    <a:pt x="326330" y="4442"/>
                  </a:lnTo>
                  <a:lnTo>
                    <a:pt x="276605" y="0"/>
                  </a:lnTo>
                  <a:close/>
                </a:path>
              </a:pathLst>
            </a:custGeom>
            <a:solidFill>
              <a:srgbClr val="AADC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278879" y="2622804"/>
              <a:ext cx="553720" cy="551815"/>
            </a:xfrm>
            <a:custGeom>
              <a:avLst/>
              <a:gdLst/>
              <a:ahLst/>
              <a:cxnLst/>
              <a:rect l="l" t="t" r="r" b="b"/>
              <a:pathLst>
                <a:path w="553720" h="551814">
                  <a:moveTo>
                    <a:pt x="0" y="275844"/>
                  </a:moveTo>
                  <a:lnTo>
                    <a:pt x="4455" y="226246"/>
                  </a:lnTo>
                  <a:lnTo>
                    <a:pt x="17303" y="179570"/>
                  </a:lnTo>
                  <a:lnTo>
                    <a:pt x="37761" y="136595"/>
                  </a:lnTo>
                  <a:lnTo>
                    <a:pt x="65049" y="98098"/>
                  </a:lnTo>
                  <a:lnTo>
                    <a:pt x="98385" y="64856"/>
                  </a:lnTo>
                  <a:lnTo>
                    <a:pt x="136990" y="37648"/>
                  </a:lnTo>
                  <a:lnTo>
                    <a:pt x="180082" y="17251"/>
                  </a:lnTo>
                  <a:lnTo>
                    <a:pt x="226881" y="4442"/>
                  </a:lnTo>
                  <a:lnTo>
                    <a:pt x="276605" y="0"/>
                  </a:lnTo>
                  <a:lnTo>
                    <a:pt x="326330" y="4442"/>
                  </a:lnTo>
                  <a:lnTo>
                    <a:pt x="373129" y="17251"/>
                  </a:lnTo>
                  <a:lnTo>
                    <a:pt x="416221" y="37648"/>
                  </a:lnTo>
                  <a:lnTo>
                    <a:pt x="454826" y="64856"/>
                  </a:lnTo>
                  <a:lnTo>
                    <a:pt x="488162" y="98098"/>
                  </a:lnTo>
                  <a:lnTo>
                    <a:pt x="515450" y="136595"/>
                  </a:lnTo>
                  <a:lnTo>
                    <a:pt x="535908" y="179570"/>
                  </a:lnTo>
                  <a:lnTo>
                    <a:pt x="548756" y="226246"/>
                  </a:lnTo>
                  <a:lnTo>
                    <a:pt x="553212" y="275844"/>
                  </a:lnTo>
                  <a:lnTo>
                    <a:pt x="548756" y="325441"/>
                  </a:lnTo>
                  <a:lnTo>
                    <a:pt x="535908" y="372117"/>
                  </a:lnTo>
                  <a:lnTo>
                    <a:pt x="515450" y="415092"/>
                  </a:lnTo>
                  <a:lnTo>
                    <a:pt x="488162" y="453589"/>
                  </a:lnTo>
                  <a:lnTo>
                    <a:pt x="454826" y="486831"/>
                  </a:lnTo>
                  <a:lnTo>
                    <a:pt x="416221" y="514039"/>
                  </a:lnTo>
                  <a:lnTo>
                    <a:pt x="373129" y="534436"/>
                  </a:lnTo>
                  <a:lnTo>
                    <a:pt x="326330" y="547245"/>
                  </a:lnTo>
                  <a:lnTo>
                    <a:pt x="276605" y="551688"/>
                  </a:lnTo>
                  <a:lnTo>
                    <a:pt x="226881" y="547245"/>
                  </a:lnTo>
                  <a:lnTo>
                    <a:pt x="180082" y="534436"/>
                  </a:lnTo>
                  <a:lnTo>
                    <a:pt x="136990" y="514039"/>
                  </a:lnTo>
                  <a:lnTo>
                    <a:pt x="98385" y="486831"/>
                  </a:lnTo>
                  <a:lnTo>
                    <a:pt x="65049" y="453589"/>
                  </a:lnTo>
                  <a:lnTo>
                    <a:pt x="37761" y="415092"/>
                  </a:lnTo>
                  <a:lnTo>
                    <a:pt x="17303" y="372117"/>
                  </a:lnTo>
                  <a:lnTo>
                    <a:pt x="4455" y="325441"/>
                  </a:lnTo>
                  <a:lnTo>
                    <a:pt x="0" y="275844"/>
                  </a:lnTo>
                  <a:close/>
                </a:path>
              </a:pathLst>
            </a:custGeom>
            <a:ln w="57912">
              <a:solidFill>
                <a:srgbClr val="132F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969507" y="2414016"/>
              <a:ext cx="1152525" cy="1152525"/>
            </a:xfrm>
            <a:custGeom>
              <a:avLst/>
              <a:gdLst/>
              <a:ahLst/>
              <a:cxnLst/>
              <a:rect l="l" t="t" r="r" b="b"/>
              <a:pathLst>
                <a:path w="1152525" h="1152525">
                  <a:moveTo>
                    <a:pt x="576071" y="1152144"/>
                  </a:moveTo>
                  <a:lnTo>
                    <a:pt x="528827" y="1150234"/>
                  </a:lnTo>
                  <a:lnTo>
                    <a:pt x="482635" y="1144603"/>
                  </a:lnTo>
                  <a:lnTo>
                    <a:pt x="437641" y="1135400"/>
                  </a:lnTo>
                  <a:lnTo>
                    <a:pt x="393996" y="1122773"/>
                  </a:lnTo>
                  <a:lnTo>
                    <a:pt x="351847" y="1106870"/>
                  </a:lnTo>
                  <a:lnTo>
                    <a:pt x="311342" y="1087839"/>
                  </a:lnTo>
                  <a:lnTo>
                    <a:pt x="272631" y="1065830"/>
                  </a:lnTo>
                  <a:lnTo>
                    <a:pt x="235860" y="1040989"/>
                  </a:lnTo>
                  <a:lnTo>
                    <a:pt x="201179" y="1013466"/>
                  </a:lnTo>
                  <a:lnTo>
                    <a:pt x="168735" y="983408"/>
                  </a:lnTo>
                  <a:lnTo>
                    <a:pt x="138677" y="950964"/>
                  </a:lnTo>
                  <a:lnTo>
                    <a:pt x="111154" y="916283"/>
                  </a:lnTo>
                  <a:lnTo>
                    <a:pt x="86313" y="879512"/>
                  </a:lnTo>
                  <a:lnTo>
                    <a:pt x="64304" y="840801"/>
                  </a:lnTo>
                  <a:lnTo>
                    <a:pt x="45273" y="800296"/>
                  </a:lnTo>
                  <a:lnTo>
                    <a:pt x="29370" y="758147"/>
                  </a:lnTo>
                  <a:lnTo>
                    <a:pt x="16743" y="714502"/>
                  </a:lnTo>
                  <a:lnTo>
                    <a:pt x="7540" y="669508"/>
                  </a:lnTo>
                  <a:lnTo>
                    <a:pt x="1909" y="623316"/>
                  </a:lnTo>
                  <a:lnTo>
                    <a:pt x="0" y="576072"/>
                  </a:lnTo>
                  <a:lnTo>
                    <a:pt x="1909" y="528827"/>
                  </a:lnTo>
                  <a:lnTo>
                    <a:pt x="7540" y="482635"/>
                  </a:lnTo>
                  <a:lnTo>
                    <a:pt x="16743" y="437641"/>
                  </a:lnTo>
                  <a:lnTo>
                    <a:pt x="29370" y="393996"/>
                  </a:lnTo>
                  <a:lnTo>
                    <a:pt x="45273" y="351847"/>
                  </a:lnTo>
                  <a:lnTo>
                    <a:pt x="64304" y="311342"/>
                  </a:lnTo>
                  <a:lnTo>
                    <a:pt x="86313" y="272631"/>
                  </a:lnTo>
                  <a:lnTo>
                    <a:pt x="111154" y="235860"/>
                  </a:lnTo>
                  <a:lnTo>
                    <a:pt x="138677" y="201179"/>
                  </a:lnTo>
                  <a:lnTo>
                    <a:pt x="168735" y="168735"/>
                  </a:lnTo>
                  <a:lnTo>
                    <a:pt x="201179" y="138677"/>
                  </a:lnTo>
                  <a:lnTo>
                    <a:pt x="235860" y="111154"/>
                  </a:lnTo>
                  <a:lnTo>
                    <a:pt x="272631" y="86313"/>
                  </a:lnTo>
                  <a:lnTo>
                    <a:pt x="311342" y="64304"/>
                  </a:lnTo>
                  <a:lnTo>
                    <a:pt x="351847" y="45273"/>
                  </a:lnTo>
                  <a:lnTo>
                    <a:pt x="393996" y="29370"/>
                  </a:lnTo>
                  <a:lnTo>
                    <a:pt x="437641" y="16743"/>
                  </a:lnTo>
                  <a:lnTo>
                    <a:pt x="482635" y="7540"/>
                  </a:lnTo>
                  <a:lnTo>
                    <a:pt x="528827" y="1909"/>
                  </a:lnTo>
                  <a:lnTo>
                    <a:pt x="576071" y="0"/>
                  </a:lnTo>
                  <a:lnTo>
                    <a:pt x="623316" y="1909"/>
                  </a:lnTo>
                  <a:lnTo>
                    <a:pt x="669508" y="7540"/>
                  </a:lnTo>
                  <a:lnTo>
                    <a:pt x="714502" y="16743"/>
                  </a:lnTo>
                  <a:lnTo>
                    <a:pt x="758147" y="29370"/>
                  </a:lnTo>
                  <a:lnTo>
                    <a:pt x="800296" y="45273"/>
                  </a:lnTo>
                  <a:lnTo>
                    <a:pt x="840801" y="64304"/>
                  </a:lnTo>
                  <a:lnTo>
                    <a:pt x="879512" y="86313"/>
                  </a:lnTo>
                  <a:lnTo>
                    <a:pt x="916283" y="111154"/>
                  </a:lnTo>
                  <a:lnTo>
                    <a:pt x="950964" y="138677"/>
                  </a:lnTo>
                  <a:lnTo>
                    <a:pt x="983408" y="168735"/>
                  </a:lnTo>
                  <a:lnTo>
                    <a:pt x="1013466" y="201179"/>
                  </a:lnTo>
                  <a:lnTo>
                    <a:pt x="1040989" y="235860"/>
                  </a:lnTo>
                  <a:lnTo>
                    <a:pt x="1065830" y="272631"/>
                  </a:lnTo>
                  <a:lnTo>
                    <a:pt x="1087839" y="311342"/>
                  </a:lnTo>
                  <a:lnTo>
                    <a:pt x="1106870" y="351847"/>
                  </a:lnTo>
                  <a:lnTo>
                    <a:pt x="1122773" y="393996"/>
                  </a:lnTo>
                  <a:lnTo>
                    <a:pt x="1135400" y="437641"/>
                  </a:lnTo>
                  <a:lnTo>
                    <a:pt x="1144603" y="482635"/>
                  </a:lnTo>
                  <a:lnTo>
                    <a:pt x="1150234" y="528827"/>
                  </a:lnTo>
                  <a:lnTo>
                    <a:pt x="1152143" y="576072"/>
                  </a:lnTo>
                  <a:lnTo>
                    <a:pt x="1150234" y="623316"/>
                  </a:lnTo>
                  <a:lnTo>
                    <a:pt x="1144603" y="669508"/>
                  </a:lnTo>
                  <a:lnTo>
                    <a:pt x="1135400" y="714502"/>
                  </a:lnTo>
                  <a:lnTo>
                    <a:pt x="1122773" y="758147"/>
                  </a:lnTo>
                  <a:lnTo>
                    <a:pt x="1106870" y="800296"/>
                  </a:lnTo>
                  <a:lnTo>
                    <a:pt x="1087839" y="840801"/>
                  </a:lnTo>
                  <a:lnTo>
                    <a:pt x="1065830" y="879512"/>
                  </a:lnTo>
                  <a:lnTo>
                    <a:pt x="1040989" y="916283"/>
                  </a:lnTo>
                  <a:lnTo>
                    <a:pt x="1013466" y="950964"/>
                  </a:lnTo>
                  <a:lnTo>
                    <a:pt x="983408" y="983408"/>
                  </a:lnTo>
                  <a:lnTo>
                    <a:pt x="950964" y="1013466"/>
                  </a:lnTo>
                  <a:lnTo>
                    <a:pt x="916283" y="1040989"/>
                  </a:lnTo>
                  <a:lnTo>
                    <a:pt x="879512" y="1065830"/>
                  </a:lnTo>
                  <a:lnTo>
                    <a:pt x="840801" y="1087839"/>
                  </a:lnTo>
                  <a:lnTo>
                    <a:pt x="800296" y="1106870"/>
                  </a:lnTo>
                  <a:lnTo>
                    <a:pt x="758147" y="1122773"/>
                  </a:lnTo>
                  <a:lnTo>
                    <a:pt x="714502" y="1135400"/>
                  </a:lnTo>
                  <a:lnTo>
                    <a:pt x="669508" y="1144603"/>
                  </a:lnTo>
                  <a:lnTo>
                    <a:pt x="623316" y="1150234"/>
                  </a:lnTo>
                  <a:lnTo>
                    <a:pt x="576071" y="1152144"/>
                  </a:lnTo>
                </a:path>
              </a:pathLst>
            </a:custGeom>
            <a:ln w="12192">
              <a:solidFill>
                <a:srgbClr val="4FB8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31686" y="2748407"/>
              <a:ext cx="810895" cy="594995"/>
            </a:xfrm>
            <a:custGeom>
              <a:avLst/>
              <a:gdLst/>
              <a:ahLst/>
              <a:cxnLst/>
              <a:rect l="l" t="t" r="r" b="b"/>
              <a:pathLst>
                <a:path w="810895" h="594995">
                  <a:moveTo>
                    <a:pt x="369062" y="74675"/>
                  </a:moveTo>
                  <a:lnTo>
                    <a:pt x="231393" y="74675"/>
                  </a:lnTo>
                  <a:lnTo>
                    <a:pt x="231393" y="89915"/>
                  </a:lnTo>
                  <a:lnTo>
                    <a:pt x="353822" y="89915"/>
                  </a:lnTo>
                  <a:lnTo>
                    <a:pt x="353822" y="120522"/>
                  </a:lnTo>
                  <a:lnTo>
                    <a:pt x="170179" y="120522"/>
                  </a:lnTo>
                  <a:lnTo>
                    <a:pt x="170179" y="135762"/>
                  </a:lnTo>
                  <a:lnTo>
                    <a:pt x="369062" y="135762"/>
                  </a:lnTo>
                  <a:lnTo>
                    <a:pt x="369062" y="74675"/>
                  </a:lnTo>
                  <a:close/>
                </a:path>
                <a:path w="810895" h="594995">
                  <a:moveTo>
                    <a:pt x="369062" y="533653"/>
                  </a:moveTo>
                  <a:lnTo>
                    <a:pt x="214249" y="533653"/>
                  </a:lnTo>
                  <a:lnTo>
                    <a:pt x="214249" y="548893"/>
                  </a:lnTo>
                  <a:lnTo>
                    <a:pt x="353822" y="548893"/>
                  </a:lnTo>
                  <a:lnTo>
                    <a:pt x="353822" y="579501"/>
                  </a:lnTo>
                  <a:lnTo>
                    <a:pt x="95630" y="579501"/>
                  </a:lnTo>
                  <a:lnTo>
                    <a:pt x="95630" y="594740"/>
                  </a:lnTo>
                  <a:lnTo>
                    <a:pt x="369062" y="594740"/>
                  </a:lnTo>
                  <a:lnTo>
                    <a:pt x="369062" y="533653"/>
                  </a:lnTo>
                  <a:close/>
                </a:path>
                <a:path w="810895" h="594995">
                  <a:moveTo>
                    <a:pt x="369062" y="258190"/>
                  </a:moveTo>
                  <a:lnTo>
                    <a:pt x="93725" y="258190"/>
                  </a:lnTo>
                  <a:lnTo>
                    <a:pt x="93725" y="273557"/>
                  </a:lnTo>
                  <a:lnTo>
                    <a:pt x="353822" y="273557"/>
                  </a:lnTo>
                  <a:lnTo>
                    <a:pt x="353822" y="304164"/>
                  </a:lnTo>
                  <a:lnTo>
                    <a:pt x="47878" y="304164"/>
                  </a:lnTo>
                  <a:lnTo>
                    <a:pt x="47878" y="319404"/>
                  </a:lnTo>
                  <a:lnTo>
                    <a:pt x="369062" y="319404"/>
                  </a:lnTo>
                  <a:lnTo>
                    <a:pt x="369062" y="258190"/>
                  </a:lnTo>
                  <a:close/>
                </a:path>
                <a:path w="810895" h="594995">
                  <a:moveTo>
                    <a:pt x="277367" y="395858"/>
                  </a:moveTo>
                  <a:lnTo>
                    <a:pt x="17272" y="395858"/>
                  </a:lnTo>
                  <a:lnTo>
                    <a:pt x="17272" y="411225"/>
                  </a:lnTo>
                  <a:lnTo>
                    <a:pt x="285750" y="411225"/>
                  </a:lnTo>
                  <a:lnTo>
                    <a:pt x="292608" y="418083"/>
                  </a:lnTo>
                  <a:lnTo>
                    <a:pt x="292608" y="434975"/>
                  </a:lnTo>
                  <a:lnTo>
                    <a:pt x="285750" y="441832"/>
                  </a:lnTo>
                  <a:lnTo>
                    <a:pt x="109092" y="441832"/>
                  </a:lnTo>
                  <a:lnTo>
                    <a:pt x="109092" y="457072"/>
                  </a:lnTo>
                  <a:lnTo>
                    <a:pt x="277367" y="457072"/>
                  </a:lnTo>
                  <a:lnTo>
                    <a:pt x="289256" y="454665"/>
                  </a:lnTo>
                  <a:lnTo>
                    <a:pt x="298942" y="448103"/>
                  </a:lnTo>
                  <a:lnTo>
                    <a:pt x="305460" y="438374"/>
                  </a:lnTo>
                  <a:lnTo>
                    <a:pt x="307848" y="426465"/>
                  </a:lnTo>
                  <a:lnTo>
                    <a:pt x="305460" y="414557"/>
                  </a:lnTo>
                  <a:lnTo>
                    <a:pt x="298942" y="404828"/>
                  </a:lnTo>
                  <a:lnTo>
                    <a:pt x="289256" y="398266"/>
                  </a:lnTo>
                  <a:lnTo>
                    <a:pt x="277367" y="395858"/>
                  </a:lnTo>
                  <a:close/>
                </a:path>
                <a:path w="810895" h="594995">
                  <a:moveTo>
                    <a:pt x="154939" y="0"/>
                  </a:moveTo>
                  <a:lnTo>
                    <a:pt x="47878" y="0"/>
                  </a:lnTo>
                  <a:lnTo>
                    <a:pt x="47878" y="15366"/>
                  </a:lnTo>
                  <a:lnTo>
                    <a:pt x="163322" y="15366"/>
                  </a:lnTo>
                  <a:lnTo>
                    <a:pt x="170179" y="22225"/>
                  </a:lnTo>
                  <a:lnTo>
                    <a:pt x="170179" y="39115"/>
                  </a:lnTo>
                  <a:lnTo>
                    <a:pt x="163322" y="45973"/>
                  </a:lnTo>
                  <a:lnTo>
                    <a:pt x="0" y="45973"/>
                  </a:lnTo>
                  <a:lnTo>
                    <a:pt x="0" y="61213"/>
                  </a:lnTo>
                  <a:lnTo>
                    <a:pt x="154939" y="61213"/>
                  </a:lnTo>
                  <a:lnTo>
                    <a:pt x="166848" y="58806"/>
                  </a:lnTo>
                  <a:lnTo>
                    <a:pt x="176577" y="52244"/>
                  </a:lnTo>
                  <a:lnTo>
                    <a:pt x="183139" y="42515"/>
                  </a:lnTo>
                  <a:lnTo>
                    <a:pt x="185547" y="30606"/>
                  </a:lnTo>
                  <a:lnTo>
                    <a:pt x="183139" y="18698"/>
                  </a:lnTo>
                  <a:lnTo>
                    <a:pt x="176577" y="8969"/>
                  </a:lnTo>
                  <a:lnTo>
                    <a:pt x="166848" y="2407"/>
                  </a:lnTo>
                  <a:lnTo>
                    <a:pt x="154939" y="0"/>
                  </a:lnTo>
                  <a:close/>
                </a:path>
                <a:path w="810895" h="594995">
                  <a:moveTo>
                    <a:pt x="537337" y="59308"/>
                  </a:moveTo>
                  <a:lnTo>
                    <a:pt x="476122" y="59308"/>
                  </a:lnTo>
                  <a:lnTo>
                    <a:pt x="476122" y="120522"/>
                  </a:lnTo>
                  <a:lnTo>
                    <a:pt x="537337" y="120522"/>
                  </a:lnTo>
                  <a:lnTo>
                    <a:pt x="537337" y="105282"/>
                  </a:lnTo>
                  <a:lnTo>
                    <a:pt x="491489" y="105282"/>
                  </a:lnTo>
                  <a:lnTo>
                    <a:pt x="491489" y="74675"/>
                  </a:lnTo>
                  <a:lnTo>
                    <a:pt x="537337" y="74675"/>
                  </a:lnTo>
                  <a:lnTo>
                    <a:pt x="537337" y="59308"/>
                  </a:lnTo>
                  <a:close/>
                </a:path>
                <a:path w="810895" h="594995">
                  <a:moveTo>
                    <a:pt x="537337" y="74675"/>
                  </a:moveTo>
                  <a:lnTo>
                    <a:pt x="522096" y="74675"/>
                  </a:lnTo>
                  <a:lnTo>
                    <a:pt x="522096" y="105282"/>
                  </a:lnTo>
                  <a:lnTo>
                    <a:pt x="537337" y="105282"/>
                  </a:lnTo>
                  <a:lnTo>
                    <a:pt x="537337" y="74675"/>
                  </a:lnTo>
                  <a:close/>
                </a:path>
                <a:path w="810895" h="594995">
                  <a:moveTo>
                    <a:pt x="491489" y="196976"/>
                  </a:moveTo>
                  <a:lnTo>
                    <a:pt x="430276" y="196976"/>
                  </a:lnTo>
                  <a:lnTo>
                    <a:pt x="430276" y="258190"/>
                  </a:lnTo>
                  <a:lnTo>
                    <a:pt x="491489" y="258190"/>
                  </a:lnTo>
                  <a:lnTo>
                    <a:pt x="491489" y="242950"/>
                  </a:lnTo>
                  <a:lnTo>
                    <a:pt x="445642" y="242950"/>
                  </a:lnTo>
                  <a:lnTo>
                    <a:pt x="445642" y="212343"/>
                  </a:lnTo>
                  <a:lnTo>
                    <a:pt x="491489" y="212343"/>
                  </a:lnTo>
                  <a:lnTo>
                    <a:pt x="491489" y="196976"/>
                  </a:lnTo>
                  <a:close/>
                </a:path>
                <a:path w="810895" h="594995">
                  <a:moveTo>
                    <a:pt x="491489" y="212343"/>
                  </a:moveTo>
                  <a:lnTo>
                    <a:pt x="476122" y="212343"/>
                  </a:lnTo>
                  <a:lnTo>
                    <a:pt x="476122" y="242950"/>
                  </a:lnTo>
                  <a:lnTo>
                    <a:pt x="491489" y="242950"/>
                  </a:lnTo>
                  <a:lnTo>
                    <a:pt x="491489" y="212343"/>
                  </a:lnTo>
                  <a:close/>
                </a:path>
                <a:path w="810895" h="594995">
                  <a:moveTo>
                    <a:pt x="506730" y="533653"/>
                  </a:moveTo>
                  <a:lnTo>
                    <a:pt x="445642" y="533653"/>
                  </a:lnTo>
                  <a:lnTo>
                    <a:pt x="445642" y="594740"/>
                  </a:lnTo>
                  <a:lnTo>
                    <a:pt x="506730" y="594740"/>
                  </a:lnTo>
                  <a:lnTo>
                    <a:pt x="506730" y="579501"/>
                  </a:lnTo>
                  <a:lnTo>
                    <a:pt x="460883" y="579501"/>
                  </a:lnTo>
                  <a:lnTo>
                    <a:pt x="460883" y="548893"/>
                  </a:lnTo>
                  <a:lnTo>
                    <a:pt x="506730" y="548893"/>
                  </a:lnTo>
                  <a:lnTo>
                    <a:pt x="506730" y="533653"/>
                  </a:lnTo>
                  <a:close/>
                </a:path>
                <a:path w="810895" h="594995">
                  <a:moveTo>
                    <a:pt x="506730" y="548893"/>
                  </a:moveTo>
                  <a:lnTo>
                    <a:pt x="491489" y="548893"/>
                  </a:lnTo>
                  <a:lnTo>
                    <a:pt x="491489" y="579501"/>
                  </a:lnTo>
                  <a:lnTo>
                    <a:pt x="506730" y="579501"/>
                  </a:lnTo>
                  <a:lnTo>
                    <a:pt x="506730" y="548893"/>
                  </a:lnTo>
                  <a:close/>
                </a:path>
                <a:path w="810895" h="594995">
                  <a:moveTo>
                    <a:pt x="671194" y="384428"/>
                  </a:moveTo>
                  <a:lnTo>
                    <a:pt x="609981" y="384428"/>
                  </a:lnTo>
                  <a:lnTo>
                    <a:pt x="609981" y="441832"/>
                  </a:lnTo>
                  <a:lnTo>
                    <a:pt x="552704" y="441832"/>
                  </a:lnTo>
                  <a:lnTo>
                    <a:pt x="552704" y="503046"/>
                  </a:lnTo>
                  <a:lnTo>
                    <a:pt x="613917" y="503046"/>
                  </a:lnTo>
                  <a:lnTo>
                    <a:pt x="613917" y="487679"/>
                  </a:lnTo>
                  <a:lnTo>
                    <a:pt x="567943" y="487679"/>
                  </a:lnTo>
                  <a:lnTo>
                    <a:pt x="567943" y="457072"/>
                  </a:lnTo>
                  <a:lnTo>
                    <a:pt x="613917" y="457072"/>
                  </a:lnTo>
                  <a:lnTo>
                    <a:pt x="613917" y="445642"/>
                  </a:lnTo>
                  <a:lnTo>
                    <a:pt x="671194" y="445642"/>
                  </a:lnTo>
                  <a:lnTo>
                    <a:pt x="671194" y="430275"/>
                  </a:lnTo>
                  <a:lnTo>
                    <a:pt x="625347" y="430275"/>
                  </a:lnTo>
                  <a:lnTo>
                    <a:pt x="625347" y="399668"/>
                  </a:lnTo>
                  <a:lnTo>
                    <a:pt x="671194" y="399668"/>
                  </a:lnTo>
                  <a:lnTo>
                    <a:pt x="671194" y="384428"/>
                  </a:lnTo>
                  <a:close/>
                </a:path>
                <a:path w="810895" h="594995">
                  <a:moveTo>
                    <a:pt x="613917" y="457072"/>
                  </a:moveTo>
                  <a:lnTo>
                    <a:pt x="598551" y="457072"/>
                  </a:lnTo>
                  <a:lnTo>
                    <a:pt x="598551" y="487679"/>
                  </a:lnTo>
                  <a:lnTo>
                    <a:pt x="613917" y="487679"/>
                  </a:lnTo>
                  <a:lnTo>
                    <a:pt x="613917" y="457072"/>
                  </a:lnTo>
                  <a:close/>
                </a:path>
                <a:path w="810895" h="594995">
                  <a:moveTo>
                    <a:pt x="671194" y="399668"/>
                  </a:moveTo>
                  <a:lnTo>
                    <a:pt x="655955" y="399668"/>
                  </a:lnTo>
                  <a:lnTo>
                    <a:pt x="655955" y="430275"/>
                  </a:lnTo>
                  <a:lnTo>
                    <a:pt x="671194" y="430275"/>
                  </a:lnTo>
                  <a:lnTo>
                    <a:pt x="671194" y="399668"/>
                  </a:lnTo>
                  <a:close/>
                </a:path>
                <a:path w="810895" h="594995">
                  <a:moveTo>
                    <a:pt x="567943" y="332739"/>
                  </a:moveTo>
                  <a:lnTo>
                    <a:pt x="506730" y="332739"/>
                  </a:lnTo>
                  <a:lnTo>
                    <a:pt x="506730" y="393953"/>
                  </a:lnTo>
                  <a:lnTo>
                    <a:pt x="567943" y="393953"/>
                  </a:lnTo>
                  <a:lnTo>
                    <a:pt x="567943" y="378713"/>
                  </a:lnTo>
                  <a:lnTo>
                    <a:pt x="522096" y="378713"/>
                  </a:lnTo>
                  <a:lnTo>
                    <a:pt x="522096" y="348106"/>
                  </a:lnTo>
                  <a:lnTo>
                    <a:pt x="567943" y="348106"/>
                  </a:lnTo>
                  <a:lnTo>
                    <a:pt x="567943" y="332739"/>
                  </a:lnTo>
                  <a:close/>
                </a:path>
                <a:path w="810895" h="594995">
                  <a:moveTo>
                    <a:pt x="567943" y="348106"/>
                  </a:moveTo>
                  <a:lnTo>
                    <a:pt x="552704" y="348106"/>
                  </a:lnTo>
                  <a:lnTo>
                    <a:pt x="552704" y="378713"/>
                  </a:lnTo>
                  <a:lnTo>
                    <a:pt x="567943" y="378713"/>
                  </a:lnTo>
                  <a:lnTo>
                    <a:pt x="567943" y="348106"/>
                  </a:lnTo>
                  <a:close/>
                </a:path>
                <a:path w="810895" h="594995">
                  <a:moveTo>
                    <a:pt x="613917" y="0"/>
                  </a:moveTo>
                  <a:lnTo>
                    <a:pt x="552704" y="0"/>
                  </a:lnTo>
                  <a:lnTo>
                    <a:pt x="552704" y="61213"/>
                  </a:lnTo>
                  <a:lnTo>
                    <a:pt x="613917" y="61213"/>
                  </a:lnTo>
                  <a:lnTo>
                    <a:pt x="613917" y="45973"/>
                  </a:lnTo>
                  <a:lnTo>
                    <a:pt x="567943" y="45973"/>
                  </a:lnTo>
                  <a:lnTo>
                    <a:pt x="567943" y="15366"/>
                  </a:lnTo>
                  <a:lnTo>
                    <a:pt x="613917" y="15366"/>
                  </a:lnTo>
                  <a:lnTo>
                    <a:pt x="613917" y="0"/>
                  </a:lnTo>
                  <a:close/>
                </a:path>
                <a:path w="810895" h="594995">
                  <a:moveTo>
                    <a:pt x="613917" y="15366"/>
                  </a:moveTo>
                  <a:lnTo>
                    <a:pt x="598551" y="15366"/>
                  </a:lnTo>
                  <a:lnTo>
                    <a:pt x="598551" y="45973"/>
                  </a:lnTo>
                  <a:lnTo>
                    <a:pt x="613917" y="45973"/>
                  </a:lnTo>
                  <a:lnTo>
                    <a:pt x="613917" y="15366"/>
                  </a:lnTo>
                  <a:close/>
                </a:path>
                <a:path w="810895" h="594995">
                  <a:moveTo>
                    <a:pt x="751586" y="122427"/>
                  </a:moveTo>
                  <a:lnTo>
                    <a:pt x="690371" y="122427"/>
                  </a:lnTo>
                  <a:lnTo>
                    <a:pt x="690371" y="183641"/>
                  </a:lnTo>
                  <a:lnTo>
                    <a:pt x="751586" y="183641"/>
                  </a:lnTo>
                  <a:lnTo>
                    <a:pt x="751586" y="168275"/>
                  </a:lnTo>
                  <a:lnTo>
                    <a:pt x="705612" y="168275"/>
                  </a:lnTo>
                  <a:lnTo>
                    <a:pt x="705612" y="137794"/>
                  </a:lnTo>
                  <a:lnTo>
                    <a:pt x="751586" y="137794"/>
                  </a:lnTo>
                  <a:lnTo>
                    <a:pt x="751586" y="122427"/>
                  </a:lnTo>
                  <a:close/>
                </a:path>
                <a:path w="810895" h="594995">
                  <a:moveTo>
                    <a:pt x="751586" y="137794"/>
                  </a:moveTo>
                  <a:lnTo>
                    <a:pt x="736218" y="137794"/>
                  </a:lnTo>
                  <a:lnTo>
                    <a:pt x="736218" y="168275"/>
                  </a:lnTo>
                  <a:lnTo>
                    <a:pt x="751586" y="168275"/>
                  </a:lnTo>
                  <a:lnTo>
                    <a:pt x="751586" y="137794"/>
                  </a:lnTo>
                  <a:close/>
                </a:path>
                <a:path w="810895" h="594995">
                  <a:moveTo>
                    <a:pt x="690371" y="227583"/>
                  </a:moveTo>
                  <a:lnTo>
                    <a:pt x="629158" y="227583"/>
                  </a:lnTo>
                  <a:lnTo>
                    <a:pt x="629158" y="288797"/>
                  </a:lnTo>
                  <a:lnTo>
                    <a:pt x="690371" y="288797"/>
                  </a:lnTo>
                  <a:lnTo>
                    <a:pt x="690371" y="273557"/>
                  </a:lnTo>
                  <a:lnTo>
                    <a:pt x="644397" y="273557"/>
                  </a:lnTo>
                  <a:lnTo>
                    <a:pt x="644397" y="242950"/>
                  </a:lnTo>
                  <a:lnTo>
                    <a:pt x="690371" y="242950"/>
                  </a:lnTo>
                  <a:lnTo>
                    <a:pt x="690371" y="227583"/>
                  </a:lnTo>
                  <a:close/>
                </a:path>
                <a:path w="810895" h="594995">
                  <a:moveTo>
                    <a:pt x="690371" y="242950"/>
                  </a:moveTo>
                  <a:lnTo>
                    <a:pt x="675005" y="242950"/>
                  </a:lnTo>
                  <a:lnTo>
                    <a:pt x="675005" y="273557"/>
                  </a:lnTo>
                  <a:lnTo>
                    <a:pt x="690371" y="273557"/>
                  </a:lnTo>
                  <a:lnTo>
                    <a:pt x="690371" y="242950"/>
                  </a:lnTo>
                  <a:close/>
                </a:path>
                <a:path w="810895" h="594995">
                  <a:moveTo>
                    <a:pt x="810767" y="271652"/>
                  </a:moveTo>
                  <a:lnTo>
                    <a:pt x="749681" y="271652"/>
                  </a:lnTo>
                  <a:lnTo>
                    <a:pt x="749681" y="332739"/>
                  </a:lnTo>
                  <a:lnTo>
                    <a:pt x="810767" y="332739"/>
                  </a:lnTo>
                  <a:lnTo>
                    <a:pt x="810767" y="317500"/>
                  </a:lnTo>
                  <a:lnTo>
                    <a:pt x="764920" y="317500"/>
                  </a:lnTo>
                  <a:lnTo>
                    <a:pt x="764920" y="286892"/>
                  </a:lnTo>
                  <a:lnTo>
                    <a:pt x="810767" y="286892"/>
                  </a:lnTo>
                  <a:lnTo>
                    <a:pt x="810767" y="271652"/>
                  </a:lnTo>
                  <a:close/>
                </a:path>
                <a:path w="810895" h="594995">
                  <a:moveTo>
                    <a:pt x="810767" y="286892"/>
                  </a:moveTo>
                  <a:lnTo>
                    <a:pt x="795528" y="286892"/>
                  </a:lnTo>
                  <a:lnTo>
                    <a:pt x="795528" y="317500"/>
                  </a:lnTo>
                  <a:lnTo>
                    <a:pt x="810767" y="317500"/>
                  </a:lnTo>
                  <a:lnTo>
                    <a:pt x="810767" y="286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485254" y="3190367"/>
              <a:ext cx="93345" cy="182880"/>
            </a:xfrm>
            <a:custGeom>
              <a:avLst/>
              <a:gdLst/>
              <a:ahLst/>
              <a:cxnLst/>
              <a:rect l="l" t="t" r="r" b="b"/>
              <a:pathLst>
                <a:path w="93345" h="182879">
                  <a:moveTo>
                    <a:pt x="0" y="182880"/>
                  </a:moveTo>
                  <a:lnTo>
                    <a:pt x="92965" y="182880"/>
                  </a:lnTo>
                  <a:lnTo>
                    <a:pt x="92965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4FB8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485254" y="2640203"/>
              <a:ext cx="93345" cy="182880"/>
            </a:xfrm>
            <a:custGeom>
              <a:avLst/>
              <a:gdLst/>
              <a:ahLst/>
              <a:cxnLst/>
              <a:rect l="l" t="t" r="r" b="b"/>
              <a:pathLst>
                <a:path w="93345" h="182880">
                  <a:moveTo>
                    <a:pt x="92965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2965" y="182879"/>
                  </a:lnTo>
                  <a:lnTo>
                    <a:pt x="92965" y="0"/>
                  </a:lnTo>
                  <a:close/>
                </a:path>
              </a:pathLst>
            </a:custGeom>
            <a:solidFill>
              <a:srgbClr val="F0A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485254" y="2823083"/>
              <a:ext cx="93345" cy="182880"/>
            </a:xfrm>
            <a:custGeom>
              <a:avLst/>
              <a:gdLst/>
              <a:ahLst/>
              <a:cxnLst/>
              <a:rect l="l" t="t" r="r" b="b"/>
              <a:pathLst>
                <a:path w="93345" h="182880">
                  <a:moveTo>
                    <a:pt x="92965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2965" y="182879"/>
                  </a:lnTo>
                  <a:lnTo>
                    <a:pt x="92965" y="0"/>
                  </a:lnTo>
                  <a:close/>
                </a:path>
              </a:pathLst>
            </a:custGeom>
            <a:solidFill>
              <a:srgbClr val="C0AE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485254" y="3005963"/>
              <a:ext cx="93345" cy="184785"/>
            </a:xfrm>
            <a:custGeom>
              <a:avLst/>
              <a:gdLst/>
              <a:ahLst/>
              <a:cxnLst/>
              <a:rect l="l" t="t" r="r" b="b"/>
              <a:pathLst>
                <a:path w="93345" h="184785">
                  <a:moveTo>
                    <a:pt x="92965" y="0"/>
                  </a:moveTo>
                  <a:lnTo>
                    <a:pt x="0" y="0"/>
                  </a:lnTo>
                  <a:lnTo>
                    <a:pt x="0" y="184403"/>
                  </a:lnTo>
                  <a:lnTo>
                    <a:pt x="92965" y="184403"/>
                  </a:lnTo>
                  <a:lnTo>
                    <a:pt x="92965" y="0"/>
                  </a:lnTo>
                  <a:close/>
                </a:path>
              </a:pathLst>
            </a:custGeom>
            <a:solidFill>
              <a:srgbClr val="8FB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/>
          <p:nvPr/>
        </p:nvSpPr>
        <p:spPr>
          <a:xfrm>
            <a:off x="5969508" y="2414016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1152525" h="1152525">
                <a:moveTo>
                  <a:pt x="576071" y="0"/>
                </a:moveTo>
                <a:lnTo>
                  <a:pt x="528827" y="1909"/>
                </a:lnTo>
                <a:lnTo>
                  <a:pt x="482635" y="7540"/>
                </a:lnTo>
                <a:lnTo>
                  <a:pt x="437641" y="16743"/>
                </a:lnTo>
                <a:lnTo>
                  <a:pt x="393996" y="29370"/>
                </a:lnTo>
                <a:lnTo>
                  <a:pt x="351847" y="45273"/>
                </a:lnTo>
                <a:lnTo>
                  <a:pt x="311342" y="64304"/>
                </a:lnTo>
                <a:lnTo>
                  <a:pt x="272631" y="86313"/>
                </a:lnTo>
                <a:lnTo>
                  <a:pt x="235860" y="111154"/>
                </a:lnTo>
                <a:lnTo>
                  <a:pt x="201179" y="138677"/>
                </a:lnTo>
                <a:lnTo>
                  <a:pt x="168735" y="168735"/>
                </a:lnTo>
                <a:lnTo>
                  <a:pt x="138677" y="201179"/>
                </a:lnTo>
                <a:lnTo>
                  <a:pt x="111154" y="235860"/>
                </a:lnTo>
                <a:lnTo>
                  <a:pt x="86313" y="272631"/>
                </a:lnTo>
                <a:lnTo>
                  <a:pt x="64304" y="311342"/>
                </a:lnTo>
                <a:lnTo>
                  <a:pt x="45273" y="351847"/>
                </a:lnTo>
                <a:lnTo>
                  <a:pt x="29370" y="393996"/>
                </a:lnTo>
                <a:lnTo>
                  <a:pt x="16743" y="437641"/>
                </a:lnTo>
                <a:lnTo>
                  <a:pt x="7540" y="482635"/>
                </a:lnTo>
                <a:lnTo>
                  <a:pt x="1909" y="528827"/>
                </a:lnTo>
                <a:lnTo>
                  <a:pt x="0" y="576072"/>
                </a:lnTo>
                <a:lnTo>
                  <a:pt x="1909" y="623316"/>
                </a:lnTo>
                <a:lnTo>
                  <a:pt x="7540" y="669508"/>
                </a:lnTo>
                <a:lnTo>
                  <a:pt x="16743" y="714502"/>
                </a:lnTo>
                <a:lnTo>
                  <a:pt x="29370" y="758147"/>
                </a:lnTo>
                <a:lnTo>
                  <a:pt x="45273" y="800296"/>
                </a:lnTo>
                <a:lnTo>
                  <a:pt x="64304" y="840801"/>
                </a:lnTo>
                <a:lnTo>
                  <a:pt x="86313" y="879512"/>
                </a:lnTo>
                <a:lnTo>
                  <a:pt x="111154" y="916283"/>
                </a:lnTo>
                <a:lnTo>
                  <a:pt x="138677" y="950964"/>
                </a:lnTo>
                <a:lnTo>
                  <a:pt x="168735" y="983408"/>
                </a:lnTo>
                <a:lnTo>
                  <a:pt x="201179" y="1013466"/>
                </a:lnTo>
                <a:lnTo>
                  <a:pt x="235860" y="1040989"/>
                </a:lnTo>
                <a:lnTo>
                  <a:pt x="272631" y="1065830"/>
                </a:lnTo>
                <a:lnTo>
                  <a:pt x="311342" y="1087839"/>
                </a:lnTo>
                <a:lnTo>
                  <a:pt x="351847" y="1106870"/>
                </a:lnTo>
                <a:lnTo>
                  <a:pt x="393996" y="1122773"/>
                </a:lnTo>
                <a:lnTo>
                  <a:pt x="437641" y="1135400"/>
                </a:lnTo>
                <a:lnTo>
                  <a:pt x="482635" y="1144603"/>
                </a:lnTo>
                <a:lnTo>
                  <a:pt x="528827" y="1150234"/>
                </a:lnTo>
                <a:lnTo>
                  <a:pt x="576071" y="1152144"/>
                </a:lnTo>
                <a:lnTo>
                  <a:pt x="623316" y="1150234"/>
                </a:lnTo>
                <a:lnTo>
                  <a:pt x="669508" y="1144603"/>
                </a:lnTo>
                <a:lnTo>
                  <a:pt x="714502" y="1135400"/>
                </a:lnTo>
                <a:lnTo>
                  <a:pt x="758147" y="1122773"/>
                </a:lnTo>
                <a:lnTo>
                  <a:pt x="800296" y="1106870"/>
                </a:lnTo>
                <a:lnTo>
                  <a:pt x="840801" y="1087839"/>
                </a:lnTo>
                <a:lnTo>
                  <a:pt x="879512" y="1065830"/>
                </a:lnTo>
                <a:lnTo>
                  <a:pt x="916283" y="1040989"/>
                </a:lnTo>
                <a:lnTo>
                  <a:pt x="950964" y="1013466"/>
                </a:lnTo>
                <a:lnTo>
                  <a:pt x="983408" y="983408"/>
                </a:lnTo>
                <a:lnTo>
                  <a:pt x="1013466" y="950964"/>
                </a:lnTo>
                <a:lnTo>
                  <a:pt x="1040989" y="916283"/>
                </a:lnTo>
                <a:lnTo>
                  <a:pt x="1065830" y="879512"/>
                </a:lnTo>
                <a:lnTo>
                  <a:pt x="1087839" y="840801"/>
                </a:lnTo>
                <a:lnTo>
                  <a:pt x="1106870" y="800296"/>
                </a:lnTo>
                <a:lnTo>
                  <a:pt x="1122773" y="758147"/>
                </a:lnTo>
                <a:lnTo>
                  <a:pt x="1135400" y="714502"/>
                </a:lnTo>
                <a:lnTo>
                  <a:pt x="1144603" y="669508"/>
                </a:lnTo>
                <a:lnTo>
                  <a:pt x="1150234" y="623316"/>
                </a:lnTo>
                <a:lnTo>
                  <a:pt x="1152143" y="576072"/>
                </a:lnTo>
                <a:lnTo>
                  <a:pt x="1150234" y="528827"/>
                </a:lnTo>
                <a:lnTo>
                  <a:pt x="1144603" y="482635"/>
                </a:lnTo>
                <a:lnTo>
                  <a:pt x="1135400" y="437641"/>
                </a:lnTo>
                <a:lnTo>
                  <a:pt x="1122773" y="393996"/>
                </a:lnTo>
                <a:lnTo>
                  <a:pt x="1106870" y="351847"/>
                </a:lnTo>
                <a:lnTo>
                  <a:pt x="1087839" y="311342"/>
                </a:lnTo>
                <a:lnTo>
                  <a:pt x="1065830" y="272631"/>
                </a:lnTo>
                <a:lnTo>
                  <a:pt x="1040989" y="235860"/>
                </a:lnTo>
                <a:lnTo>
                  <a:pt x="1013466" y="201179"/>
                </a:lnTo>
                <a:lnTo>
                  <a:pt x="983408" y="168735"/>
                </a:lnTo>
                <a:lnTo>
                  <a:pt x="950964" y="138677"/>
                </a:lnTo>
                <a:lnTo>
                  <a:pt x="916283" y="111154"/>
                </a:lnTo>
                <a:lnTo>
                  <a:pt x="879512" y="86313"/>
                </a:lnTo>
                <a:lnTo>
                  <a:pt x="840801" y="64304"/>
                </a:lnTo>
                <a:lnTo>
                  <a:pt x="800296" y="45273"/>
                </a:lnTo>
                <a:lnTo>
                  <a:pt x="758147" y="29370"/>
                </a:lnTo>
                <a:lnTo>
                  <a:pt x="714502" y="16743"/>
                </a:lnTo>
                <a:lnTo>
                  <a:pt x="669508" y="7540"/>
                </a:lnTo>
                <a:lnTo>
                  <a:pt x="623316" y="1909"/>
                </a:lnTo>
                <a:lnTo>
                  <a:pt x="5760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3523488" y="2407920"/>
            <a:ext cx="1164590" cy="1164590"/>
            <a:chOff x="3523488" y="2407920"/>
            <a:chExt cx="1164590" cy="1164590"/>
          </a:xfrm>
        </p:grpSpPr>
        <p:sp>
          <p:nvSpPr>
            <p:cNvPr id="59" name="object 59"/>
            <p:cNvSpPr/>
            <p:nvPr/>
          </p:nvSpPr>
          <p:spPr>
            <a:xfrm>
              <a:off x="3529584" y="2414016"/>
              <a:ext cx="1152525" cy="1152525"/>
            </a:xfrm>
            <a:custGeom>
              <a:avLst/>
              <a:gdLst/>
              <a:ahLst/>
              <a:cxnLst/>
              <a:rect l="l" t="t" r="r" b="b"/>
              <a:pathLst>
                <a:path w="1152525" h="1152525">
                  <a:moveTo>
                    <a:pt x="576071" y="1152144"/>
                  </a:moveTo>
                  <a:lnTo>
                    <a:pt x="528827" y="1150234"/>
                  </a:lnTo>
                  <a:lnTo>
                    <a:pt x="482635" y="1144603"/>
                  </a:lnTo>
                  <a:lnTo>
                    <a:pt x="437641" y="1135400"/>
                  </a:lnTo>
                  <a:lnTo>
                    <a:pt x="393996" y="1122773"/>
                  </a:lnTo>
                  <a:lnTo>
                    <a:pt x="351847" y="1106870"/>
                  </a:lnTo>
                  <a:lnTo>
                    <a:pt x="311342" y="1087839"/>
                  </a:lnTo>
                  <a:lnTo>
                    <a:pt x="272631" y="1065830"/>
                  </a:lnTo>
                  <a:lnTo>
                    <a:pt x="235860" y="1040989"/>
                  </a:lnTo>
                  <a:lnTo>
                    <a:pt x="201179" y="1013466"/>
                  </a:lnTo>
                  <a:lnTo>
                    <a:pt x="168735" y="983408"/>
                  </a:lnTo>
                  <a:lnTo>
                    <a:pt x="138677" y="950964"/>
                  </a:lnTo>
                  <a:lnTo>
                    <a:pt x="111154" y="916283"/>
                  </a:lnTo>
                  <a:lnTo>
                    <a:pt x="86313" y="879512"/>
                  </a:lnTo>
                  <a:lnTo>
                    <a:pt x="64304" y="840801"/>
                  </a:lnTo>
                  <a:lnTo>
                    <a:pt x="45273" y="800296"/>
                  </a:lnTo>
                  <a:lnTo>
                    <a:pt x="29370" y="758147"/>
                  </a:lnTo>
                  <a:lnTo>
                    <a:pt x="16743" y="714502"/>
                  </a:lnTo>
                  <a:lnTo>
                    <a:pt x="7540" y="669508"/>
                  </a:lnTo>
                  <a:lnTo>
                    <a:pt x="1909" y="623316"/>
                  </a:lnTo>
                  <a:lnTo>
                    <a:pt x="0" y="576072"/>
                  </a:lnTo>
                  <a:lnTo>
                    <a:pt x="1909" y="528827"/>
                  </a:lnTo>
                  <a:lnTo>
                    <a:pt x="7540" y="482635"/>
                  </a:lnTo>
                  <a:lnTo>
                    <a:pt x="16743" y="437641"/>
                  </a:lnTo>
                  <a:lnTo>
                    <a:pt x="29370" y="393996"/>
                  </a:lnTo>
                  <a:lnTo>
                    <a:pt x="45273" y="351847"/>
                  </a:lnTo>
                  <a:lnTo>
                    <a:pt x="64304" y="311342"/>
                  </a:lnTo>
                  <a:lnTo>
                    <a:pt x="86313" y="272631"/>
                  </a:lnTo>
                  <a:lnTo>
                    <a:pt x="111154" y="235860"/>
                  </a:lnTo>
                  <a:lnTo>
                    <a:pt x="138677" y="201179"/>
                  </a:lnTo>
                  <a:lnTo>
                    <a:pt x="168735" y="168735"/>
                  </a:lnTo>
                  <a:lnTo>
                    <a:pt x="201179" y="138677"/>
                  </a:lnTo>
                  <a:lnTo>
                    <a:pt x="235860" y="111154"/>
                  </a:lnTo>
                  <a:lnTo>
                    <a:pt x="272631" y="86313"/>
                  </a:lnTo>
                  <a:lnTo>
                    <a:pt x="311342" y="64304"/>
                  </a:lnTo>
                  <a:lnTo>
                    <a:pt x="351847" y="45273"/>
                  </a:lnTo>
                  <a:lnTo>
                    <a:pt x="393996" y="29370"/>
                  </a:lnTo>
                  <a:lnTo>
                    <a:pt x="437641" y="16743"/>
                  </a:lnTo>
                  <a:lnTo>
                    <a:pt x="482635" y="7540"/>
                  </a:lnTo>
                  <a:lnTo>
                    <a:pt x="528827" y="1909"/>
                  </a:lnTo>
                  <a:lnTo>
                    <a:pt x="576071" y="0"/>
                  </a:lnTo>
                  <a:lnTo>
                    <a:pt x="623316" y="1909"/>
                  </a:lnTo>
                  <a:lnTo>
                    <a:pt x="669508" y="7540"/>
                  </a:lnTo>
                  <a:lnTo>
                    <a:pt x="714502" y="16743"/>
                  </a:lnTo>
                  <a:lnTo>
                    <a:pt x="758147" y="29370"/>
                  </a:lnTo>
                  <a:lnTo>
                    <a:pt x="800296" y="45273"/>
                  </a:lnTo>
                  <a:lnTo>
                    <a:pt x="840801" y="64304"/>
                  </a:lnTo>
                  <a:lnTo>
                    <a:pt x="879512" y="86313"/>
                  </a:lnTo>
                  <a:lnTo>
                    <a:pt x="916283" y="111154"/>
                  </a:lnTo>
                  <a:lnTo>
                    <a:pt x="950964" y="138677"/>
                  </a:lnTo>
                  <a:lnTo>
                    <a:pt x="983408" y="168735"/>
                  </a:lnTo>
                  <a:lnTo>
                    <a:pt x="1013466" y="201179"/>
                  </a:lnTo>
                  <a:lnTo>
                    <a:pt x="1040989" y="235860"/>
                  </a:lnTo>
                  <a:lnTo>
                    <a:pt x="1065830" y="272631"/>
                  </a:lnTo>
                  <a:lnTo>
                    <a:pt x="1087839" y="311342"/>
                  </a:lnTo>
                  <a:lnTo>
                    <a:pt x="1106870" y="351847"/>
                  </a:lnTo>
                  <a:lnTo>
                    <a:pt x="1122773" y="393996"/>
                  </a:lnTo>
                  <a:lnTo>
                    <a:pt x="1135400" y="437641"/>
                  </a:lnTo>
                  <a:lnTo>
                    <a:pt x="1144603" y="482635"/>
                  </a:lnTo>
                  <a:lnTo>
                    <a:pt x="1150234" y="528827"/>
                  </a:lnTo>
                  <a:lnTo>
                    <a:pt x="1152143" y="576072"/>
                  </a:lnTo>
                  <a:lnTo>
                    <a:pt x="1150234" y="623316"/>
                  </a:lnTo>
                  <a:lnTo>
                    <a:pt x="1144603" y="669508"/>
                  </a:lnTo>
                  <a:lnTo>
                    <a:pt x="1135400" y="714502"/>
                  </a:lnTo>
                  <a:lnTo>
                    <a:pt x="1122773" y="758147"/>
                  </a:lnTo>
                  <a:lnTo>
                    <a:pt x="1106870" y="800296"/>
                  </a:lnTo>
                  <a:lnTo>
                    <a:pt x="1087839" y="840801"/>
                  </a:lnTo>
                  <a:lnTo>
                    <a:pt x="1065830" y="879512"/>
                  </a:lnTo>
                  <a:lnTo>
                    <a:pt x="1040989" y="916283"/>
                  </a:lnTo>
                  <a:lnTo>
                    <a:pt x="1013466" y="950964"/>
                  </a:lnTo>
                  <a:lnTo>
                    <a:pt x="983408" y="983408"/>
                  </a:lnTo>
                  <a:lnTo>
                    <a:pt x="950964" y="1013466"/>
                  </a:lnTo>
                  <a:lnTo>
                    <a:pt x="916283" y="1040989"/>
                  </a:lnTo>
                  <a:lnTo>
                    <a:pt x="879512" y="1065830"/>
                  </a:lnTo>
                  <a:lnTo>
                    <a:pt x="840801" y="1087839"/>
                  </a:lnTo>
                  <a:lnTo>
                    <a:pt x="800296" y="1106870"/>
                  </a:lnTo>
                  <a:lnTo>
                    <a:pt x="758147" y="1122773"/>
                  </a:lnTo>
                  <a:lnTo>
                    <a:pt x="714502" y="1135400"/>
                  </a:lnTo>
                  <a:lnTo>
                    <a:pt x="669508" y="1144603"/>
                  </a:lnTo>
                  <a:lnTo>
                    <a:pt x="623316" y="1150234"/>
                  </a:lnTo>
                  <a:lnTo>
                    <a:pt x="576071" y="1152144"/>
                  </a:lnTo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753358" y="2612136"/>
              <a:ext cx="685164" cy="831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/>
          <p:nvPr/>
        </p:nvSpPr>
        <p:spPr>
          <a:xfrm>
            <a:off x="8421623" y="2414016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1152525" h="1152525">
                <a:moveTo>
                  <a:pt x="576072" y="0"/>
                </a:moveTo>
                <a:lnTo>
                  <a:pt x="528827" y="1909"/>
                </a:lnTo>
                <a:lnTo>
                  <a:pt x="482635" y="7540"/>
                </a:lnTo>
                <a:lnTo>
                  <a:pt x="437641" y="16743"/>
                </a:lnTo>
                <a:lnTo>
                  <a:pt x="393996" y="29370"/>
                </a:lnTo>
                <a:lnTo>
                  <a:pt x="351847" y="45273"/>
                </a:lnTo>
                <a:lnTo>
                  <a:pt x="311342" y="64304"/>
                </a:lnTo>
                <a:lnTo>
                  <a:pt x="272631" y="86313"/>
                </a:lnTo>
                <a:lnTo>
                  <a:pt x="235860" y="111154"/>
                </a:lnTo>
                <a:lnTo>
                  <a:pt x="201179" y="138677"/>
                </a:lnTo>
                <a:lnTo>
                  <a:pt x="168735" y="168735"/>
                </a:lnTo>
                <a:lnTo>
                  <a:pt x="138677" y="201179"/>
                </a:lnTo>
                <a:lnTo>
                  <a:pt x="111154" y="235860"/>
                </a:lnTo>
                <a:lnTo>
                  <a:pt x="86313" y="272631"/>
                </a:lnTo>
                <a:lnTo>
                  <a:pt x="64304" y="311342"/>
                </a:lnTo>
                <a:lnTo>
                  <a:pt x="45273" y="351847"/>
                </a:lnTo>
                <a:lnTo>
                  <a:pt x="29370" y="393996"/>
                </a:lnTo>
                <a:lnTo>
                  <a:pt x="16743" y="437641"/>
                </a:lnTo>
                <a:lnTo>
                  <a:pt x="7540" y="482635"/>
                </a:lnTo>
                <a:lnTo>
                  <a:pt x="1909" y="528827"/>
                </a:lnTo>
                <a:lnTo>
                  <a:pt x="0" y="576072"/>
                </a:lnTo>
                <a:lnTo>
                  <a:pt x="1909" y="623316"/>
                </a:lnTo>
                <a:lnTo>
                  <a:pt x="7540" y="669508"/>
                </a:lnTo>
                <a:lnTo>
                  <a:pt x="16743" y="714502"/>
                </a:lnTo>
                <a:lnTo>
                  <a:pt x="29370" y="758147"/>
                </a:lnTo>
                <a:lnTo>
                  <a:pt x="45273" y="800296"/>
                </a:lnTo>
                <a:lnTo>
                  <a:pt x="64304" y="840801"/>
                </a:lnTo>
                <a:lnTo>
                  <a:pt x="86313" y="879512"/>
                </a:lnTo>
                <a:lnTo>
                  <a:pt x="111154" y="916283"/>
                </a:lnTo>
                <a:lnTo>
                  <a:pt x="138677" y="950964"/>
                </a:lnTo>
                <a:lnTo>
                  <a:pt x="168735" y="983408"/>
                </a:lnTo>
                <a:lnTo>
                  <a:pt x="201179" y="1013466"/>
                </a:lnTo>
                <a:lnTo>
                  <a:pt x="235860" y="1040989"/>
                </a:lnTo>
                <a:lnTo>
                  <a:pt x="272631" y="1065830"/>
                </a:lnTo>
                <a:lnTo>
                  <a:pt x="311342" y="1087839"/>
                </a:lnTo>
                <a:lnTo>
                  <a:pt x="351847" y="1106870"/>
                </a:lnTo>
                <a:lnTo>
                  <a:pt x="393996" y="1122773"/>
                </a:lnTo>
                <a:lnTo>
                  <a:pt x="437641" y="1135400"/>
                </a:lnTo>
                <a:lnTo>
                  <a:pt x="482635" y="1144603"/>
                </a:lnTo>
                <a:lnTo>
                  <a:pt x="528827" y="1150234"/>
                </a:lnTo>
                <a:lnTo>
                  <a:pt x="576072" y="1152144"/>
                </a:lnTo>
                <a:lnTo>
                  <a:pt x="623316" y="1150234"/>
                </a:lnTo>
                <a:lnTo>
                  <a:pt x="669508" y="1144603"/>
                </a:lnTo>
                <a:lnTo>
                  <a:pt x="714502" y="1135400"/>
                </a:lnTo>
                <a:lnTo>
                  <a:pt x="758147" y="1122773"/>
                </a:lnTo>
                <a:lnTo>
                  <a:pt x="800296" y="1106870"/>
                </a:lnTo>
                <a:lnTo>
                  <a:pt x="840801" y="1087839"/>
                </a:lnTo>
                <a:lnTo>
                  <a:pt x="879512" y="1065830"/>
                </a:lnTo>
                <a:lnTo>
                  <a:pt x="916283" y="1040989"/>
                </a:lnTo>
                <a:lnTo>
                  <a:pt x="950964" y="1013466"/>
                </a:lnTo>
                <a:lnTo>
                  <a:pt x="983408" y="983408"/>
                </a:lnTo>
                <a:lnTo>
                  <a:pt x="1013466" y="950964"/>
                </a:lnTo>
                <a:lnTo>
                  <a:pt x="1040989" y="916283"/>
                </a:lnTo>
                <a:lnTo>
                  <a:pt x="1065830" y="879512"/>
                </a:lnTo>
                <a:lnTo>
                  <a:pt x="1087839" y="840801"/>
                </a:lnTo>
                <a:lnTo>
                  <a:pt x="1106870" y="800296"/>
                </a:lnTo>
                <a:lnTo>
                  <a:pt x="1122773" y="758147"/>
                </a:lnTo>
                <a:lnTo>
                  <a:pt x="1135400" y="714502"/>
                </a:lnTo>
                <a:lnTo>
                  <a:pt x="1144603" y="669508"/>
                </a:lnTo>
                <a:lnTo>
                  <a:pt x="1150234" y="623316"/>
                </a:lnTo>
                <a:lnTo>
                  <a:pt x="1152144" y="576072"/>
                </a:lnTo>
                <a:lnTo>
                  <a:pt x="1150234" y="528827"/>
                </a:lnTo>
                <a:lnTo>
                  <a:pt x="1144603" y="482635"/>
                </a:lnTo>
                <a:lnTo>
                  <a:pt x="1135400" y="437641"/>
                </a:lnTo>
                <a:lnTo>
                  <a:pt x="1122773" y="393996"/>
                </a:lnTo>
                <a:lnTo>
                  <a:pt x="1106870" y="351847"/>
                </a:lnTo>
                <a:lnTo>
                  <a:pt x="1087839" y="311342"/>
                </a:lnTo>
                <a:lnTo>
                  <a:pt x="1065830" y="272631"/>
                </a:lnTo>
                <a:lnTo>
                  <a:pt x="1040989" y="235860"/>
                </a:lnTo>
                <a:lnTo>
                  <a:pt x="1013466" y="201179"/>
                </a:lnTo>
                <a:lnTo>
                  <a:pt x="983408" y="168735"/>
                </a:lnTo>
                <a:lnTo>
                  <a:pt x="950964" y="138677"/>
                </a:lnTo>
                <a:lnTo>
                  <a:pt x="916283" y="111154"/>
                </a:lnTo>
                <a:lnTo>
                  <a:pt x="879512" y="86313"/>
                </a:lnTo>
                <a:lnTo>
                  <a:pt x="840801" y="64304"/>
                </a:lnTo>
                <a:lnTo>
                  <a:pt x="800296" y="45273"/>
                </a:lnTo>
                <a:lnTo>
                  <a:pt x="758147" y="29370"/>
                </a:lnTo>
                <a:lnTo>
                  <a:pt x="714502" y="16743"/>
                </a:lnTo>
                <a:lnTo>
                  <a:pt x="669508" y="7540"/>
                </a:lnTo>
                <a:lnTo>
                  <a:pt x="623316" y="1909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5455" y="1806739"/>
            <a:ext cx="6837680" cy="4328160"/>
            <a:chOff x="2505455" y="1806739"/>
            <a:chExt cx="6837680" cy="4328160"/>
          </a:xfrm>
        </p:grpSpPr>
        <p:sp>
          <p:nvSpPr>
            <p:cNvPr id="3" name="object 3"/>
            <p:cNvSpPr/>
            <p:nvPr/>
          </p:nvSpPr>
          <p:spPr>
            <a:xfrm>
              <a:off x="2816304" y="2235073"/>
              <a:ext cx="834390" cy="3499485"/>
            </a:xfrm>
            <a:custGeom>
              <a:avLst/>
              <a:gdLst/>
              <a:ahLst/>
              <a:cxnLst/>
              <a:rect l="l" t="t" r="r" b="b"/>
              <a:pathLst>
                <a:path w="834389" h="3499485">
                  <a:moveTo>
                    <a:pt x="834183" y="3499015"/>
                  </a:moveTo>
                  <a:lnTo>
                    <a:pt x="796923" y="3468140"/>
                  </a:lnTo>
                  <a:lnTo>
                    <a:pt x="760494" y="3436637"/>
                  </a:lnTo>
                  <a:lnTo>
                    <a:pt x="724896" y="3404519"/>
                  </a:lnTo>
                  <a:lnTo>
                    <a:pt x="690132" y="3371802"/>
                  </a:lnTo>
                  <a:lnTo>
                    <a:pt x="656202" y="3338499"/>
                  </a:lnTo>
                  <a:lnTo>
                    <a:pt x="623109" y="3304624"/>
                  </a:lnTo>
                  <a:lnTo>
                    <a:pt x="590853" y="3270193"/>
                  </a:lnTo>
                  <a:lnTo>
                    <a:pt x="559437" y="3235219"/>
                  </a:lnTo>
                  <a:lnTo>
                    <a:pt x="528862" y="3199716"/>
                  </a:lnTo>
                  <a:lnTo>
                    <a:pt x="499128" y="3163700"/>
                  </a:lnTo>
                  <a:lnTo>
                    <a:pt x="470239" y="3127183"/>
                  </a:lnTo>
                  <a:lnTo>
                    <a:pt x="442195" y="3090181"/>
                  </a:lnTo>
                  <a:lnTo>
                    <a:pt x="414997" y="3052708"/>
                  </a:lnTo>
                  <a:lnTo>
                    <a:pt x="388648" y="3014777"/>
                  </a:lnTo>
                  <a:lnTo>
                    <a:pt x="363149" y="2976404"/>
                  </a:lnTo>
                  <a:lnTo>
                    <a:pt x="338500" y="2937603"/>
                  </a:lnTo>
                  <a:lnTo>
                    <a:pt x="314705" y="2898388"/>
                  </a:lnTo>
                  <a:lnTo>
                    <a:pt x="291763" y="2858773"/>
                  </a:lnTo>
                  <a:lnTo>
                    <a:pt x="269678" y="2818773"/>
                  </a:lnTo>
                  <a:lnTo>
                    <a:pt x="248449" y="2778401"/>
                  </a:lnTo>
                  <a:lnTo>
                    <a:pt x="228079" y="2737672"/>
                  </a:lnTo>
                  <a:lnTo>
                    <a:pt x="208570" y="2696601"/>
                  </a:lnTo>
                  <a:lnTo>
                    <a:pt x="189922" y="2655202"/>
                  </a:lnTo>
                  <a:lnTo>
                    <a:pt x="172137" y="2613489"/>
                  </a:lnTo>
                  <a:lnTo>
                    <a:pt x="155217" y="2571476"/>
                  </a:lnTo>
                  <a:lnTo>
                    <a:pt x="139163" y="2529178"/>
                  </a:lnTo>
                  <a:lnTo>
                    <a:pt x="123976" y="2486609"/>
                  </a:lnTo>
                  <a:lnTo>
                    <a:pt x="109659" y="2443783"/>
                  </a:lnTo>
                  <a:lnTo>
                    <a:pt x="96212" y="2400714"/>
                  </a:lnTo>
                  <a:lnTo>
                    <a:pt x="83638" y="2357417"/>
                  </a:lnTo>
                  <a:lnTo>
                    <a:pt x="71937" y="2313907"/>
                  </a:lnTo>
                  <a:lnTo>
                    <a:pt x="61111" y="2270197"/>
                  </a:lnTo>
                  <a:lnTo>
                    <a:pt x="51161" y="2226301"/>
                  </a:lnTo>
                  <a:lnTo>
                    <a:pt x="42090" y="2182235"/>
                  </a:lnTo>
                  <a:lnTo>
                    <a:pt x="33898" y="2138012"/>
                  </a:lnTo>
                  <a:lnTo>
                    <a:pt x="26588" y="2093647"/>
                  </a:lnTo>
                  <a:lnTo>
                    <a:pt x="20160" y="2049153"/>
                  </a:lnTo>
                  <a:lnTo>
                    <a:pt x="14615" y="2004546"/>
                  </a:lnTo>
                  <a:lnTo>
                    <a:pt x="9957" y="1959840"/>
                  </a:lnTo>
                  <a:lnTo>
                    <a:pt x="6185" y="1915048"/>
                  </a:lnTo>
                  <a:lnTo>
                    <a:pt x="3302" y="1870185"/>
                  </a:lnTo>
                  <a:lnTo>
                    <a:pt x="1309" y="1825266"/>
                  </a:lnTo>
                  <a:lnTo>
                    <a:pt x="208" y="1780304"/>
                  </a:lnTo>
                  <a:lnTo>
                    <a:pt x="0" y="1735315"/>
                  </a:lnTo>
                  <a:lnTo>
                    <a:pt x="686" y="1690311"/>
                  </a:lnTo>
                  <a:lnTo>
                    <a:pt x="2267" y="1645309"/>
                  </a:lnTo>
                  <a:lnTo>
                    <a:pt x="4747" y="1600321"/>
                  </a:lnTo>
                  <a:lnTo>
                    <a:pt x="8125" y="1555363"/>
                  </a:lnTo>
                  <a:lnTo>
                    <a:pt x="12404" y="1510448"/>
                  </a:lnTo>
                  <a:lnTo>
                    <a:pt x="17585" y="1465590"/>
                  </a:lnTo>
                  <a:lnTo>
                    <a:pt x="23669" y="1420805"/>
                  </a:lnTo>
                  <a:lnTo>
                    <a:pt x="30659" y="1376107"/>
                  </a:lnTo>
                  <a:lnTo>
                    <a:pt x="38554" y="1331509"/>
                  </a:lnTo>
                  <a:lnTo>
                    <a:pt x="47358" y="1287026"/>
                  </a:lnTo>
                  <a:lnTo>
                    <a:pt x="57071" y="1242672"/>
                  </a:lnTo>
                  <a:lnTo>
                    <a:pt x="67694" y="1198462"/>
                  </a:lnTo>
                  <a:lnTo>
                    <a:pt x="79231" y="1154410"/>
                  </a:lnTo>
                  <a:lnTo>
                    <a:pt x="91681" y="1110530"/>
                  </a:lnTo>
                  <a:lnTo>
                    <a:pt x="105046" y="1066837"/>
                  </a:lnTo>
                  <a:lnTo>
                    <a:pt x="119329" y="1023345"/>
                  </a:lnTo>
                  <a:lnTo>
                    <a:pt x="134529" y="980067"/>
                  </a:lnTo>
                  <a:lnTo>
                    <a:pt x="150650" y="937019"/>
                  </a:lnTo>
                  <a:lnTo>
                    <a:pt x="167692" y="894215"/>
                  </a:lnTo>
                  <a:lnTo>
                    <a:pt x="185657" y="851668"/>
                  </a:lnTo>
                  <a:lnTo>
                    <a:pt x="204546" y="809394"/>
                  </a:lnTo>
                  <a:lnTo>
                    <a:pt x="224361" y="767407"/>
                  </a:lnTo>
                  <a:lnTo>
                    <a:pt x="245103" y="725720"/>
                  </a:lnTo>
                  <a:lnTo>
                    <a:pt x="266774" y="684349"/>
                  </a:lnTo>
                  <a:lnTo>
                    <a:pt x="289375" y="643307"/>
                  </a:lnTo>
                  <a:lnTo>
                    <a:pt x="312908" y="602608"/>
                  </a:lnTo>
                  <a:lnTo>
                    <a:pt x="337375" y="562268"/>
                  </a:lnTo>
                  <a:lnTo>
                    <a:pt x="362776" y="522301"/>
                  </a:lnTo>
                  <a:lnTo>
                    <a:pt x="389114" y="482720"/>
                  </a:lnTo>
                  <a:lnTo>
                    <a:pt x="416389" y="443540"/>
                  </a:lnTo>
                  <a:lnTo>
                    <a:pt x="444603" y="404775"/>
                  </a:lnTo>
                  <a:lnTo>
                    <a:pt x="473758" y="366440"/>
                  </a:lnTo>
                  <a:lnTo>
                    <a:pt x="503856" y="328549"/>
                  </a:lnTo>
                  <a:lnTo>
                    <a:pt x="536902" y="288762"/>
                  </a:lnTo>
                  <a:lnTo>
                    <a:pt x="570837" y="249762"/>
                  </a:lnTo>
                  <a:lnTo>
                    <a:pt x="605649" y="211563"/>
                  </a:lnTo>
                  <a:lnTo>
                    <a:pt x="641323" y="174179"/>
                  </a:lnTo>
                  <a:lnTo>
                    <a:pt x="677845" y="137624"/>
                  </a:lnTo>
                  <a:lnTo>
                    <a:pt x="715203" y="101915"/>
                  </a:lnTo>
                  <a:lnTo>
                    <a:pt x="753382" y="67064"/>
                  </a:lnTo>
                  <a:lnTo>
                    <a:pt x="792369" y="33088"/>
                  </a:lnTo>
                  <a:lnTo>
                    <a:pt x="832151" y="0"/>
                  </a:lnTo>
                </a:path>
              </a:pathLst>
            </a:custGeom>
            <a:ln w="9144">
              <a:solidFill>
                <a:srgbClr val="EFAB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87415" y="2615336"/>
              <a:ext cx="469720" cy="460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05455" y="3674364"/>
              <a:ext cx="687324" cy="624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81287" y="4881126"/>
              <a:ext cx="504207" cy="4872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90987" y="1806739"/>
              <a:ext cx="443409" cy="4607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1754" y="5726017"/>
              <a:ext cx="590560" cy="4086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29493" y="2320442"/>
              <a:ext cx="513189" cy="5844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55260" y="5101789"/>
              <a:ext cx="486179" cy="5131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80763" y="4089273"/>
              <a:ext cx="409872" cy="4381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6679" y="243332"/>
            <a:ext cx="3247390" cy="603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Introducing </a:t>
            </a:r>
            <a:r>
              <a:rPr dirty="0" sz="1800" b="0">
                <a:solidFill>
                  <a:srgbClr val="7E7E7E"/>
                </a:solidFill>
                <a:latin typeface="Arial"/>
                <a:cs typeface="Arial"/>
              </a:rPr>
              <a:t>SAP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Cloud</a:t>
            </a:r>
            <a:r>
              <a:rPr dirty="0" sz="1800" spc="-35" b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7E7E7E"/>
                </a:solidFill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/>
              <a:t>The Intelligent</a:t>
            </a:r>
            <a:r>
              <a:rPr dirty="0" spc="-70"/>
              <a:t> </a:t>
            </a:r>
            <a:r>
              <a:rPr dirty="0"/>
              <a:t>Enterprise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80922" y="3845814"/>
            <a:ext cx="1082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Digital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4192" y="2596133"/>
            <a:ext cx="11766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Peop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Engagement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5780" y="4840351"/>
            <a:ext cx="142430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Manufa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turing  </a:t>
            </a:r>
            <a:r>
              <a:rPr dirty="0" sz="1600" spc="-5">
                <a:latin typeface="Arial"/>
                <a:cs typeface="Arial"/>
              </a:rPr>
              <a:t>&amp; Supply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Chain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0027" y="1682495"/>
            <a:ext cx="8054340" cy="46040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16039" y="3142868"/>
            <a:ext cx="1233170" cy="476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775"/>
              </a:lnSpc>
              <a:spcBef>
                <a:spcPts val="95"/>
              </a:spcBef>
            </a:pPr>
            <a:r>
              <a:rPr dirty="0" sz="1600" spc="-5">
                <a:solidFill>
                  <a:srgbClr val="008FD2"/>
                </a:solidFill>
                <a:latin typeface="Arial"/>
                <a:cs typeface="Arial"/>
              </a:rPr>
              <a:t>Intelligent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775"/>
              </a:lnSpc>
            </a:pPr>
            <a:r>
              <a:rPr dirty="0" sz="1600" spc="-5">
                <a:solidFill>
                  <a:srgbClr val="008FD2"/>
                </a:solidFill>
                <a:latin typeface="Arial"/>
                <a:cs typeface="Arial"/>
              </a:rPr>
              <a:t>Technologies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4184" y="4140174"/>
            <a:ext cx="1438910" cy="9461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1400" spc="-5">
                <a:solidFill>
                  <a:srgbClr val="008FD2"/>
                </a:solidFill>
                <a:latin typeface="Arial"/>
                <a:cs typeface="Arial"/>
              </a:rPr>
              <a:t>AI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107900"/>
              </a:lnSpc>
            </a:pP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Machine</a:t>
            </a:r>
            <a:r>
              <a:rPr dirty="0" sz="1400" spc="-114">
                <a:solidFill>
                  <a:srgbClr val="008FD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Learning  </a:t>
            </a:r>
            <a:r>
              <a:rPr dirty="0" sz="1400" spc="-5">
                <a:solidFill>
                  <a:srgbClr val="008FD2"/>
                </a:solidFill>
                <a:latin typeface="Arial"/>
                <a:cs typeface="Arial"/>
              </a:rPr>
              <a:t>Analytics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400">
                <a:solidFill>
                  <a:srgbClr val="008FD2"/>
                </a:solidFill>
                <a:latin typeface="Arial"/>
                <a:cs typeface="Arial"/>
              </a:rPr>
              <a:t>IoT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3320" y="5718149"/>
            <a:ext cx="10401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Cus</a:t>
            </a:r>
            <a:r>
              <a:rPr dirty="0" sz="1600" spc="-5">
                <a:latin typeface="Arial"/>
                <a:cs typeface="Arial"/>
              </a:rPr>
              <a:t>tomer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E</a:t>
            </a:r>
            <a:r>
              <a:rPr dirty="0" sz="1600" spc="-10">
                <a:latin typeface="Arial"/>
                <a:cs typeface="Arial"/>
              </a:rPr>
              <a:t>x</a:t>
            </a:r>
            <a:r>
              <a:rPr dirty="0" sz="1600" spc="-5">
                <a:latin typeface="Arial"/>
                <a:cs typeface="Arial"/>
              </a:rPr>
              <a:t>pe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9758" y="1739899"/>
            <a:ext cx="1852295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 indent="889635">
              <a:lnSpc>
                <a:spcPts val="1730"/>
              </a:lnSpc>
              <a:spcBef>
                <a:spcPts val="310"/>
              </a:spcBef>
            </a:pPr>
            <a:r>
              <a:rPr dirty="0" sz="1600" spc="-5">
                <a:latin typeface="Arial"/>
                <a:cs typeface="Arial"/>
              </a:rPr>
              <a:t>Network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&amp;  Spend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9975" y="3512947"/>
            <a:ext cx="78105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 indent="95885">
              <a:lnSpc>
                <a:spcPts val="1730"/>
              </a:lnSpc>
              <a:spcBef>
                <a:spcPts val="310"/>
              </a:spcBef>
            </a:pPr>
            <a:r>
              <a:rPr dirty="0" sz="1600" spc="-5">
                <a:solidFill>
                  <a:srgbClr val="4DB41C"/>
                </a:solidFill>
                <a:latin typeface="Arial"/>
                <a:cs typeface="Arial"/>
              </a:rPr>
              <a:t>Digital  </a:t>
            </a:r>
            <a:r>
              <a:rPr dirty="0" sz="1600" spc="-5">
                <a:solidFill>
                  <a:srgbClr val="4DB41C"/>
                </a:solidFill>
                <a:latin typeface="Arial"/>
                <a:cs typeface="Arial"/>
              </a:rPr>
              <a:t>P</a:t>
            </a:r>
            <a:r>
              <a:rPr dirty="0" sz="1600">
                <a:solidFill>
                  <a:srgbClr val="4DB41C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4DB41C"/>
                </a:solidFill>
                <a:latin typeface="Arial"/>
                <a:cs typeface="Arial"/>
              </a:rPr>
              <a:t>atform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75980" y="5851652"/>
            <a:ext cx="12090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7782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Data  </a:t>
            </a:r>
            <a:r>
              <a:rPr dirty="0" sz="1600" spc="-5"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90864" y="1692020"/>
            <a:ext cx="7810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Cloud  </a:t>
            </a:r>
            <a:r>
              <a:rPr dirty="0" sz="1600" spc="-5">
                <a:latin typeface="Arial"/>
                <a:cs typeface="Arial"/>
              </a:rPr>
              <a:t>P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atform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7890" y="4139565"/>
            <a:ext cx="17614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EFAB00"/>
                </a:solidFill>
                <a:latin typeface="Arial"/>
                <a:cs typeface="Arial"/>
              </a:rPr>
              <a:t>Intelligent</a:t>
            </a:r>
            <a:r>
              <a:rPr dirty="0" sz="2000" spc="-80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EFAB00"/>
                </a:solidFill>
                <a:latin typeface="Arial"/>
                <a:cs typeface="Arial"/>
              </a:rPr>
              <a:t>Suite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443984" y="2772155"/>
            <a:ext cx="3686810" cy="1417320"/>
            <a:chOff x="4443984" y="2772155"/>
            <a:chExt cx="3686810" cy="1417320"/>
          </a:xfrm>
        </p:grpSpPr>
        <p:sp>
          <p:nvSpPr>
            <p:cNvPr id="26" name="object 26"/>
            <p:cNvSpPr/>
            <p:nvPr/>
          </p:nvSpPr>
          <p:spPr>
            <a:xfrm>
              <a:off x="4443984" y="2772155"/>
              <a:ext cx="1389888" cy="13990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37248" y="3624072"/>
              <a:ext cx="1193292" cy="5654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588750" y="6533343"/>
            <a:ext cx="1403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2019 SAP SE </a:t>
            </a:r>
            <a:r>
              <a:rPr dirty="0"/>
              <a:t>or </a:t>
            </a:r>
            <a:r>
              <a:rPr dirty="0" spc="-5"/>
              <a:t>an SAP </a:t>
            </a:r>
            <a:r>
              <a:rPr dirty="0"/>
              <a:t>affiliate </a:t>
            </a:r>
            <a:r>
              <a:rPr dirty="0" spc="-5"/>
              <a:t>company. </a:t>
            </a:r>
            <a:r>
              <a:rPr dirty="0"/>
              <a:t>All rights reserved.</a:t>
            </a:r>
            <a:r>
              <a:rPr dirty="0" spc="60"/>
              <a:t> </a:t>
            </a:r>
            <a:r>
              <a:rPr dirty="0" spc="-395"/>
              <a:t>ǀ</a:t>
            </a:r>
            <a:r>
              <a:rPr dirty="0" spc="305"/>
              <a:t> </a:t>
            </a:r>
            <a:r>
              <a:rPr dirty="0" spc="-5"/>
              <a:t>PUBLIC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openSAP</dc:creator>
  <dc:title>openSAP_cp1-3_Week_1_All_Slides.</dc:title>
  <dcterms:created xsi:type="dcterms:W3CDTF">2020-06-06T13:11:27Z</dcterms:created>
  <dcterms:modified xsi:type="dcterms:W3CDTF">2020-06-06T13:11:27Z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2020-06-06T00:00:00Z</vt:filetime>
  </property>
</Properties>
</file>