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A394"/>
    <a:srgbClr val="D4165A"/>
    <a:srgbClr val="B0913A"/>
    <a:srgbClr val="2D7CBD"/>
    <a:srgbClr val="A57C45"/>
    <a:srgbClr val="27C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Amazon Sales Data Analysis</a:t>
            </a:r>
          </a:p>
        </p:txBody>
      </p:sp>
      <p:sp>
        <p:nvSpPr>
          <p:cNvPr id="3" name="Subtitle 2"/>
          <p:cNvSpPr>
            <a:spLocks noGrp="1"/>
          </p:cNvSpPr>
          <p:nvPr>
            <p:ph type="subTitle" idx="1"/>
          </p:nvPr>
        </p:nvSpPr>
        <p:spPr/>
        <p:txBody>
          <a:bodyPr/>
          <a:lstStyle/>
          <a:p>
            <a:pPr algn="ctr"/>
            <a:r>
              <a:rPr lang="en-IN" dirty="0" smtClean="0"/>
              <a:t>Detailed Project Report</a:t>
            </a:r>
          </a:p>
          <a:p>
            <a:pPr algn="ctr"/>
            <a:r>
              <a:rPr lang="en-IN" dirty="0" smtClean="0"/>
              <a:t>By:- </a:t>
            </a:r>
            <a:r>
              <a:rPr lang="en-IN" dirty="0" err="1" smtClean="0"/>
              <a:t>Gautam</a:t>
            </a:r>
            <a:r>
              <a:rPr lang="en-IN" dirty="0" smtClean="0"/>
              <a:t> </a:t>
            </a:r>
            <a:r>
              <a:rPr lang="en-IN" dirty="0" err="1" smtClean="0"/>
              <a:t>Mahto</a:t>
            </a:r>
            <a:endParaRPr lang="en-IN" dirty="0"/>
          </a:p>
        </p:txBody>
      </p:sp>
    </p:spTree>
    <p:extLst>
      <p:ext uri="{BB962C8B-B14F-4D97-AF65-F5344CB8AC3E}">
        <p14:creationId xmlns:p14="http://schemas.microsoft.com/office/powerpoint/2010/main" val="1837568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Item </a:t>
            </a:r>
            <a:r>
              <a:rPr lang="en-IN" dirty="0" err="1" smtClean="0"/>
              <a:t>Comparision</a:t>
            </a:r>
            <a:endParaRPr lang="en-IN" dirty="0"/>
          </a:p>
        </p:txBody>
      </p:sp>
      <p:pic>
        <p:nvPicPr>
          <p:cNvPr id="5" name="Content Placeholder 4"/>
          <p:cNvPicPr>
            <a:picLocks noGrp="1" noChangeAspect="1"/>
          </p:cNvPicPr>
          <p:nvPr>
            <p:ph idx="1"/>
          </p:nvPr>
        </p:nvPicPr>
        <p:blipFill>
          <a:blip r:embed="rId2"/>
          <a:stretch>
            <a:fillRect/>
          </a:stretch>
        </p:blipFill>
        <p:spPr>
          <a:xfrm>
            <a:off x="1069848" y="1195754"/>
            <a:ext cx="10058399" cy="4976446"/>
          </a:xfrm>
          <a:prstGeom prst="rect">
            <a:avLst/>
          </a:prstGeom>
        </p:spPr>
      </p:pic>
    </p:spTree>
    <p:extLst>
      <p:ext uri="{BB962C8B-B14F-4D97-AF65-F5344CB8AC3E}">
        <p14:creationId xmlns:p14="http://schemas.microsoft.com/office/powerpoint/2010/main" val="2052965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Detailed profit analysis</a:t>
            </a:r>
            <a:endParaRPr lang="en-IN" dirty="0"/>
          </a:p>
        </p:txBody>
      </p:sp>
      <p:pic>
        <p:nvPicPr>
          <p:cNvPr id="6" name="Content Placeholder 5"/>
          <p:cNvPicPr>
            <a:picLocks noGrp="1" noChangeAspect="1"/>
          </p:cNvPicPr>
          <p:nvPr>
            <p:ph idx="1"/>
          </p:nvPr>
        </p:nvPicPr>
        <p:blipFill>
          <a:blip r:embed="rId2"/>
          <a:stretch>
            <a:fillRect/>
          </a:stretch>
        </p:blipFill>
        <p:spPr>
          <a:xfrm>
            <a:off x="1069848" y="1195754"/>
            <a:ext cx="10058399" cy="4976446"/>
          </a:xfrm>
          <a:prstGeom prst="rect">
            <a:avLst/>
          </a:prstGeom>
        </p:spPr>
      </p:pic>
    </p:spTree>
    <p:extLst>
      <p:ext uri="{BB962C8B-B14F-4D97-AF65-F5344CB8AC3E}">
        <p14:creationId xmlns:p14="http://schemas.microsoft.com/office/powerpoint/2010/main" val="745448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Top by </a:t>
            </a:r>
            <a:r>
              <a:rPr lang="en-IN" dirty="0" err="1" smtClean="0"/>
              <a:t>custkey</a:t>
            </a:r>
            <a:endParaRPr lang="en-IN" dirty="0"/>
          </a:p>
        </p:txBody>
      </p:sp>
      <p:pic>
        <p:nvPicPr>
          <p:cNvPr id="5" name="Content Placeholder 4"/>
          <p:cNvPicPr>
            <a:picLocks noGrp="1" noChangeAspect="1"/>
          </p:cNvPicPr>
          <p:nvPr>
            <p:ph idx="1"/>
          </p:nvPr>
        </p:nvPicPr>
        <p:blipFill>
          <a:blip r:embed="rId2"/>
          <a:stretch>
            <a:fillRect/>
          </a:stretch>
        </p:blipFill>
        <p:spPr>
          <a:xfrm>
            <a:off x="1069848" y="1195755"/>
            <a:ext cx="10058400" cy="4976446"/>
          </a:xfrm>
          <a:prstGeom prst="rect">
            <a:avLst/>
          </a:prstGeom>
        </p:spPr>
      </p:pic>
    </p:spTree>
    <p:extLst>
      <p:ext uri="{BB962C8B-B14F-4D97-AF65-F5344CB8AC3E}">
        <p14:creationId xmlns:p14="http://schemas.microsoft.com/office/powerpoint/2010/main" val="534385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Sales Trend</a:t>
            </a:r>
            <a:endParaRPr lang="en-IN" dirty="0"/>
          </a:p>
        </p:txBody>
      </p:sp>
      <p:pic>
        <p:nvPicPr>
          <p:cNvPr id="5" name="Content Placeholder 4"/>
          <p:cNvPicPr>
            <a:picLocks noGrp="1" noChangeAspect="1"/>
          </p:cNvPicPr>
          <p:nvPr>
            <p:ph idx="1"/>
          </p:nvPr>
        </p:nvPicPr>
        <p:blipFill>
          <a:blip r:embed="rId2"/>
          <a:stretch>
            <a:fillRect/>
          </a:stretch>
        </p:blipFill>
        <p:spPr>
          <a:xfrm>
            <a:off x="1069849" y="1195755"/>
            <a:ext cx="10058400" cy="4976446"/>
          </a:xfrm>
          <a:prstGeom prst="rect">
            <a:avLst/>
          </a:prstGeom>
        </p:spPr>
      </p:pic>
    </p:spTree>
    <p:extLst>
      <p:ext uri="{BB962C8B-B14F-4D97-AF65-F5344CB8AC3E}">
        <p14:creationId xmlns:p14="http://schemas.microsoft.com/office/powerpoint/2010/main" val="280389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Monthly Records</a:t>
            </a:r>
            <a:endParaRPr lang="en-IN" dirty="0"/>
          </a:p>
        </p:txBody>
      </p:sp>
      <p:pic>
        <p:nvPicPr>
          <p:cNvPr id="5" name="Content Placeholder 4"/>
          <p:cNvPicPr>
            <a:picLocks noGrp="1" noChangeAspect="1"/>
          </p:cNvPicPr>
          <p:nvPr>
            <p:ph idx="1"/>
          </p:nvPr>
        </p:nvPicPr>
        <p:blipFill>
          <a:blip r:embed="rId2"/>
          <a:stretch>
            <a:fillRect/>
          </a:stretch>
        </p:blipFill>
        <p:spPr>
          <a:xfrm>
            <a:off x="1069849" y="1195755"/>
            <a:ext cx="10058400" cy="4976446"/>
          </a:xfrm>
          <a:prstGeom prst="rect">
            <a:avLst/>
          </a:prstGeom>
        </p:spPr>
      </p:pic>
    </p:spTree>
    <p:extLst>
      <p:ext uri="{BB962C8B-B14F-4D97-AF65-F5344CB8AC3E}">
        <p14:creationId xmlns:p14="http://schemas.microsoft.com/office/powerpoint/2010/main" val="217748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51722"/>
          </a:xfrm>
        </p:spPr>
        <p:txBody>
          <a:bodyPr/>
          <a:lstStyle/>
          <a:p>
            <a:pPr algn="ctr"/>
            <a:r>
              <a:rPr lang="en-IN" dirty="0"/>
              <a:t>QUESTIONS AND ANSWERS </a:t>
            </a:r>
          </a:p>
        </p:txBody>
      </p:sp>
      <p:sp>
        <p:nvSpPr>
          <p:cNvPr id="3" name="Content Placeholder 2"/>
          <p:cNvSpPr>
            <a:spLocks noGrp="1"/>
          </p:cNvSpPr>
          <p:nvPr>
            <p:ph idx="1"/>
          </p:nvPr>
        </p:nvSpPr>
        <p:spPr>
          <a:xfrm>
            <a:off x="1069848" y="793102"/>
            <a:ext cx="10201532" cy="5379098"/>
          </a:xfrm>
        </p:spPr>
        <p:txBody>
          <a:bodyPr>
            <a:normAutofit fontScale="92500" lnSpcReduction="10000"/>
          </a:bodyPr>
          <a:lstStyle/>
          <a:p>
            <a:pPr marL="0" indent="0">
              <a:buNone/>
            </a:pPr>
            <a:r>
              <a:rPr lang="en-GB" dirty="0"/>
              <a:t>Q1) What’s the source of data? </a:t>
            </a:r>
            <a:endParaRPr lang="en-GB" dirty="0" smtClean="0"/>
          </a:p>
          <a:p>
            <a:pPr marL="0" indent="0">
              <a:buNone/>
            </a:pPr>
            <a:r>
              <a:rPr lang="en-GB" dirty="0" err="1" smtClean="0"/>
              <a:t>Ans</a:t>
            </a:r>
            <a:r>
              <a:rPr lang="en-GB" dirty="0"/>
              <a:t>) </a:t>
            </a:r>
            <a:r>
              <a:rPr lang="en-GB" dirty="0" err="1"/>
              <a:t>TheDataset</a:t>
            </a:r>
            <a:r>
              <a:rPr lang="en-GB" dirty="0"/>
              <a:t> </a:t>
            </a:r>
            <a:r>
              <a:rPr lang="en-GB" dirty="0" err="1"/>
              <a:t>wastaken</a:t>
            </a:r>
            <a:r>
              <a:rPr lang="en-GB" dirty="0"/>
              <a:t> </a:t>
            </a:r>
            <a:r>
              <a:rPr lang="en-GB" dirty="0" err="1"/>
              <a:t>fromiNeuron’sProvidedProject</a:t>
            </a:r>
            <a:r>
              <a:rPr lang="en-GB" dirty="0"/>
              <a:t> </a:t>
            </a:r>
            <a:r>
              <a:rPr lang="en-GB" dirty="0" err="1"/>
              <a:t>DescriptionDocument</a:t>
            </a:r>
            <a:r>
              <a:rPr lang="en-GB" dirty="0"/>
              <a:t>. https://docs.google.com/spreadsheets/d/1h3EsPf-fTLrzpP7sGeyuRnGBXrdJRcXY /</a:t>
            </a:r>
            <a:r>
              <a:rPr lang="en-GB" dirty="0" err="1"/>
              <a:t>edit?usp</a:t>
            </a:r>
            <a:r>
              <a:rPr lang="en-GB" dirty="0"/>
              <a:t>=</a:t>
            </a:r>
            <a:r>
              <a:rPr lang="en-GB" dirty="0" err="1"/>
              <a:t>sharing&amp;ouid</a:t>
            </a:r>
            <a:r>
              <a:rPr lang="en-GB" dirty="0"/>
              <a:t>=105519103382792804653&amp;rtpof=</a:t>
            </a:r>
            <a:r>
              <a:rPr lang="en-GB" dirty="0" err="1"/>
              <a:t>true&amp;sd</a:t>
            </a:r>
            <a:r>
              <a:rPr lang="en-GB" dirty="0"/>
              <a:t>=true </a:t>
            </a:r>
            <a:endParaRPr lang="en-GB" dirty="0" smtClean="0"/>
          </a:p>
          <a:p>
            <a:pPr marL="0" indent="0">
              <a:buNone/>
            </a:pPr>
            <a:r>
              <a:rPr lang="en-GB" dirty="0" smtClean="0"/>
              <a:t>Q2</a:t>
            </a:r>
            <a:r>
              <a:rPr lang="en-GB" dirty="0"/>
              <a:t>) What was the type of data? </a:t>
            </a:r>
            <a:endParaRPr lang="en-GB" dirty="0" smtClean="0"/>
          </a:p>
          <a:p>
            <a:pPr marL="0" indent="0">
              <a:buNone/>
            </a:pPr>
            <a:r>
              <a:rPr lang="en-GB" dirty="0" err="1" smtClean="0"/>
              <a:t>Ans</a:t>
            </a:r>
            <a:r>
              <a:rPr lang="en-GB" dirty="0"/>
              <a:t>) </a:t>
            </a:r>
            <a:r>
              <a:rPr lang="en-GB" dirty="0" err="1"/>
              <a:t>Thedata</a:t>
            </a:r>
            <a:r>
              <a:rPr lang="en-GB" dirty="0"/>
              <a:t> was a combination of numerical and Categorical values. </a:t>
            </a:r>
            <a:endParaRPr lang="en-GB" dirty="0" smtClean="0"/>
          </a:p>
          <a:p>
            <a:pPr marL="0" indent="0">
              <a:buNone/>
            </a:pPr>
            <a:r>
              <a:rPr lang="en-GB" dirty="0" smtClean="0"/>
              <a:t>Q </a:t>
            </a:r>
            <a:r>
              <a:rPr lang="en-GB" dirty="0"/>
              <a:t>3) What was the complete flow you followed in this Project? </a:t>
            </a:r>
            <a:endParaRPr lang="en-GB" dirty="0" smtClean="0"/>
          </a:p>
          <a:p>
            <a:pPr marL="0" indent="0">
              <a:buNone/>
            </a:pPr>
            <a:r>
              <a:rPr lang="en-GB" dirty="0" err="1" smtClean="0"/>
              <a:t>Ans</a:t>
            </a:r>
            <a:r>
              <a:rPr lang="en-GB" dirty="0"/>
              <a:t>) </a:t>
            </a:r>
            <a:r>
              <a:rPr lang="en-GB" dirty="0" err="1"/>
              <a:t>Referslide</a:t>
            </a:r>
            <a:r>
              <a:rPr lang="en-GB" dirty="0"/>
              <a:t> 5 </a:t>
            </a:r>
            <a:r>
              <a:rPr lang="en-GB" dirty="0" err="1"/>
              <a:t>th</a:t>
            </a:r>
            <a:r>
              <a:rPr lang="en-GB" dirty="0"/>
              <a:t> </a:t>
            </a:r>
            <a:r>
              <a:rPr lang="en-GB" dirty="0" err="1"/>
              <a:t>forbetter</a:t>
            </a:r>
            <a:r>
              <a:rPr lang="en-GB" dirty="0"/>
              <a:t> Understanding </a:t>
            </a:r>
            <a:endParaRPr lang="en-GB" dirty="0" smtClean="0"/>
          </a:p>
          <a:p>
            <a:pPr marL="0" indent="0">
              <a:buNone/>
            </a:pPr>
            <a:r>
              <a:rPr lang="en-GB" dirty="0" smtClean="0"/>
              <a:t>Q4</a:t>
            </a:r>
            <a:r>
              <a:rPr lang="en-GB" dirty="0"/>
              <a:t>) What techniques were you using for data? </a:t>
            </a:r>
            <a:endParaRPr lang="en-GB" dirty="0" smtClean="0"/>
          </a:p>
          <a:p>
            <a:pPr marL="0" indent="0">
              <a:buNone/>
            </a:pPr>
            <a:r>
              <a:rPr lang="en-GB" dirty="0" err="1" smtClean="0"/>
              <a:t>Ans</a:t>
            </a:r>
            <a:r>
              <a:rPr lang="en-GB" dirty="0"/>
              <a:t>) -Removing unwanted attributes. </a:t>
            </a:r>
            <a:endParaRPr lang="en-GB" dirty="0" smtClean="0"/>
          </a:p>
          <a:p>
            <a:pPr marL="0" indent="0">
              <a:buNone/>
            </a:pPr>
            <a:r>
              <a:rPr lang="en-GB" dirty="0" smtClean="0"/>
              <a:t>-</a:t>
            </a:r>
            <a:r>
              <a:rPr lang="en-GB" dirty="0"/>
              <a:t>Visualizing relation of independent variables with each other and output variables</a:t>
            </a:r>
            <a:r>
              <a:rPr lang="en-GB" dirty="0" smtClean="0"/>
              <a:t>.</a:t>
            </a:r>
          </a:p>
          <a:p>
            <a:pPr marL="0" indent="0">
              <a:buNone/>
            </a:pPr>
            <a:r>
              <a:rPr lang="en-GB" dirty="0" smtClean="0"/>
              <a:t> </a:t>
            </a:r>
            <a:r>
              <a:rPr lang="en-GB" dirty="0"/>
              <a:t>-Checking and changing distribution of continuous values. </a:t>
            </a:r>
            <a:endParaRPr lang="en-GB" dirty="0" smtClean="0"/>
          </a:p>
          <a:p>
            <a:pPr marL="0" indent="0">
              <a:buNone/>
            </a:pPr>
            <a:r>
              <a:rPr lang="en-GB" dirty="0" smtClean="0"/>
              <a:t>-</a:t>
            </a:r>
            <a:r>
              <a:rPr lang="en-GB" dirty="0"/>
              <a:t>Removing outliers -</a:t>
            </a:r>
            <a:r>
              <a:rPr lang="en-GB" dirty="0" err="1"/>
              <a:t>Cleaningdata</a:t>
            </a:r>
            <a:r>
              <a:rPr lang="en-GB" dirty="0"/>
              <a:t> and </a:t>
            </a:r>
            <a:r>
              <a:rPr lang="en-GB" dirty="0" err="1"/>
              <a:t>imputingifnull</a:t>
            </a:r>
            <a:r>
              <a:rPr lang="en-GB" dirty="0"/>
              <a:t> values are present. </a:t>
            </a:r>
            <a:endParaRPr lang="en-GB" dirty="0" smtClean="0"/>
          </a:p>
          <a:p>
            <a:pPr marL="0" indent="0">
              <a:buNone/>
            </a:pPr>
            <a:r>
              <a:rPr lang="en-GB" dirty="0" smtClean="0"/>
              <a:t>-</a:t>
            </a:r>
            <a:r>
              <a:rPr lang="en-GB" dirty="0"/>
              <a:t>Transforming data to yield the desired result.</a:t>
            </a:r>
            <a:endParaRPr lang="en-IN" dirty="0"/>
          </a:p>
        </p:txBody>
      </p:sp>
    </p:spTree>
    <p:extLst>
      <p:ext uri="{BB962C8B-B14F-4D97-AF65-F5344CB8AC3E}">
        <p14:creationId xmlns:p14="http://schemas.microsoft.com/office/powerpoint/2010/main" val="417930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08462"/>
          </a:xfrm>
        </p:spPr>
        <p:txBody>
          <a:bodyPr>
            <a:normAutofit/>
          </a:bodyPr>
          <a:lstStyle/>
          <a:p>
            <a:pPr algn="ctr"/>
            <a:r>
              <a:rPr lang="en-IN" sz="13800" dirty="0" smtClean="0"/>
              <a:t>Thank You</a:t>
            </a:r>
            <a:endParaRPr lang="en-IN" sz="13800" dirty="0"/>
          </a:p>
        </p:txBody>
      </p:sp>
      <p:sp>
        <p:nvSpPr>
          <p:cNvPr id="3" name="Content Placeholder 2"/>
          <p:cNvSpPr>
            <a:spLocks noGrp="1"/>
          </p:cNvSpPr>
          <p:nvPr>
            <p:ph idx="1"/>
          </p:nvPr>
        </p:nvSpPr>
        <p:spPr>
          <a:xfrm>
            <a:off x="1069848" y="4366726"/>
            <a:ext cx="7327703" cy="1805473"/>
          </a:xfrm>
        </p:spPr>
        <p:txBody>
          <a:bodyPr/>
          <a:lstStyle/>
          <a:p>
            <a:endParaRPr lang="en-IN" dirty="0"/>
          </a:p>
        </p:txBody>
      </p:sp>
    </p:spTree>
    <p:extLst>
      <p:ext uri="{BB962C8B-B14F-4D97-AF65-F5344CB8AC3E}">
        <p14:creationId xmlns:p14="http://schemas.microsoft.com/office/powerpoint/2010/main" val="373475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Detail</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83026082"/>
              </p:ext>
            </p:extLst>
          </p:nvPr>
        </p:nvGraphicFramePr>
        <p:xfrm>
          <a:off x="1069973" y="2120901"/>
          <a:ext cx="10184180" cy="3163275"/>
        </p:xfrm>
        <a:graphic>
          <a:graphicData uri="http://schemas.openxmlformats.org/drawingml/2006/table">
            <a:tbl>
              <a:tblPr firstRow="1" bandRow="1">
                <a:tableStyleId>{21E4AEA4-8DFA-4A89-87EB-49C32662AFE0}</a:tableStyleId>
              </a:tblPr>
              <a:tblGrid>
                <a:gridCol w="5092090">
                  <a:extLst>
                    <a:ext uri="{9D8B030D-6E8A-4147-A177-3AD203B41FA5}">
                      <a16:colId xmlns:a16="http://schemas.microsoft.com/office/drawing/2014/main" val="1966787830"/>
                    </a:ext>
                  </a:extLst>
                </a:gridCol>
                <a:gridCol w="5092090">
                  <a:extLst>
                    <a:ext uri="{9D8B030D-6E8A-4147-A177-3AD203B41FA5}">
                      <a16:colId xmlns:a16="http://schemas.microsoft.com/office/drawing/2014/main" val="3498975863"/>
                    </a:ext>
                  </a:extLst>
                </a:gridCol>
              </a:tblGrid>
              <a:tr h="552438">
                <a:tc>
                  <a:txBody>
                    <a:bodyPr/>
                    <a:lstStyle/>
                    <a:p>
                      <a:r>
                        <a:rPr lang="en-IN" dirty="0" smtClean="0"/>
                        <a:t>Project Title</a:t>
                      </a:r>
                      <a:endParaRPr lang="en-IN" dirty="0"/>
                    </a:p>
                  </a:txBody>
                  <a:tcPr/>
                </a:tc>
                <a:tc>
                  <a:txBody>
                    <a:bodyPr/>
                    <a:lstStyle/>
                    <a:p>
                      <a:r>
                        <a:rPr lang="en-IN" dirty="0" smtClean="0"/>
                        <a:t>Amazon Sales Data Analysis</a:t>
                      </a:r>
                      <a:endParaRPr lang="en-IN" dirty="0"/>
                    </a:p>
                  </a:txBody>
                  <a:tcPr/>
                </a:tc>
                <a:extLst>
                  <a:ext uri="{0D108BD9-81ED-4DB2-BD59-A6C34878D82A}">
                    <a16:rowId xmlns:a16="http://schemas.microsoft.com/office/drawing/2014/main" val="332013746"/>
                  </a:ext>
                </a:extLst>
              </a:tr>
              <a:tr h="552438">
                <a:tc>
                  <a:txBody>
                    <a:bodyPr/>
                    <a:lstStyle/>
                    <a:p>
                      <a:r>
                        <a:rPr lang="en-IN" dirty="0" smtClean="0"/>
                        <a:t>Technology</a:t>
                      </a:r>
                      <a:endParaRPr lang="en-IN" dirty="0"/>
                    </a:p>
                  </a:txBody>
                  <a:tcPr/>
                </a:tc>
                <a:tc>
                  <a:txBody>
                    <a:bodyPr/>
                    <a:lstStyle/>
                    <a:p>
                      <a:r>
                        <a:rPr lang="en-IN" dirty="0" smtClean="0"/>
                        <a:t>Business intelligence</a:t>
                      </a:r>
                      <a:endParaRPr lang="en-IN" dirty="0"/>
                    </a:p>
                  </a:txBody>
                  <a:tcPr/>
                </a:tc>
                <a:extLst>
                  <a:ext uri="{0D108BD9-81ED-4DB2-BD59-A6C34878D82A}">
                    <a16:rowId xmlns:a16="http://schemas.microsoft.com/office/drawing/2014/main" val="3952689612"/>
                  </a:ext>
                </a:extLst>
              </a:tr>
              <a:tr h="552438">
                <a:tc>
                  <a:txBody>
                    <a:bodyPr/>
                    <a:lstStyle/>
                    <a:p>
                      <a:r>
                        <a:rPr lang="en-IN" dirty="0" smtClean="0"/>
                        <a:t>Domain name</a:t>
                      </a:r>
                      <a:endParaRPr lang="en-IN" dirty="0"/>
                    </a:p>
                  </a:txBody>
                  <a:tcPr/>
                </a:tc>
                <a:tc>
                  <a:txBody>
                    <a:bodyPr/>
                    <a:lstStyle/>
                    <a:p>
                      <a:r>
                        <a:rPr lang="en-IN" dirty="0" smtClean="0"/>
                        <a:t>E-Commerce</a:t>
                      </a:r>
                      <a:endParaRPr lang="en-IN" dirty="0"/>
                    </a:p>
                  </a:txBody>
                  <a:tcPr/>
                </a:tc>
                <a:extLst>
                  <a:ext uri="{0D108BD9-81ED-4DB2-BD59-A6C34878D82A}">
                    <a16:rowId xmlns:a16="http://schemas.microsoft.com/office/drawing/2014/main" val="2732995766"/>
                  </a:ext>
                </a:extLst>
              </a:tr>
              <a:tr h="552438">
                <a:tc>
                  <a:txBody>
                    <a:bodyPr/>
                    <a:lstStyle/>
                    <a:p>
                      <a:r>
                        <a:rPr lang="en-IN" dirty="0" smtClean="0"/>
                        <a:t>Project Difficulties Level</a:t>
                      </a:r>
                      <a:endParaRPr lang="en-IN" dirty="0"/>
                    </a:p>
                  </a:txBody>
                  <a:tcPr/>
                </a:tc>
                <a:tc>
                  <a:txBody>
                    <a:bodyPr/>
                    <a:lstStyle/>
                    <a:p>
                      <a:r>
                        <a:rPr lang="en-IN" dirty="0" smtClean="0"/>
                        <a:t>Advanced</a:t>
                      </a:r>
                      <a:endParaRPr lang="en-IN" dirty="0"/>
                    </a:p>
                  </a:txBody>
                  <a:tcPr/>
                </a:tc>
                <a:extLst>
                  <a:ext uri="{0D108BD9-81ED-4DB2-BD59-A6C34878D82A}">
                    <a16:rowId xmlns:a16="http://schemas.microsoft.com/office/drawing/2014/main" val="70265182"/>
                  </a:ext>
                </a:extLst>
              </a:tr>
              <a:tr h="953523">
                <a:tc>
                  <a:txBody>
                    <a:bodyPr/>
                    <a:lstStyle/>
                    <a:p>
                      <a:r>
                        <a:rPr lang="en-IN" dirty="0" smtClean="0"/>
                        <a:t>Tools</a:t>
                      </a:r>
                      <a:endParaRPr lang="en-IN" dirty="0"/>
                    </a:p>
                  </a:txBody>
                  <a:tcPr/>
                </a:tc>
                <a:tc>
                  <a:txBody>
                    <a:bodyPr/>
                    <a:lstStyle/>
                    <a:p>
                      <a:r>
                        <a:rPr lang="en-GB" dirty="0" err="1" smtClean="0"/>
                        <a:t>Jupyter</a:t>
                      </a:r>
                      <a:r>
                        <a:rPr lang="en-GB" dirty="0" smtClean="0"/>
                        <a:t> notebook, Power Bi, Ms Excel, Ms PowerPoint,</a:t>
                      </a:r>
                      <a:r>
                        <a:rPr lang="en-GB" baseline="0" dirty="0" smtClean="0"/>
                        <a:t> Ms Word.</a:t>
                      </a:r>
                      <a:endParaRPr lang="en-IN" dirty="0"/>
                    </a:p>
                  </a:txBody>
                  <a:tcPr/>
                </a:tc>
                <a:extLst>
                  <a:ext uri="{0D108BD9-81ED-4DB2-BD59-A6C34878D82A}">
                    <a16:rowId xmlns:a16="http://schemas.microsoft.com/office/drawing/2014/main" val="1364754346"/>
                  </a:ext>
                </a:extLst>
              </a:tr>
            </a:tbl>
          </a:graphicData>
        </a:graphic>
      </p:graphicFrame>
    </p:spTree>
    <p:extLst>
      <p:ext uri="{BB962C8B-B14F-4D97-AF65-F5344CB8AC3E}">
        <p14:creationId xmlns:p14="http://schemas.microsoft.com/office/powerpoint/2010/main" val="1622813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t>OBJECTIVE</a:t>
            </a:r>
          </a:p>
        </p:txBody>
      </p:sp>
      <p:sp>
        <p:nvSpPr>
          <p:cNvPr id="3" name="Content Placeholder 2"/>
          <p:cNvSpPr>
            <a:spLocks noGrp="1"/>
          </p:cNvSpPr>
          <p:nvPr>
            <p:ph idx="1"/>
          </p:nvPr>
        </p:nvSpPr>
        <p:spPr>
          <a:xfrm>
            <a:off x="1069848" y="2848708"/>
            <a:ext cx="10058400" cy="3323492"/>
          </a:xfrm>
        </p:spPr>
        <p:txBody>
          <a:bodyPr>
            <a:normAutofit/>
          </a:bodyPr>
          <a:lstStyle/>
          <a:p>
            <a:pPr algn="ctr"/>
            <a:r>
              <a:rPr lang="en-GB" sz="4000" dirty="0"/>
              <a:t>Finding Sales &amp; Profit Trend month wise , year wise , yearly month wise </a:t>
            </a:r>
            <a:endParaRPr lang="en-IN" sz="4000" dirty="0"/>
          </a:p>
        </p:txBody>
      </p:sp>
    </p:spTree>
    <p:extLst>
      <p:ext uri="{BB962C8B-B14F-4D97-AF65-F5344CB8AC3E}">
        <p14:creationId xmlns:p14="http://schemas.microsoft.com/office/powerpoint/2010/main" val="257756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a:t>
            </a:r>
            <a:r>
              <a:rPr lang="en-IN" dirty="0" err="1" smtClean="0"/>
              <a:t>STATEMENt</a:t>
            </a:r>
            <a:endParaRPr lang="en-IN" dirty="0"/>
          </a:p>
        </p:txBody>
      </p:sp>
      <p:sp>
        <p:nvSpPr>
          <p:cNvPr id="3" name="Content Placeholder 2"/>
          <p:cNvSpPr>
            <a:spLocks noGrp="1"/>
          </p:cNvSpPr>
          <p:nvPr>
            <p:ph idx="1"/>
          </p:nvPr>
        </p:nvSpPr>
        <p:spPr/>
        <p:txBody>
          <a:bodyPr/>
          <a:lstStyle/>
          <a:p>
            <a:r>
              <a:rPr lang="en-GB" dirty="0"/>
              <a:t>Sales management has gained importance to meet increasing competition and the need for improved methods of distribution to reduce cost and to increase profits. Sales management today is the most important function in a commercial and business enterprise</a:t>
            </a:r>
            <a:r>
              <a:rPr lang="en-GB" dirty="0" smtClean="0"/>
              <a:t>.</a:t>
            </a:r>
          </a:p>
          <a:p>
            <a:r>
              <a:rPr lang="en-GB" dirty="0" smtClean="0"/>
              <a:t>Do </a:t>
            </a:r>
            <a:r>
              <a:rPr lang="en-GB" dirty="0"/>
              <a:t>ETL : Extract-Transform-Load some Amazon dataset and find for me Sales-trend -&gt; month wise , year wise , yearly-month </a:t>
            </a:r>
            <a:r>
              <a:rPr lang="en-GB" dirty="0" smtClean="0"/>
              <a:t>wise.</a:t>
            </a:r>
          </a:p>
          <a:p>
            <a:r>
              <a:rPr lang="en-GB" dirty="0" smtClean="0"/>
              <a:t>Find </a:t>
            </a:r>
            <a:r>
              <a:rPr lang="en-GB" dirty="0"/>
              <a:t>key metrics and factors and show the meaningful relationships between attributes.</a:t>
            </a:r>
            <a:endParaRPr lang="en-IN" dirty="0"/>
          </a:p>
        </p:txBody>
      </p:sp>
    </p:spTree>
    <p:extLst>
      <p:ext uri="{BB962C8B-B14F-4D97-AF65-F5344CB8AC3E}">
        <p14:creationId xmlns:p14="http://schemas.microsoft.com/office/powerpoint/2010/main" val="35307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Architecture</a:t>
            </a:r>
            <a:endParaRPr lang="en-IN" dirty="0"/>
          </a:p>
        </p:txBody>
      </p:sp>
      <p:sp>
        <p:nvSpPr>
          <p:cNvPr id="3" name="Content Placeholder 2"/>
          <p:cNvSpPr>
            <a:spLocks noGrp="1"/>
          </p:cNvSpPr>
          <p:nvPr>
            <p:ph idx="1"/>
          </p:nvPr>
        </p:nvSpPr>
        <p:spPr>
          <a:xfrm>
            <a:off x="581875" y="1906944"/>
            <a:ext cx="10058400" cy="4050792"/>
          </a:xfrm>
        </p:spPr>
        <p:txBody>
          <a:bodyPr/>
          <a:lstStyle/>
          <a:p>
            <a:pPr marL="0" indent="0" algn="r">
              <a:buNone/>
            </a:pPr>
            <a:r>
              <a:rPr lang="en-IN" dirty="0" smtClean="0"/>
              <a:t>Data </a:t>
            </a:r>
            <a:r>
              <a:rPr lang="en-IN" dirty="0" err="1" smtClean="0"/>
              <a:t>Preprocessing</a:t>
            </a:r>
            <a:endParaRPr lang="en-IN" dirty="0"/>
          </a:p>
        </p:txBody>
      </p:sp>
      <p:sp>
        <p:nvSpPr>
          <p:cNvPr id="5" name="Rectangle 4"/>
          <p:cNvSpPr/>
          <p:nvPr/>
        </p:nvSpPr>
        <p:spPr>
          <a:xfrm>
            <a:off x="870438" y="2584938"/>
            <a:ext cx="1317441" cy="703385"/>
          </a:xfrm>
          <a:prstGeom prst="rect">
            <a:avLst/>
          </a:prstGeom>
          <a:solidFill>
            <a:srgbClr val="27C3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Raw Data Collection</a:t>
            </a:r>
            <a:endParaRPr lang="en-IN" dirty="0"/>
          </a:p>
        </p:txBody>
      </p:sp>
      <p:sp>
        <p:nvSpPr>
          <p:cNvPr id="6" name="Rectangle 5"/>
          <p:cNvSpPr/>
          <p:nvPr/>
        </p:nvSpPr>
        <p:spPr>
          <a:xfrm>
            <a:off x="2609909" y="2584938"/>
            <a:ext cx="2296199" cy="703385"/>
          </a:xfrm>
          <a:prstGeom prst="rect">
            <a:avLst/>
          </a:prstGeom>
          <a:solidFill>
            <a:srgbClr val="A57C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Importing Libraries in </a:t>
            </a:r>
            <a:r>
              <a:rPr lang="en-IN" dirty="0" err="1" smtClean="0"/>
              <a:t>Jupyter</a:t>
            </a:r>
            <a:r>
              <a:rPr lang="en-IN" dirty="0" smtClean="0"/>
              <a:t> Notebook</a:t>
            </a:r>
            <a:endParaRPr lang="en-IN" dirty="0"/>
          </a:p>
        </p:txBody>
      </p:sp>
      <p:sp>
        <p:nvSpPr>
          <p:cNvPr id="7" name="Rectangle 6"/>
          <p:cNvSpPr/>
          <p:nvPr/>
        </p:nvSpPr>
        <p:spPr>
          <a:xfrm>
            <a:off x="5326555" y="2584938"/>
            <a:ext cx="1083037" cy="70338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 Datasets</a:t>
            </a:r>
            <a:endParaRPr lang="en-IN" dirty="0"/>
          </a:p>
        </p:txBody>
      </p:sp>
      <p:sp>
        <p:nvSpPr>
          <p:cNvPr id="8" name="Rectangle 7"/>
          <p:cNvSpPr/>
          <p:nvPr/>
        </p:nvSpPr>
        <p:spPr>
          <a:xfrm>
            <a:off x="6831622" y="2584938"/>
            <a:ext cx="1716084" cy="7033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Missing Value Imputation</a:t>
            </a:r>
            <a:endParaRPr lang="en-IN" dirty="0"/>
          </a:p>
        </p:txBody>
      </p:sp>
      <p:sp>
        <p:nvSpPr>
          <p:cNvPr id="9" name="Rectangle 8"/>
          <p:cNvSpPr/>
          <p:nvPr/>
        </p:nvSpPr>
        <p:spPr>
          <a:xfrm>
            <a:off x="8968154" y="2581774"/>
            <a:ext cx="1213338" cy="7065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Handling Outliers</a:t>
            </a:r>
            <a:endParaRPr lang="en-IN" dirty="0"/>
          </a:p>
        </p:txBody>
      </p:sp>
      <p:sp>
        <p:nvSpPr>
          <p:cNvPr id="10" name="Rectangle 9"/>
          <p:cNvSpPr/>
          <p:nvPr/>
        </p:nvSpPr>
        <p:spPr>
          <a:xfrm>
            <a:off x="10601940" y="2581774"/>
            <a:ext cx="1390767" cy="7121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Cleaning</a:t>
            </a:r>
            <a:endParaRPr lang="en-IN" dirty="0"/>
          </a:p>
        </p:txBody>
      </p:sp>
      <p:sp>
        <p:nvSpPr>
          <p:cNvPr id="11" name="Rectangle 10"/>
          <p:cNvSpPr/>
          <p:nvPr/>
        </p:nvSpPr>
        <p:spPr>
          <a:xfrm>
            <a:off x="10014438" y="4077169"/>
            <a:ext cx="1978268" cy="70901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Exploratory Data Analysis (EDA)</a:t>
            </a:r>
          </a:p>
        </p:txBody>
      </p:sp>
      <p:sp>
        <p:nvSpPr>
          <p:cNvPr id="12" name="Rectangle 11"/>
          <p:cNvSpPr/>
          <p:nvPr/>
        </p:nvSpPr>
        <p:spPr>
          <a:xfrm>
            <a:off x="7829551" y="4077170"/>
            <a:ext cx="1630972" cy="709012"/>
          </a:xfrm>
          <a:prstGeom prst="rect">
            <a:avLst/>
          </a:prstGeom>
          <a:solidFill>
            <a:srgbClr val="2D7C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Modelling</a:t>
            </a:r>
            <a:endParaRPr lang="en-IN" dirty="0"/>
          </a:p>
        </p:txBody>
      </p:sp>
      <p:sp>
        <p:nvSpPr>
          <p:cNvPr id="13" name="Rectangle 12"/>
          <p:cNvSpPr/>
          <p:nvPr/>
        </p:nvSpPr>
        <p:spPr>
          <a:xfrm>
            <a:off x="6013939" y="4077169"/>
            <a:ext cx="1362808" cy="709013"/>
          </a:xfrm>
          <a:prstGeom prst="rect">
            <a:avLst/>
          </a:prstGeom>
          <a:solidFill>
            <a:srgbClr val="B091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PowerBi</a:t>
            </a:r>
            <a:r>
              <a:rPr lang="en-IN" dirty="0" smtClean="0"/>
              <a:t> Desktop</a:t>
            </a:r>
            <a:endParaRPr lang="en-IN" dirty="0"/>
          </a:p>
        </p:txBody>
      </p:sp>
      <p:sp>
        <p:nvSpPr>
          <p:cNvPr id="14" name="Rectangle 13"/>
          <p:cNvSpPr/>
          <p:nvPr/>
        </p:nvSpPr>
        <p:spPr>
          <a:xfrm>
            <a:off x="4149969" y="4077169"/>
            <a:ext cx="1411166" cy="709013"/>
          </a:xfrm>
          <a:prstGeom prst="rect">
            <a:avLst/>
          </a:prstGeom>
          <a:solidFill>
            <a:srgbClr val="D416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2048609" y="4077169"/>
            <a:ext cx="1547445" cy="70901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Deployment</a:t>
            </a:r>
            <a:endParaRPr lang="en-IN" dirty="0"/>
          </a:p>
        </p:txBody>
      </p:sp>
      <p:sp>
        <p:nvSpPr>
          <p:cNvPr id="16" name="Rectangle 15"/>
          <p:cNvSpPr/>
          <p:nvPr/>
        </p:nvSpPr>
        <p:spPr>
          <a:xfrm>
            <a:off x="2048609" y="5468816"/>
            <a:ext cx="1547445" cy="730816"/>
          </a:xfrm>
          <a:prstGeom prst="rect">
            <a:avLst/>
          </a:prstGeom>
          <a:solidFill>
            <a:srgbClr val="47A394"/>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Reporting</a:t>
            </a:r>
            <a:endParaRPr lang="en-IN" dirty="0"/>
          </a:p>
        </p:txBody>
      </p:sp>
      <p:sp>
        <p:nvSpPr>
          <p:cNvPr id="17" name="Oval 16"/>
          <p:cNvSpPr/>
          <p:nvPr/>
        </p:nvSpPr>
        <p:spPr>
          <a:xfrm>
            <a:off x="54954" y="3683978"/>
            <a:ext cx="1178169" cy="1019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Real World</a:t>
            </a:r>
            <a:endParaRPr lang="en-IN" dirty="0"/>
          </a:p>
        </p:txBody>
      </p:sp>
      <p:sp>
        <p:nvSpPr>
          <p:cNvPr id="18" name="Right Arrow 17"/>
          <p:cNvSpPr/>
          <p:nvPr/>
        </p:nvSpPr>
        <p:spPr>
          <a:xfrm>
            <a:off x="2187879" y="2910254"/>
            <a:ext cx="422030" cy="1143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4906108" y="2910254"/>
            <a:ext cx="420447" cy="1143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6409592" y="2910254"/>
            <a:ext cx="422030" cy="1143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8547706" y="2910254"/>
            <a:ext cx="420448" cy="1143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10181492" y="2910254"/>
            <a:ext cx="420448" cy="1143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11251340" y="3288324"/>
            <a:ext cx="187452" cy="79130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Arrow 25"/>
          <p:cNvSpPr/>
          <p:nvPr/>
        </p:nvSpPr>
        <p:spPr>
          <a:xfrm>
            <a:off x="9460523" y="4378569"/>
            <a:ext cx="553915" cy="1143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 Arrow 26"/>
          <p:cNvSpPr/>
          <p:nvPr/>
        </p:nvSpPr>
        <p:spPr>
          <a:xfrm>
            <a:off x="7376747" y="4413738"/>
            <a:ext cx="452804" cy="7913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 Arrow 27"/>
          <p:cNvSpPr/>
          <p:nvPr/>
        </p:nvSpPr>
        <p:spPr>
          <a:xfrm>
            <a:off x="5561135" y="4378569"/>
            <a:ext cx="452804" cy="1143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Left Arrow 28"/>
          <p:cNvSpPr/>
          <p:nvPr/>
        </p:nvSpPr>
        <p:spPr>
          <a:xfrm>
            <a:off x="3596054" y="4378569"/>
            <a:ext cx="553915" cy="1143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a:off x="2609909" y="4786182"/>
            <a:ext cx="203629" cy="6650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Brace 39"/>
          <p:cNvSpPr/>
          <p:nvPr/>
        </p:nvSpPr>
        <p:spPr>
          <a:xfrm rot="16200000">
            <a:off x="9223131" y="-187803"/>
            <a:ext cx="378071" cy="5161082"/>
          </a:xfrm>
          <a:prstGeom prst="rightBrace">
            <a:avLst>
              <a:gd name="adj1" fmla="val 8333"/>
              <a:gd name="adj2" fmla="val 5034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Bent Arrow 40"/>
          <p:cNvSpPr/>
          <p:nvPr/>
        </p:nvSpPr>
        <p:spPr>
          <a:xfrm>
            <a:off x="417637" y="2771970"/>
            <a:ext cx="452801" cy="912008"/>
          </a:xfrm>
          <a:prstGeom prst="ben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Left Arrow 42"/>
          <p:cNvSpPr/>
          <p:nvPr/>
        </p:nvSpPr>
        <p:spPr>
          <a:xfrm>
            <a:off x="1169377" y="4378569"/>
            <a:ext cx="879232" cy="1143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64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a:t>DATASET INFORMATION</a:t>
            </a:r>
          </a:p>
        </p:txBody>
      </p:sp>
      <p:sp>
        <p:nvSpPr>
          <p:cNvPr id="3" name="Content Placeholder 2"/>
          <p:cNvSpPr>
            <a:spLocks noGrp="1"/>
          </p:cNvSpPr>
          <p:nvPr>
            <p:ph idx="1"/>
          </p:nvPr>
        </p:nvSpPr>
        <p:spPr>
          <a:xfrm>
            <a:off x="1069848" y="3209192"/>
            <a:ext cx="10058400" cy="2963008"/>
          </a:xfrm>
        </p:spPr>
        <p:txBody>
          <a:bodyPr>
            <a:normAutofit/>
          </a:bodyPr>
          <a:lstStyle/>
          <a:p>
            <a:pPr algn="ctr"/>
            <a:r>
              <a:rPr lang="en-GB" sz="3200" dirty="0"/>
              <a:t>This is a Sales related dataset that contains Information like Sales Amt., Cost Amt., Sales Prices, List Prices, Sales Margins, Sales Quantities, </a:t>
            </a:r>
            <a:r>
              <a:rPr lang="en-GB" sz="3200" dirty="0" err="1"/>
              <a:t>etc</a:t>
            </a:r>
            <a:endParaRPr lang="en-IN" sz="3200" dirty="0"/>
          </a:p>
        </p:txBody>
      </p:sp>
    </p:spTree>
    <p:extLst>
      <p:ext uri="{BB962C8B-B14F-4D97-AF65-F5344CB8AC3E}">
        <p14:creationId xmlns:p14="http://schemas.microsoft.com/office/powerpoint/2010/main" val="211702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Sales &amp; profit info</a:t>
            </a:r>
            <a:endParaRPr lang="en-IN" dirty="0"/>
          </a:p>
        </p:txBody>
      </p:sp>
      <p:pic>
        <p:nvPicPr>
          <p:cNvPr id="5" name="Content Placeholder 4"/>
          <p:cNvPicPr>
            <a:picLocks noGrp="1" noChangeAspect="1"/>
          </p:cNvPicPr>
          <p:nvPr>
            <p:ph idx="1"/>
          </p:nvPr>
        </p:nvPicPr>
        <p:blipFill>
          <a:blip r:embed="rId2"/>
          <a:stretch>
            <a:fillRect/>
          </a:stretch>
        </p:blipFill>
        <p:spPr>
          <a:xfrm>
            <a:off x="1069848" y="1357875"/>
            <a:ext cx="10058399" cy="4814326"/>
          </a:xfrm>
          <a:prstGeom prst="rect">
            <a:avLst/>
          </a:prstGeom>
        </p:spPr>
      </p:pic>
    </p:spTree>
    <p:extLst>
      <p:ext uri="{BB962C8B-B14F-4D97-AF65-F5344CB8AC3E}">
        <p14:creationId xmlns:p14="http://schemas.microsoft.com/office/powerpoint/2010/main" val="3345927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Sales Insights</a:t>
            </a:r>
            <a:endParaRPr lang="en-IN" dirty="0"/>
          </a:p>
        </p:txBody>
      </p:sp>
      <p:pic>
        <p:nvPicPr>
          <p:cNvPr id="4" name="Content Placeholder 3"/>
          <p:cNvPicPr>
            <a:picLocks noGrp="1" noChangeAspect="1"/>
          </p:cNvPicPr>
          <p:nvPr>
            <p:ph idx="1"/>
          </p:nvPr>
        </p:nvPicPr>
        <p:blipFill>
          <a:blip r:embed="rId2"/>
          <a:stretch>
            <a:fillRect/>
          </a:stretch>
        </p:blipFill>
        <p:spPr>
          <a:xfrm>
            <a:off x="1069848" y="1201947"/>
            <a:ext cx="10058399" cy="4970253"/>
          </a:xfrm>
          <a:prstGeom prst="rect">
            <a:avLst/>
          </a:prstGeom>
        </p:spPr>
      </p:pic>
    </p:spTree>
    <p:extLst>
      <p:ext uri="{BB962C8B-B14F-4D97-AF65-F5344CB8AC3E}">
        <p14:creationId xmlns:p14="http://schemas.microsoft.com/office/powerpoint/2010/main" val="3620827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1122"/>
          </a:xfrm>
        </p:spPr>
        <p:txBody>
          <a:bodyPr>
            <a:normAutofit fontScale="90000"/>
          </a:bodyPr>
          <a:lstStyle/>
          <a:p>
            <a:pPr algn="ctr"/>
            <a:r>
              <a:rPr lang="en-IN" dirty="0" smtClean="0"/>
              <a:t>Top &amp; Bottom Products</a:t>
            </a:r>
            <a:endParaRPr lang="en-IN" dirty="0"/>
          </a:p>
        </p:txBody>
      </p:sp>
      <p:pic>
        <p:nvPicPr>
          <p:cNvPr id="5" name="Content Placeholder 4"/>
          <p:cNvPicPr>
            <a:picLocks noGrp="1" noChangeAspect="1"/>
          </p:cNvPicPr>
          <p:nvPr>
            <p:ph idx="1"/>
          </p:nvPr>
        </p:nvPicPr>
        <p:blipFill>
          <a:blip r:embed="rId2"/>
          <a:stretch>
            <a:fillRect/>
          </a:stretch>
        </p:blipFill>
        <p:spPr>
          <a:xfrm>
            <a:off x="1069848" y="1195754"/>
            <a:ext cx="10058399" cy="4976446"/>
          </a:xfrm>
          <a:prstGeom prst="rect">
            <a:avLst/>
          </a:prstGeom>
        </p:spPr>
      </p:pic>
    </p:spTree>
    <p:extLst>
      <p:ext uri="{BB962C8B-B14F-4D97-AF65-F5344CB8AC3E}">
        <p14:creationId xmlns:p14="http://schemas.microsoft.com/office/powerpoint/2010/main" val="2770965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1159</TotalTime>
  <Words>351</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Rockwell</vt:lpstr>
      <vt:lpstr>Rockwell Condensed</vt:lpstr>
      <vt:lpstr>Wingdings</vt:lpstr>
      <vt:lpstr>Wood Type</vt:lpstr>
      <vt:lpstr>Amazon Sales Data Analysis</vt:lpstr>
      <vt:lpstr>Project Detail</vt:lpstr>
      <vt:lpstr>OBJECTIVE</vt:lpstr>
      <vt:lpstr>PROBLEM STATEMENt</vt:lpstr>
      <vt:lpstr>Architecture</vt:lpstr>
      <vt:lpstr>DATASET INFORMATION</vt:lpstr>
      <vt:lpstr>Sales &amp; profit info</vt:lpstr>
      <vt:lpstr>Sales Insights</vt:lpstr>
      <vt:lpstr>Top &amp; Bottom Products</vt:lpstr>
      <vt:lpstr>Item Comparision</vt:lpstr>
      <vt:lpstr>Detailed profit analysis</vt:lpstr>
      <vt:lpstr>Top by custkey</vt:lpstr>
      <vt:lpstr>Sales Trend</vt:lpstr>
      <vt:lpstr>Monthly Records</vt:lpstr>
      <vt:lpstr>QUESTIONS AND ANSWERS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GAUTAM</dc:creator>
  <cp:lastModifiedBy>GAUTAM</cp:lastModifiedBy>
  <cp:revision>9</cp:revision>
  <dcterms:created xsi:type="dcterms:W3CDTF">2023-03-27T14:29:10Z</dcterms:created>
  <dcterms:modified xsi:type="dcterms:W3CDTF">2023-03-28T09:59:48Z</dcterms:modified>
</cp:coreProperties>
</file>