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2AEC-8DF6-BBC5-D9F4-516BC7C54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86A3B-C865-7E9A-803B-D217E597B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276D8-F3DC-33D5-885D-4CD9166C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6982-F7B3-4CE6-89AA-6917E0FAFE9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959CC-0F45-56CE-BF99-2E1B1715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6C20C-5D8D-ED9C-FF2A-B8941936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C146-A1DD-451A-9539-8062ACB78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6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B9D0-1301-2E09-F8C9-34F38A96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22A0D-65D6-3495-F294-3A8243ADD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0D53-09A2-C129-E1E4-12C357BA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6982-F7B3-4CE6-89AA-6917E0FAFE9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34BE7-F897-91B3-620B-70352270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031D9-F6BF-E153-0FCA-BDA4CF41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C146-A1DD-451A-9539-8062ACB78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4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958E2F-F531-75A9-B2AC-556A4EAEE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978C7-05D2-E380-FD13-7A0037AA0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B8D07-C636-4FA8-AE8F-6C70DF7D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6982-F7B3-4CE6-89AA-6917E0FAFE9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4B24D-9F27-1691-7776-046D91D1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CFF8B-F059-3478-2F2C-3B3DCF9A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C146-A1DD-451A-9539-8062ACB78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7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7676-295C-EBB0-6A58-88D97E93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F3C4-6B30-52F6-4C80-54B1AF342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75339-848B-186E-DCF8-CDAF2F8E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6982-F7B3-4CE6-89AA-6917E0FAFE9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5B278-E727-A878-E3CB-9B498E80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5D10A-4AEE-9505-5A83-5775B7AD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C146-A1DD-451A-9539-8062ACB78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4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92D1-46D3-1728-F744-7F03AD70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5C0A7-F183-9860-2BA5-0F2A6D91C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A9DA6-D667-743C-127B-D35C662F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6982-F7B3-4CE6-89AA-6917E0FAFE9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43262-1873-B3CF-16B8-1827522EF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66368-DC7B-2474-EAC3-781862BC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C146-A1DD-451A-9539-8062ACB78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0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BE20-9BCE-E43D-4EA1-2B033C9E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24888-8801-E129-AFE4-A3AE18B8F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AE5FE-C841-6B62-EABD-3249B5D9B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BAAF1-2EB4-F967-0679-C6511A91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6982-F7B3-4CE6-89AA-6917E0FAFE9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CBEC5-9228-B5AA-2267-48CFC273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112B4-F26E-8F27-4235-10FFC6C6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C146-A1DD-451A-9539-8062ACB78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0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CBCB-EF35-79CB-F042-6E1856E9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725BE-607D-5423-3AAC-948310894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08F04-0957-6625-4E22-C505CC6A2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0D51A0-0D29-CD69-2329-CA9F6A8BD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3E8F8-BE38-5D19-1EEA-51E75ACD3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0D6B8-2A5B-9042-31A9-7ECD8908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6982-F7B3-4CE6-89AA-6917E0FAFE9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B29AC-8777-2F56-0CFC-555E0ADD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9A9B4-6DBE-8C74-132F-80EEE435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C146-A1DD-451A-9539-8062ACB78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0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245A-BEAF-B18C-8887-E5B92AFB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6FA42-35FA-AAC9-9223-2FCD08A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6982-F7B3-4CE6-89AA-6917E0FAFE9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082CF-7360-6834-08AB-E7CB1CE2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9490A-FEE0-4D3F-0FCC-0AA67209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C146-A1DD-451A-9539-8062ACB78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6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2B761-254D-895C-6170-EA511F6E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6982-F7B3-4CE6-89AA-6917E0FAFE9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1421E5-D45B-8255-21F5-4094B290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8570-83F3-697B-58E8-DB691755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C146-A1DD-451A-9539-8062ACB78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5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AA7B-FB44-D7F9-9B4A-54F3F92F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343E3-0E52-AE3C-9FF5-A082EEE4B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5AF51-3628-C5DA-D810-842D79553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21ECC-D6BB-C443-F669-1FF25E9C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6982-F7B3-4CE6-89AA-6917E0FAFE9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EB9FA-08F5-7479-7705-2F911165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5A3C0-7709-F7B7-C6E0-6C32481E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C146-A1DD-451A-9539-8062ACB78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9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2EA9-8D32-6853-82BA-3C9141AF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4FE3F-8D81-4C92-D7B8-878A21F82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E14A1-03C5-C263-3E65-63B545F42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2C149-CF39-43B4-8892-346FAF73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6982-F7B3-4CE6-89AA-6917E0FAFE9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87056-076E-CF29-A6C8-A3567D60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1B4F6-75BC-A3EC-B081-4DD16E91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C146-A1DD-451A-9539-8062ACB78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8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5295C7-1E83-0D1C-EAAD-54E01BBF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B202F-BE3D-A15B-208C-BDBF5D70D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9501E-77CF-DFA3-55D8-570C53CAE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E6982-F7B3-4CE6-89AA-6917E0FAFE9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DC0E5-5B8D-B422-A69B-D69C51218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B7EC0-9BD8-B240-1046-09A6F7651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6C146-A1DD-451A-9539-8062ACB78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2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FAF4-45E2-115F-358D-711D9CC91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69900"/>
            <a:ext cx="12192000" cy="316865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PROGRAMMING PARADIGMS IN C++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9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8B3B-5711-D723-5601-00DF6760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Procedural Programming</a:t>
            </a:r>
            <a:r>
              <a:rPr lang="en-US" dirty="0">
                <a:latin typeface="Comic Sans MS" panose="030F0702030302020204" pitchFamily="66" charset="0"/>
              </a:rPr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BD17C-BBBB-21C5-A8FC-F6E372B1E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mic Sans MS" panose="030F0702030302020204" pitchFamily="66" charset="0"/>
              </a:rPr>
              <a:t>Building Block</a:t>
            </a:r>
            <a:r>
              <a:rPr lang="en-US" sz="2400" dirty="0">
                <a:latin typeface="Comic Sans MS" panose="030F0702030302020204" pitchFamily="66" charset="0"/>
              </a:rPr>
              <a:t>: Functions</a:t>
            </a: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mic Sans MS" panose="030F0702030302020204" pitchFamily="66" charset="0"/>
              </a:rPr>
              <a:t>Key Concepts: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    </a:t>
            </a:r>
            <a:r>
              <a:rPr lang="en-US" sz="2400" b="1" dirty="0">
                <a:latin typeface="Comic Sans MS" panose="030F0702030302020204" pitchFamily="66" charset="0"/>
              </a:rPr>
              <a:t>Functions</a:t>
            </a:r>
            <a:r>
              <a:rPr lang="en-US" sz="2400" dirty="0">
                <a:latin typeface="Comic Sans MS" panose="030F0702030302020204" pitchFamily="66" charset="0"/>
              </a:rPr>
              <a:t>: Procedures or routines that contain a series of statements to perform a specific task.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    </a:t>
            </a:r>
            <a:r>
              <a:rPr lang="en-US" sz="2400" b="1" dirty="0">
                <a:latin typeface="Comic Sans MS" panose="030F0702030302020204" pitchFamily="66" charset="0"/>
              </a:rPr>
              <a:t>Control Flow: </a:t>
            </a:r>
            <a:r>
              <a:rPr lang="en-US" sz="2400" dirty="0">
                <a:latin typeface="Comic Sans MS" panose="030F0702030302020204" pitchFamily="66" charset="0"/>
              </a:rPr>
              <a:t>Use of constructs like if, else, switch, for, while, and do-while loops to direct the execution flow.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    </a:t>
            </a:r>
            <a:r>
              <a:rPr lang="en-US" sz="2400" b="1" dirty="0">
                <a:latin typeface="Comic Sans MS" panose="030F0702030302020204" pitchFamily="66" charset="0"/>
              </a:rPr>
              <a:t>Global and Local Scope</a:t>
            </a:r>
            <a:r>
              <a:rPr lang="en-US" sz="2400" dirty="0">
                <a:latin typeface="Comic Sans MS" panose="030F0702030302020204" pitchFamily="66" charset="0"/>
              </a:rPr>
              <a:t>: Variables can be declared globally or locally, influencing where they can be accessed within the program.</a:t>
            </a:r>
          </a:p>
        </p:txBody>
      </p:sp>
    </p:spTree>
    <p:extLst>
      <p:ext uri="{BB962C8B-B14F-4D97-AF65-F5344CB8AC3E}">
        <p14:creationId xmlns:p14="http://schemas.microsoft.com/office/powerpoint/2010/main" val="380543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E87D-8A18-271C-3E81-493B311C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b="1" dirty="0">
                <a:latin typeface="Comic Sans MS" panose="030F0702030302020204" pitchFamily="66" charset="0"/>
              </a:rPr>
              <a:t>Object-Oriented Programming (OOP)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699AB2-183D-8C16-86A5-A1E881C063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4837" y="1999337"/>
            <a:ext cx="10982325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Building Block: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Classes and Objects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Key Concepts: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Classes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: Blueprints for creating objects, containing data (attributes) and functions (methods).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Encapsulation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: Bundling of data and methods within classes, with access controlled by public, protected, and private access specifiers.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Inheritance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: Creating new classes based on existing ones, allowing for reuse and extension of functionality.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Polymorphism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: Enabling objects to be treated as instances of their parent class, primarily through virtual functions.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Abstraction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: Hiding complex details, exposing only essential aspects via interfaces and abstract classes.</a:t>
            </a:r>
          </a:p>
        </p:txBody>
      </p:sp>
    </p:spTree>
    <p:extLst>
      <p:ext uri="{BB962C8B-B14F-4D97-AF65-F5344CB8AC3E}">
        <p14:creationId xmlns:p14="http://schemas.microsoft.com/office/powerpoint/2010/main" val="39050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44B5-4232-0C24-CB4D-9899E54D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Generic Programming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CCB64-AD4A-5061-7017-9D9B44C68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mic Sans MS" panose="030F0702030302020204" pitchFamily="66" charset="0"/>
              </a:rPr>
              <a:t>Building Block: </a:t>
            </a:r>
            <a:r>
              <a:rPr lang="en-US" sz="2000" dirty="0">
                <a:latin typeface="Comic Sans MS" panose="030F0702030302020204" pitchFamily="66" charset="0"/>
              </a:rPr>
              <a:t>Templates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mic Sans MS" panose="030F0702030302020204" pitchFamily="66" charset="0"/>
              </a:rPr>
              <a:t>Key Concepts: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    </a:t>
            </a:r>
            <a:r>
              <a:rPr lang="en-US" sz="2000" b="1" dirty="0">
                <a:latin typeface="Comic Sans MS" panose="030F0702030302020204" pitchFamily="66" charset="0"/>
              </a:rPr>
              <a:t>Function Templates</a:t>
            </a:r>
            <a:r>
              <a:rPr lang="en-US" sz="2000" dirty="0">
                <a:latin typeface="Comic Sans MS" panose="030F0702030302020204" pitchFamily="66" charset="0"/>
              </a:rPr>
              <a:t>: Functions that operate with any data type, defined once and used with various types.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   </a:t>
            </a:r>
            <a:r>
              <a:rPr lang="en-US" sz="2000" b="1" dirty="0">
                <a:latin typeface="Comic Sans MS" panose="030F0702030302020204" pitchFamily="66" charset="0"/>
              </a:rPr>
              <a:t>Class Templates</a:t>
            </a:r>
            <a:r>
              <a:rPr lang="en-US" sz="2000" dirty="0">
                <a:latin typeface="Comic Sans MS" panose="030F0702030302020204" pitchFamily="66" charset="0"/>
              </a:rPr>
              <a:t>: Classes that can work with different data types without rewriting the class for each type.</a:t>
            </a:r>
          </a:p>
        </p:txBody>
      </p:sp>
    </p:spTree>
    <p:extLst>
      <p:ext uri="{BB962C8B-B14F-4D97-AF65-F5344CB8AC3E}">
        <p14:creationId xmlns:p14="http://schemas.microsoft.com/office/powerpoint/2010/main" val="94714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F9DE-E360-E6BD-5233-D53546CA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Functional Programming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AAB4-1BFB-5DEE-D980-7EECC8F40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07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mic Sans MS" panose="030F0702030302020204" pitchFamily="66" charset="0"/>
              </a:rPr>
              <a:t>Building Block: </a:t>
            </a:r>
            <a:r>
              <a:rPr lang="en-US" sz="2000" dirty="0">
                <a:latin typeface="Comic Sans MS" panose="030F0702030302020204" pitchFamily="66" charset="0"/>
              </a:rPr>
              <a:t>Functions, Lambdas, and Immutable Data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mic Sans MS" panose="030F0702030302020204" pitchFamily="66" charset="0"/>
              </a:rPr>
              <a:t>Key Concepts</a:t>
            </a:r>
            <a:r>
              <a:rPr lang="en-US" sz="2000" dirty="0">
                <a:latin typeface="Comic Sans MS" panose="030F0702030302020204" pitchFamily="66" charset="0"/>
              </a:rPr>
              <a:t>: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   </a:t>
            </a:r>
            <a:r>
              <a:rPr lang="en-US" sz="2000" b="1" dirty="0">
                <a:latin typeface="Comic Sans MS" panose="030F0702030302020204" pitchFamily="66" charset="0"/>
              </a:rPr>
              <a:t>Pure Functions: </a:t>
            </a:r>
            <a:r>
              <a:rPr lang="en-US" sz="2000" dirty="0">
                <a:latin typeface="Comic Sans MS" panose="030F0702030302020204" pitchFamily="66" charset="0"/>
              </a:rPr>
              <a:t>Functions that do not have side effects, always returning the same output for the same input.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   </a:t>
            </a:r>
            <a:r>
              <a:rPr lang="en-US" sz="2000" b="1" dirty="0">
                <a:latin typeface="Comic Sans MS" panose="030F0702030302020204" pitchFamily="66" charset="0"/>
              </a:rPr>
              <a:t>Lambda Expressions: </a:t>
            </a:r>
            <a:r>
              <a:rPr lang="en-US" sz="2000" dirty="0">
                <a:latin typeface="Comic Sans MS" panose="030F0702030302020204" pitchFamily="66" charset="0"/>
              </a:rPr>
              <a:t>Anonymous functions that can be defined inline, making it easy to pass functions as arguments.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   </a:t>
            </a:r>
            <a:r>
              <a:rPr lang="en-US" sz="2000" b="1" dirty="0">
                <a:latin typeface="Comic Sans MS" panose="030F0702030302020204" pitchFamily="66" charset="0"/>
              </a:rPr>
              <a:t>Higher-Order Functions</a:t>
            </a:r>
            <a:r>
              <a:rPr lang="en-US" sz="2000" dirty="0">
                <a:latin typeface="Comic Sans MS" panose="030F0702030302020204" pitchFamily="66" charset="0"/>
              </a:rPr>
              <a:t>: Functions that take other functions as arguments or return them as results (e.g., std::transform, std::</a:t>
            </a:r>
            <a:r>
              <a:rPr lang="en-US" sz="2000" dirty="0" err="1">
                <a:latin typeface="Comic Sans MS" panose="030F0702030302020204" pitchFamily="66" charset="0"/>
              </a:rPr>
              <a:t>for_each</a:t>
            </a:r>
            <a:r>
              <a:rPr lang="en-US" sz="2000" dirty="0">
                <a:latin typeface="Comic Sans MS" panose="030F0702030302020204" pitchFamily="66" charset="0"/>
              </a:rPr>
              <a:t>).</a:t>
            </a:r>
          </a:p>
          <a:p>
            <a:r>
              <a:rPr lang="en-US" sz="2000" b="1" dirty="0">
                <a:latin typeface="Comic Sans MS" panose="030F0702030302020204" pitchFamily="66" charset="0"/>
              </a:rPr>
              <a:t>Recursion</a:t>
            </a:r>
            <a:r>
              <a:rPr lang="en-US" sz="2000" dirty="0">
                <a:latin typeface="Comic Sans MS" panose="030F0702030302020204" pitchFamily="66" charset="0"/>
              </a:rPr>
              <a:t>: Use of functions that call themselves, often in place of traditional iterative loops.</a:t>
            </a:r>
          </a:p>
        </p:txBody>
      </p:sp>
    </p:spTree>
    <p:extLst>
      <p:ext uri="{BB962C8B-B14F-4D97-AF65-F5344CB8AC3E}">
        <p14:creationId xmlns:p14="http://schemas.microsoft.com/office/powerpoint/2010/main" val="345484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45AC-2FA5-DE38-EF5F-82E06E07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Metaprogramming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61B83-7317-5CAB-8F10-13E55B310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mic Sans MS" panose="030F0702030302020204" pitchFamily="66" charset="0"/>
              </a:rPr>
              <a:t>Building Block: </a:t>
            </a:r>
            <a:r>
              <a:rPr lang="en-US" sz="2000" dirty="0">
                <a:latin typeface="Comic Sans MS" panose="030F0702030302020204" pitchFamily="66" charset="0"/>
              </a:rPr>
              <a:t>Templates and </a:t>
            </a:r>
            <a:r>
              <a:rPr lang="en-US" sz="2000" dirty="0" err="1">
                <a:latin typeface="Comic Sans MS" panose="030F0702030302020204" pitchFamily="66" charset="0"/>
              </a:rPr>
              <a:t>constexpr</a:t>
            </a:r>
            <a:r>
              <a:rPr lang="en-US" sz="2000" dirty="0">
                <a:latin typeface="Comic Sans MS" panose="030F0702030302020204" pitchFamily="66" charset="0"/>
              </a:rPr>
              <a:t> Expressions</a:t>
            </a:r>
          </a:p>
          <a:p>
            <a:pPr marL="0" indent="0">
              <a:buNone/>
            </a:pPr>
            <a:r>
              <a:rPr lang="en-US" sz="2000" b="1" dirty="0">
                <a:latin typeface="Comic Sans MS" panose="030F0702030302020204" pitchFamily="66" charset="0"/>
              </a:rPr>
              <a:t>Key Concepts: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    </a:t>
            </a:r>
            <a:r>
              <a:rPr lang="en-US" sz="2000" b="1" dirty="0">
                <a:latin typeface="Comic Sans MS" panose="030F0702030302020204" pitchFamily="66" charset="0"/>
              </a:rPr>
              <a:t>Template Metaprogramming (TMP): </a:t>
            </a:r>
            <a:r>
              <a:rPr lang="en-US" sz="2000" dirty="0">
                <a:latin typeface="Comic Sans MS" panose="030F0702030302020204" pitchFamily="66" charset="0"/>
              </a:rPr>
              <a:t>Using templates to perform computations at compile time, allowing optimizations and reducing runtime processing.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   </a:t>
            </a:r>
            <a:r>
              <a:rPr lang="en-US" sz="2000" b="1" dirty="0" err="1">
                <a:latin typeface="Comic Sans MS" panose="030F0702030302020204" pitchFamily="66" charset="0"/>
              </a:rPr>
              <a:t>constexpr</a:t>
            </a:r>
            <a:r>
              <a:rPr lang="en-US" sz="2000" dirty="0">
                <a:latin typeface="Comic Sans MS" panose="030F0702030302020204" pitchFamily="66" charset="0"/>
              </a:rPr>
              <a:t>: A keyword for functions and variables that can be evaluated at compile-time, enforcing const-evaluation when possible.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   </a:t>
            </a:r>
            <a:r>
              <a:rPr lang="en-US" sz="2000" b="1" dirty="0">
                <a:latin typeface="Comic Sans MS" panose="030F0702030302020204" pitchFamily="66" charset="0"/>
              </a:rPr>
              <a:t>Type Traits</a:t>
            </a:r>
            <a:r>
              <a:rPr lang="en-US" sz="2000" dirty="0">
                <a:latin typeface="Comic Sans MS" panose="030F0702030302020204" pitchFamily="66" charset="0"/>
              </a:rPr>
              <a:t>: Used in TMP to inspect or modify types at compile-time (std::</a:t>
            </a:r>
            <a:r>
              <a:rPr lang="en-US" sz="2000" dirty="0" err="1">
                <a:latin typeface="Comic Sans MS" panose="030F0702030302020204" pitchFamily="66" charset="0"/>
              </a:rPr>
              <a:t>is_integral</a:t>
            </a:r>
            <a:r>
              <a:rPr lang="en-US" sz="2000" dirty="0">
                <a:latin typeface="Comic Sans MS" panose="030F0702030302020204" pitchFamily="66" charset="0"/>
              </a:rPr>
              <a:t>, std::</a:t>
            </a:r>
            <a:r>
              <a:rPr lang="en-US" sz="2000" dirty="0" err="1">
                <a:latin typeface="Comic Sans MS" panose="030F0702030302020204" pitchFamily="66" charset="0"/>
              </a:rPr>
              <a:t>remove_reference</a:t>
            </a:r>
            <a:r>
              <a:rPr lang="en-US" sz="2000" dirty="0">
                <a:latin typeface="Comic Sans MS" panose="030F0702030302020204" pitchFamily="66" charset="0"/>
              </a:rPr>
              <a:t>).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   </a:t>
            </a:r>
            <a:r>
              <a:rPr lang="en-US" sz="2000" b="1" dirty="0">
                <a:latin typeface="Comic Sans MS" panose="030F0702030302020204" pitchFamily="66" charset="0"/>
              </a:rPr>
              <a:t>SFINAE (Substitution Failure Is Not An Error): </a:t>
            </a:r>
            <a:r>
              <a:rPr lang="en-US" sz="2000" dirty="0">
                <a:latin typeface="Comic Sans MS" panose="030F0702030302020204" pitchFamily="66" charset="0"/>
              </a:rPr>
              <a:t>A concept in TMP allowing conditional template specialization without compilation errors.</a:t>
            </a:r>
          </a:p>
        </p:txBody>
      </p:sp>
    </p:spTree>
    <p:extLst>
      <p:ext uri="{BB962C8B-B14F-4D97-AF65-F5344CB8AC3E}">
        <p14:creationId xmlns:p14="http://schemas.microsoft.com/office/powerpoint/2010/main" val="366097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9803-B291-9956-00A3-CBB7BBC0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Concurrent Programming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F0D06-D805-957F-3328-5A4083BB0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mic Sans MS" panose="030F0702030302020204" pitchFamily="66" charset="0"/>
              </a:rPr>
              <a:t>Building Block: </a:t>
            </a:r>
            <a:r>
              <a:rPr lang="en-US" sz="2000" dirty="0">
                <a:latin typeface="Comic Sans MS" panose="030F0702030302020204" pitchFamily="66" charset="0"/>
              </a:rPr>
              <a:t>Threads and Synchronization Primitives</a:t>
            </a:r>
          </a:p>
          <a:p>
            <a:pPr marL="0" indent="0">
              <a:buNone/>
            </a:pPr>
            <a:r>
              <a:rPr lang="en-US" sz="2000" b="1" dirty="0">
                <a:latin typeface="Comic Sans MS" panose="030F0702030302020204" pitchFamily="66" charset="0"/>
              </a:rPr>
              <a:t>Key Concepts: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b="1" dirty="0">
                <a:latin typeface="Comic Sans MS" panose="030F0702030302020204" pitchFamily="66" charset="0"/>
              </a:rPr>
              <a:t>    Threads: </a:t>
            </a:r>
            <a:r>
              <a:rPr lang="en-US" sz="2000" dirty="0">
                <a:latin typeface="Comic Sans MS" panose="030F0702030302020204" pitchFamily="66" charset="0"/>
              </a:rPr>
              <a:t>The smallest unit of processing that can be scheduled and run independently, created using std::thread.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   </a:t>
            </a:r>
            <a:r>
              <a:rPr lang="en-US" sz="2000" b="1" dirty="0">
                <a:latin typeface="Comic Sans MS" panose="030F0702030302020204" pitchFamily="66" charset="0"/>
              </a:rPr>
              <a:t>Mutexes and Locks: </a:t>
            </a:r>
            <a:r>
              <a:rPr lang="en-US" sz="2000" dirty="0">
                <a:latin typeface="Comic Sans MS" panose="030F0702030302020204" pitchFamily="66" charset="0"/>
              </a:rPr>
              <a:t>Synchronization mechanisms (std::mutex, std::</a:t>
            </a:r>
            <a:r>
              <a:rPr lang="en-US" sz="2000" dirty="0" err="1">
                <a:latin typeface="Comic Sans MS" panose="030F0702030302020204" pitchFamily="66" charset="0"/>
              </a:rPr>
              <a:t>unique_lock</a:t>
            </a:r>
            <a:r>
              <a:rPr lang="en-US" sz="2000" dirty="0">
                <a:latin typeface="Comic Sans MS" panose="030F0702030302020204" pitchFamily="66" charset="0"/>
              </a:rPr>
              <a:t>) to prevent data races by ensuring only one thread accesses shared data at a time.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   </a:t>
            </a:r>
            <a:r>
              <a:rPr lang="en-US" sz="2000" b="1" dirty="0">
                <a:latin typeface="Comic Sans MS" panose="030F0702030302020204" pitchFamily="66" charset="0"/>
              </a:rPr>
              <a:t>Atomic Operations: </a:t>
            </a:r>
            <a:r>
              <a:rPr lang="en-US" sz="2000" dirty="0">
                <a:latin typeface="Comic Sans MS" panose="030F0702030302020204" pitchFamily="66" charset="0"/>
              </a:rPr>
              <a:t>Using std::atomic types to perform thread-safe operations without locks, preventing race conditions.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   </a:t>
            </a:r>
            <a:r>
              <a:rPr lang="en-US" sz="2000" b="1" dirty="0">
                <a:latin typeface="Comic Sans MS" panose="030F0702030302020204" pitchFamily="66" charset="0"/>
              </a:rPr>
              <a:t>Condition Variables: </a:t>
            </a:r>
            <a:r>
              <a:rPr lang="en-US" sz="2000" dirty="0">
                <a:latin typeface="Comic Sans MS" panose="030F0702030302020204" pitchFamily="66" charset="0"/>
              </a:rPr>
              <a:t>Used for thread communication, allowing threads to wait until notified to proceed (std::</a:t>
            </a:r>
            <a:r>
              <a:rPr lang="en-US" sz="2000" dirty="0" err="1">
                <a:latin typeface="Comic Sans MS" panose="030F0702030302020204" pitchFamily="66" charset="0"/>
              </a:rPr>
              <a:t>condition_variable</a:t>
            </a:r>
            <a:r>
              <a:rPr lang="en-US" sz="2000" dirty="0">
                <a:latin typeface="Comic Sans MS" panose="030F0702030302020204" pitchFamily="66" charset="0"/>
              </a:rPr>
              <a:t>).</a:t>
            </a:r>
          </a:p>
          <a:p>
            <a:r>
              <a:rPr lang="en-US" sz="2000" b="1" dirty="0">
                <a:latin typeface="Comic Sans MS" panose="030F0702030302020204" pitchFamily="66" charset="0"/>
              </a:rPr>
              <a:t>    Parallel Algorithms: </a:t>
            </a:r>
            <a:r>
              <a:rPr lang="en-US" sz="2000" dirty="0">
                <a:latin typeface="Comic Sans MS" panose="030F0702030302020204" pitchFamily="66" charset="0"/>
              </a:rPr>
              <a:t>C++17 introduced parallel versions of STL algorithms, enabling parallel execution with minimal code changes.</a:t>
            </a:r>
          </a:p>
        </p:txBody>
      </p:sp>
    </p:spTree>
    <p:extLst>
      <p:ext uri="{BB962C8B-B14F-4D97-AF65-F5344CB8AC3E}">
        <p14:creationId xmlns:p14="http://schemas.microsoft.com/office/powerpoint/2010/main" val="27437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589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Office Theme</vt:lpstr>
      <vt:lpstr>PROGRAMMING PARADIGMS IN C++</vt:lpstr>
      <vt:lpstr>Procedural Programming: </vt:lpstr>
      <vt:lpstr> Object-Oriented Programming (OOP)</vt:lpstr>
      <vt:lpstr>Generic Programming</vt:lpstr>
      <vt:lpstr>Functional Programming</vt:lpstr>
      <vt:lpstr>Metaprogramming</vt:lpstr>
      <vt:lpstr>Concurrent Programming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PARADIGMS IN CPP</dc:title>
  <dc:creator>Ramanand Nayak Gautam (MS/ECP2-ETAS-VOS)</dc:creator>
  <cp:lastModifiedBy>Ramanand Nayak Gautam (MS/ECP2-ETAS-VOS)</cp:lastModifiedBy>
  <cp:revision>3</cp:revision>
  <dcterms:created xsi:type="dcterms:W3CDTF">2024-11-14T03:40:40Z</dcterms:created>
  <dcterms:modified xsi:type="dcterms:W3CDTF">2024-11-14T04:03:45Z</dcterms:modified>
</cp:coreProperties>
</file>