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98" r:id="rId4"/>
    <p:sldId id="265" r:id="rId5"/>
    <p:sldId id="283" r:id="rId6"/>
    <p:sldId id="263" r:id="rId7"/>
    <p:sldId id="264" r:id="rId8"/>
    <p:sldId id="286" r:id="rId9"/>
    <p:sldId id="287" r:id="rId10"/>
    <p:sldId id="288" r:id="rId11"/>
    <p:sldId id="289" r:id="rId12"/>
    <p:sldId id="290" r:id="rId13"/>
    <p:sldId id="297"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96739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16320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70394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5429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5756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CF5506-8D54-4DBF-9D07-456F74DCA4C9}"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27437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CF5506-8D54-4DBF-9D07-456F74DCA4C9}"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109132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389016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77851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152066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F5506-8D54-4DBF-9D07-456F74DCA4C9}"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74181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87695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F5506-8D54-4DBF-9D07-456F74DCA4C9}"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07998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F5506-8D54-4DBF-9D07-456F74DCA4C9}"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25820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F5506-8D54-4DBF-9D07-456F74DCA4C9}"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21356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09825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45296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CF5506-8D54-4DBF-9D07-456F74DCA4C9}" type="datetimeFigureOut">
              <a:rPr lang="en-IN" smtClean="0"/>
              <a:t>01-12-2023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BF464-C70E-4C9C-AE0A-B6050FD68F3E}" type="slidenum">
              <a:rPr lang="en-IN" smtClean="0"/>
              <a:t>‹#›</a:t>
            </a:fld>
            <a:endParaRPr lang="en-IN"/>
          </a:p>
        </p:txBody>
      </p:sp>
    </p:spTree>
    <p:extLst>
      <p:ext uri="{BB962C8B-B14F-4D97-AF65-F5344CB8AC3E}">
        <p14:creationId xmlns:p14="http://schemas.microsoft.com/office/powerpoint/2010/main" val="385130965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7A68-9EDC-250F-A9E3-7FC79E57A4ED}"/>
              </a:ext>
            </a:extLst>
          </p:cNvPr>
          <p:cNvSpPr>
            <a:spLocks noGrp="1"/>
          </p:cNvSpPr>
          <p:nvPr>
            <p:ph type="ctrTitle"/>
          </p:nvPr>
        </p:nvSpPr>
        <p:spPr>
          <a:xfrm>
            <a:off x="1849793" y="245670"/>
            <a:ext cx="9001462" cy="2387600"/>
          </a:xfrm>
        </p:spPr>
        <p:txBody>
          <a:bodyPr>
            <a:normAutofit fontScale="90000"/>
          </a:bodyPr>
          <a:lstStyle/>
          <a:p>
            <a:pPr algn="ctr"/>
            <a:r>
              <a:rPr lang="en-IN" b="1" dirty="0"/>
              <a:t>DDOS TRAFFIC DETECTION</a:t>
            </a:r>
            <a:br>
              <a:rPr lang="en-IN" b="1" dirty="0"/>
            </a:br>
            <a:r>
              <a:rPr lang="en-IN" b="1" dirty="0"/>
              <a:t>using deep learning </a:t>
            </a:r>
            <a:br>
              <a:rPr lang="en-IN" b="1" dirty="0"/>
            </a:br>
            <a:endParaRPr lang="en-IN" b="1" dirty="0"/>
          </a:p>
        </p:txBody>
      </p:sp>
      <p:sp>
        <p:nvSpPr>
          <p:cNvPr id="4" name="TextBox 3">
            <a:extLst>
              <a:ext uri="{FF2B5EF4-FFF2-40B4-BE49-F238E27FC236}">
                <a16:creationId xmlns:a16="http://schemas.microsoft.com/office/drawing/2014/main" id="{F908E428-7B54-8545-3EC9-B59FD1F52903}"/>
              </a:ext>
            </a:extLst>
          </p:cNvPr>
          <p:cNvSpPr txBox="1"/>
          <p:nvPr/>
        </p:nvSpPr>
        <p:spPr>
          <a:xfrm>
            <a:off x="6673516" y="3934793"/>
            <a:ext cx="4807983" cy="2495940"/>
          </a:xfrm>
          <a:prstGeom prst="rect">
            <a:avLst/>
          </a:prstGeom>
          <a:noFill/>
        </p:spPr>
        <p:txBody>
          <a:bodyPr wrap="non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kern="100" dirty="0">
                <a:effectLst/>
                <a:latin typeface="Calibri" panose="020F0502020204030204" pitchFamily="34" charset="0"/>
                <a:ea typeface="Arial" panose="020B0604020202020204" pitchFamily="34" charset="0"/>
                <a:cs typeface="Calibri" panose="020F0502020204030204" pitchFamily="34" charset="0"/>
              </a:rPr>
              <a:t>Submitted By: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nSpc>
                <a:spcPct val="107000"/>
              </a:lnSpc>
              <a:spcAft>
                <a:spcPts val="800"/>
              </a:spcAft>
            </a:pPr>
            <a:r>
              <a:rPr lang="en-IN" sz="2000" b="1" kern="100" dirty="0">
                <a:latin typeface="Calibri" panose="020F0502020204030204" pitchFamily="34" charset="0"/>
                <a:ea typeface="Arial" panose="020B0604020202020204" pitchFamily="34" charset="0"/>
                <a:cs typeface="Calibri" panose="020F0502020204030204" pitchFamily="34" charset="0"/>
              </a:rPr>
              <a:t>PUNEET GUPTA</a:t>
            </a:r>
            <a:r>
              <a:rPr lang="en-IN" sz="2000" b="1" kern="100" dirty="0">
                <a:effectLst/>
                <a:latin typeface="Calibri" panose="020F0502020204030204" pitchFamily="34" charset="0"/>
                <a:ea typeface="Arial" panose="020B0604020202020204" pitchFamily="34" charset="0"/>
                <a:cs typeface="Calibri" panose="020F0502020204030204" pitchFamily="34" charset="0"/>
              </a:rPr>
              <a:t>  (102116073)</a:t>
            </a:r>
          </a:p>
          <a:p>
            <a:pPr marL="914400" indent="457200">
              <a:lnSpc>
                <a:spcPct val="107000"/>
              </a:lnSpc>
              <a:spcAft>
                <a:spcPts val="800"/>
              </a:spcAft>
            </a:pPr>
            <a:r>
              <a:rPr lang="en-IN" sz="2000" b="1" kern="100" dirty="0">
                <a:latin typeface="Calibri" panose="020F0502020204030204" pitchFamily="34" charset="0"/>
                <a:cs typeface="Calibri" panose="020F0502020204030204" pitchFamily="34" charset="0"/>
              </a:rPr>
              <a:t>GAUTAM OBEROI( 102116095)</a:t>
            </a:r>
            <a:endParaRPr lang="en-IN" sz="2000" dirty="0"/>
          </a:p>
          <a:p>
            <a:endParaRPr lang="en-IN" dirty="0"/>
          </a:p>
        </p:txBody>
      </p:sp>
    </p:spTree>
    <p:extLst>
      <p:ext uri="{BB962C8B-B14F-4D97-AF65-F5344CB8AC3E}">
        <p14:creationId xmlns:p14="http://schemas.microsoft.com/office/powerpoint/2010/main" val="155683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B98B-BDDE-90F5-EBF1-980C329BCF88}"/>
              </a:ext>
            </a:extLst>
          </p:cNvPr>
          <p:cNvSpPr>
            <a:spLocks noGrp="1"/>
          </p:cNvSpPr>
          <p:nvPr>
            <p:ph type="title"/>
          </p:nvPr>
        </p:nvSpPr>
        <p:spPr>
          <a:xfrm>
            <a:off x="2807110" y="462116"/>
            <a:ext cx="8610600" cy="1172498"/>
          </a:xfrm>
        </p:spPr>
        <p:txBody>
          <a:bodyPr>
            <a:normAutofit/>
          </a:bodyPr>
          <a:lstStyle/>
          <a:p>
            <a:br>
              <a:rPr lang="en-IN" b="1" dirty="0">
                <a:solidFill>
                  <a:srgbClr val="1F2328"/>
                </a:solidFill>
                <a:latin typeface="-apple-system"/>
              </a:rPr>
            </a:br>
            <a:r>
              <a:rPr lang="en-IN" b="1" dirty="0">
                <a:latin typeface="-apple-system"/>
              </a:rPr>
              <a:t>Stochastic Gradient Descent</a:t>
            </a:r>
            <a:endParaRPr lang="en-IN" dirty="0"/>
          </a:p>
        </p:txBody>
      </p:sp>
      <p:sp>
        <p:nvSpPr>
          <p:cNvPr id="3" name="Content Placeholder 2">
            <a:extLst>
              <a:ext uri="{FF2B5EF4-FFF2-40B4-BE49-F238E27FC236}">
                <a16:creationId xmlns:a16="http://schemas.microsoft.com/office/drawing/2014/main" id="{B8606D7B-1CD2-9516-FC41-BC5F912D16FB}"/>
              </a:ext>
            </a:extLst>
          </p:cNvPr>
          <p:cNvSpPr>
            <a:spLocks noGrp="1"/>
          </p:cNvSpPr>
          <p:nvPr>
            <p:ph idx="1"/>
          </p:nvPr>
        </p:nvSpPr>
        <p:spPr>
          <a:xfrm>
            <a:off x="685800" y="1634614"/>
            <a:ext cx="10820400" cy="4024125"/>
          </a:xfrm>
        </p:spPr>
        <p:txBody>
          <a:bodyPr>
            <a:normAutofit/>
          </a:bodyPr>
          <a:lstStyle/>
          <a:p>
            <a:r>
              <a:rPr lang="en-US" sz="2000" b="0" i="0" dirty="0">
                <a:effectLst/>
                <a:latin typeface="-apple-system"/>
              </a:rPr>
              <a:t>This Classifier implements regularized linear models such as SVM, logistic regression, etc. by making use of Stochastic gradient descent (SGD) optimization technique in the training process. The gradient of the loss for each sample is calculated by this optimizer at a time and the model is updated by estimating minimum cost function which is obtained with a decreasing learning rate or strength schedule. SGD Classifier is an efficient estimator for large scale problems as it allows minibatch learning via the partial fit method. Simple linear classifiers don’t work if the records cannot be kept in RAM, however SGD classifier continues to work. This model is sensitive to feature scaling and require fine tuning of many hyperparameters such as number of iterations and regularization parameter for a good performance.</a:t>
            </a:r>
            <a:endParaRPr lang="en-IN" sz="2000" dirty="0"/>
          </a:p>
        </p:txBody>
      </p:sp>
    </p:spTree>
    <p:extLst>
      <p:ext uri="{BB962C8B-B14F-4D97-AF65-F5344CB8AC3E}">
        <p14:creationId xmlns:p14="http://schemas.microsoft.com/office/powerpoint/2010/main" val="55471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A948-F8C9-8916-E551-CE9BA845F9ED}"/>
              </a:ext>
            </a:extLst>
          </p:cNvPr>
          <p:cNvSpPr>
            <a:spLocks noGrp="1"/>
          </p:cNvSpPr>
          <p:nvPr>
            <p:ph type="title"/>
          </p:nvPr>
        </p:nvSpPr>
        <p:spPr>
          <a:xfrm>
            <a:off x="2895600" y="538231"/>
            <a:ext cx="8610600" cy="1293028"/>
          </a:xfrm>
        </p:spPr>
        <p:txBody>
          <a:bodyPr/>
          <a:lstStyle/>
          <a:p>
            <a:pPr algn="l"/>
            <a:r>
              <a:rPr lang="en-IN" dirty="0"/>
              <a:t> </a:t>
            </a:r>
            <a:r>
              <a:rPr lang="en-IN" b="1" dirty="0"/>
              <a:t>DECISION TREES CLASSIFIER</a:t>
            </a:r>
          </a:p>
        </p:txBody>
      </p:sp>
      <p:sp>
        <p:nvSpPr>
          <p:cNvPr id="3" name="Content Placeholder 2">
            <a:extLst>
              <a:ext uri="{FF2B5EF4-FFF2-40B4-BE49-F238E27FC236}">
                <a16:creationId xmlns:a16="http://schemas.microsoft.com/office/drawing/2014/main" id="{D98C0C52-2323-CD52-D8EA-631868CDA7EB}"/>
              </a:ext>
            </a:extLst>
          </p:cNvPr>
          <p:cNvSpPr>
            <a:spLocks noGrp="1"/>
          </p:cNvSpPr>
          <p:nvPr>
            <p:ph idx="1"/>
          </p:nvPr>
        </p:nvSpPr>
        <p:spPr>
          <a:xfrm>
            <a:off x="685800" y="2045110"/>
            <a:ext cx="10820400" cy="4173576"/>
          </a:xfrm>
        </p:spPr>
        <p:txBody>
          <a:bodyPr>
            <a:normAutofit fontScale="92500" lnSpcReduction="20000"/>
          </a:bodyPr>
          <a:lstStyle/>
          <a:p>
            <a:r>
              <a:rPr lang="en-US" b="0" i="0" dirty="0">
                <a:effectLst/>
                <a:latin typeface="-apple-system"/>
              </a:rPr>
              <a:t>Decision Tree belong to the class of non-parametric supervised learning method. It is mainly used for the purpose of solving the regression and the classification problems. The major aim is to build a model which predicts the value of a target variable which is done by learning the simple decision tree rules that are inferred from the features of the data. The tree is seen as a piecewise constant approximation. For solving the classification problem, the class </a:t>
            </a:r>
            <a:r>
              <a:rPr lang="en-US" b="0" i="0" dirty="0" err="1">
                <a:effectLst/>
                <a:latin typeface="-apple-system"/>
              </a:rPr>
              <a:t>DecisionTreeClassifier</a:t>
            </a:r>
            <a:r>
              <a:rPr lang="en-US" b="0" i="0" dirty="0">
                <a:effectLst/>
                <a:latin typeface="-apple-system"/>
              </a:rPr>
              <a:t> is used. The class is well equipped to perform a multi-class classification on the dataset. The classifier takes two arrays as input: an array X or dense, having shape (</a:t>
            </a:r>
            <a:r>
              <a:rPr lang="en-US" b="0" i="0" dirty="0" err="1">
                <a:effectLst/>
                <a:latin typeface="-apple-system"/>
              </a:rPr>
              <a:t>n_samples</a:t>
            </a:r>
            <a:r>
              <a:rPr lang="en-US" b="0" i="0" dirty="0">
                <a:effectLst/>
                <a:latin typeface="-apple-system"/>
              </a:rPr>
              <a:t>, </a:t>
            </a:r>
            <a:r>
              <a:rPr lang="en-US" b="0" i="0" dirty="0" err="1">
                <a:effectLst/>
                <a:latin typeface="-apple-system"/>
              </a:rPr>
              <a:t>n_features</a:t>
            </a:r>
            <a:r>
              <a:rPr lang="en-US" b="0" i="0" dirty="0">
                <a:effectLst/>
                <a:latin typeface="-apple-system"/>
              </a:rPr>
              <a:t>) which hold the training samples of the dataset, and an array Y which have integer values having shape (</a:t>
            </a:r>
            <a:r>
              <a:rPr lang="en-US" b="0" i="0" dirty="0" err="1">
                <a:effectLst/>
                <a:latin typeface="-apple-system"/>
              </a:rPr>
              <a:t>n_samples</a:t>
            </a:r>
            <a:r>
              <a:rPr lang="en-US" b="0" i="0" dirty="0">
                <a:effectLst/>
                <a:latin typeface="-apple-system"/>
              </a:rPr>
              <a:t>) which hold the class labels of the corresponding training samples. After model fitting, the model is used for making predictions of class of the samples. In the case of multiple classes with the exact same and highest probability, the classifier tends to predict the class which has the lowest index among the classes. Besides outputting to a specific class, the probability of each class could be predicted which constitutes the fraction of the training sample of the class in a leaf. The classifier is capable for classifying both multi-class classification and binary </a:t>
            </a:r>
            <a:r>
              <a:rPr lang="en-US" b="0" i="0" dirty="0" err="1">
                <a:effectLst/>
                <a:latin typeface="-apple-system"/>
              </a:rPr>
              <a:t>lassification</a:t>
            </a:r>
            <a:r>
              <a:rPr lang="en-US" b="0" i="0" dirty="0">
                <a:effectLst/>
                <a:latin typeface="-apple-system"/>
              </a:rPr>
              <a:t>.</a:t>
            </a:r>
            <a:endParaRPr lang="en-IN" dirty="0"/>
          </a:p>
        </p:txBody>
      </p:sp>
    </p:spTree>
    <p:extLst>
      <p:ext uri="{BB962C8B-B14F-4D97-AF65-F5344CB8AC3E}">
        <p14:creationId xmlns:p14="http://schemas.microsoft.com/office/powerpoint/2010/main" val="114529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72A7-7FB5-5C14-3FA0-4AFAFC4D0A3E}"/>
              </a:ext>
            </a:extLst>
          </p:cNvPr>
          <p:cNvSpPr>
            <a:spLocks noGrp="1"/>
          </p:cNvSpPr>
          <p:nvPr>
            <p:ph type="title"/>
          </p:nvPr>
        </p:nvSpPr>
        <p:spPr>
          <a:xfrm>
            <a:off x="1790700" y="639315"/>
            <a:ext cx="8610600" cy="1293028"/>
          </a:xfrm>
        </p:spPr>
        <p:txBody>
          <a:bodyPr/>
          <a:lstStyle/>
          <a:p>
            <a:pPr algn="l"/>
            <a:r>
              <a:rPr lang="en-IN" b="1" i="0" dirty="0">
                <a:effectLst/>
                <a:latin typeface="-apple-system"/>
              </a:rPr>
              <a:t>Deep Neural Networks</a:t>
            </a:r>
          </a:p>
        </p:txBody>
      </p:sp>
      <p:sp>
        <p:nvSpPr>
          <p:cNvPr id="3" name="Content Placeholder 2">
            <a:extLst>
              <a:ext uri="{FF2B5EF4-FFF2-40B4-BE49-F238E27FC236}">
                <a16:creationId xmlns:a16="http://schemas.microsoft.com/office/drawing/2014/main" id="{E045B74F-C2F6-8358-64CE-04A4BA45A5A3}"/>
              </a:ext>
            </a:extLst>
          </p:cNvPr>
          <p:cNvSpPr>
            <a:spLocks noGrp="1"/>
          </p:cNvSpPr>
          <p:nvPr>
            <p:ph idx="1"/>
          </p:nvPr>
        </p:nvSpPr>
        <p:spPr/>
        <p:txBody>
          <a:bodyPr>
            <a:normAutofit/>
          </a:bodyPr>
          <a:lstStyle/>
          <a:p>
            <a:r>
              <a:rPr lang="en-US" sz="2000" b="0" i="0" dirty="0">
                <a:effectLst/>
                <a:latin typeface="-apple-system"/>
              </a:rPr>
              <a:t>One of the most well-known and recent models is the Deep Neural network which can be considered as a stack of neural networks i.e., a network composed of several layers. DNN has been successfully applied in several applications, including regression, classification, or time series prediction problems using simple auto-regressive models. The architecture comprises of at least 3 layers of nodes namely input layer, hidden layer and output layer which are interconnected; the flow of data takes place via one direction from input nodes to output node. Further DNN uses backpropagation as the training algorithm and activation function (usually sigmoid) for classification process. We train a deep neural network to classify normal and DDoS attack states by using a carefully chosen set of network statistics as an input signal.</a:t>
            </a:r>
            <a:endParaRPr lang="en-IN" sz="2000" dirty="0"/>
          </a:p>
        </p:txBody>
      </p:sp>
    </p:spTree>
    <p:extLst>
      <p:ext uri="{BB962C8B-B14F-4D97-AF65-F5344CB8AC3E}">
        <p14:creationId xmlns:p14="http://schemas.microsoft.com/office/powerpoint/2010/main" val="194672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085D-3389-59EE-C848-DA67F61A4944}"/>
              </a:ext>
            </a:extLst>
          </p:cNvPr>
          <p:cNvSpPr>
            <a:spLocks noGrp="1"/>
          </p:cNvSpPr>
          <p:nvPr>
            <p:ph type="title"/>
          </p:nvPr>
        </p:nvSpPr>
        <p:spPr>
          <a:xfrm>
            <a:off x="1790699" y="489070"/>
            <a:ext cx="8610600" cy="1293028"/>
          </a:xfrm>
        </p:spPr>
        <p:txBody>
          <a:bodyPr/>
          <a:lstStyle/>
          <a:p>
            <a:pPr algn="ctr"/>
            <a:r>
              <a:rPr lang="en-IN" dirty="0"/>
              <a:t>Final score comparison of all the models used</a:t>
            </a:r>
          </a:p>
        </p:txBody>
      </p:sp>
      <p:sp>
        <p:nvSpPr>
          <p:cNvPr id="6" name="TextBox 5">
            <a:extLst>
              <a:ext uri="{FF2B5EF4-FFF2-40B4-BE49-F238E27FC236}">
                <a16:creationId xmlns:a16="http://schemas.microsoft.com/office/drawing/2014/main" id="{66975AD3-BBBF-678A-F33E-532E3ABEC9AC}"/>
              </a:ext>
            </a:extLst>
          </p:cNvPr>
          <p:cNvSpPr txBox="1"/>
          <p:nvPr/>
        </p:nvSpPr>
        <p:spPr>
          <a:xfrm>
            <a:off x="7732644" y="4946694"/>
            <a:ext cx="1918252" cy="338554"/>
          </a:xfrm>
          <a:prstGeom prst="rect">
            <a:avLst/>
          </a:prstGeom>
          <a:noFill/>
        </p:spPr>
        <p:txBody>
          <a:bodyPr wrap="square" rtlCol="0">
            <a:spAutoFit/>
          </a:bodyPr>
          <a:lstStyle/>
          <a:p>
            <a:r>
              <a:rPr lang="en-IN" sz="1600" dirty="0">
                <a:solidFill>
                  <a:schemeClr val="bg1"/>
                </a:solidFill>
                <a:latin typeface="Aptos" panose="020B0004020202020204" pitchFamily="34" charset="0"/>
              </a:rPr>
              <a:t>For Neural Network</a:t>
            </a:r>
          </a:p>
        </p:txBody>
      </p:sp>
      <p:pic>
        <p:nvPicPr>
          <p:cNvPr id="3" name="Picture 2">
            <a:extLst>
              <a:ext uri="{FF2B5EF4-FFF2-40B4-BE49-F238E27FC236}">
                <a16:creationId xmlns:a16="http://schemas.microsoft.com/office/drawing/2014/main" id="{D9DE597B-265B-7707-5D38-C13F4D285046}"/>
              </a:ext>
            </a:extLst>
          </p:cNvPr>
          <p:cNvPicPr>
            <a:picLocks noChangeAspect="1"/>
          </p:cNvPicPr>
          <p:nvPr/>
        </p:nvPicPr>
        <p:blipFill>
          <a:blip r:embed="rId2"/>
          <a:stretch>
            <a:fillRect/>
          </a:stretch>
        </p:blipFill>
        <p:spPr>
          <a:xfrm>
            <a:off x="80744" y="1572752"/>
            <a:ext cx="5693790" cy="2566654"/>
          </a:xfrm>
          <a:prstGeom prst="rect">
            <a:avLst/>
          </a:prstGeom>
        </p:spPr>
      </p:pic>
      <p:pic>
        <p:nvPicPr>
          <p:cNvPr id="4" name="Picture 3">
            <a:extLst>
              <a:ext uri="{FF2B5EF4-FFF2-40B4-BE49-F238E27FC236}">
                <a16:creationId xmlns:a16="http://schemas.microsoft.com/office/drawing/2014/main" id="{4E5DE1DF-4FAC-B618-06B6-215AD5FB5466}"/>
              </a:ext>
            </a:extLst>
          </p:cNvPr>
          <p:cNvPicPr>
            <a:picLocks noChangeAspect="1"/>
          </p:cNvPicPr>
          <p:nvPr/>
        </p:nvPicPr>
        <p:blipFill>
          <a:blip r:embed="rId2"/>
          <a:stretch>
            <a:fillRect/>
          </a:stretch>
        </p:blipFill>
        <p:spPr>
          <a:xfrm>
            <a:off x="5387675" y="3733664"/>
            <a:ext cx="6608190" cy="2978848"/>
          </a:xfrm>
          <a:prstGeom prst="rect">
            <a:avLst/>
          </a:prstGeom>
        </p:spPr>
      </p:pic>
    </p:spTree>
    <p:extLst>
      <p:ext uri="{BB962C8B-B14F-4D97-AF65-F5344CB8AC3E}">
        <p14:creationId xmlns:p14="http://schemas.microsoft.com/office/powerpoint/2010/main" val="388582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4D89-2D03-E860-8D4D-76B62CA55687}"/>
              </a:ext>
            </a:extLst>
          </p:cNvPr>
          <p:cNvSpPr>
            <a:spLocks noGrp="1"/>
          </p:cNvSpPr>
          <p:nvPr>
            <p:ph type="title"/>
          </p:nvPr>
        </p:nvSpPr>
        <p:spPr>
          <a:xfrm>
            <a:off x="685800" y="764373"/>
            <a:ext cx="10820400" cy="1293028"/>
          </a:xfrm>
        </p:spPr>
        <p:txBody>
          <a:bodyPr/>
          <a:lstStyle/>
          <a:p>
            <a:pPr algn="ctr"/>
            <a:r>
              <a:rPr lang="en-IN" dirty="0"/>
              <a:t>bibliography</a:t>
            </a:r>
          </a:p>
        </p:txBody>
      </p:sp>
      <p:sp>
        <p:nvSpPr>
          <p:cNvPr id="3" name="Content Placeholder 2">
            <a:extLst>
              <a:ext uri="{FF2B5EF4-FFF2-40B4-BE49-F238E27FC236}">
                <a16:creationId xmlns:a16="http://schemas.microsoft.com/office/drawing/2014/main" id="{C79E2CA1-FF53-C511-D9B9-C570DA0E70D9}"/>
              </a:ext>
            </a:extLst>
          </p:cNvPr>
          <p:cNvSpPr>
            <a:spLocks noGrp="1"/>
          </p:cNvSpPr>
          <p:nvPr>
            <p:ph idx="1"/>
          </p:nvPr>
        </p:nvSpPr>
        <p:spPr/>
        <p:txBody>
          <a:bodyPr>
            <a:normAutofit/>
          </a:bodyPr>
          <a:lstStyle/>
          <a:p>
            <a:r>
              <a:rPr lang="en-US" sz="2800" b="1" dirty="0"/>
              <a:t>Deep neural network for </a:t>
            </a:r>
            <a:r>
              <a:rPr lang="en-US" sz="2800" b="1" dirty="0" err="1"/>
              <a:t>ddos</a:t>
            </a:r>
            <a:r>
              <a:rPr lang="en-US" sz="2800" b="1" dirty="0"/>
              <a:t> attacks </a:t>
            </a:r>
            <a:r>
              <a:rPr lang="en-US" sz="2800" dirty="0"/>
              <a:t>articlehttps://ijai.iaescore.com/index.php/IJAI/article/view/20884Machine learning for </a:t>
            </a:r>
            <a:r>
              <a:rPr lang="en-US" sz="2800" dirty="0" err="1"/>
              <a:t>ddos</a:t>
            </a:r>
            <a:r>
              <a:rPr lang="en-US" sz="2800" dirty="0"/>
              <a:t> attacks _</a:t>
            </a:r>
            <a:r>
              <a:rPr lang="en-US" sz="2800" b="1" dirty="0"/>
              <a:t>Detection_of_Different_DDoS_Attacks_Using_Machine_Learning_Classification_Algorithms</a:t>
            </a:r>
          </a:p>
          <a:p>
            <a:r>
              <a:rPr lang="en-US" sz="2800" dirty="0"/>
              <a:t>https://www.researchgate.net/publication/356465007</a:t>
            </a:r>
            <a:endParaRPr lang="en-US" sz="2800" b="1" dirty="0"/>
          </a:p>
          <a:p>
            <a:endParaRPr lang="en-IN" sz="2800" b="1" dirty="0"/>
          </a:p>
        </p:txBody>
      </p:sp>
    </p:spTree>
    <p:extLst>
      <p:ext uri="{BB962C8B-B14F-4D97-AF65-F5344CB8AC3E}">
        <p14:creationId xmlns:p14="http://schemas.microsoft.com/office/powerpoint/2010/main" val="162256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CB10-4123-9BC2-23A0-8AAFE8F574F3}"/>
              </a:ext>
            </a:extLst>
          </p:cNvPr>
          <p:cNvSpPr>
            <a:spLocks noGrp="1"/>
          </p:cNvSpPr>
          <p:nvPr>
            <p:ph type="title"/>
          </p:nvPr>
        </p:nvSpPr>
        <p:spPr>
          <a:xfrm>
            <a:off x="1567728" y="248653"/>
            <a:ext cx="8610600" cy="1293028"/>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400D3AE3-9EAD-0279-5051-6B34E2BF067F}"/>
              </a:ext>
            </a:extLst>
          </p:cNvPr>
          <p:cNvSpPr>
            <a:spLocks noGrp="1"/>
          </p:cNvSpPr>
          <p:nvPr>
            <p:ph idx="1"/>
          </p:nvPr>
        </p:nvSpPr>
        <p:spPr>
          <a:xfrm>
            <a:off x="591164" y="1663618"/>
            <a:ext cx="10820400" cy="4945729"/>
          </a:xfrm>
        </p:spPr>
        <p:txBody>
          <a:bodyPr>
            <a:normAutofit lnSpcReduction="10000"/>
          </a:bodyPr>
          <a:lstStyle/>
          <a:p>
            <a:pPr marL="0" indent="0">
              <a:buNone/>
            </a:pPr>
            <a:r>
              <a:rPr lang="en-US" b="1" dirty="0"/>
              <a:t>Overview of the project and its purpose</a:t>
            </a:r>
          </a:p>
          <a:p>
            <a:pPr marL="0" indent="0">
              <a:buNone/>
            </a:pPr>
            <a:r>
              <a:rPr lang="en-US" dirty="0"/>
              <a:t>This project aims to develop an DDOS traffic detection tool.</a:t>
            </a:r>
          </a:p>
          <a:p>
            <a:pPr marL="0" indent="0">
              <a:buNone/>
            </a:pPr>
            <a:r>
              <a:rPr lang="en-US" dirty="0"/>
              <a:t>The purpose of this tool is </a:t>
            </a:r>
            <a:r>
              <a:rPr lang="en-US" dirty="0">
                <a:solidFill>
                  <a:schemeClr val="tx1">
                    <a:lumMod val="95000"/>
                  </a:schemeClr>
                </a:solidFill>
                <a:latin typeface="Google Sans"/>
              </a:rPr>
              <a:t>to</a:t>
            </a:r>
            <a:r>
              <a:rPr lang="en-US" b="0" i="0" dirty="0">
                <a:solidFill>
                  <a:schemeClr val="tx1">
                    <a:lumMod val="95000"/>
                  </a:schemeClr>
                </a:solidFill>
                <a:effectLst/>
                <a:latin typeface="Google Sans"/>
              </a:rPr>
              <a:t> enhance DDoS attack detection accuracy and generalizability using deep learning techniques.</a:t>
            </a:r>
            <a:endParaRPr lang="en-US" dirty="0">
              <a:solidFill>
                <a:schemeClr val="tx1">
                  <a:lumMod val="95000"/>
                </a:schemeClr>
              </a:solidFill>
            </a:endParaRPr>
          </a:p>
          <a:p>
            <a:pPr marL="0" indent="0">
              <a:buNone/>
            </a:pPr>
            <a:endParaRPr lang="en-US" dirty="0"/>
          </a:p>
          <a:p>
            <a:pPr marL="0" indent="0">
              <a:buNone/>
            </a:pPr>
            <a:r>
              <a:rPr lang="en-US" b="1" dirty="0"/>
              <a:t>The need for an DDOS traffic detection tool</a:t>
            </a:r>
          </a:p>
          <a:p>
            <a:pPr marL="0" indent="0">
              <a:buNone/>
            </a:pPr>
            <a:r>
              <a:rPr lang="en-US" b="0" i="0" dirty="0">
                <a:effectLst/>
                <a:latin typeface="Google Sans"/>
              </a:rPr>
              <a:t>The need for DDoS traffic projects using deep learning stems from the increasing sophistication and frequency of Distributed Denial-of-Service (DDoS) attacks. These attacks aim to overwhelm a targeted network or server with excessive traffic, rendering it inaccessible to legitimate users. Traditional DDoS detection methods, such as signature-based and statistical approaches, are struggling to keep pace with the evolving attack landscape. Deep learning offers a promising solution to address this challenge by enabling the development of more accurate and generalizable detection systems.</a:t>
            </a:r>
            <a:endParaRPr lang="en-US" dirty="0"/>
          </a:p>
        </p:txBody>
      </p:sp>
    </p:spTree>
    <p:extLst>
      <p:ext uri="{BB962C8B-B14F-4D97-AF65-F5344CB8AC3E}">
        <p14:creationId xmlns:p14="http://schemas.microsoft.com/office/powerpoint/2010/main" val="409945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391B-EF6E-FC0E-1BF8-E6F07FD334E6}"/>
              </a:ext>
            </a:extLst>
          </p:cNvPr>
          <p:cNvSpPr>
            <a:spLocks noGrp="1"/>
          </p:cNvSpPr>
          <p:nvPr>
            <p:ph type="title"/>
          </p:nvPr>
        </p:nvSpPr>
        <p:spPr/>
        <p:txBody>
          <a:bodyPr/>
          <a:lstStyle/>
          <a:p>
            <a:r>
              <a:rPr lang="en-IN" dirty="0"/>
              <a:t>WHAT IS MEANT BY DDOS?</a:t>
            </a:r>
          </a:p>
        </p:txBody>
      </p:sp>
      <p:sp>
        <p:nvSpPr>
          <p:cNvPr id="3" name="Content Placeholder 2">
            <a:extLst>
              <a:ext uri="{FF2B5EF4-FFF2-40B4-BE49-F238E27FC236}">
                <a16:creationId xmlns:a16="http://schemas.microsoft.com/office/drawing/2014/main" id="{8211B12E-11A8-5B05-0DC7-2EF0FFAFF27B}"/>
              </a:ext>
            </a:extLst>
          </p:cNvPr>
          <p:cNvSpPr>
            <a:spLocks noGrp="1"/>
          </p:cNvSpPr>
          <p:nvPr>
            <p:ph idx="1"/>
          </p:nvPr>
        </p:nvSpPr>
        <p:spPr/>
        <p:txBody>
          <a:bodyPr/>
          <a:lstStyle/>
          <a:p>
            <a:pPr algn="l"/>
            <a:r>
              <a:rPr lang="en-US" b="0" i="0" dirty="0">
                <a:effectLst/>
                <a:latin typeface="Google Sans"/>
              </a:rPr>
              <a:t>DDoS stands for Distributed Denial-of-Service attack. It is a type of cyberattack that aims to make a server or network resource unavailable to users, usually by overwhelming the target with a flood of requests. This can be done by using a large number of compromised computers or other devices to send requests to the target server or network. The result is that legitimate users are unable to access the target resource.</a:t>
            </a:r>
          </a:p>
          <a:p>
            <a:pPr algn="l"/>
            <a:r>
              <a:rPr lang="en-US" b="0" i="0" dirty="0">
                <a:effectLst/>
                <a:latin typeface="Google Sans"/>
              </a:rPr>
              <a:t>DDoS attacks can be very disruptive and can cause significant financial damage to businesses. They can also be used to launch other types of attacks, such as ransomware attacks</a:t>
            </a:r>
          </a:p>
          <a:p>
            <a:endParaRPr lang="en-IN" dirty="0"/>
          </a:p>
        </p:txBody>
      </p:sp>
    </p:spTree>
    <p:extLst>
      <p:ext uri="{BB962C8B-B14F-4D97-AF65-F5344CB8AC3E}">
        <p14:creationId xmlns:p14="http://schemas.microsoft.com/office/powerpoint/2010/main" val="23186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1075-BB15-688A-FFE2-59922443C68A}"/>
              </a:ext>
            </a:extLst>
          </p:cNvPr>
          <p:cNvSpPr>
            <a:spLocks noGrp="1"/>
          </p:cNvSpPr>
          <p:nvPr>
            <p:ph type="title"/>
          </p:nvPr>
        </p:nvSpPr>
        <p:spPr>
          <a:xfrm>
            <a:off x="1790700" y="646386"/>
            <a:ext cx="8610600" cy="1293028"/>
          </a:xfrm>
        </p:spPr>
        <p:txBody>
          <a:bodyPr/>
          <a:lstStyle/>
          <a:p>
            <a:pPr algn="ctr"/>
            <a:r>
              <a:rPr lang="en-US" b="1" i="0" dirty="0">
                <a:effectLst/>
                <a:latin typeface="Söhne"/>
              </a:rPr>
              <a:t>Neural Networks</a:t>
            </a:r>
            <a:endParaRPr lang="en-IN" b="1" dirty="0"/>
          </a:p>
        </p:txBody>
      </p:sp>
      <p:sp>
        <p:nvSpPr>
          <p:cNvPr id="3" name="Content Placeholder 2">
            <a:extLst>
              <a:ext uri="{FF2B5EF4-FFF2-40B4-BE49-F238E27FC236}">
                <a16:creationId xmlns:a16="http://schemas.microsoft.com/office/drawing/2014/main" id="{4F443EAB-8BB3-7982-1384-B74ECE232BCE}"/>
              </a:ext>
            </a:extLst>
          </p:cNvPr>
          <p:cNvSpPr>
            <a:spLocks noGrp="1"/>
          </p:cNvSpPr>
          <p:nvPr>
            <p:ph idx="1"/>
          </p:nvPr>
        </p:nvSpPr>
        <p:spPr>
          <a:xfrm>
            <a:off x="685800" y="1720645"/>
            <a:ext cx="10820400" cy="5291230"/>
          </a:xfrm>
        </p:spPr>
        <p:txBody>
          <a:bodyPr/>
          <a:lstStyle/>
          <a:p>
            <a:r>
              <a:rPr lang="en-US" dirty="0"/>
              <a:t>Neural networks are a subset of machine learning algorithms inspired by the structure and functioning of the human brain. They are particularly well-suited for complex tasks involving large amounts of data, such as medical image analysis and pattern recognition. Neural networks can automatically learn patterns and features from input data, allowing them to make predictions and classifications based on learned relationships.</a:t>
            </a:r>
          </a:p>
          <a:p>
            <a:endParaRPr lang="en-US" dirty="0"/>
          </a:p>
        </p:txBody>
      </p:sp>
      <p:pic>
        <p:nvPicPr>
          <p:cNvPr id="5" name="Graphic 4">
            <a:extLst>
              <a:ext uri="{FF2B5EF4-FFF2-40B4-BE49-F238E27FC236}">
                <a16:creationId xmlns:a16="http://schemas.microsoft.com/office/drawing/2014/main" id="{C07691EC-C7CE-58BE-5FE8-563D7CD0B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7524" y="4028408"/>
            <a:ext cx="3964243" cy="2006294"/>
          </a:xfrm>
          <a:prstGeom prst="rect">
            <a:avLst/>
          </a:prstGeom>
        </p:spPr>
      </p:pic>
      <p:pic>
        <p:nvPicPr>
          <p:cNvPr id="7" name="Picture 6">
            <a:extLst>
              <a:ext uri="{FF2B5EF4-FFF2-40B4-BE49-F238E27FC236}">
                <a16:creationId xmlns:a16="http://schemas.microsoft.com/office/drawing/2014/main" id="{D88F717D-9F1D-36BD-85AB-3974B9166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644" y="3750903"/>
            <a:ext cx="5213555" cy="2606778"/>
          </a:xfrm>
          <a:prstGeom prst="rect">
            <a:avLst/>
          </a:prstGeom>
        </p:spPr>
      </p:pic>
    </p:spTree>
    <p:extLst>
      <p:ext uri="{BB962C8B-B14F-4D97-AF65-F5344CB8AC3E}">
        <p14:creationId xmlns:p14="http://schemas.microsoft.com/office/powerpoint/2010/main" val="365013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8556D-6AA5-8900-D05B-352A0B7AE505}"/>
              </a:ext>
            </a:extLst>
          </p:cNvPr>
          <p:cNvSpPr>
            <a:spLocks noGrp="1"/>
          </p:cNvSpPr>
          <p:nvPr>
            <p:ph idx="1"/>
          </p:nvPr>
        </p:nvSpPr>
        <p:spPr>
          <a:xfrm>
            <a:off x="685800" y="501445"/>
            <a:ext cx="10820400" cy="5717241"/>
          </a:xfrm>
        </p:spPr>
        <p:txBody>
          <a:bodyPr>
            <a:normAutofit lnSpcReduction="10000"/>
          </a:bodyPr>
          <a:lstStyle/>
          <a:p>
            <a:pPr marL="0" indent="0">
              <a:buNone/>
            </a:pPr>
            <a:r>
              <a:rPr lang="en-US" sz="2800" b="1" dirty="0"/>
              <a:t>  </a:t>
            </a:r>
          </a:p>
          <a:p>
            <a:pPr marL="0" indent="0">
              <a:buNone/>
            </a:pPr>
            <a:r>
              <a:rPr lang="en-US" sz="2800" b="1" dirty="0">
                <a:solidFill>
                  <a:schemeClr val="tx1">
                    <a:lumMod val="95000"/>
                  </a:schemeClr>
                </a:solidFill>
              </a:rPr>
              <a:t>Benefits of using Neural network tools</a:t>
            </a:r>
          </a:p>
          <a:p>
            <a:endParaRPr lang="en-US" sz="2800" b="1" dirty="0">
              <a:solidFill>
                <a:schemeClr val="tx1">
                  <a:lumMod val="95000"/>
                </a:schemeClr>
              </a:solidFill>
            </a:endParaRPr>
          </a:p>
          <a:p>
            <a:r>
              <a:rPr lang="en-US" sz="2800" dirty="0">
                <a:solidFill>
                  <a:schemeClr val="tx1">
                    <a:lumMod val="95000"/>
                  </a:schemeClr>
                </a:solidFill>
              </a:rPr>
              <a:t>The tool is faster than manual method for classification, so it saves time.</a:t>
            </a:r>
          </a:p>
          <a:p>
            <a:r>
              <a:rPr lang="en-US" sz="2800" b="0" i="0" dirty="0">
                <a:solidFill>
                  <a:schemeClr val="tx1">
                    <a:lumMod val="95000"/>
                  </a:schemeClr>
                </a:solidFill>
                <a:effectLst/>
                <a:latin typeface="Google Sans"/>
              </a:rPr>
              <a:t>Neural networks can analyze network traffic in real time, enabling them to detect and respond to DDoS attacks as they occur.</a:t>
            </a:r>
          </a:p>
          <a:p>
            <a:r>
              <a:rPr lang="en-US" sz="2800" b="0" i="0" dirty="0">
                <a:solidFill>
                  <a:schemeClr val="tx1">
                    <a:lumMod val="95000"/>
                  </a:schemeClr>
                </a:solidFill>
                <a:effectLst/>
                <a:latin typeface="Google Sans"/>
              </a:rPr>
              <a:t> Neural networks can learn complex patterns from large datasets of network traffic, enabling them to accurately distinguish between normal and malicious traffic.</a:t>
            </a:r>
            <a:endParaRPr lang="en-IN" sz="2800" dirty="0">
              <a:solidFill>
                <a:schemeClr val="tx1">
                  <a:lumMod val="95000"/>
                </a:schemeClr>
              </a:solidFill>
            </a:endParaRPr>
          </a:p>
        </p:txBody>
      </p:sp>
    </p:spTree>
    <p:extLst>
      <p:ext uri="{BB962C8B-B14F-4D97-AF65-F5344CB8AC3E}">
        <p14:creationId xmlns:p14="http://schemas.microsoft.com/office/powerpoint/2010/main" val="291185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F676-813B-49F4-686B-2DEC37F2E930}"/>
              </a:ext>
            </a:extLst>
          </p:cNvPr>
          <p:cNvSpPr>
            <a:spLocks noGrp="1"/>
          </p:cNvSpPr>
          <p:nvPr>
            <p:ph type="title"/>
          </p:nvPr>
        </p:nvSpPr>
        <p:spPr>
          <a:xfrm>
            <a:off x="1790700" y="725044"/>
            <a:ext cx="8610600" cy="1293028"/>
          </a:xfrm>
        </p:spPr>
        <p:txBody>
          <a:bodyPr/>
          <a:lstStyle/>
          <a:p>
            <a:pPr algn="ctr"/>
            <a:r>
              <a:rPr lang="en-US" b="1" dirty="0"/>
              <a:t>Methodology</a:t>
            </a:r>
            <a:endParaRPr lang="en-IN" b="1" dirty="0"/>
          </a:p>
        </p:txBody>
      </p:sp>
      <p:sp>
        <p:nvSpPr>
          <p:cNvPr id="3" name="Content Placeholder 2">
            <a:extLst>
              <a:ext uri="{FF2B5EF4-FFF2-40B4-BE49-F238E27FC236}">
                <a16:creationId xmlns:a16="http://schemas.microsoft.com/office/drawing/2014/main" id="{EBF19F46-639D-F372-F5CE-43BFCE04CBB1}"/>
              </a:ext>
            </a:extLst>
          </p:cNvPr>
          <p:cNvSpPr>
            <a:spLocks noGrp="1"/>
          </p:cNvSpPr>
          <p:nvPr>
            <p:ph idx="1"/>
          </p:nvPr>
        </p:nvSpPr>
        <p:spPr/>
        <p:txBody>
          <a:bodyPr>
            <a:normAutofit fontScale="62500" lnSpcReduction="20000"/>
          </a:bodyPr>
          <a:lstStyle/>
          <a:p>
            <a:pPr marL="0" indent="0">
              <a:buNone/>
            </a:pPr>
            <a:endParaRPr lang="en-US" dirty="0"/>
          </a:p>
          <a:p>
            <a:pPr marL="0" indent="0">
              <a:buNone/>
            </a:pPr>
            <a:r>
              <a:rPr lang="en-US" b="1" dirty="0"/>
              <a:t>1. The steps involved in building the spam detection model:</a:t>
            </a:r>
          </a:p>
          <a:p>
            <a:endParaRPr lang="en-US" dirty="0"/>
          </a:p>
          <a:p>
            <a:r>
              <a:rPr lang="en-US" dirty="0"/>
              <a:t>Define the problem statement and gather relevant data</a:t>
            </a:r>
          </a:p>
          <a:p>
            <a:r>
              <a:rPr lang="en-US" dirty="0"/>
              <a:t>Choose the appropriate algorithm for classification</a:t>
            </a:r>
          </a:p>
          <a:p>
            <a:r>
              <a:rPr lang="en-US" dirty="0"/>
              <a:t>Train and test the model</a:t>
            </a:r>
          </a:p>
          <a:p>
            <a:r>
              <a:rPr lang="en-US" dirty="0"/>
              <a:t>Deploy and monitor the model</a:t>
            </a:r>
          </a:p>
          <a:p>
            <a:endParaRPr lang="en-US" dirty="0"/>
          </a:p>
          <a:p>
            <a:pPr marL="0" indent="0">
              <a:buNone/>
            </a:pPr>
            <a:r>
              <a:rPr lang="en-US" b="1" dirty="0"/>
              <a:t>2. Importing relevant libraries for building the model:</a:t>
            </a:r>
          </a:p>
          <a:p>
            <a:endParaRPr lang="en-US" dirty="0"/>
          </a:p>
          <a:p>
            <a:r>
              <a:rPr lang="en-US" dirty="0"/>
              <a:t>Introduction to Python libraries used for building the model such as scikit-learn and pandas</a:t>
            </a:r>
            <a:endParaRPr lang="en-IN" dirty="0"/>
          </a:p>
        </p:txBody>
      </p:sp>
    </p:spTree>
    <p:extLst>
      <p:ext uri="{BB962C8B-B14F-4D97-AF65-F5344CB8AC3E}">
        <p14:creationId xmlns:p14="http://schemas.microsoft.com/office/powerpoint/2010/main" val="142046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5F8E3-FE51-EA0D-8D40-AC42D8B4123D}"/>
              </a:ext>
            </a:extLst>
          </p:cNvPr>
          <p:cNvSpPr>
            <a:spLocks noGrp="1"/>
          </p:cNvSpPr>
          <p:nvPr>
            <p:ph idx="1"/>
          </p:nvPr>
        </p:nvSpPr>
        <p:spPr>
          <a:xfrm>
            <a:off x="685800" y="727587"/>
            <a:ext cx="10820400" cy="5491098"/>
          </a:xfrm>
        </p:spPr>
        <p:txBody>
          <a:bodyPr>
            <a:normAutofit/>
          </a:bodyPr>
          <a:lstStyle/>
          <a:p>
            <a:pPr marL="0" indent="0">
              <a:buNone/>
            </a:pPr>
            <a:r>
              <a:rPr lang="en-US" sz="2600" b="1" dirty="0"/>
              <a:t>3. Data preparation and cleaning:</a:t>
            </a:r>
          </a:p>
          <a:p>
            <a:r>
              <a:rPr lang="en-US" dirty="0"/>
              <a:t>Importing DDOS data which is </a:t>
            </a:r>
            <a:r>
              <a:rPr lang="en-US" dirty="0" err="1"/>
              <a:t>dataset_sdn</a:t>
            </a:r>
            <a:r>
              <a:rPr lang="en-US" dirty="0"/>
              <a:t> from pandas.</a:t>
            </a:r>
          </a:p>
          <a:p>
            <a:r>
              <a:rPr lang="en-US" dirty="0"/>
              <a:t>Exploratory data analysis to understand the data</a:t>
            </a:r>
          </a:p>
          <a:p>
            <a:r>
              <a:rPr lang="en-US" dirty="0"/>
              <a:t>Splitting the data into training and testing sets using test train split function from </a:t>
            </a:r>
            <a:r>
              <a:rPr lang="en-US" dirty="0" err="1"/>
              <a:t>sklearn</a:t>
            </a:r>
            <a:r>
              <a:rPr lang="en-US" dirty="0"/>
              <a:t> library.</a:t>
            </a:r>
          </a:p>
          <a:p>
            <a:endParaRPr lang="en-US" dirty="0"/>
          </a:p>
          <a:p>
            <a:pPr marL="0" indent="0">
              <a:buNone/>
            </a:pPr>
            <a:r>
              <a:rPr lang="en-US" sz="2600" b="1" dirty="0"/>
              <a:t>4. Feature extraction and selection:</a:t>
            </a:r>
          </a:p>
          <a:p>
            <a:endParaRPr lang="en-US" sz="2600" b="1" dirty="0"/>
          </a:p>
          <a:p>
            <a:r>
              <a:rPr lang="en-US" dirty="0"/>
              <a:t>Transforming the raw text and categorical data into readable data frames using </a:t>
            </a:r>
            <a:r>
              <a:rPr lang="en-US" dirty="0" err="1"/>
              <a:t>numpy</a:t>
            </a:r>
            <a:r>
              <a:rPr lang="en-US" dirty="0"/>
              <a:t> as array function.</a:t>
            </a:r>
          </a:p>
          <a:p>
            <a:r>
              <a:rPr lang="en-US" dirty="0"/>
              <a:t>Selecting the most relevant features using some functions from libraries.</a:t>
            </a:r>
          </a:p>
        </p:txBody>
      </p:sp>
    </p:spTree>
    <p:extLst>
      <p:ext uri="{BB962C8B-B14F-4D97-AF65-F5344CB8AC3E}">
        <p14:creationId xmlns:p14="http://schemas.microsoft.com/office/powerpoint/2010/main" val="339775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18781-265B-49FD-16FD-AC89556CB63D}"/>
              </a:ext>
            </a:extLst>
          </p:cNvPr>
          <p:cNvSpPr>
            <a:spLocks noGrp="1"/>
          </p:cNvSpPr>
          <p:nvPr>
            <p:ph idx="1"/>
          </p:nvPr>
        </p:nvSpPr>
        <p:spPr>
          <a:xfrm>
            <a:off x="685800" y="963561"/>
            <a:ext cx="10820400" cy="5255124"/>
          </a:xfrm>
        </p:spPr>
        <p:txBody>
          <a:bodyPr/>
          <a:lstStyle/>
          <a:p>
            <a:pPr marL="0" indent="0">
              <a:buNone/>
            </a:pPr>
            <a:r>
              <a:rPr lang="en-US" sz="2900" b="1" dirty="0"/>
              <a:t>5. Model training and evaluation:</a:t>
            </a:r>
          </a:p>
          <a:p>
            <a:r>
              <a:rPr lang="en-US" dirty="0"/>
              <a:t>Create a Neural network using </a:t>
            </a:r>
            <a:r>
              <a:rPr lang="en-US" dirty="0" err="1"/>
              <a:t>tensorflow</a:t>
            </a:r>
            <a:r>
              <a:rPr lang="en-US" dirty="0"/>
              <a:t> and </a:t>
            </a:r>
            <a:r>
              <a:rPr lang="en-US" dirty="0" err="1"/>
              <a:t>keras.we</a:t>
            </a:r>
            <a:r>
              <a:rPr lang="en-US" dirty="0"/>
              <a:t> are creating 3 layers (30,20,2) input, hidden(neuron layer),output layer and here there are two output layers as we are classifying into two label.</a:t>
            </a:r>
          </a:p>
          <a:p>
            <a:r>
              <a:rPr lang="en-US" dirty="0"/>
              <a:t>Training the model on the training set</a:t>
            </a:r>
          </a:p>
          <a:p>
            <a:r>
              <a:rPr lang="en-US" dirty="0"/>
              <a:t>Evaluating the model's performance on the testing set using metrics like accuracy.</a:t>
            </a:r>
          </a:p>
          <a:p>
            <a:r>
              <a:rPr lang="en-US" dirty="0"/>
              <a:t>Fine-tuning the model for better performance.</a:t>
            </a:r>
          </a:p>
          <a:p>
            <a:endParaRPr lang="en-US" dirty="0"/>
          </a:p>
          <a:p>
            <a:pPr marL="0" indent="0">
              <a:buNone/>
            </a:pPr>
            <a:r>
              <a:rPr lang="en-US" sz="2400" b="1" dirty="0"/>
              <a:t>6. Result : </a:t>
            </a:r>
          </a:p>
          <a:p>
            <a:r>
              <a:rPr lang="en-US" sz="2400" b="1" dirty="0"/>
              <a:t> classifies Benign and Malign as 1 and 0 respectively</a:t>
            </a:r>
            <a:endParaRPr lang="en-IN" dirty="0"/>
          </a:p>
          <a:p>
            <a:endParaRPr lang="en-IN" dirty="0"/>
          </a:p>
        </p:txBody>
      </p:sp>
    </p:spTree>
    <p:extLst>
      <p:ext uri="{BB962C8B-B14F-4D97-AF65-F5344CB8AC3E}">
        <p14:creationId xmlns:p14="http://schemas.microsoft.com/office/powerpoint/2010/main" val="42053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827C-1FC0-A689-BDFC-54B2C97CF211}"/>
              </a:ext>
            </a:extLst>
          </p:cNvPr>
          <p:cNvSpPr>
            <a:spLocks noGrp="1"/>
          </p:cNvSpPr>
          <p:nvPr>
            <p:ph type="title"/>
          </p:nvPr>
        </p:nvSpPr>
        <p:spPr>
          <a:xfrm>
            <a:off x="2895600" y="469406"/>
            <a:ext cx="8610600" cy="1293028"/>
          </a:xfrm>
        </p:spPr>
        <p:txBody>
          <a:bodyPr/>
          <a:lstStyle/>
          <a:p>
            <a:pPr algn="l"/>
            <a:r>
              <a:rPr lang="en-IN" dirty="0"/>
              <a:t>    </a:t>
            </a:r>
            <a:r>
              <a:rPr lang="en-IN" b="1" dirty="0"/>
              <a:t>KNN Classifier</a:t>
            </a:r>
          </a:p>
        </p:txBody>
      </p:sp>
      <p:sp>
        <p:nvSpPr>
          <p:cNvPr id="3" name="Content Placeholder 2">
            <a:extLst>
              <a:ext uri="{FF2B5EF4-FFF2-40B4-BE49-F238E27FC236}">
                <a16:creationId xmlns:a16="http://schemas.microsoft.com/office/drawing/2014/main" id="{8A1F62D8-F95E-2494-EE9E-54CDEE29C0FE}"/>
              </a:ext>
            </a:extLst>
          </p:cNvPr>
          <p:cNvSpPr>
            <a:spLocks noGrp="1"/>
          </p:cNvSpPr>
          <p:nvPr>
            <p:ph idx="1"/>
          </p:nvPr>
        </p:nvSpPr>
        <p:spPr>
          <a:xfrm>
            <a:off x="685800" y="2045110"/>
            <a:ext cx="10820400" cy="4173575"/>
          </a:xfrm>
        </p:spPr>
        <p:txBody>
          <a:bodyPr>
            <a:normAutofit/>
          </a:bodyPr>
          <a:lstStyle/>
          <a:p>
            <a:r>
              <a:rPr lang="en-US" b="0" i="0" dirty="0">
                <a:effectLst/>
                <a:latin typeface="-apple-system"/>
              </a:rPr>
              <a:t>K-Nearest Neighbor (K-NN) is one of the simplest Supervised Machine Learning algorithms which presumes the similarity between existing data and new data and put the new case into the category that is most like the available ones. It classifies a new data point based on the similarity of stored available data i.e., when any new data appears then it can be easily classified into a well-suited category by using K- NN algorithm. The KNN classifier has the ability to effectively detect invasive attacks as well as achieve a low fall-out ratio. It can distinguish between the normal and abnormal behavior of the system and is used to classify the status of networks to each phase of DDoS </a:t>
            </a:r>
            <a:r>
              <a:rPr lang="en-US" b="0" i="0" dirty="0">
                <a:solidFill>
                  <a:srgbClr val="1F2328"/>
                </a:solidFill>
                <a:effectLst/>
                <a:latin typeface="-apple-system"/>
              </a:rPr>
              <a:t>attack.</a:t>
            </a:r>
            <a:endParaRPr lang="en-IN" dirty="0"/>
          </a:p>
        </p:txBody>
      </p:sp>
    </p:spTree>
    <p:extLst>
      <p:ext uri="{BB962C8B-B14F-4D97-AF65-F5344CB8AC3E}">
        <p14:creationId xmlns:p14="http://schemas.microsoft.com/office/powerpoint/2010/main" val="256232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1245</TotalTime>
  <Words>1382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Aptos</vt:lpstr>
      <vt:lpstr>Arial</vt:lpstr>
      <vt:lpstr>Bookman Old Style</vt:lpstr>
      <vt:lpstr>Calibri</vt:lpstr>
      <vt:lpstr>Google Sans</vt:lpstr>
      <vt:lpstr>Rockwell</vt:lpstr>
      <vt:lpstr>Söhne</vt:lpstr>
      <vt:lpstr>Damask</vt:lpstr>
      <vt:lpstr>DDOS TRAFFIC DETECTION using deep learning  </vt:lpstr>
      <vt:lpstr>Introduction</vt:lpstr>
      <vt:lpstr>WHAT IS MEANT BY DDOS?</vt:lpstr>
      <vt:lpstr>Neural Networks</vt:lpstr>
      <vt:lpstr>PowerPoint Presentation</vt:lpstr>
      <vt:lpstr>Methodology</vt:lpstr>
      <vt:lpstr>PowerPoint Presentation</vt:lpstr>
      <vt:lpstr>PowerPoint Presentation</vt:lpstr>
      <vt:lpstr>    KNN Classifier</vt:lpstr>
      <vt:lpstr> Stochastic Gradient Descent</vt:lpstr>
      <vt:lpstr> DECISION TREES CLASSIFIER</vt:lpstr>
      <vt:lpstr>Deep Neural Networks</vt:lpstr>
      <vt:lpstr>Final score comparison of all the models used</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project </dc:title>
  <dc:creator>Nitish kumar</dc:creator>
  <cp:lastModifiedBy>puneet gupta</cp:lastModifiedBy>
  <cp:revision>12</cp:revision>
  <dcterms:created xsi:type="dcterms:W3CDTF">2023-04-19T12:18:01Z</dcterms:created>
  <dcterms:modified xsi:type="dcterms:W3CDTF">2023-12-01T09:10:32Z</dcterms:modified>
</cp:coreProperties>
</file>