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16" r:id="rId1"/>
  </p:sldMasterIdLst>
  <p:notesMasterIdLst>
    <p:notesMasterId r:id="rId16"/>
  </p:notesMasterIdLst>
  <p:sldIdLst>
    <p:sldId id="256" r:id="rId2"/>
    <p:sldId id="258" r:id="rId3"/>
    <p:sldId id="267" r:id="rId4"/>
    <p:sldId id="268" r:id="rId5"/>
    <p:sldId id="269" r:id="rId6"/>
    <p:sldId id="272" r:id="rId7"/>
    <p:sldId id="273" r:id="rId8"/>
    <p:sldId id="275" r:id="rId9"/>
    <p:sldId id="276" r:id="rId10"/>
    <p:sldId id="277" r:id="rId11"/>
    <p:sldId id="278" r:id="rId12"/>
    <p:sldId id="279" r:id="rId13"/>
    <p:sldId id="271"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9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40"/>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571B3-8239-C142-BB87-0BA088CE0D89}" type="datetimeFigureOut">
              <a:rPr lang="en-US" smtClean="0"/>
              <a:t>4/22/20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2E660-C513-2B40-BFE4-0880672C7F82}" type="slidenum">
              <a:rPr lang="en-US" smtClean="0"/>
              <a:t>‹#›</a:t>
            </a:fld>
            <a:endParaRPr lang="en-US"/>
          </a:p>
        </p:txBody>
      </p:sp>
    </p:spTree>
    <p:extLst>
      <p:ext uri="{BB962C8B-B14F-4D97-AF65-F5344CB8AC3E}">
        <p14:creationId xmlns:p14="http://schemas.microsoft.com/office/powerpoint/2010/main" val="130753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9412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224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14844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003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742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9451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6276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3715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512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138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171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4/22/20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7250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4/22/20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50358560"/>
      </p:ext>
    </p:extLst>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04" r:id="rId5"/>
    <p:sldLayoutId id="2147484705" r:id="rId6"/>
    <p:sldLayoutId id="2147484711" r:id="rId7"/>
    <p:sldLayoutId id="2147484706" r:id="rId8"/>
    <p:sldLayoutId id="2147484707" r:id="rId9"/>
    <p:sldLayoutId id="2147484708" r:id="rId10"/>
    <p:sldLayoutId id="2147484709" r:id="rId11"/>
    <p:sldLayoutId id="214748471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9.wdp"/><Relationship Id="rId7"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10.wdp"/><Relationship Id="rId7"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10" Type="http://schemas.openxmlformats.org/officeDocument/2006/relationships/image" Target="../media/image21.png"/><Relationship Id="rId4" Type="http://schemas.openxmlformats.org/officeDocument/2006/relationships/slide" Target="slide6.xml"/><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11.wdp"/><Relationship Id="rId7"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hyperlink" Target="https://www.kaggle.com/c/home-credit-default-risk/data" TargetMode="External"/><Relationship Id="rId3" Type="http://schemas.microsoft.com/office/2007/relationships/hdphoto" Target="../media/hdphoto12.wdp"/><Relationship Id="rId7" Type="http://schemas.openxmlformats.org/officeDocument/2006/relationships/hyperlink" Target="https://databricks.com/blog/2014/07/14/databricks-cloud-making-big-data-easy.html" TargetMode="External"/><Relationship Id="rId12"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towardsdatascience.com/build-an-end-to-end-machine-learning-model-with-mllib-in-pyspark-4917bdf289c5" TargetMode="External"/><Relationship Id="rId11" Type="http://schemas.openxmlformats.org/officeDocument/2006/relationships/slide" Target="slide9.xml"/><Relationship Id="rId5" Type="http://schemas.openxmlformats.org/officeDocument/2006/relationships/hyperlink" Target="https://github.com/nxs5899/end-to-end-Machine-Learning-model-with-MLlib-in-pySpark/blob/master/MLlib_pySpark.ipynb" TargetMode="External"/><Relationship Id="rId10" Type="http://schemas.openxmlformats.org/officeDocument/2006/relationships/slide" Target="slide7.xml"/><Relationship Id="rId4" Type="http://schemas.openxmlformats.org/officeDocument/2006/relationships/hyperlink" Target="https://www.edureka.co/blog/pyspark-programming/" TargetMode="External"/><Relationship Id="rId9" Type="http://schemas.openxmlformats.org/officeDocument/2006/relationships/slide" Target="slide6.xml"/></Relationships>
</file>

<file path=ppt/slides/_rels/slide1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microsoft.com/office/2007/relationships/hdphoto" Target="../media/hdphoto1.wdp"/><Relationship Id="rId7"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microsoft.com/office/2007/relationships/hdphoto" Target="../media/hdphoto2.wdp"/><Relationship Id="rId7" Type="http://schemas.openxmlformats.org/officeDocument/2006/relationships/slide" Target="slide12.xml"/><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image" Target="../media/image8.svg"/><Relationship Id="rId5" Type="http://schemas.openxmlformats.org/officeDocument/2006/relationships/slide" Target="slide7.xml"/><Relationship Id="rId10" Type="http://schemas.openxmlformats.org/officeDocument/2006/relationships/image" Target="../media/image7.png"/><Relationship Id="rId4" Type="http://schemas.openxmlformats.org/officeDocument/2006/relationships/slide" Target="slide6.xml"/><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slide" Target="slide12.xml"/><Relationship Id="rId3" Type="http://schemas.microsoft.com/office/2007/relationships/hdphoto" Target="../media/hdphoto3.wdp"/><Relationship Id="rId7" Type="http://schemas.openxmlformats.org/officeDocument/2006/relationships/slide" Target="slide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hyperlink" Target="https://www.kaggle.com/c/home-credit-default-risk/data"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5.wdp"/><Relationship Id="rId7"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6.wdp"/><Relationship Id="rId7"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7.wdp"/><Relationship Id="rId7"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8.wdp"/><Relationship Id="rId7" Type="http://schemas.openxmlformats.org/officeDocument/2006/relationships/slide" Target="slide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1399AAF-AD79-4C7D-9459-308D756D7B52}"/>
              </a:ext>
            </a:extLst>
          </p:cNvPr>
          <p:cNvPicPr>
            <a:picLocks noChangeAspect="1"/>
          </p:cNvPicPr>
          <p:nvPr/>
        </p:nvPicPr>
        <p:blipFill rotWithShape="1">
          <a:blip r:embed="rId2"/>
          <a:srcRect t="882" b="14849"/>
          <a:stretch/>
        </p:blipFill>
        <p:spPr>
          <a:xfrm>
            <a:off x="-2" y="10"/>
            <a:ext cx="1219200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B8F249-48C1-A34E-B8FB-F62AC981B71A}"/>
              </a:ext>
            </a:extLst>
          </p:cNvPr>
          <p:cNvSpPr>
            <a:spLocks noGrp="1"/>
          </p:cNvSpPr>
          <p:nvPr>
            <p:ph type="ctrTitle"/>
          </p:nvPr>
        </p:nvSpPr>
        <p:spPr>
          <a:xfrm>
            <a:off x="7705344" y="1018032"/>
            <a:ext cx="4401312" cy="4821936"/>
          </a:xfrm>
        </p:spPr>
        <p:txBody>
          <a:bodyPr anchor="b">
            <a:noAutofit/>
          </a:bodyPr>
          <a:lstStyle/>
          <a:p>
            <a:r>
              <a:rPr lang="en-US" sz="3500" b="1" dirty="0"/>
              <a:t>Using PySpark – MLlib </a:t>
            </a:r>
            <a:br>
              <a:rPr lang="en-US" sz="3500" b="1" dirty="0"/>
            </a:br>
            <a:r>
              <a:rPr lang="en-US" sz="3500" b="1" dirty="0"/>
              <a:t>For a Binary Classification problem with Imbalanced Classes</a:t>
            </a:r>
            <a:br>
              <a:rPr lang="en-US" sz="3500" b="1" dirty="0"/>
            </a:br>
            <a:br>
              <a:rPr lang="en-US" sz="3500" i="0" dirty="0"/>
            </a:br>
            <a:br>
              <a:rPr lang="en-US" sz="3500" i="0" dirty="0"/>
            </a:br>
            <a:endParaRPr lang="en-US" sz="3500" dirty="0"/>
          </a:p>
        </p:txBody>
      </p:sp>
      <p:sp>
        <p:nvSpPr>
          <p:cNvPr id="3" name="Subtitle 2">
            <a:extLst>
              <a:ext uri="{FF2B5EF4-FFF2-40B4-BE49-F238E27FC236}">
                <a16:creationId xmlns:a16="http://schemas.microsoft.com/office/drawing/2014/main" id="{AC1AFE44-EC0E-6945-9AC3-FC09F81ED0F2}"/>
              </a:ext>
            </a:extLst>
          </p:cNvPr>
          <p:cNvSpPr>
            <a:spLocks noGrp="1"/>
          </p:cNvSpPr>
          <p:nvPr>
            <p:ph type="subTitle" idx="1"/>
          </p:nvPr>
        </p:nvSpPr>
        <p:spPr>
          <a:xfrm>
            <a:off x="7705344" y="4913376"/>
            <a:ext cx="4166616" cy="926592"/>
          </a:xfrm>
        </p:spPr>
        <p:txBody>
          <a:bodyPr>
            <a:normAutofit/>
          </a:bodyPr>
          <a:lstStyle/>
          <a:p>
            <a:r>
              <a:rPr lang="en-US" sz="1600" dirty="0"/>
              <a:t>GAUTAM RAMASAMY (GXR180003)</a:t>
            </a:r>
          </a:p>
        </p:txBody>
      </p:sp>
    </p:spTree>
    <p:extLst>
      <p:ext uri="{BB962C8B-B14F-4D97-AF65-F5344CB8AC3E}">
        <p14:creationId xmlns:p14="http://schemas.microsoft.com/office/powerpoint/2010/main" val="14231140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6" y="227110"/>
            <a:ext cx="10978057"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Feature Engineering</a:t>
            </a:r>
          </a:p>
        </p:txBody>
      </p:sp>
      <p:sp>
        <p:nvSpPr>
          <p:cNvPr id="11" name="Rectangle 10">
            <a:extLst>
              <a:ext uri="{FF2B5EF4-FFF2-40B4-BE49-F238E27FC236}">
                <a16:creationId xmlns:a16="http://schemas.microsoft.com/office/drawing/2014/main" id="{0ED4C993-0345-C74D-BCE3-49C39E337E80}"/>
              </a:ext>
            </a:extLst>
          </p:cNvPr>
          <p:cNvSpPr/>
          <p:nvPr/>
        </p:nvSpPr>
        <p:spPr>
          <a:xfrm>
            <a:off x="7644384" y="1738735"/>
            <a:ext cx="4121800" cy="3370153"/>
          </a:xfrm>
          <a:prstGeom prst="rect">
            <a:avLst/>
          </a:prstGeom>
        </p:spPr>
        <p:txBody>
          <a:bodyPr wrap="square">
            <a:spAutoFit/>
          </a:bodyPr>
          <a:lstStyle/>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Use </a:t>
            </a:r>
            <a:r>
              <a:rPr lang="en-US" dirty="0" err="1">
                <a:solidFill>
                  <a:schemeClr val="bg1"/>
                </a:solidFill>
                <a:latin typeface="Calibri" panose="020F0502020204030204" pitchFamily="34" charset="0"/>
                <a:cs typeface="Calibri" panose="020F0502020204030204" pitchFamily="34" charset="0"/>
              </a:rPr>
              <a:t>StringIndexer</a:t>
            </a:r>
            <a:r>
              <a:rPr lang="en-US" dirty="0">
                <a:solidFill>
                  <a:schemeClr val="bg1"/>
                </a:solidFill>
                <a:latin typeface="Calibri" panose="020F0502020204030204" pitchFamily="34" charset="0"/>
                <a:cs typeface="Calibri" panose="020F0502020204030204" pitchFamily="34" charset="0"/>
              </a:rPr>
              <a:t>() to assign indices to each category in our categorical columns.</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Apply </a:t>
            </a:r>
            <a:r>
              <a:rPr lang="en-US" dirty="0" err="1">
                <a:solidFill>
                  <a:schemeClr val="bg1"/>
                </a:solidFill>
                <a:latin typeface="Calibri" panose="020F0502020204030204" pitchFamily="34" charset="0"/>
                <a:cs typeface="Calibri" panose="020F0502020204030204" pitchFamily="34" charset="0"/>
              </a:rPr>
              <a:t>OneHotEncoderEstimator</a:t>
            </a:r>
            <a:r>
              <a:rPr lang="en-US" dirty="0">
                <a:solidFill>
                  <a:schemeClr val="bg1"/>
                </a:solidFill>
                <a:latin typeface="Calibri" panose="020F0502020204030204" pitchFamily="34" charset="0"/>
                <a:cs typeface="Calibri" panose="020F0502020204030204" pitchFamily="34" charset="0"/>
              </a:rPr>
              <a:t>() to convert categorical columns to </a:t>
            </a:r>
            <a:r>
              <a:rPr lang="en-US" dirty="0" err="1">
                <a:solidFill>
                  <a:schemeClr val="bg1"/>
                </a:solidFill>
                <a:latin typeface="Calibri" panose="020F0502020204030204" pitchFamily="34" charset="0"/>
                <a:cs typeface="Calibri" panose="020F0502020204030204" pitchFamily="34" charset="0"/>
              </a:rPr>
              <a:t>onehot</a:t>
            </a:r>
            <a:r>
              <a:rPr lang="en-US" dirty="0">
                <a:solidFill>
                  <a:schemeClr val="bg1"/>
                </a:solidFill>
                <a:latin typeface="Calibri" panose="020F0502020204030204" pitchFamily="34" charset="0"/>
                <a:cs typeface="Calibri" panose="020F0502020204030204" pitchFamily="34" charset="0"/>
              </a:rPr>
              <a:t> encoded vectors.</a:t>
            </a: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Apply </a:t>
            </a:r>
            <a:r>
              <a:rPr lang="en-US" dirty="0" err="1">
                <a:solidFill>
                  <a:schemeClr val="bg1"/>
                </a:solidFill>
                <a:latin typeface="Calibri" panose="020F0502020204030204" pitchFamily="34" charset="0"/>
                <a:cs typeface="Calibri" panose="020F0502020204030204" pitchFamily="34" charset="0"/>
              </a:rPr>
              <a:t>VectorAssembler</a:t>
            </a:r>
            <a:r>
              <a:rPr lang="en-US" dirty="0">
                <a:solidFill>
                  <a:schemeClr val="bg1"/>
                </a:solidFill>
                <a:latin typeface="Calibri" panose="020F0502020204030204" pitchFamily="34" charset="0"/>
                <a:cs typeface="Calibri" panose="020F0502020204030204" pitchFamily="34" charset="0"/>
              </a:rPr>
              <a:t>() to create a feature vector from all categorical and numerical features and we call the final vector as “features”.</a:t>
            </a:r>
          </a:p>
        </p:txBody>
      </p:sp>
      <p:pic>
        <p:nvPicPr>
          <p:cNvPr id="4" name="Picture 3" descr="A screenshot of a social media post&#10;&#10;Description automatically generated">
            <a:extLst>
              <a:ext uri="{FF2B5EF4-FFF2-40B4-BE49-F238E27FC236}">
                <a16:creationId xmlns:a16="http://schemas.microsoft.com/office/drawing/2014/main" id="{FABE925F-C847-8E43-9C61-49CA00CC2294}"/>
              </a:ext>
            </a:extLst>
          </p:cNvPr>
          <p:cNvPicPr>
            <a:picLocks noChangeAspect="1"/>
          </p:cNvPicPr>
          <p:nvPr/>
        </p:nvPicPr>
        <p:blipFill>
          <a:blip r:embed="rId8"/>
          <a:stretch>
            <a:fillRect/>
          </a:stretch>
        </p:blipFill>
        <p:spPr>
          <a:xfrm>
            <a:off x="425816" y="1053786"/>
            <a:ext cx="6935702" cy="4977537"/>
          </a:xfrm>
          <a:prstGeom prst="rect">
            <a:avLst/>
          </a:prstGeom>
        </p:spPr>
      </p:pic>
    </p:spTree>
    <p:extLst>
      <p:ext uri="{BB962C8B-B14F-4D97-AF65-F5344CB8AC3E}">
        <p14:creationId xmlns:p14="http://schemas.microsoft.com/office/powerpoint/2010/main" val="211087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6" y="227110"/>
            <a:ext cx="10978057"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Modeling</a:t>
            </a:r>
          </a:p>
        </p:txBody>
      </p:sp>
      <p:pic>
        <p:nvPicPr>
          <p:cNvPr id="3" name="Picture 2" descr="A screenshot of a social media post&#10;&#10;Description automatically generated">
            <a:extLst>
              <a:ext uri="{FF2B5EF4-FFF2-40B4-BE49-F238E27FC236}">
                <a16:creationId xmlns:a16="http://schemas.microsoft.com/office/drawing/2014/main" id="{C31505F7-DF0A-7440-8F36-6AF3DF47CDB3}"/>
              </a:ext>
            </a:extLst>
          </p:cNvPr>
          <p:cNvPicPr>
            <a:picLocks noChangeAspect="1"/>
          </p:cNvPicPr>
          <p:nvPr/>
        </p:nvPicPr>
        <p:blipFill>
          <a:blip r:embed="rId8"/>
          <a:stretch>
            <a:fillRect/>
          </a:stretch>
        </p:blipFill>
        <p:spPr>
          <a:xfrm>
            <a:off x="160698" y="945496"/>
            <a:ext cx="7006029" cy="479306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8A28D13-BF0A-7C44-8DAF-A0FF81A2EDB4}"/>
              </a:ext>
            </a:extLst>
          </p:cNvPr>
          <p:cNvPicPr>
            <a:picLocks noChangeAspect="1"/>
          </p:cNvPicPr>
          <p:nvPr/>
        </p:nvPicPr>
        <p:blipFill>
          <a:blip r:embed="rId9"/>
          <a:stretch>
            <a:fillRect/>
          </a:stretch>
        </p:blipFill>
        <p:spPr>
          <a:xfrm>
            <a:off x="7520878" y="945496"/>
            <a:ext cx="4447351" cy="206157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7EF6E5A-1E62-9940-B2C2-3DA2D13D196D}"/>
              </a:ext>
            </a:extLst>
          </p:cNvPr>
          <p:cNvPicPr>
            <a:picLocks noChangeAspect="1"/>
          </p:cNvPicPr>
          <p:nvPr/>
        </p:nvPicPr>
        <p:blipFill>
          <a:blip r:embed="rId10"/>
          <a:stretch>
            <a:fillRect/>
          </a:stretch>
        </p:blipFill>
        <p:spPr>
          <a:xfrm>
            <a:off x="7582763" y="3234182"/>
            <a:ext cx="4323579" cy="3023410"/>
          </a:xfrm>
          <a:prstGeom prst="rect">
            <a:avLst/>
          </a:prstGeom>
        </p:spPr>
      </p:pic>
    </p:spTree>
    <p:extLst>
      <p:ext uri="{BB962C8B-B14F-4D97-AF65-F5344CB8AC3E}">
        <p14:creationId xmlns:p14="http://schemas.microsoft.com/office/powerpoint/2010/main" val="346372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6" y="227110"/>
            <a:ext cx="10978057"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Modeling</a:t>
            </a:r>
          </a:p>
        </p:txBody>
      </p:sp>
      <p:pic>
        <p:nvPicPr>
          <p:cNvPr id="8" name="Picture 7" descr="A screenshot of a cell phone&#10;&#10;Description automatically generated">
            <a:extLst>
              <a:ext uri="{FF2B5EF4-FFF2-40B4-BE49-F238E27FC236}">
                <a16:creationId xmlns:a16="http://schemas.microsoft.com/office/drawing/2014/main" id="{BCAA08F2-2CF9-6344-B6BC-C45D58C3866B}"/>
              </a:ext>
            </a:extLst>
          </p:cNvPr>
          <p:cNvPicPr>
            <a:picLocks noChangeAspect="1"/>
          </p:cNvPicPr>
          <p:nvPr/>
        </p:nvPicPr>
        <p:blipFill>
          <a:blip r:embed="rId8"/>
          <a:stretch>
            <a:fillRect/>
          </a:stretch>
        </p:blipFill>
        <p:spPr>
          <a:xfrm>
            <a:off x="363757" y="1033877"/>
            <a:ext cx="6902675" cy="2059385"/>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2C2F69F8-92A4-6F4A-9B2E-4CD3B88171E5}"/>
              </a:ext>
            </a:extLst>
          </p:cNvPr>
          <p:cNvPicPr>
            <a:picLocks noChangeAspect="1"/>
          </p:cNvPicPr>
          <p:nvPr/>
        </p:nvPicPr>
        <p:blipFill>
          <a:blip r:embed="rId9"/>
          <a:stretch>
            <a:fillRect/>
          </a:stretch>
        </p:blipFill>
        <p:spPr>
          <a:xfrm>
            <a:off x="363757" y="3243585"/>
            <a:ext cx="7757712" cy="2972815"/>
          </a:xfrm>
          <a:prstGeom prst="rect">
            <a:avLst/>
          </a:prstGeom>
        </p:spPr>
      </p:pic>
      <p:sp>
        <p:nvSpPr>
          <p:cNvPr id="25" name="Rectangle 24">
            <a:extLst>
              <a:ext uri="{FF2B5EF4-FFF2-40B4-BE49-F238E27FC236}">
                <a16:creationId xmlns:a16="http://schemas.microsoft.com/office/drawing/2014/main" id="{11E6868B-8B02-DC40-BEB5-86C46EDBE8D0}"/>
              </a:ext>
            </a:extLst>
          </p:cNvPr>
          <p:cNvSpPr/>
          <p:nvPr/>
        </p:nvSpPr>
        <p:spPr>
          <a:xfrm>
            <a:off x="8754955" y="2251005"/>
            <a:ext cx="3073288" cy="1985159"/>
          </a:xfrm>
          <a:prstGeom prst="rect">
            <a:avLst/>
          </a:prstGeom>
        </p:spPr>
        <p:txBody>
          <a:bodyPr wrap="square">
            <a:spAutoFit/>
          </a:bodyPr>
          <a:lstStyle/>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Check the model’s performance on test set.</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When using the Gradient Boosting trees, we get a better model performance (0.732).</a:t>
            </a:r>
          </a:p>
        </p:txBody>
      </p:sp>
    </p:spTree>
    <p:extLst>
      <p:ext uri="{BB962C8B-B14F-4D97-AF65-F5344CB8AC3E}">
        <p14:creationId xmlns:p14="http://schemas.microsoft.com/office/powerpoint/2010/main" val="424660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7" y="227110"/>
            <a:ext cx="8353426"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References</a:t>
            </a:r>
          </a:p>
        </p:txBody>
      </p:sp>
      <p:sp>
        <p:nvSpPr>
          <p:cNvPr id="2" name="Rectangle 1">
            <a:extLst>
              <a:ext uri="{FF2B5EF4-FFF2-40B4-BE49-F238E27FC236}">
                <a16:creationId xmlns:a16="http://schemas.microsoft.com/office/drawing/2014/main" id="{4EF30959-B040-934E-9073-9091A673F9C5}"/>
              </a:ext>
            </a:extLst>
          </p:cNvPr>
          <p:cNvSpPr/>
          <p:nvPr/>
        </p:nvSpPr>
        <p:spPr>
          <a:xfrm>
            <a:off x="425817" y="1238519"/>
            <a:ext cx="11536630" cy="313932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https://www.edureka.co/blog/pyspark-programming/</a:t>
            </a: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https://github.com/nxs5899/end-to-end-Machine-Learning-model-with-MLlib-in-pySpark/blob/master/MLlib_pySpark.ipynb</a:t>
            </a: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https://towardsdatascience.com/build-an-end-to-end-machine-learning-model-with-mllib-in-pyspark-4917bdf289c5</a:t>
            </a: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https://databricks.com/blog/2014/07/14/databricks-cloud-making-big-data-easy.html</a:t>
            </a: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 </a:t>
            </a:r>
            <a:r>
              <a:rPr lang="en-IN" dirty="0">
                <a:solidFill>
                  <a:schemeClr val="bg1"/>
                </a:solidFill>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https://www.kaggle.com/c/home-credit-default-risk/data</a:t>
            </a:r>
            <a:endParaRPr lang="en-US" dirty="0">
              <a:solidFill>
                <a:schemeClr val="bg1"/>
              </a:solidFill>
              <a:latin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p:txBody>
      </p:sp>
      <p:grpSp>
        <p:nvGrpSpPr>
          <p:cNvPr id="32" name="Group 31">
            <a:extLst>
              <a:ext uri="{FF2B5EF4-FFF2-40B4-BE49-F238E27FC236}">
                <a16:creationId xmlns:a16="http://schemas.microsoft.com/office/drawing/2014/main" id="{7E6348E2-27AF-AF41-82EF-6425448F2081}"/>
              </a:ext>
            </a:extLst>
          </p:cNvPr>
          <p:cNvGrpSpPr/>
          <p:nvPr/>
        </p:nvGrpSpPr>
        <p:grpSpPr>
          <a:xfrm>
            <a:off x="0" y="6366724"/>
            <a:ext cx="12192000" cy="491276"/>
            <a:chOff x="0" y="6366724"/>
            <a:chExt cx="12192000" cy="491276"/>
          </a:xfrm>
          <a:solidFill>
            <a:srgbClr val="0070C0"/>
          </a:solidFill>
        </p:grpSpPr>
        <p:sp>
          <p:nvSpPr>
            <p:cNvPr id="35" name="Rectangle 34">
              <a:extLst>
                <a:ext uri="{FF2B5EF4-FFF2-40B4-BE49-F238E27FC236}">
                  <a16:creationId xmlns:a16="http://schemas.microsoft.com/office/drawing/2014/main" id="{98ECD960-9768-4A4E-9964-918C44A0F121}"/>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36" name="Arrow: Chevron 11">
              <a:hlinkClick r:id="rId9" action="ppaction://hlinksldjump"/>
              <a:extLst>
                <a:ext uri="{FF2B5EF4-FFF2-40B4-BE49-F238E27FC236}">
                  <a16:creationId xmlns:a16="http://schemas.microsoft.com/office/drawing/2014/main" id="{FFA9E2E3-3F1F-F64D-BAF6-F26BCA5E5D8A}"/>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39" name="Arrow: Chevron 12">
              <a:hlinkClick r:id="rId10" action="ppaction://hlinksldjump"/>
              <a:extLst>
                <a:ext uri="{FF2B5EF4-FFF2-40B4-BE49-F238E27FC236}">
                  <a16:creationId xmlns:a16="http://schemas.microsoft.com/office/drawing/2014/main" id="{88CE1A59-F5CC-6546-B241-FCEEA6A51BD8}"/>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40" name="Arrow: Chevron 13">
              <a:hlinkClick r:id="rId11" action="ppaction://hlinksldjump"/>
              <a:extLst>
                <a:ext uri="{FF2B5EF4-FFF2-40B4-BE49-F238E27FC236}">
                  <a16:creationId xmlns:a16="http://schemas.microsoft.com/office/drawing/2014/main" id="{93BA32B2-F9F3-BC4B-9269-1581EBB4E45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41" name="Arrow: Chevron 14">
              <a:hlinkClick r:id="rId9" action="ppaction://hlinksldjump"/>
              <a:extLst>
                <a:ext uri="{FF2B5EF4-FFF2-40B4-BE49-F238E27FC236}">
                  <a16:creationId xmlns:a16="http://schemas.microsoft.com/office/drawing/2014/main" id="{81DC3391-AB15-494B-BAEE-51194FA9A30A}"/>
                </a:ext>
              </a:extLst>
            </p:cNvPr>
            <p:cNvSpPr/>
            <p:nvPr/>
          </p:nvSpPr>
          <p:spPr bwMode="auto">
            <a:xfrm>
              <a:off x="6786029" y="6429449"/>
              <a:ext cx="181848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42" name="Arrow: Chevron 15">
              <a:hlinkClick r:id="rId12" action="ppaction://hlinksldjump"/>
              <a:extLst>
                <a:ext uri="{FF2B5EF4-FFF2-40B4-BE49-F238E27FC236}">
                  <a16:creationId xmlns:a16="http://schemas.microsoft.com/office/drawing/2014/main" id="{F78AC60A-23AA-1C40-BCCE-36E3130E08A2}"/>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43" name="Arrow: Pentagon 19">
              <a:hlinkClick r:id="" action="ppaction://noaction"/>
              <a:extLst>
                <a:ext uri="{FF2B5EF4-FFF2-40B4-BE49-F238E27FC236}">
                  <a16:creationId xmlns:a16="http://schemas.microsoft.com/office/drawing/2014/main" id="{54E152CC-C56C-9D46-8057-DE5F8D391296}"/>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44" name="Arrow: Pentagon 10">
            <a:hlinkClick r:id="" action="ppaction://noaction"/>
            <a:extLst>
              <a:ext uri="{FF2B5EF4-FFF2-40B4-BE49-F238E27FC236}">
                <a16:creationId xmlns:a16="http://schemas.microsoft.com/office/drawing/2014/main" id="{776F184A-9783-9244-9012-81AD46E9BE14}"/>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Tree>
    <p:extLst>
      <p:ext uri="{BB962C8B-B14F-4D97-AF65-F5344CB8AC3E}">
        <p14:creationId xmlns:p14="http://schemas.microsoft.com/office/powerpoint/2010/main" val="219847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6" y="227110"/>
            <a:ext cx="10978057" cy="5967950"/>
          </a:xfrm>
        </p:spPr>
        <p:txBody>
          <a:bodyPr>
            <a:noAutofit/>
          </a:bodyPr>
          <a:lstStyle/>
          <a:p>
            <a:pPr algn="ctr"/>
            <a:r>
              <a:rPr lang="en-US" sz="6500" b="1" i="0" dirty="0">
                <a:solidFill>
                  <a:schemeClr val="bg1"/>
                </a:solidFill>
                <a:latin typeface="Calibri Light" panose="020F0302020204030204" pitchFamily="34" charset="0"/>
                <a:cs typeface="Calibri Light" panose="020F0302020204030204" pitchFamily="34" charset="0"/>
              </a:rPr>
              <a:t>THANK YOU </a:t>
            </a:r>
          </a:p>
        </p:txBody>
      </p:sp>
    </p:spTree>
    <p:extLst>
      <p:ext uri="{BB962C8B-B14F-4D97-AF65-F5344CB8AC3E}">
        <p14:creationId xmlns:p14="http://schemas.microsoft.com/office/powerpoint/2010/main" val="82780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sp>
        <p:nvSpPr>
          <p:cNvPr id="16" name="Rectangle 15">
            <a:extLst>
              <a:ext uri="{FF2B5EF4-FFF2-40B4-BE49-F238E27FC236}">
                <a16:creationId xmlns:a16="http://schemas.microsoft.com/office/drawing/2014/main" id="{D41A4557-B6F1-A14F-A0D3-490BCE56F7F5}"/>
              </a:ext>
            </a:extLst>
          </p:cNvPr>
          <p:cNvSpPr/>
          <p:nvPr/>
        </p:nvSpPr>
        <p:spPr>
          <a:xfrm>
            <a:off x="376322" y="1268320"/>
            <a:ext cx="11402594" cy="3231654"/>
          </a:xfrm>
          <a:prstGeom prst="rect">
            <a:avLst/>
          </a:prstGeom>
        </p:spPr>
        <p:txBody>
          <a:bodyPr wrap="square">
            <a:spAutoFit/>
          </a:bodyPr>
          <a:lstStyle/>
          <a:p>
            <a:pPr marL="285750" lvl="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The main objective of this project is to identify if loan applicants can repay their loans based on the data collected from each applicant.</a:t>
            </a:r>
          </a:p>
          <a:p>
            <a:pPr marL="285750" lvl="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The target variable is either 0 (applicants who were able to pay back their loans) or 1 (applicants who were NOT able to pay back their loans).</a:t>
            </a:r>
          </a:p>
          <a:p>
            <a:pPr marL="285750" lvl="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It is a binary classification problem with a highly imbalanced target label.</a:t>
            </a:r>
          </a:p>
          <a:p>
            <a:pPr marL="285750" lvl="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The distribution ratio is close to 0.91 to 0.09; with 0.91 being the ratio of the applicants who were able to pay back their loans and 0.09 being the ratio of the applicants who were not able to pay back their loans.</a:t>
            </a:r>
          </a:p>
          <a:p>
            <a:pPr marL="285750" lvl="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This project is done using PySpark in the Databricks platform with the Home Credit Default Risk dataset from Kaggle.</a:t>
            </a:r>
          </a:p>
        </p:txBody>
      </p:sp>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7" y="227110"/>
            <a:ext cx="8353426"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Project Description</a:t>
            </a:r>
          </a:p>
        </p:txBody>
      </p:sp>
      <p:pic>
        <p:nvPicPr>
          <p:cNvPr id="36" name="Picture 35" descr="A picture containing drawing&#10;&#10;Description automatically generated">
            <a:extLst>
              <a:ext uri="{FF2B5EF4-FFF2-40B4-BE49-F238E27FC236}">
                <a16:creationId xmlns:a16="http://schemas.microsoft.com/office/drawing/2014/main" id="{8A255B00-FE27-724B-8D5E-4C42F69C6A31}"/>
              </a:ext>
            </a:extLst>
          </p:cNvPr>
          <p:cNvPicPr>
            <a:picLocks noChangeAspect="1"/>
          </p:cNvPicPr>
          <p:nvPr/>
        </p:nvPicPr>
        <p:blipFill>
          <a:blip r:embed="rId8"/>
          <a:stretch>
            <a:fillRect/>
          </a:stretch>
        </p:blipFill>
        <p:spPr>
          <a:xfrm>
            <a:off x="1387142" y="4785070"/>
            <a:ext cx="2407506" cy="1201747"/>
          </a:xfrm>
          <a:prstGeom prst="rect">
            <a:avLst/>
          </a:prstGeom>
        </p:spPr>
      </p:pic>
      <p:pic>
        <p:nvPicPr>
          <p:cNvPr id="38" name="Picture 37" descr="A picture containing drawing&#10;&#10;Description automatically generated">
            <a:extLst>
              <a:ext uri="{FF2B5EF4-FFF2-40B4-BE49-F238E27FC236}">
                <a16:creationId xmlns:a16="http://schemas.microsoft.com/office/drawing/2014/main" id="{D1500962-2A89-8146-AC30-2E6A4750BD10}"/>
              </a:ext>
            </a:extLst>
          </p:cNvPr>
          <p:cNvPicPr>
            <a:picLocks noChangeAspect="1"/>
          </p:cNvPicPr>
          <p:nvPr/>
        </p:nvPicPr>
        <p:blipFill>
          <a:blip r:embed="rId9"/>
          <a:stretch>
            <a:fillRect/>
          </a:stretch>
        </p:blipFill>
        <p:spPr>
          <a:xfrm>
            <a:off x="8346671" y="4785070"/>
            <a:ext cx="2243395" cy="1226857"/>
          </a:xfrm>
          <a:prstGeom prst="rect">
            <a:avLst/>
          </a:prstGeom>
        </p:spPr>
      </p:pic>
    </p:spTree>
    <p:extLst>
      <p:ext uri="{BB962C8B-B14F-4D97-AF65-F5344CB8AC3E}">
        <p14:creationId xmlns:p14="http://schemas.microsoft.com/office/powerpoint/2010/main" val="234508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7" y="227110"/>
            <a:ext cx="8353426"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Workflow</a:t>
            </a:r>
          </a:p>
        </p:txBody>
      </p:sp>
      <p:pic>
        <p:nvPicPr>
          <p:cNvPr id="56" name="Graphic 55" descr="Database">
            <a:extLst>
              <a:ext uri="{FF2B5EF4-FFF2-40B4-BE49-F238E27FC236}">
                <a16:creationId xmlns:a16="http://schemas.microsoft.com/office/drawing/2014/main" id="{B6291F48-54D7-734A-B8BD-424141A8759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4219" y="2311784"/>
            <a:ext cx="914400" cy="914400"/>
          </a:xfrm>
          <a:prstGeom prst="rect">
            <a:avLst/>
          </a:prstGeom>
        </p:spPr>
      </p:pic>
      <p:cxnSp>
        <p:nvCxnSpPr>
          <p:cNvPr id="57" name="Straight Connector 56">
            <a:extLst>
              <a:ext uri="{FF2B5EF4-FFF2-40B4-BE49-F238E27FC236}">
                <a16:creationId xmlns:a16="http://schemas.microsoft.com/office/drawing/2014/main" id="{16265598-31DB-9247-8461-A5E16E2BA7D4}"/>
              </a:ext>
            </a:extLst>
          </p:cNvPr>
          <p:cNvCxnSpPr>
            <a:cxnSpLocks/>
          </p:cNvCxnSpPr>
          <p:nvPr/>
        </p:nvCxnSpPr>
        <p:spPr bwMode="auto">
          <a:xfrm>
            <a:off x="1881497" y="2248295"/>
            <a:ext cx="288516" cy="679645"/>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sp>
        <p:nvSpPr>
          <p:cNvPr id="58" name="Rectangle: Rounded Corners 51">
            <a:extLst>
              <a:ext uri="{FF2B5EF4-FFF2-40B4-BE49-F238E27FC236}">
                <a16:creationId xmlns:a16="http://schemas.microsoft.com/office/drawing/2014/main" id="{FE7A1904-5D5E-B141-89C8-D934642AFF54}"/>
              </a:ext>
            </a:extLst>
          </p:cNvPr>
          <p:cNvSpPr/>
          <p:nvPr/>
        </p:nvSpPr>
        <p:spPr bwMode="auto">
          <a:xfrm>
            <a:off x="1820133" y="3564117"/>
            <a:ext cx="2209400" cy="632980"/>
          </a:xfrm>
          <a:prstGeom prst="round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US" sz="1500" b="0" i="0" u="none" strike="noStrike" cap="none" normalizeH="0" baseline="0" dirty="0">
                <a:ln>
                  <a:noFill/>
                </a:ln>
                <a:solidFill>
                  <a:schemeClr val="bg1"/>
                </a:solidFill>
                <a:effectLst/>
                <a:latin typeface="+mn-lt"/>
              </a:rPr>
              <a:t>Impute </a:t>
            </a:r>
            <a:r>
              <a:rPr lang="en-US" sz="1500" dirty="0">
                <a:solidFill>
                  <a:schemeClr val="bg1"/>
                </a:solidFill>
              </a:rPr>
              <a:t>missing categorical and numerical values</a:t>
            </a:r>
            <a:endParaRPr kumimoji="0" lang="en-US" sz="1500" b="0" i="0" u="none" strike="noStrike" cap="none" normalizeH="0" baseline="0" dirty="0">
              <a:ln>
                <a:noFill/>
              </a:ln>
              <a:solidFill>
                <a:schemeClr val="bg1"/>
              </a:solidFill>
              <a:effectLst/>
              <a:latin typeface="+mn-lt"/>
            </a:endParaRPr>
          </a:p>
        </p:txBody>
      </p:sp>
      <p:pic>
        <p:nvPicPr>
          <p:cNvPr id="59" name="Graphic 58" descr="Gears">
            <a:extLst>
              <a:ext uri="{FF2B5EF4-FFF2-40B4-BE49-F238E27FC236}">
                <a16:creationId xmlns:a16="http://schemas.microsoft.com/office/drawing/2014/main" id="{E51E37C8-4A6A-7644-8CB6-3FDD05480AE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38746" y="2356126"/>
            <a:ext cx="914400" cy="914400"/>
          </a:xfrm>
          <a:prstGeom prst="rect">
            <a:avLst/>
          </a:prstGeom>
        </p:spPr>
      </p:pic>
      <p:pic>
        <p:nvPicPr>
          <p:cNvPr id="61" name="Graphic 60" descr="Bar chart">
            <a:extLst>
              <a:ext uri="{FF2B5EF4-FFF2-40B4-BE49-F238E27FC236}">
                <a16:creationId xmlns:a16="http://schemas.microsoft.com/office/drawing/2014/main" id="{CDCD3607-8BBC-E445-A458-A879104276F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403841" y="2371209"/>
            <a:ext cx="914400" cy="914400"/>
          </a:xfrm>
          <a:prstGeom prst="rect">
            <a:avLst/>
          </a:prstGeom>
        </p:spPr>
      </p:pic>
      <p:cxnSp>
        <p:nvCxnSpPr>
          <p:cNvPr id="62" name="Straight Connector 61">
            <a:extLst>
              <a:ext uri="{FF2B5EF4-FFF2-40B4-BE49-F238E27FC236}">
                <a16:creationId xmlns:a16="http://schemas.microsoft.com/office/drawing/2014/main" id="{2FC74077-554B-3346-ADEE-98E68425B2A9}"/>
              </a:ext>
            </a:extLst>
          </p:cNvPr>
          <p:cNvCxnSpPr>
            <a:cxnSpLocks/>
          </p:cNvCxnSpPr>
          <p:nvPr/>
        </p:nvCxnSpPr>
        <p:spPr bwMode="auto">
          <a:xfrm flipV="1">
            <a:off x="1857018" y="2941570"/>
            <a:ext cx="322911" cy="618734"/>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074E639F-A7FF-1D48-B8C1-706B3A3F73D9}"/>
              </a:ext>
            </a:extLst>
          </p:cNvPr>
          <p:cNvCxnSpPr>
            <a:cxnSpLocks/>
          </p:cNvCxnSpPr>
          <p:nvPr/>
        </p:nvCxnSpPr>
        <p:spPr bwMode="auto">
          <a:xfrm>
            <a:off x="3921382" y="2248295"/>
            <a:ext cx="288516" cy="679645"/>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5F814F8C-FE44-A640-BF02-6255DFC79921}"/>
              </a:ext>
            </a:extLst>
          </p:cNvPr>
          <p:cNvCxnSpPr>
            <a:cxnSpLocks/>
          </p:cNvCxnSpPr>
          <p:nvPr/>
        </p:nvCxnSpPr>
        <p:spPr bwMode="auto">
          <a:xfrm flipV="1">
            <a:off x="3896903" y="2941570"/>
            <a:ext cx="322911" cy="618734"/>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pic>
        <p:nvPicPr>
          <p:cNvPr id="65" name="Graphic 64" descr="Gears">
            <a:extLst>
              <a:ext uri="{FF2B5EF4-FFF2-40B4-BE49-F238E27FC236}">
                <a16:creationId xmlns:a16="http://schemas.microsoft.com/office/drawing/2014/main" id="{C5E88F76-D293-9B4A-9550-01DC7E43F75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62998" y="2371209"/>
            <a:ext cx="914400" cy="914400"/>
          </a:xfrm>
          <a:prstGeom prst="rect">
            <a:avLst/>
          </a:prstGeom>
        </p:spPr>
      </p:pic>
      <p:sp>
        <p:nvSpPr>
          <p:cNvPr id="66" name="Rectangle: Rounded Corners 51">
            <a:extLst>
              <a:ext uri="{FF2B5EF4-FFF2-40B4-BE49-F238E27FC236}">
                <a16:creationId xmlns:a16="http://schemas.microsoft.com/office/drawing/2014/main" id="{5D16E7E0-0C93-644C-B324-33412753DE66}"/>
              </a:ext>
            </a:extLst>
          </p:cNvPr>
          <p:cNvSpPr/>
          <p:nvPr/>
        </p:nvSpPr>
        <p:spPr bwMode="auto">
          <a:xfrm>
            <a:off x="3981698" y="3546761"/>
            <a:ext cx="2209400" cy="632980"/>
          </a:xfrm>
          <a:prstGeom prst="round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US" sz="1500" b="0" i="0" u="none" strike="noStrike" cap="none" normalizeH="0" baseline="0" dirty="0">
                <a:ln>
                  <a:noFill/>
                </a:ln>
                <a:solidFill>
                  <a:schemeClr val="bg1"/>
                </a:solidFill>
                <a:effectLst/>
                <a:latin typeface="+mn-lt"/>
              </a:rPr>
              <a:t>Handle the imbalanced classes by assigning weights to each</a:t>
            </a:r>
          </a:p>
        </p:txBody>
      </p:sp>
      <p:cxnSp>
        <p:nvCxnSpPr>
          <p:cNvPr id="67" name="Straight Connector 66">
            <a:extLst>
              <a:ext uri="{FF2B5EF4-FFF2-40B4-BE49-F238E27FC236}">
                <a16:creationId xmlns:a16="http://schemas.microsoft.com/office/drawing/2014/main" id="{37F04FC4-987F-7342-B228-B3B1FDC213B9}"/>
              </a:ext>
            </a:extLst>
          </p:cNvPr>
          <p:cNvCxnSpPr>
            <a:cxnSpLocks/>
          </p:cNvCxnSpPr>
          <p:nvPr/>
        </p:nvCxnSpPr>
        <p:spPr bwMode="auto">
          <a:xfrm>
            <a:off x="6017493" y="2248338"/>
            <a:ext cx="288516" cy="679645"/>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2CB86890-0530-904B-89CF-20F13F3AF14D}"/>
              </a:ext>
            </a:extLst>
          </p:cNvPr>
          <p:cNvCxnSpPr>
            <a:cxnSpLocks/>
          </p:cNvCxnSpPr>
          <p:nvPr/>
        </p:nvCxnSpPr>
        <p:spPr bwMode="auto">
          <a:xfrm flipV="1">
            <a:off x="5993014" y="2941613"/>
            <a:ext cx="322911" cy="618734"/>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pic>
        <p:nvPicPr>
          <p:cNvPr id="69" name="Graphic 68" descr="Gears">
            <a:extLst>
              <a:ext uri="{FF2B5EF4-FFF2-40B4-BE49-F238E27FC236}">
                <a16:creationId xmlns:a16="http://schemas.microsoft.com/office/drawing/2014/main" id="{5C4D51D3-B81B-B149-9EAE-045EBB8102A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22914" y="2356126"/>
            <a:ext cx="914400" cy="914400"/>
          </a:xfrm>
          <a:prstGeom prst="rect">
            <a:avLst/>
          </a:prstGeom>
        </p:spPr>
      </p:pic>
      <p:sp>
        <p:nvSpPr>
          <p:cNvPr id="70" name="Rectangle: Rounded Corners 51">
            <a:extLst>
              <a:ext uri="{FF2B5EF4-FFF2-40B4-BE49-F238E27FC236}">
                <a16:creationId xmlns:a16="http://schemas.microsoft.com/office/drawing/2014/main" id="{E84E7DA6-3F48-5741-9470-9F6BBBCBAF53}"/>
              </a:ext>
            </a:extLst>
          </p:cNvPr>
          <p:cNvSpPr/>
          <p:nvPr/>
        </p:nvSpPr>
        <p:spPr bwMode="auto">
          <a:xfrm>
            <a:off x="5960078" y="3546761"/>
            <a:ext cx="2209400" cy="632980"/>
          </a:xfrm>
          <a:prstGeom prst="round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US" sz="1500" b="0" i="0" u="none" strike="noStrike" cap="none" normalizeH="0" baseline="0" dirty="0">
                <a:ln>
                  <a:noFill/>
                </a:ln>
                <a:solidFill>
                  <a:schemeClr val="bg1"/>
                </a:solidFill>
                <a:effectLst/>
                <a:latin typeface="+mn-lt"/>
              </a:rPr>
              <a:t>Feature Engineering</a:t>
            </a:r>
          </a:p>
        </p:txBody>
      </p:sp>
      <p:cxnSp>
        <p:nvCxnSpPr>
          <p:cNvPr id="71" name="Straight Connector 70">
            <a:extLst>
              <a:ext uri="{FF2B5EF4-FFF2-40B4-BE49-F238E27FC236}">
                <a16:creationId xmlns:a16="http://schemas.microsoft.com/office/drawing/2014/main" id="{48B25CA3-FD8A-F844-8D57-D18106D4E1F6}"/>
              </a:ext>
            </a:extLst>
          </p:cNvPr>
          <p:cNvCxnSpPr>
            <a:cxnSpLocks/>
          </p:cNvCxnSpPr>
          <p:nvPr/>
        </p:nvCxnSpPr>
        <p:spPr bwMode="auto">
          <a:xfrm>
            <a:off x="7873001" y="2248360"/>
            <a:ext cx="288516" cy="679645"/>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96583286-FB7B-564B-A6A2-CDEEABC3CD9C}"/>
              </a:ext>
            </a:extLst>
          </p:cNvPr>
          <p:cNvCxnSpPr>
            <a:cxnSpLocks/>
          </p:cNvCxnSpPr>
          <p:nvPr/>
        </p:nvCxnSpPr>
        <p:spPr bwMode="auto">
          <a:xfrm flipV="1">
            <a:off x="7848522" y="2941635"/>
            <a:ext cx="322911" cy="618734"/>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cxnSp>
        <p:nvCxnSpPr>
          <p:cNvPr id="73" name="Straight Connector 72">
            <a:extLst>
              <a:ext uri="{FF2B5EF4-FFF2-40B4-BE49-F238E27FC236}">
                <a16:creationId xmlns:a16="http://schemas.microsoft.com/office/drawing/2014/main" id="{B821DF8F-AE5D-3D4B-9788-493581BDC080}"/>
              </a:ext>
            </a:extLst>
          </p:cNvPr>
          <p:cNvCxnSpPr>
            <a:cxnSpLocks/>
          </p:cNvCxnSpPr>
          <p:nvPr/>
        </p:nvCxnSpPr>
        <p:spPr bwMode="auto">
          <a:xfrm>
            <a:off x="9798420" y="2248295"/>
            <a:ext cx="288516" cy="679645"/>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1F99BCE2-1B4F-5E43-9340-593CD36D76CA}"/>
              </a:ext>
            </a:extLst>
          </p:cNvPr>
          <p:cNvCxnSpPr>
            <a:cxnSpLocks/>
          </p:cNvCxnSpPr>
          <p:nvPr/>
        </p:nvCxnSpPr>
        <p:spPr bwMode="auto">
          <a:xfrm flipV="1">
            <a:off x="9773941" y="2941570"/>
            <a:ext cx="322911" cy="618734"/>
          </a:xfrm>
          <a:prstGeom prst="line">
            <a:avLst/>
          </a:prstGeom>
          <a:ln>
            <a:solidFill>
              <a:schemeClr val="bg1"/>
            </a:solidFill>
            <a:headEnd type="none" w="med" len="med"/>
            <a:tailEnd type="none"/>
          </a:ln>
        </p:spPr>
        <p:style>
          <a:lnRef idx="3">
            <a:schemeClr val="dk1"/>
          </a:lnRef>
          <a:fillRef idx="0">
            <a:schemeClr val="dk1"/>
          </a:fillRef>
          <a:effectRef idx="2">
            <a:schemeClr val="dk1"/>
          </a:effectRef>
          <a:fontRef idx="minor">
            <a:schemeClr val="tx1"/>
          </a:fontRef>
        </p:style>
      </p:cxnSp>
      <p:sp>
        <p:nvSpPr>
          <p:cNvPr id="75" name="Rectangle: Rounded Corners 51">
            <a:extLst>
              <a:ext uri="{FF2B5EF4-FFF2-40B4-BE49-F238E27FC236}">
                <a16:creationId xmlns:a16="http://schemas.microsoft.com/office/drawing/2014/main" id="{55ADC288-5002-5346-83B4-9D9711824ECD}"/>
              </a:ext>
            </a:extLst>
          </p:cNvPr>
          <p:cNvSpPr/>
          <p:nvPr/>
        </p:nvSpPr>
        <p:spPr bwMode="auto">
          <a:xfrm>
            <a:off x="7906780" y="3564821"/>
            <a:ext cx="2209400" cy="632980"/>
          </a:xfrm>
          <a:prstGeom prst="round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US" sz="1500" b="0" i="0" u="none" strike="noStrike" cap="none" normalizeH="0" baseline="0" dirty="0">
                <a:ln>
                  <a:noFill/>
                </a:ln>
                <a:solidFill>
                  <a:schemeClr val="bg1"/>
                </a:solidFill>
                <a:effectLst/>
                <a:latin typeface="+mn-lt"/>
              </a:rPr>
              <a:t>Modeling</a:t>
            </a:r>
          </a:p>
        </p:txBody>
      </p:sp>
      <p:sp>
        <p:nvSpPr>
          <p:cNvPr id="76" name="Rectangle: Rounded Corners 51">
            <a:extLst>
              <a:ext uri="{FF2B5EF4-FFF2-40B4-BE49-F238E27FC236}">
                <a16:creationId xmlns:a16="http://schemas.microsoft.com/office/drawing/2014/main" id="{4FC80A90-BC9E-444C-9B76-E0267DA472A0}"/>
              </a:ext>
            </a:extLst>
          </p:cNvPr>
          <p:cNvSpPr/>
          <p:nvPr/>
        </p:nvSpPr>
        <p:spPr bwMode="auto">
          <a:xfrm>
            <a:off x="9708420" y="3557180"/>
            <a:ext cx="2209400" cy="632980"/>
          </a:xfrm>
          <a:prstGeom prst="round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US" sz="1500" b="0" i="0" u="none" strike="noStrike" cap="none" normalizeH="0" baseline="0" dirty="0">
                <a:ln>
                  <a:noFill/>
                </a:ln>
                <a:solidFill>
                  <a:schemeClr val="bg1"/>
                </a:solidFill>
                <a:effectLst/>
                <a:latin typeface="+mn-lt"/>
              </a:rPr>
              <a:t>Evaluation</a:t>
            </a:r>
          </a:p>
          <a:p>
            <a:pPr marR="0" algn="ctr" defTabSz="914400" rtl="0" eaLnBrk="1" fontAlgn="base" latinLnBrk="0" hangingPunct="1">
              <a:lnSpc>
                <a:spcPct val="100000"/>
              </a:lnSpc>
              <a:spcBef>
                <a:spcPts val="300"/>
              </a:spcBef>
              <a:spcAft>
                <a:spcPct val="0"/>
              </a:spcAft>
              <a:buClrTx/>
              <a:buSzTx/>
              <a:tabLst/>
            </a:pPr>
            <a:r>
              <a:rPr lang="en-US" sz="1500" dirty="0">
                <a:solidFill>
                  <a:schemeClr val="bg1"/>
                </a:solidFill>
              </a:rPr>
              <a:t>AUC ROC</a:t>
            </a:r>
            <a:endParaRPr kumimoji="0" lang="en-US" sz="1500" b="0" i="0" u="none" strike="noStrike" cap="none" normalizeH="0" baseline="0" dirty="0">
              <a:ln>
                <a:noFill/>
              </a:ln>
              <a:solidFill>
                <a:schemeClr val="bg1"/>
              </a:solidFill>
              <a:effectLst/>
              <a:latin typeface="+mn-lt"/>
            </a:endParaRPr>
          </a:p>
        </p:txBody>
      </p:sp>
      <p:sp>
        <p:nvSpPr>
          <p:cNvPr id="77" name="Rectangle: Rounded Corners 51">
            <a:extLst>
              <a:ext uri="{FF2B5EF4-FFF2-40B4-BE49-F238E27FC236}">
                <a16:creationId xmlns:a16="http://schemas.microsoft.com/office/drawing/2014/main" id="{95A8BFAA-F1EC-B742-8986-E0A248532908}"/>
              </a:ext>
            </a:extLst>
          </p:cNvPr>
          <p:cNvSpPr/>
          <p:nvPr/>
        </p:nvSpPr>
        <p:spPr bwMode="auto">
          <a:xfrm>
            <a:off x="187196" y="3564116"/>
            <a:ext cx="1803723" cy="632980"/>
          </a:xfrm>
          <a:prstGeom prst="round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ctr" defTabSz="914400" rtl="0" eaLnBrk="1" fontAlgn="base" latinLnBrk="0" hangingPunct="1">
              <a:lnSpc>
                <a:spcPct val="100000"/>
              </a:lnSpc>
              <a:spcBef>
                <a:spcPts val="300"/>
              </a:spcBef>
              <a:spcAft>
                <a:spcPct val="0"/>
              </a:spcAft>
              <a:buClrTx/>
              <a:buSzTx/>
              <a:tabLst/>
            </a:pPr>
            <a:r>
              <a:rPr kumimoji="0" lang="en-US" sz="1500" b="0" i="0" u="none" strike="noStrike" cap="none" normalizeH="0" baseline="0" dirty="0">
                <a:ln>
                  <a:noFill/>
                </a:ln>
                <a:solidFill>
                  <a:schemeClr val="bg1"/>
                </a:solidFill>
                <a:effectLst/>
                <a:latin typeface="+mn-lt"/>
              </a:rPr>
              <a:t>Cluster Setup/ File Upload in </a:t>
            </a:r>
            <a:r>
              <a:rPr kumimoji="0" lang="en-US" sz="1500" b="0" i="0" u="none" strike="noStrike" cap="none" normalizeH="0" baseline="0" dirty="0" err="1">
                <a:ln>
                  <a:noFill/>
                </a:ln>
                <a:solidFill>
                  <a:schemeClr val="bg1"/>
                </a:solidFill>
                <a:effectLst/>
                <a:latin typeface="+mn-lt"/>
              </a:rPr>
              <a:t>DataBricks</a:t>
            </a:r>
            <a:r>
              <a:rPr kumimoji="0" lang="en-US" sz="1500" b="0" i="0" u="none" strike="noStrike" cap="none" normalizeH="0" baseline="0" dirty="0">
                <a:ln>
                  <a:noFill/>
                </a:ln>
                <a:solidFill>
                  <a:schemeClr val="bg1"/>
                </a:solidFill>
                <a:effectLst/>
                <a:latin typeface="+mn-lt"/>
              </a:rPr>
              <a:t> </a:t>
            </a:r>
          </a:p>
        </p:txBody>
      </p:sp>
      <p:pic>
        <p:nvPicPr>
          <p:cNvPr id="79" name="Graphic 78" descr="Gears">
            <a:extLst>
              <a:ext uri="{FF2B5EF4-FFF2-40B4-BE49-F238E27FC236}">
                <a16:creationId xmlns:a16="http://schemas.microsoft.com/office/drawing/2014/main" id="{DA954430-2289-9643-9849-3F5F024957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24717" y="2371234"/>
            <a:ext cx="914400" cy="914400"/>
          </a:xfrm>
          <a:prstGeom prst="rect">
            <a:avLst/>
          </a:prstGeom>
        </p:spPr>
      </p:pic>
    </p:spTree>
    <p:extLst>
      <p:ext uri="{BB962C8B-B14F-4D97-AF65-F5344CB8AC3E}">
        <p14:creationId xmlns:p14="http://schemas.microsoft.com/office/powerpoint/2010/main" val="198683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sp>
        <p:nvSpPr>
          <p:cNvPr id="16" name="Rectangle 15">
            <a:extLst>
              <a:ext uri="{FF2B5EF4-FFF2-40B4-BE49-F238E27FC236}">
                <a16:creationId xmlns:a16="http://schemas.microsoft.com/office/drawing/2014/main" id="{D41A4557-B6F1-A14F-A0D3-490BCE56F7F5}"/>
              </a:ext>
            </a:extLst>
          </p:cNvPr>
          <p:cNvSpPr/>
          <p:nvPr/>
        </p:nvSpPr>
        <p:spPr>
          <a:xfrm>
            <a:off x="376322" y="1268320"/>
            <a:ext cx="11402594" cy="2585323"/>
          </a:xfrm>
          <a:prstGeom prst="rect">
            <a:avLst/>
          </a:prstGeom>
        </p:spPr>
        <p:txBody>
          <a:bodyPr wrap="square">
            <a:spAutoFit/>
          </a:bodyPr>
          <a:lstStyle/>
          <a:p>
            <a:pPr lvl="0"/>
            <a:endParaRPr lang="en-IN" dirty="0">
              <a:solidFill>
                <a:schemeClr val="bg1"/>
              </a:solidFill>
              <a:latin typeface="Calibri" panose="020F0502020204030204" pitchFamily="34" charset="0"/>
              <a:cs typeface="Calibri" panose="020F0502020204030204" pitchFamily="34" charset="0"/>
            </a:endParaRPr>
          </a:p>
          <a:p>
            <a:pPr lvl="0"/>
            <a:endParaRPr lang="en-IN" dirty="0">
              <a:solidFill>
                <a:schemeClr val="bg1"/>
              </a:solidFill>
              <a:latin typeface="Calibri" panose="020F0502020204030204" pitchFamily="34" charset="0"/>
              <a:cs typeface="Calibri" panose="020F0502020204030204" pitchFamily="34" charset="0"/>
            </a:endParaRPr>
          </a:p>
          <a:p>
            <a:pPr lvl="0"/>
            <a:endParaRPr lang="en-IN" dirty="0">
              <a:solidFill>
                <a:schemeClr val="bg1"/>
              </a:solidFill>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b="1" dirty="0">
                <a:solidFill>
                  <a:schemeClr val="bg1"/>
                </a:solidFill>
                <a:latin typeface="Calibri" panose="020F0502020204030204" pitchFamily="34" charset="0"/>
                <a:cs typeface="Calibri" panose="020F0502020204030204" pitchFamily="34" charset="0"/>
              </a:rPr>
              <a:t>Source link: </a:t>
            </a:r>
            <a:r>
              <a:rPr lang="en-IN" b="1" dirty="0">
                <a:solidFill>
                  <a:schemeClr val="bg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a:t>
            </a:r>
            <a:r>
              <a:rPr lang="en-IN" b="1" dirty="0" err="1">
                <a:solidFill>
                  <a:schemeClr val="bg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www.kaggle.com</a:t>
            </a:r>
            <a:r>
              <a:rPr lang="en-IN" b="1" dirty="0">
                <a:solidFill>
                  <a:schemeClr val="bg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/c/home-credit-default-risk/data</a:t>
            </a:r>
            <a:endParaRPr lang="en-IN" dirty="0">
              <a:solidFill>
                <a:schemeClr val="bg1"/>
              </a:solidFill>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endParaRPr lang="en-IN" dirty="0">
              <a:solidFill>
                <a:schemeClr val="bg1"/>
              </a:solidFill>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Total no of attributes: 122</a:t>
            </a:r>
          </a:p>
          <a:p>
            <a:pPr lvl="0"/>
            <a:endParaRPr lang="en-IN" dirty="0">
              <a:solidFill>
                <a:schemeClr val="bg1"/>
              </a:solidFill>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dirty="0">
                <a:solidFill>
                  <a:schemeClr val="bg1"/>
                </a:solidFill>
                <a:latin typeface="Calibri" panose="020F0502020204030204" pitchFamily="34" charset="0"/>
                <a:cs typeface="Calibri" panose="020F0502020204030204" pitchFamily="34" charset="0"/>
              </a:rPr>
              <a:t>No of files: 1</a:t>
            </a:r>
          </a:p>
          <a:p>
            <a:pPr marL="742950" lvl="1" indent="-285750">
              <a:buFont typeface="Wingdings" pitchFamily="2" charset="2"/>
              <a:buChar char="Ø"/>
            </a:pPr>
            <a:r>
              <a:rPr lang="en-IN" dirty="0" err="1">
                <a:solidFill>
                  <a:schemeClr val="bg1"/>
                </a:solidFill>
                <a:latin typeface="Calibri" panose="020F0502020204030204" pitchFamily="34" charset="0"/>
                <a:cs typeface="Calibri" panose="020F0502020204030204" pitchFamily="34" charset="0"/>
              </a:rPr>
              <a:t>application_train.csv</a:t>
            </a:r>
            <a:r>
              <a:rPr lang="en-IN" dirty="0">
                <a:solidFill>
                  <a:schemeClr val="bg1"/>
                </a:solidFill>
                <a:latin typeface="Calibri" panose="020F0502020204030204" pitchFamily="34" charset="0"/>
                <a:cs typeface="Calibri" panose="020F0502020204030204" pitchFamily="34" charset="0"/>
              </a:rPr>
              <a:t> (158.44MB)</a:t>
            </a:r>
          </a:p>
        </p:txBody>
      </p:sp>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5"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6"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7"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5"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8"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7" y="227110"/>
            <a:ext cx="8353426"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Dataset Exploration </a:t>
            </a:r>
          </a:p>
        </p:txBody>
      </p:sp>
    </p:spTree>
    <p:extLst>
      <p:ext uri="{BB962C8B-B14F-4D97-AF65-F5344CB8AC3E}">
        <p14:creationId xmlns:p14="http://schemas.microsoft.com/office/powerpoint/2010/main" val="199563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7" y="227110"/>
            <a:ext cx="8353426"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Big Data Technologies Used</a:t>
            </a:r>
          </a:p>
        </p:txBody>
      </p:sp>
      <p:sp>
        <p:nvSpPr>
          <p:cNvPr id="37" name="Rectangle 36">
            <a:extLst>
              <a:ext uri="{FF2B5EF4-FFF2-40B4-BE49-F238E27FC236}">
                <a16:creationId xmlns:a16="http://schemas.microsoft.com/office/drawing/2014/main" id="{17DDF96E-7378-354C-8F9C-AFFEC3DB0B0F}"/>
              </a:ext>
            </a:extLst>
          </p:cNvPr>
          <p:cNvSpPr/>
          <p:nvPr/>
        </p:nvSpPr>
        <p:spPr>
          <a:xfrm>
            <a:off x="392732" y="954331"/>
            <a:ext cx="5240707" cy="4893647"/>
          </a:xfrm>
          <a:prstGeom prst="rect">
            <a:avLst/>
          </a:prstGeom>
        </p:spPr>
        <p:txBody>
          <a:bodyPr wrap="square">
            <a:spAutoFit/>
          </a:bodyPr>
          <a:lstStyle/>
          <a:p>
            <a:pPr lvl="0" algn="ctr">
              <a:spcAft>
                <a:spcPts val="1800"/>
              </a:spcAft>
            </a:pPr>
            <a:r>
              <a:rPr lang="en-US" b="1" dirty="0">
                <a:solidFill>
                  <a:schemeClr val="bg1"/>
                </a:solidFill>
                <a:latin typeface="Calibri" panose="020F0502020204030204" pitchFamily="34" charset="0"/>
                <a:cs typeface="Calibri" panose="020F0502020204030204" pitchFamily="34" charset="0"/>
              </a:rPr>
              <a:t>Databricks</a:t>
            </a:r>
          </a:p>
          <a:p>
            <a:pPr marL="285750" lvl="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Databricks Platform is a hosted platform that makes it trivially easy to create and manage a cluster. </a:t>
            </a:r>
          </a:p>
          <a:p>
            <a:pPr marL="285750" lvl="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Databricks Platform includes a sophisticated cluster manager which allows users to have a cluster up and running in seconds, while providing everything they need out-of-the-box.</a:t>
            </a:r>
          </a:p>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Databricks Workspace makes it dramatically easier to use big data frameworks.</a:t>
            </a:r>
          </a:p>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Notebooks allow users to interactively query and visualize data. Currently, notebooks allows users to query and analyze data using Python, SQL, and Scala</a:t>
            </a:r>
          </a:p>
        </p:txBody>
      </p:sp>
      <p:sp>
        <p:nvSpPr>
          <p:cNvPr id="38" name="Rectangle 37">
            <a:extLst>
              <a:ext uri="{FF2B5EF4-FFF2-40B4-BE49-F238E27FC236}">
                <a16:creationId xmlns:a16="http://schemas.microsoft.com/office/drawing/2014/main" id="{2B6905A6-83CF-4341-9A3C-2A832152A388}"/>
              </a:ext>
            </a:extLst>
          </p:cNvPr>
          <p:cNvSpPr/>
          <p:nvPr/>
        </p:nvSpPr>
        <p:spPr>
          <a:xfrm>
            <a:off x="6849544" y="931247"/>
            <a:ext cx="5240707" cy="4939814"/>
          </a:xfrm>
          <a:prstGeom prst="rect">
            <a:avLst/>
          </a:prstGeom>
        </p:spPr>
        <p:txBody>
          <a:bodyPr wrap="square">
            <a:spAutoFit/>
          </a:bodyPr>
          <a:lstStyle/>
          <a:p>
            <a:pPr algn="ctr"/>
            <a:r>
              <a:rPr lang="en-US" b="1" dirty="0">
                <a:solidFill>
                  <a:schemeClr val="bg1"/>
                </a:solidFill>
                <a:latin typeface="Calibri" panose="020F0502020204030204" pitchFamily="34" charset="0"/>
                <a:cs typeface="Calibri" panose="020F0502020204030204" pitchFamily="34" charset="0"/>
              </a:rPr>
              <a:t>PySpark</a:t>
            </a:r>
          </a:p>
          <a:p>
            <a:pPr algn="ctr"/>
            <a:endParaRPr lang="en-US" b="1" dirty="0">
              <a:solidFill>
                <a:schemeClr val="bg1"/>
              </a:solidFill>
              <a:latin typeface="Calibri" panose="020F0502020204030204" pitchFamily="34" charset="0"/>
              <a:cs typeface="Calibri" panose="020F0502020204030204" pitchFamily="34" charset="0"/>
            </a:endParaRPr>
          </a:p>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PySpark is the collaboration of Apache Spark and Python.</a:t>
            </a:r>
          </a:p>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Apache Spark is an open-source cluster-computing framework, built around speed, ease of use, and streaming analytics whereas Python is a general-purpose, high-level programming language. </a:t>
            </a:r>
          </a:p>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It provides a wide range of libraries and is majorly used for Machine Learning and Real-Time Streaming Analytics.</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In other words, it is a Python API for Spark that lets you harness the simplicity of Python and the power of Apache Spark in order to tame Big Data.</a:t>
            </a:r>
            <a:r>
              <a:rPr lang="en-US" b="1" dirty="0">
                <a:solidFill>
                  <a:schemeClr val="bg1"/>
                </a:solidFill>
                <a:latin typeface="Calibri" panose="020F0502020204030204" pitchFamily="34" charset="0"/>
                <a:cs typeface="Calibri" panose="020F0502020204030204" pitchFamily="34" charset="0"/>
              </a:rPr>
              <a:t> </a:t>
            </a:r>
          </a:p>
          <a:p>
            <a:pPr marL="285750" indent="-285750">
              <a:spcAft>
                <a:spcPts val="1800"/>
              </a:spcAft>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690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7" y="227110"/>
            <a:ext cx="8353426"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Initiating the Spark Session</a:t>
            </a:r>
          </a:p>
        </p:txBody>
      </p:sp>
      <p:sp>
        <p:nvSpPr>
          <p:cNvPr id="38" name="Rectangle 37">
            <a:extLst>
              <a:ext uri="{FF2B5EF4-FFF2-40B4-BE49-F238E27FC236}">
                <a16:creationId xmlns:a16="http://schemas.microsoft.com/office/drawing/2014/main" id="{2B6905A6-83CF-4341-9A3C-2A832152A388}"/>
              </a:ext>
            </a:extLst>
          </p:cNvPr>
          <p:cNvSpPr/>
          <p:nvPr/>
        </p:nvSpPr>
        <p:spPr>
          <a:xfrm>
            <a:off x="7797970" y="1936867"/>
            <a:ext cx="4357040" cy="2492990"/>
          </a:xfrm>
          <a:prstGeom prst="rect">
            <a:avLst/>
          </a:prstGeom>
        </p:spPr>
        <p:txBody>
          <a:bodyPr wrap="square">
            <a:spAutoFit/>
          </a:bodyPr>
          <a:lstStyle/>
          <a:p>
            <a:pPr algn="ctr"/>
            <a:endParaRPr lang="en-US" dirty="0">
              <a:solidFill>
                <a:schemeClr val="bg1"/>
              </a:solidFill>
              <a:latin typeface="Calibri" panose="020F0502020204030204" pitchFamily="34" charset="0"/>
              <a:cs typeface="Calibri" panose="020F0502020204030204" pitchFamily="34" charset="0"/>
            </a:endParaRPr>
          </a:p>
          <a:p>
            <a:pPr algn="ctr"/>
            <a:endParaRPr lang="en-US" dirty="0">
              <a:solidFill>
                <a:schemeClr val="bg1"/>
              </a:solidFill>
              <a:latin typeface="Calibri" panose="020F0502020204030204" pitchFamily="34" charset="0"/>
              <a:cs typeface="Calibri" panose="020F0502020204030204" pitchFamily="34" charset="0"/>
            </a:endParaRPr>
          </a:p>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Initiate the Spark Session.</a:t>
            </a:r>
          </a:p>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Load and read the data file from DBFS in Databricks.</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Analyze the structure of the dataset.</a:t>
            </a:r>
          </a:p>
          <a:p>
            <a:pPr marL="285750" indent="-285750">
              <a:spcAft>
                <a:spcPts val="1800"/>
              </a:spcAft>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p:txBody>
      </p:sp>
      <p:pic>
        <p:nvPicPr>
          <p:cNvPr id="3" name="Picture 2" descr="A screenshot of a social media post&#10;&#10;Description automatically generated">
            <a:extLst>
              <a:ext uri="{FF2B5EF4-FFF2-40B4-BE49-F238E27FC236}">
                <a16:creationId xmlns:a16="http://schemas.microsoft.com/office/drawing/2014/main" id="{599EE09C-A807-E442-B7A0-0BB5AB62938A}"/>
              </a:ext>
            </a:extLst>
          </p:cNvPr>
          <p:cNvPicPr>
            <a:picLocks noChangeAspect="1"/>
          </p:cNvPicPr>
          <p:nvPr/>
        </p:nvPicPr>
        <p:blipFill>
          <a:blip r:embed="rId8"/>
          <a:stretch>
            <a:fillRect/>
          </a:stretch>
        </p:blipFill>
        <p:spPr>
          <a:xfrm>
            <a:off x="115030" y="1090639"/>
            <a:ext cx="7580240" cy="4657163"/>
          </a:xfrm>
          <a:prstGeom prst="rect">
            <a:avLst/>
          </a:prstGeom>
        </p:spPr>
      </p:pic>
    </p:spTree>
    <p:extLst>
      <p:ext uri="{BB962C8B-B14F-4D97-AF65-F5344CB8AC3E}">
        <p14:creationId xmlns:p14="http://schemas.microsoft.com/office/powerpoint/2010/main" val="330112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6" y="227110"/>
            <a:ext cx="10978057"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Visualizing the Distribution of the Target Variable </a:t>
            </a:r>
          </a:p>
        </p:txBody>
      </p:sp>
      <p:pic>
        <p:nvPicPr>
          <p:cNvPr id="4" name="Picture 3" descr="A screenshot of a cell phone&#10;&#10;Description automatically generated">
            <a:extLst>
              <a:ext uri="{FF2B5EF4-FFF2-40B4-BE49-F238E27FC236}">
                <a16:creationId xmlns:a16="http://schemas.microsoft.com/office/drawing/2014/main" id="{7A65B04B-9959-DC40-BC08-33FB8AB22977}"/>
              </a:ext>
            </a:extLst>
          </p:cNvPr>
          <p:cNvPicPr>
            <a:picLocks noChangeAspect="1"/>
          </p:cNvPicPr>
          <p:nvPr/>
        </p:nvPicPr>
        <p:blipFill>
          <a:blip r:embed="rId8"/>
          <a:stretch>
            <a:fillRect/>
          </a:stretch>
        </p:blipFill>
        <p:spPr>
          <a:xfrm>
            <a:off x="498361" y="1277966"/>
            <a:ext cx="5416483" cy="430206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D5ACABF-5502-0E49-88C6-FC625069F80B}"/>
              </a:ext>
            </a:extLst>
          </p:cNvPr>
          <p:cNvPicPr>
            <a:picLocks noChangeAspect="1"/>
          </p:cNvPicPr>
          <p:nvPr/>
        </p:nvPicPr>
        <p:blipFill>
          <a:blip r:embed="rId9"/>
          <a:stretch>
            <a:fillRect/>
          </a:stretch>
        </p:blipFill>
        <p:spPr>
          <a:xfrm>
            <a:off x="6528579" y="1339598"/>
            <a:ext cx="5433868" cy="4178801"/>
          </a:xfrm>
          <a:prstGeom prst="rect">
            <a:avLst/>
          </a:prstGeom>
        </p:spPr>
      </p:pic>
    </p:spTree>
    <p:extLst>
      <p:ext uri="{BB962C8B-B14F-4D97-AF65-F5344CB8AC3E}">
        <p14:creationId xmlns:p14="http://schemas.microsoft.com/office/powerpoint/2010/main" val="130209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6" y="227110"/>
            <a:ext cx="10978057"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Data Wrangling</a:t>
            </a:r>
          </a:p>
        </p:txBody>
      </p:sp>
      <p:pic>
        <p:nvPicPr>
          <p:cNvPr id="8" name="Picture 7" descr="A screenshot of a cell phone&#10;&#10;Description automatically generated">
            <a:extLst>
              <a:ext uri="{FF2B5EF4-FFF2-40B4-BE49-F238E27FC236}">
                <a16:creationId xmlns:a16="http://schemas.microsoft.com/office/drawing/2014/main" id="{045EA694-5FAA-2445-B5E6-D4ABFF45F265}"/>
              </a:ext>
            </a:extLst>
          </p:cNvPr>
          <p:cNvPicPr>
            <a:picLocks noChangeAspect="1"/>
          </p:cNvPicPr>
          <p:nvPr/>
        </p:nvPicPr>
        <p:blipFill>
          <a:blip r:embed="rId8"/>
          <a:stretch>
            <a:fillRect/>
          </a:stretch>
        </p:blipFill>
        <p:spPr>
          <a:xfrm>
            <a:off x="104119" y="795538"/>
            <a:ext cx="7326063" cy="2761468"/>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20C2F375-9C58-E24C-9BE8-3DD1223F888C}"/>
              </a:ext>
            </a:extLst>
          </p:cNvPr>
          <p:cNvPicPr>
            <a:picLocks noChangeAspect="1"/>
          </p:cNvPicPr>
          <p:nvPr/>
        </p:nvPicPr>
        <p:blipFill>
          <a:blip r:embed="rId9"/>
          <a:stretch>
            <a:fillRect/>
          </a:stretch>
        </p:blipFill>
        <p:spPr>
          <a:xfrm>
            <a:off x="7525708" y="718386"/>
            <a:ext cx="4657699" cy="4846391"/>
          </a:xfrm>
          <a:prstGeom prst="rect">
            <a:avLst/>
          </a:prstGeom>
        </p:spPr>
      </p:pic>
      <p:sp>
        <p:nvSpPr>
          <p:cNvPr id="11" name="Rectangle 10">
            <a:extLst>
              <a:ext uri="{FF2B5EF4-FFF2-40B4-BE49-F238E27FC236}">
                <a16:creationId xmlns:a16="http://schemas.microsoft.com/office/drawing/2014/main" id="{0ED4C993-0345-C74D-BCE3-49C39E337E80}"/>
              </a:ext>
            </a:extLst>
          </p:cNvPr>
          <p:cNvSpPr/>
          <p:nvPr/>
        </p:nvSpPr>
        <p:spPr>
          <a:xfrm>
            <a:off x="104119" y="3738359"/>
            <a:ext cx="6096000" cy="2262158"/>
          </a:xfrm>
          <a:prstGeom prst="rect">
            <a:avLst/>
          </a:prstGeom>
        </p:spPr>
        <p:txBody>
          <a:bodyPr>
            <a:spAutoFit/>
          </a:bodyPr>
          <a:lstStyle/>
          <a:p>
            <a:pPr marL="285750" indent="-285750">
              <a:spcAft>
                <a:spcPts val="1800"/>
              </a:spcAft>
              <a:buFont typeface="Arial" panose="020B0604020202020204" pitchFamily="34" charset="0"/>
              <a:buChar char="•"/>
            </a:pPr>
            <a:r>
              <a:rPr lang="en-US" i="0" u="none" strike="noStrike" dirty="0">
                <a:solidFill>
                  <a:schemeClr val="bg1"/>
                </a:solidFill>
                <a:effectLst/>
                <a:latin typeface="Calibri" panose="020F0502020204030204" pitchFamily="34" charset="0"/>
                <a:cs typeface="Calibri" panose="020F0502020204030204" pitchFamily="34" charset="0"/>
              </a:rPr>
              <a:t>There are 67 columns out of 121 that has missing values in them and it doesn't show all of them in the image, but overall, most of these 67 columns have more than 50 percent missing values. </a:t>
            </a:r>
          </a:p>
          <a:p>
            <a:pPr marL="285750" indent="-285750">
              <a:buFont typeface="Arial" panose="020B0604020202020204" pitchFamily="34" charset="0"/>
              <a:buChar char="•"/>
            </a:pPr>
            <a:r>
              <a:rPr lang="en-US" i="0" u="none" strike="noStrike" dirty="0">
                <a:solidFill>
                  <a:schemeClr val="bg1"/>
                </a:solidFill>
                <a:effectLst/>
                <a:latin typeface="Calibri" panose="020F0502020204030204" pitchFamily="34" charset="0"/>
                <a:cs typeface="Calibri" panose="020F0502020204030204" pitchFamily="34" charset="0"/>
              </a:rPr>
              <a:t>Fill the numerical missing values with the average of each column and the categorical missing values with the most frequent category of each column.</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383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88E17E24-58E0-CC4D-9BB6-090DB6E6DD0A}"/>
              </a:ext>
            </a:extLst>
          </p:cNvPr>
          <p:cNvPicPr>
            <a:picLocks noChangeAspect="1"/>
          </p:cNvPicPr>
          <p:nvPr/>
        </p:nvPicPr>
        <p:blipFill>
          <a:blip r:embed="rId2">
            <a:duotone>
              <a:prstClr val="black"/>
              <a:schemeClr val="tx2">
                <a:tint val="45000"/>
                <a:satMod val="400000"/>
              </a:schemeClr>
            </a:duotone>
            <a:alphaModFix/>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20000" contrast="-40000"/>
                    </a14:imgEffect>
                  </a14:imgLayer>
                </a14:imgProps>
              </a:ext>
            </a:extLst>
          </a:blip>
          <a:stretch>
            <a:fillRect/>
          </a:stretch>
        </p:blipFill>
        <p:spPr>
          <a:xfrm>
            <a:off x="8592" y="0"/>
            <a:ext cx="12192000" cy="6858000"/>
          </a:xfrm>
          <a:prstGeom prst="rect">
            <a:avLst/>
          </a:prstGeom>
        </p:spPr>
      </p:pic>
      <p:grpSp>
        <p:nvGrpSpPr>
          <p:cNvPr id="17" name="Group 16">
            <a:extLst>
              <a:ext uri="{FF2B5EF4-FFF2-40B4-BE49-F238E27FC236}">
                <a16:creationId xmlns:a16="http://schemas.microsoft.com/office/drawing/2014/main" id="{85B81D98-4BE1-E640-A6FA-5F8C62DB29D3}"/>
              </a:ext>
            </a:extLst>
          </p:cNvPr>
          <p:cNvGrpSpPr/>
          <p:nvPr/>
        </p:nvGrpSpPr>
        <p:grpSpPr>
          <a:xfrm>
            <a:off x="0" y="6366724"/>
            <a:ext cx="12192000" cy="491276"/>
            <a:chOff x="0" y="6366724"/>
            <a:chExt cx="12192000" cy="491276"/>
          </a:xfrm>
          <a:solidFill>
            <a:srgbClr val="0070C0"/>
          </a:solidFill>
        </p:grpSpPr>
        <p:sp>
          <p:nvSpPr>
            <p:cNvPr id="18" name="Rectangle 17">
              <a:extLst>
                <a:ext uri="{FF2B5EF4-FFF2-40B4-BE49-F238E27FC236}">
                  <a16:creationId xmlns:a16="http://schemas.microsoft.com/office/drawing/2014/main" id="{1E3DCD5B-9E7B-E543-8C17-7F920BA794C4}"/>
                </a:ext>
              </a:extLst>
            </p:cNvPr>
            <p:cNvSpPr/>
            <p:nvPr/>
          </p:nvSpPr>
          <p:spPr bwMode="auto">
            <a:xfrm>
              <a:off x="0" y="6366724"/>
              <a:ext cx="12192000" cy="491276"/>
            </a:xfrm>
            <a:prstGeom prst="rect">
              <a:avLst/>
            </a:pr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endParaRPr lang="en-US" err="1">
                <a:latin typeface="Calibri" panose="020F0502020204030204" pitchFamily="34" charset="0"/>
                <a:cs typeface="Calibri" panose="020F0502020204030204" pitchFamily="34" charset="0"/>
              </a:endParaRPr>
            </a:p>
          </p:txBody>
        </p:sp>
        <p:sp>
          <p:nvSpPr>
            <p:cNvPr id="19" name="Arrow: Chevron 11">
              <a:hlinkClick r:id="rId4" action="ppaction://hlinksldjump"/>
              <a:extLst>
                <a:ext uri="{FF2B5EF4-FFF2-40B4-BE49-F238E27FC236}">
                  <a16:creationId xmlns:a16="http://schemas.microsoft.com/office/drawing/2014/main" id="{0B387519-22DE-D34D-A39C-35933423ED85}"/>
                </a:ext>
              </a:extLst>
            </p:cNvPr>
            <p:cNvSpPr/>
            <p:nvPr/>
          </p:nvSpPr>
          <p:spPr bwMode="auto">
            <a:xfrm>
              <a:off x="1387142" y="6421997"/>
              <a:ext cx="1686138"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Workflow</a:t>
              </a:r>
            </a:p>
          </p:txBody>
        </p:sp>
        <p:sp>
          <p:nvSpPr>
            <p:cNvPr id="20" name="Arrow: Chevron 12">
              <a:hlinkClick r:id="rId5" action="ppaction://hlinksldjump"/>
              <a:extLst>
                <a:ext uri="{FF2B5EF4-FFF2-40B4-BE49-F238E27FC236}">
                  <a16:creationId xmlns:a16="http://schemas.microsoft.com/office/drawing/2014/main" id="{16CAF87B-2ED2-5F48-887D-DA40DE93A323}"/>
                </a:ext>
              </a:extLst>
            </p:cNvPr>
            <p:cNvSpPr/>
            <p:nvPr/>
          </p:nvSpPr>
          <p:spPr bwMode="auto">
            <a:xfrm>
              <a:off x="3013086" y="6429447"/>
              <a:ext cx="192270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Exploration</a:t>
              </a:r>
            </a:p>
          </p:txBody>
        </p:sp>
        <p:sp>
          <p:nvSpPr>
            <p:cNvPr id="21" name="Arrow: Chevron 13">
              <a:hlinkClick r:id="rId6" action="ppaction://hlinksldjump"/>
              <a:extLst>
                <a:ext uri="{FF2B5EF4-FFF2-40B4-BE49-F238E27FC236}">
                  <a16:creationId xmlns:a16="http://schemas.microsoft.com/office/drawing/2014/main" id="{67612324-490B-024D-8528-C001C1935C91}"/>
                </a:ext>
              </a:extLst>
            </p:cNvPr>
            <p:cNvSpPr/>
            <p:nvPr/>
          </p:nvSpPr>
          <p:spPr bwMode="auto">
            <a:xfrm>
              <a:off x="4840051" y="6429448"/>
              <a:ext cx="2009493"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Technology</a:t>
              </a:r>
            </a:p>
          </p:txBody>
        </p:sp>
        <p:sp>
          <p:nvSpPr>
            <p:cNvPr id="22" name="Arrow: Chevron 14">
              <a:hlinkClick r:id="rId4" action="ppaction://hlinksldjump"/>
              <a:extLst>
                <a:ext uri="{FF2B5EF4-FFF2-40B4-BE49-F238E27FC236}">
                  <a16:creationId xmlns:a16="http://schemas.microsoft.com/office/drawing/2014/main" id="{22E468D1-B8D4-5F48-B8CC-D7633CFEC7A2}"/>
                </a:ext>
              </a:extLst>
            </p:cNvPr>
            <p:cNvSpPr/>
            <p:nvPr/>
          </p:nvSpPr>
          <p:spPr bwMode="auto">
            <a:xfrm>
              <a:off x="6786029" y="6429449"/>
              <a:ext cx="1818483" cy="359753"/>
            </a:xfrm>
            <a:prstGeom prst="chevron">
              <a:avLst/>
            </a:prstGeom>
            <a:solidFill>
              <a:schemeClr val="bg1"/>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Code</a:t>
              </a:r>
            </a:p>
          </p:txBody>
        </p:sp>
        <p:sp>
          <p:nvSpPr>
            <p:cNvPr id="23" name="Arrow: Chevron 15">
              <a:hlinkClick r:id="rId7" action="ppaction://hlinksldjump"/>
              <a:extLst>
                <a:ext uri="{FF2B5EF4-FFF2-40B4-BE49-F238E27FC236}">
                  <a16:creationId xmlns:a16="http://schemas.microsoft.com/office/drawing/2014/main" id="{B49312D3-8783-6F42-98E9-94F8047D98BB}"/>
                </a:ext>
              </a:extLst>
            </p:cNvPr>
            <p:cNvSpPr/>
            <p:nvPr/>
          </p:nvSpPr>
          <p:spPr bwMode="auto">
            <a:xfrm>
              <a:off x="8604512" y="6429449"/>
              <a:ext cx="2280084" cy="359753"/>
            </a:xfrm>
            <a:prstGeom prst="chevron">
              <a:avLst/>
            </a:pr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Modeling</a:t>
              </a:r>
            </a:p>
          </p:txBody>
        </p:sp>
        <p:sp>
          <p:nvSpPr>
            <p:cNvPr id="24" name="Arrow: Pentagon 19">
              <a:hlinkClick r:id="" action="ppaction://noaction"/>
              <a:extLst>
                <a:ext uri="{FF2B5EF4-FFF2-40B4-BE49-F238E27FC236}">
                  <a16:creationId xmlns:a16="http://schemas.microsoft.com/office/drawing/2014/main" id="{380D8067-0226-F247-BAA6-6BE770F9C855}"/>
                </a:ext>
              </a:extLst>
            </p:cNvPr>
            <p:cNvSpPr/>
            <p:nvPr/>
          </p:nvSpPr>
          <p:spPr bwMode="auto">
            <a:xfrm rot="10800000" flipV="1">
              <a:off x="10881377" y="6429449"/>
              <a:ext cx="1081070" cy="369277"/>
            </a:xfrm>
            <a:custGeom>
              <a:avLst/>
              <a:gdLst>
                <a:gd name="connsiteX0" fmla="*/ 0 w 2163332"/>
                <a:gd name="connsiteY0" fmla="*/ 0 h 492369"/>
                <a:gd name="connsiteX1" fmla="*/ 1917148 w 2163332"/>
                <a:gd name="connsiteY1" fmla="*/ 0 h 492369"/>
                <a:gd name="connsiteX2" fmla="*/ 2163332 w 2163332"/>
                <a:gd name="connsiteY2" fmla="*/ 246185 h 492369"/>
                <a:gd name="connsiteX3" fmla="*/ 1917148 w 2163332"/>
                <a:gd name="connsiteY3" fmla="*/ 492369 h 492369"/>
                <a:gd name="connsiteX4" fmla="*/ 0 w 2163332"/>
                <a:gd name="connsiteY4" fmla="*/ 492369 h 492369"/>
                <a:gd name="connsiteX5" fmla="*/ 0 w 2163332"/>
                <a:gd name="connsiteY5" fmla="*/ 0 h 492369"/>
                <a:gd name="connsiteX0" fmla="*/ 0 w 1917148"/>
                <a:gd name="connsiteY0" fmla="*/ 0 h 492369"/>
                <a:gd name="connsiteX1" fmla="*/ 1917148 w 1917148"/>
                <a:gd name="connsiteY1" fmla="*/ 0 h 492369"/>
                <a:gd name="connsiteX2" fmla="*/ 1583040 w 1917148"/>
                <a:gd name="connsiteY2" fmla="*/ 228600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714057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 name="connsiteX0" fmla="*/ 0 w 1917148"/>
                <a:gd name="connsiteY0" fmla="*/ 0 h 492369"/>
                <a:gd name="connsiteX1" fmla="*/ 1917148 w 1917148"/>
                <a:gd name="connsiteY1" fmla="*/ 0 h 492369"/>
                <a:gd name="connsiteX2" fmla="*/ 1530166 w 1917148"/>
                <a:gd name="connsiteY2" fmla="*/ 239785 h 492369"/>
                <a:gd name="connsiteX3" fmla="*/ 1917148 w 1917148"/>
                <a:gd name="connsiteY3" fmla="*/ 492369 h 492369"/>
                <a:gd name="connsiteX4" fmla="*/ 0 w 1917148"/>
                <a:gd name="connsiteY4" fmla="*/ 492369 h 492369"/>
                <a:gd name="connsiteX5" fmla="*/ 0 w 1917148"/>
                <a:gd name="connsiteY5" fmla="*/ 0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148" h="492369">
                  <a:moveTo>
                    <a:pt x="0" y="0"/>
                  </a:moveTo>
                  <a:lnTo>
                    <a:pt x="1917148" y="0"/>
                  </a:lnTo>
                  <a:lnTo>
                    <a:pt x="1530166" y="239785"/>
                  </a:lnTo>
                  <a:lnTo>
                    <a:pt x="1917148" y="492369"/>
                  </a:lnTo>
                  <a:lnTo>
                    <a:pt x="0" y="492369"/>
                  </a:lnTo>
                  <a:lnTo>
                    <a:pt x="0" y="0"/>
                  </a:lnTo>
                  <a:close/>
                </a:path>
              </a:pathLst>
            </a:custGeom>
            <a:solidFill>
              <a:schemeClr val="bg1">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Ref</a:t>
              </a:r>
            </a:p>
          </p:txBody>
        </p:sp>
      </p:grpSp>
      <p:sp>
        <p:nvSpPr>
          <p:cNvPr id="33" name="Arrow: Pentagon 10">
            <a:hlinkClick r:id="" action="ppaction://noaction"/>
            <a:extLst>
              <a:ext uri="{FF2B5EF4-FFF2-40B4-BE49-F238E27FC236}">
                <a16:creationId xmlns:a16="http://schemas.microsoft.com/office/drawing/2014/main" id="{2D78CBD1-0263-4341-B22B-5421A0BC012E}"/>
              </a:ext>
            </a:extLst>
          </p:cNvPr>
          <p:cNvSpPr/>
          <p:nvPr/>
        </p:nvSpPr>
        <p:spPr bwMode="auto">
          <a:xfrm>
            <a:off x="104119" y="6421996"/>
            <a:ext cx="1342928" cy="359753"/>
          </a:xfrm>
          <a:prstGeom prst="homePlate">
            <a:avLst/>
          </a:prstGeom>
          <a:solidFill>
            <a:schemeClr val="bg1">
              <a:lumMod val="7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algn="ctr" fontAlgn="base">
              <a:spcBef>
                <a:spcPts val="300"/>
              </a:spcBef>
              <a:spcAft>
                <a:spcPct val="0"/>
              </a:spcAft>
            </a:pPr>
            <a:r>
              <a:rPr lang="en-US" dirty="0">
                <a:latin typeface="Calibri" panose="020F0502020204030204" pitchFamily="34" charset="0"/>
                <a:cs typeface="Calibri" panose="020F0502020204030204" pitchFamily="34" charset="0"/>
              </a:rPr>
              <a:t>Project</a:t>
            </a:r>
          </a:p>
        </p:txBody>
      </p:sp>
      <p:sp>
        <p:nvSpPr>
          <p:cNvPr id="34" name="Title 1">
            <a:extLst>
              <a:ext uri="{FF2B5EF4-FFF2-40B4-BE49-F238E27FC236}">
                <a16:creationId xmlns:a16="http://schemas.microsoft.com/office/drawing/2014/main" id="{CCCD759F-5B5A-BD44-9BDD-15B30115997C}"/>
              </a:ext>
            </a:extLst>
          </p:cNvPr>
          <p:cNvSpPr>
            <a:spLocks noGrp="1"/>
          </p:cNvSpPr>
          <p:nvPr>
            <p:ph type="title"/>
          </p:nvPr>
        </p:nvSpPr>
        <p:spPr>
          <a:xfrm>
            <a:off x="425816" y="227110"/>
            <a:ext cx="10978057" cy="491276"/>
          </a:xfrm>
        </p:spPr>
        <p:txBody>
          <a:bodyPr>
            <a:noAutofit/>
          </a:bodyPr>
          <a:lstStyle/>
          <a:p>
            <a:r>
              <a:rPr lang="en-US" sz="3500" b="1" i="0" dirty="0">
                <a:solidFill>
                  <a:schemeClr val="bg1"/>
                </a:solidFill>
                <a:latin typeface="Calibri Light" panose="020F0302020204030204" pitchFamily="34" charset="0"/>
                <a:cs typeface="Calibri Light" panose="020F0302020204030204" pitchFamily="34" charset="0"/>
              </a:rPr>
              <a:t>Dealing with Imbalanced Classes</a:t>
            </a:r>
          </a:p>
        </p:txBody>
      </p:sp>
      <p:sp>
        <p:nvSpPr>
          <p:cNvPr id="11" name="Rectangle 10">
            <a:extLst>
              <a:ext uri="{FF2B5EF4-FFF2-40B4-BE49-F238E27FC236}">
                <a16:creationId xmlns:a16="http://schemas.microsoft.com/office/drawing/2014/main" id="{0ED4C993-0345-C74D-BCE3-49C39E337E80}"/>
              </a:ext>
            </a:extLst>
          </p:cNvPr>
          <p:cNvSpPr/>
          <p:nvPr/>
        </p:nvSpPr>
        <p:spPr>
          <a:xfrm>
            <a:off x="7080981" y="2101330"/>
            <a:ext cx="4609601" cy="2262158"/>
          </a:xfrm>
          <a:prstGeom prst="rect">
            <a:avLst/>
          </a:prstGeom>
        </p:spPr>
        <p:txBody>
          <a:bodyPr wrap="square">
            <a:spAutoFit/>
          </a:bodyPr>
          <a:lstStyle/>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Assign weights for each class to penalize the majority class by assigning less weight and boost the minority class by assigning bigger weight. </a:t>
            </a:r>
          </a:p>
          <a:p>
            <a:pPr marL="285750" indent="-285750">
              <a:spcAft>
                <a:spcPts val="1800"/>
              </a:spcAft>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Create a new column in the dataset named “weights” and assign the inverse ratio of each class as weights.</a:t>
            </a:r>
          </a:p>
        </p:txBody>
      </p:sp>
      <p:pic>
        <p:nvPicPr>
          <p:cNvPr id="3" name="Picture 2" descr="A screenshot of a social media post&#10;&#10;Description automatically generated">
            <a:extLst>
              <a:ext uri="{FF2B5EF4-FFF2-40B4-BE49-F238E27FC236}">
                <a16:creationId xmlns:a16="http://schemas.microsoft.com/office/drawing/2014/main" id="{AA92B5FF-3338-BB4A-A5DE-3066FC91609A}"/>
              </a:ext>
            </a:extLst>
          </p:cNvPr>
          <p:cNvPicPr>
            <a:picLocks noChangeAspect="1"/>
          </p:cNvPicPr>
          <p:nvPr/>
        </p:nvPicPr>
        <p:blipFill>
          <a:blip r:embed="rId8"/>
          <a:stretch>
            <a:fillRect/>
          </a:stretch>
        </p:blipFill>
        <p:spPr>
          <a:xfrm>
            <a:off x="498474" y="773659"/>
            <a:ext cx="6092625" cy="2655342"/>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51743829-7481-7E41-AF51-38825DD214C1}"/>
              </a:ext>
            </a:extLst>
          </p:cNvPr>
          <p:cNvPicPr>
            <a:picLocks noChangeAspect="1"/>
          </p:cNvPicPr>
          <p:nvPr/>
        </p:nvPicPr>
        <p:blipFill>
          <a:blip r:embed="rId9"/>
          <a:stretch>
            <a:fillRect/>
          </a:stretch>
        </p:blipFill>
        <p:spPr>
          <a:xfrm>
            <a:off x="498474" y="3596941"/>
            <a:ext cx="6072497" cy="2601842"/>
          </a:xfrm>
          <a:prstGeom prst="rect">
            <a:avLst/>
          </a:prstGeom>
        </p:spPr>
      </p:pic>
    </p:spTree>
    <p:extLst>
      <p:ext uri="{BB962C8B-B14F-4D97-AF65-F5344CB8AC3E}">
        <p14:creationId xmlns:p14="http://schemas.microsoft.com/office/powerpoint/2010/main" val="2604953846"/>
      </p:ext>
    </p:extLst>
  </p:cSld>
  <p:clrMapOvr>
    <a:masterClrMapping/>
  </p:clrMapOvr>
</p:sld>
</file>

<file path=ppt/theme/theme1.xml><?xml version="1.0" encoding="utf-8"?>
<a:theme xmlns:a="http://schemas.openxmlformats.org/drawingml/2006/main" name="BrushVTI">
  <a:themeElements>
    <a:clrScheme name="AnalogousFromLightSeed_2SEEDS">
      <a:dk1>
        <a:srgbClr val="000000"/>
      </a:dk1>
      <a:lt1>
        <a:srgbClr val="FFFFFF"/>
      </a:lt1>
      <a:dk2>
        <a:srgbClr val="243341"/>
      </a:dk2>
      <a:lt2>
        <a:srgbClr val="E2E8E4"/>
      </a:lt2>
      <a:accent1>
        <a:srgbClr val="D564AD"/>
      </a:accent1>
      <a:accent2>
        <a:srgbClr val="D680DC"/>
      </a:accent2>
      <a:accent3>
        <a:srgbClr val="DC8095"/>
      </a:accent3>
      <a:accent4>
        <a:srgbClr val="55B58E"/>
      </a:accent4>
      <a:accent5>
        <a:srgbClr val="64B0B1"/>
      </a:accent5>
      <a:accent6>
        <a:srgbClr val="64A4D5"/>
      </a:accent6>
      <a:hlink>
        <a:srgbClr val="568E69"/>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783</Words>
  <Application>Microsoft Macintosh PowerPoint</Application>
  <PresentationFormat>Widescreen</PresentationFormat>
  <Paragraphs>155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Century Gothic</vt:lpstr>
      <vt:lpstr>Elephant</vt:lpstr>
      <vt:lpstr>Wingdings</vt:lpstr>
      <vt:lpstr>BrushVTI</vt:lpstr>
      <vt:lpstr>Using PySpark – MLlib  For a Binary Classification problem with Imbalanced Classes   </vt:lpstr>
      <vt:lpstr>Project Description</vt:lpstr>
      <vt:lpstr>Workflow</vt:lpstr>
      <vt:lpstr>Dataset Exploration </vt:lpstr>
      <vt:lpstr>Big Data Technologies Used</vt:lpstr>
      <vt:lpstr>Initiating the Spark Session</vt:lpstr>
      <vt:lpstr>Visualizing the Distribution of the Target Variable </vt:lpstr>
      <vt:lpstr>Data Wrangling</vt:lpstr>
      <vt:lpstr>Dealing with Imbalanced Classes</vt:lpstr>
      <vt:lpstr>Feature Engineering</vt:lpstr>
      <vt:lpstr>Modeling</vt:lpstr>
      <vt:lpstr>Modeling</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Ramasamy, Gautam</dc:creator>
  <cp:lastModifiedBy>Ramasamy, Gautam</cp:lastModifiedBy>
  <cp:revision>117</cp:revision>
  <dcterms:created xsi:type="dcterms:W3CDTF">2020-04-23T00:04:22Z</dcterms:created>
  <dcterms:modified xsi:type="dcterms:W3CDTF">2020-04-23T03:52:00Z</dcterms:modified>
</cp:coreProperties>
</file>