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2" r:id="rId6"/>
    <p:sldId id="278" r:id="rId7"/>
    <p:sldId id="259" r:id="rId8"/>
    <p:sldId id="260" r:id="rId9"/>
    <p:sldId id="270" r:id="rId10"/>
    <p:sldId id="263" r:id="rId11"/>
    <p:sldId id="264" r:id="rId12"/>
    <p:sldId id="265" r:id="rId13"/>
    <p:sldId id="272" r:id="rId14"/>
    <p:sldId id="273" r:id="rId15"/>
    <p:sldId id="274" r:id="rId16"/>
    <p:sldId id="267" r:id="rId17"/>
    <p:sldId id="275" r:id="rId18"/>
    <p:sldId id="276" r:id="rId19"/>
    <p:sldId id="277" r:id="rId20"/>
    <p:sldId id="271" r:id="rId21"/>
    <p:sldId id="268" r:id="rId22"/>
    <p:sldId id="26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AE8800-AC6E-4AFF-8DA1-9A88E9C634E9}">
  <a:tblStyle styleId="{D0AE8800-AC6E-4AFF-8DA1-9A88E9C634E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/>
    <p:restoredTop sz="94671"/>
  </p:normalViewPr>
  <p:slideViewPr>
    <p:cSldViewPr snapToGrid="0" snapToObjects="1">
      <p:cViewPr>
        <p:scale>
          <a:sx n="140" d="100"/>
          <a:sy n="14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46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16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48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55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Andale Mono" charset="0"/>
                <a:ea typeface="Andale Mono" charset="0"/>
                <a:cs typeface="Andale Mono" charset="0"/>
              </a:rPr>
              <a:t>BIGHERO5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 | Karankumar Parikh | Ashwin Nair | Victoria Green | Young Jun 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 smtClean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Cases and Sequence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Use </a:t>
            </a:r>
            <a:r>
              <a:rPr lang="en" b="1" dirty="0" smtClean="0">
                <a:latin typeface="Andale Mono" charset="0"/>
                <a:ea typeface="Andale Mono" charset="0"/>
                <a:cs typeface="Andale Mono" charset="0"/>
              </a:rPr>
              <a:t>Case</a:t>
            </a:r>
            <a:endParaRPr lang="en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43" y="1197864"/>
            <a:ext cx="5166361" cy="3550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1883949"/>
            <a:ext cx="26038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 smtClean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  <a:p>
            <a:endParaRPr lang="en-US" dirty="0">
              <a:solidFill>
                <a:schemeClr val="tx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Login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6" y="1092709"/>
            <a:ext cx="8228908" cy="3525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New User Registration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4"/>
            <a:ext cx="7942684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Schedule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Appointment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3"/>
            <a:ext cx="7942684" cy="35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</a:t>
            </a:r>
            <a:r>
              <a:rPr lang="en-US" sz="2800" b="1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Patient History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1106424"/>
            <a:ext cx="7927848" cy="36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Doctor Appointment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172584"/>
            <a:ext cx="7942684" cy="3356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39" y="1088136"/>
            <a:ext cx="660472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39" y="1019556"/>
            <a:ext cx="6604722" cy="34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Diagram: 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Pharmacy</a:t>
            </a:r>
            <a:endParaRPr lang="en" sz="28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Item 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088136"/>
            <a:ext cx="7038942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About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Sequence </a:t>
            </a:r>
            <a:r>
              <a:rPr lang="en" sz="2800" b="1" dirty="0" smtClean="0">
                <a:latin typeface="Andale Mono" charset="0"/>
                <a:ea typeface="Andale Mono" charset="0"/>
                <a:cs typeface="Andale Mono" charset="0"/>
              </a:rPr>
              <a:t>Diagram:</a:t>
            </a:r>
            <a:r>
              <a:rPr lang="en-US" sz="2800" b="1" dirty="0" smtClean="0">
                <a:latin typeface="Andale Mono" charset="0"/>
                <a:ea typeface="Andale Mono" charset="0"/>
                <a:cs typeface="Andale Mono" charset="0"/>
              </a:rPr>
              <a:t> Invoice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017724"/>
            <a:ext cx="7942684" cy="35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534090" y="458754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b="1" dirty="0">
                <a:latin typeface="Andale Mono" charset="0"/>
                <a:ea typeface="Andale Mono" charset="0"/>
                <a:cs typeface="Andale Mono" charset="0"/>
              </a:rPr>
              <a:t>Summary</a:t>
            </a:r>
          </a:p>
        </p:txBody>
      </p:sp>
      <p:sp>
        <p:nvSpPr>
          <p:cNvPr id="3" name="Shape 115"/>
          <p:cNvSpPr txBox="1">
            <a:spLocks/>
          </p:cNvSpPr>
          <p:nvPr/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" sz="20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sp>
        <p:nvSpPr>
          <p:cNvPr id="6" name="Shape 115"/>
          <p:cNvSpPr txBox="1">
            <a:spLocks/>
          </p:cNvSpPr>
          <p:nvPr/>
        </p:nvSpPr>
        <p:spPr>
          <a:xfrm>
            <a:off x="311700" y="1280491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Summary Here</a:t>
            </a:r>
            <a:endParaRPr lang="en" sz="2000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9161099" cy="24845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title" idx="4294967295"/>
          </p:nvPr>
        </p:nvSpPr>
        <p:spPr>
          <a:xfrm>
            <a:off x="311700" y="189620"/>
            <a:ext cx="8520599" cy="733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</a:t>
            </a:r>
            <a:r>
              <a:rPr lang="en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           </a:t>
            </a: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The Team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164950" y="3108900"/>
            <a:ext cx="1974000" cy="436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Gautam Ravichandran</a:t>
            </a:r>
          </a:p>
        </p:txBody>
      </p:sp>
      <p:cxnSp>
        <p:nvCxnSpPr>
          <p:cNvPr id="73" name="Shape 73"/>
          <p:cNvCxnSpPr/>
          <p:nvPr/>
        </p:nvCxnSpPr>
        <p:spPr>
          <a:xfrm>
            <a:off x="9657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Shape 74"/>
          <p:cNvSpPr txBox="1">
            <a:spLocks noGrp="1"/>
          </p:cNvSpPr>
          <p:nvPr>
            <p:ph type="body" idx="4294967295"/>
          </p:nvPr>
        </p:nvSpPr>
        <p:spPr>
          <a:xfrm>
            <a:off x="242019" y="3641650"/>
            <a:ext cx="19740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Team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Coordinator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Java Coder             Front-End Developer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</a:t>
            </a: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Documents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Handle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r                    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2145958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Karankumar Parikh</a:t>
            </a:r>
          </a:p>
        </p:txBody>
      </p:sp>
      <p:cxnSp>
        <p:nvCxnSpPr>
          <p:cNvPr id="76" name="Shape 76"/>
          <p:cNvCxnSpPr/>
          <p:nvPr/>
        </p:nvCxnSpPr>
        <p:spPr>
          <a:xfrm>
            <a:off x="309920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Shape 77"/>
          <p:cNvSpPr txBox="1">
            <a:spLocks noGrp="1"/>
          </p:cNvSpPr>
          <p:nvPr>
            <p:ph type="body" idx="4294967295"/>
          </p:nvPr>
        </p:nvSpPr>
        <p:spPr>
          <a:xfrm>
            <a:off x="2408611" y="3641650"/>
            <a:ext cx="175499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                   Database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Manager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Backend Developer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3822179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Ashwin Nair</a:t>
            </a:r>
          </a:p>
        </p:txBody>
      </p:sp>
      <p:cxnSp>
        <p:nvCxnSpPr>
          <p:cNvPr id="79" name="Shape 79"/>
          <p:cNvCxnSpPr/>
          <p:nvPr/>
        </p:nvCxnSpPr>
        <p:spPr>
          <a:xfrm>
            <a:off x="479207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Shape 80"/>
          <p:cNvSpPr txBox="1">
            <a:spLocks noGrp="1"/>
          </p:cNvSpPr>
          <p:nvPr>
            <p:ph type="body" idx="4294967295"/>
          </p:nvPr>
        </p:nvSpPr>
        <p:spPr>
          <a:xfrm>
            <a:off x="4114800" y="3641650"/>
            <a:ext cx="1716569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Presentation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QA Analyst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                         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Java Coder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body" idx="4294967295"/>
          </p:nvPr>
        </p:nvSpPr>
        <p:spPr>
          <a:xfrm>
            <a:off x="54222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Victoria Green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6375450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Shape 83"/>
          <p:cNvSpPr txBox="1">
            <a:spLocks noGrp="1"/>
          </p:cNvSpPr>
          <p:nvPr>
            <p:ph type="body" idx="4294967295"/>
          </p:nvPr>
        </p:nvSpPr>
        <p:spPr>
          <a:xfrm>
            <a:off x="5612602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atabase Manager           GUI Coder/Tester     Documentation</a:t>
            </a:r>
            <a:endParaRPr lang="en" sz="1000" b="1" dirty="0">
              <a:latin typeface="Andale Mono" charset="0"/>
              <a:ea typeface="Andale Mono" charset="0"/>
              <a:cs typeface="Andale Mono" charset="0"/>
              <a:sym typeface="Ubuntu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6890400" y="3108899"/>
            <a:ext cx="2177400" cy="436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200" b="1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Ubuntu"/>
              </a:rPr>
              <a:t>Young Jun Son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7833425" y="3561937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Shape 86"/>
          <p:cNvSpPr txBox="1">
            <a:spLocks noGrp="1"/>
          </p:cNvSpPr>
          <p:nvPr>
            <p:ph type="body" idx="4294967295"/>
          </p:nvPr>
        </p:nvSpPr>
        <p:spPr>
          <a:xfrm>
            <a:off x="7059571" y="3641650"/>
            <a:ext cx="1895700" cy="115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Java Coder               </a:t>
            </a:r>
            <a:r>
              <a:rPr lang="en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Documentation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User Guide</a:t>
            </a:r>
            <a:r>
              <a:rPr lang="en-US" sz="1000" b="1" dirty="0">
                <a:latin typeface="Andale Mono" charset="0"/>
                <a:ea typeface="Andale Mono" charset="0"/>
                <a:cs typeface="Andale Mono" charset="0"/>
                <a:sym typeface="Ubuntu"/>
              </a:rPr>
              <a:t> </a:t>
            </a:r>
            <a:r>
              <a:rPr lang="en-US" sz="1000" b="1" dirty="0" smtClean="0">
                <a:latin typeface="Andale Mono" charset="0"/>
                <a:ea typeface="Andale Mono" charset="0"/>
                <a:cs typeface="Andale Mono" charset="0"/>
                <a:sym typeface="Ubuntu"/>
              </a:rPr>
              <a:t>          QA Analyst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8" y="573245"/>
            <a:ext cx="6330462" cy="2723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Overview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Purpose</a:t>
            </a:r>
            <a:r>
              <a:rPr lang="en-US" sz="2000" u="sng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We have created a hospital management system which focuses on coordinating the day-to-day functionality of hospital environments so that they will be able to address patient and general hospital needs in a more simplified and organized fashion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.</a:t>
            </a: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Update Overview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latin typeface="Andale Mono" charset="0"/>
                <a:ea typeface="Andale Mono" charset="0"/>
                <a:cs typeface="Andale Mono" charset="0"/>
              </a:rPr>
              <a:t>Main Features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424824" y="1253972"/>
            <a:ext cx="8294371" cy="799415"/>
            <a:chOff x="424812" y="1177875"/>
            <a:chExt cx="8294371" cy="849900"/>
          </a:xfrm>
        </p:grpSpPr>
        <p:sp>
          <p:nvSpPr>
            <p:cNvPr id="122" name="Shape 122"/>
            <p:cNvSpPr/>
            <p:nvPr/>
          </p:nvSpPr>
          <p:spPr>
            <a:xfrm>
              <a:off x="2927683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424812" y="117787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body" idx="4294967295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1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4294967295"/>
          </p:nvPr>
        </p:nvSpPr>
        <p:spPr>
          <a:xfrm>
            <a:off x="3562748" y="1254158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Scheduling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Appointments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6" name="Shape 126"/>
          <p:cNvGrpSpPr/>
          <p:nvPr/>
        </p:nvGrpSpPr>
        <p:grpSpPr>
          <a:xfrm>
            <a:off x="424824" y="2127338"/>
            <a:ext cx="8294360" cy="799415"/>
            <a:chOff x="424812" y="2075689"/>
            <a:chExt cx="8294360" cy="849900"/>
          </a:xfrm>
        </p:grpSpPr>
        <p:sp>
          <p:nvSpPr>
            <p:cNvPr id="127" name="Shape 12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24812" y="2075689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body" idx="4294967295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2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635900" y="2127464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buNone/>
            </a:pPr>
            <a:endParaRPr lang="en-US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1400" b="1" dirty="0" smtClean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Maintaining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Records</a:t>
            </a:r>
            <a:endParaRPr lang="en" sz="14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1" name="Shape 131"/>
          <p:cNvGrpSpPr/>
          <p:nvPr/>
        </p:nvGrpSpPr>
        <p:grpSpPr>
          <a:xfrm>
            <a:off x="424824" y="3000705"/>
            <a:ext cx="8294360" cy="799447"/>
            <a:chOff x="424812" y="2974405"/>
            <a:chExt cx="8294360" cy="849933"/>
          </a:xfrm>
        </p:grpSpPr>
        <p:sp>
          <p:nvSpPr>
            <p:cNvPr id="132" name="Shape 13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24812" y="2974405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3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4294967295"/>
          </p:nvPr>
        </p:nvSpPr>
        <p:spPr>
          <a:xfrm>
            <a:off x="3480452" y="3004317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Overseeing Pharmacy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Inventory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6" name="Shape 136"/>
          <p:cNvGrpSpPr/>
          <p:nvPr/>
        </p:nvGrpSpPr>
        <p:grpSpPr>
          <a:xfrm>
            <a:off x="424824" y="3874102"/>
            <a:ext cx="8294360" cy="799446"/>
            <a:chOff x="424812" y="3871258"/>
            <a:chExt cx="8294360" cy="849932"/>
          </a:xfrm>
        </p:grpSpPr>
        <p:sp>
          <p:nvSpPr>
            <p:cNvPr id="13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Feature 4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4294967295"/>
          </p:nvPr>
        </p:nvSpPr>
        <p:spPr>
          <a:xfrm>
            <a:off x="3407300" y="3876311"/>
            <a:ext cx="5111699" cy="799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endParaRPr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</a:t>
            </a:r>
            <a:r>
              <a:rPr lang="en" sz="14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Processing </a:t>
            </a:r>
            <a:r>
              <a:rPr lang="en" sz="1400" b="1" dirty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Patient Invoices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280491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 Snippet Here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6" name="Shape 136"/>
          <p:cNvGrpSpPr/>
          <p:nvPr/>
        </p:nvGrpSpPr>
        <p:grpSpPr>
          <a:xfrm>
            <a:off x="311700" y="353029"/>
            <a:ext cx="8294360" cy="799446"/>
            <a:chOff x="424812" y="3871258"/>
            <a:chExt cx="8294360" cy="849932"/>
          </a:xfrm>
        </p:grpSpPr>
        <p:sp>
          <p:nvSpPr>
            <p:cNvPr id="7" name="Shape 137"/>
            <p:cNvSpPr/>
            <p:nvPr/>
          </p:nvSpPr>
          <p:spPr>
            <a:xfrm>
              <a:off x="2927672" y="3871291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3"/>
              <a:r>
                <a:rPr lang="en-US" sz="2400" b="1" dirty="0">
                  <a:latin typeface="Andale Mono" charset="0"/>
                  <a:ea typeface="Andale Mono" charset="0"/>
                  <a:cs typeface="Andale Mono" charset="0"/>
                </a:rPr>
                <a:t> </a:t>
              </a: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         Multithreading</a:t>
              </a:r>
              <a:endParaRPr sz="24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8" name="Shape 138"/>
            <p:cNvSpPr/>
            <p:nvPr/>
          </p:nvSpPr>
          <p:spPr>
            <a:xfrm>
              <a:off x="424812" y="3871258"/>
              <a:ext cx="3055799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lang="en-US" sz="2400" dirty="0" smtClean="0">
                <a:latin typeface="Andale Mono" charset="0"/>
                <a:ea typeface="Andale Mono" charset="0"/>
                <a:cs typeface="Andale Mono" charset="0"/>
              </a:endParaRPr>
            </a:p>
            <a:p>
              <a:pPr lvl="0">
                <a:spcBef>
                  <a:spcPts val="0"/>
                </a:spcBef>
                <a:buNone/>
              </a:pPr>
              <a:r>
                <a:rPr lang="en-US" sz="2400" b="1" dirty="0" smtClean="0">
                  <a:latin typeface="Andale Mono" charset="0"/>
                  <a:ea typeface="Andale Mono" charset="0"/>
                  <a:cs typeface="Andale Mono" charset="0"/>
                </a:rPr>
                <a:t>Special Feature	</a:t>
              </a:r>
              <a:r>
                <a:rPr lang="en-US" sz="3000" b="1" dirty="0" smtClean="0">
                  <a:latin typeface="Andale Mono" charset="0"/>
                  <a:ea typeface="Andale Mono" charset="0"/>
                  <a:cs typeface="Andale Mono" charset="0"/>
                </a:rPr>
                <a:t>	</a:t>
              </a:r>
              <a:endParaRPr sz="30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4294967295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Code: ~4,000 Lines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swald"/>
              <a:buChar char="-"/>
            </a:pPr>
            <a:r>
              <a:rPr lang="en" sz="2000" dirty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 Report: </a:t>
            </a:r>
            <a:r>
              <a:rPr lang="en-US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30</a:t>
            </a:r>
            <a:r>
              <a:rPr lang="en" sz="20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Pages</a:t>
            </a: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93" name="Shape 93" descr="Screen Shot 2017-04-14 at 6.47.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5275"/>
            <a:ext cx="7877150" cy="17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2699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2800" b="1" dirty="0">
                <a:latin typeface="Andale Mono" charset="0"/>
                <a:ea typeface="Andale Mono" charset="0"/>
                <a:cs typeface="Andale Mono" charset="0"/>
              </a:rPr>
              <a:t>Timeline and Metrics</a:t>
            </a:r>
          </a:p>
        </p:txBody>
      </p:sp>
      <p:graphicFrame>
        <p:nvGraphicFramePr>
          <p:cNvPr id="95" name="Shape 95"/>
          <p:cNvGraphicFramePr/>
          <p:nvPr>
            <p:extLst>
              <p:ext uri="{D42A27DB-BD31-4B8C-83A1-F6EECF244321}">
                <p14:modId xmlns:p14="http://schemas.microsoft.com/office/powerpoint/2010/main" val="1408297855"/>
              </p:ext>
            </p:extLst>
          </p:nvPr>
        </p:nvGraphicFramePr>
        <p:xfrm>
          <a:off x="4884087" y="227661"/>
          <a:ext cx="4017700" cy="2692125"/>
        </p:xfrm>
        <a:graphic>
          <a:graphicData uri="http://schemas.openxmlformats.org/drawingml/2006/table">
            <a:tbl>
              <a:tblPr>
                <a:noFill/>
                <a:tableStyleId>{D0AE8800-AC6E-4AFF-8DA1-9A88E9C634E9}</a:tableStyleId>
              </a:tblPr>
              <a:tblGrid>
                <a:gridCol w="1004425"/>
                <a:gridCol w="1004425"/>
                <a:gridCol w="1004425"/>
                <a:gridCol w="1004425"/>
              </a:tblGrid>
              <a:tr h="3680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January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February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March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  <a:latin typeface="Andale Mono" charset="0"/>
                          <a:ea typeface="Andale Mono" charset="0"/>
                          <a:cs typeface="Andale Mono" charset="0"/>
                          <a:sym typeface="Oswald"/>
                        </a:rPr>
                        <a:t>April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dk1"/>
                    </a:solidFill>
                  </a:tcPr>
                </a:tc>
              </a:tr>
              <a:tr h="2324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40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Implementation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l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Shape 96" descr="Timeline background shape"/>
          <p:cNvSpPr/>
          <p:nvPr/>
        </p:nvSpPr>
        <p:spPr>
          <a:xfrm>
            <a:off x="4884100" y="807375"/>
            <a:ext cx="10386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" b="1" dirty="0">
                <a:latin typeface="Andale Mono" charset="0"/>
                <a:ea typeface="Andale Mono" charset="0"/>
                <a:cs typeface="Andale Mono" charset="0"/>
                <a:sym typeface="Oswald"/>
              </a:rPr>
              <a:t>Planning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5922706" y="1533542"/>
            <a:ext cx="2327252" cy="441656"/>
            <a:chOff x="6448869" y="3733723"/>
            <a:chExt cx="2453355" cy="351301"/>
          </a:xfrm>
        </p:grpSpPr>
        <p:sp>
          <p:nvSpPr>
            <p:cNvPr id="98" name="Shape 98"/>
            <p:cNvSpPr/>
            <p:nvPr/>
          </p:nvSpPr>
          <p:spPr>
            <a:xfrm>
              <a:off x="6448869" y="3733723"/>
              <a:ext cx="1768499" cy="3513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200" b="1" dirty="0">
                  <a:latin typeface="Andale Mono" charset="0"/>
                  <a:ea typeface="Andale Mono" charset="0"/>
                  <a:cs typeface="Andale Mono" charset="0"/>
                  <a:sym typeface="Oswald"/>
                </a:rPr>
                <a:t>Implementation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2" name="Shape 102" descr="Timeline background shape"/>
          <p:cNvSpPr/>
          <p:nvPr/>
        </p:nvSpPr>
        <p:spPr>
          <a:xfrm>
            <a:off x="8097175" y="2104250"/>
            <a:ext cx="864300" cy="4575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900" b="1" dirty="0" smtClean="0">
                <a:solidFill>
                  <a:schemeClr val="lt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Finalize</a:t>
            </a:r>
            <a:endParaRPr lang="en" sz="900" b="1" dirty="0">
              <a:solidFill>
                <a:schemeClr val="lt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>
                <a:latin typeface="Andale Mono" charset="0"/>
                <a:ea typeface="Andale Mono" charset="0"/>
                <a:cs typeface="Andale Mono" charset="0"/>
              </a:rPr>
              <a:t>Developmental Tools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Code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Java</a:t>
            </a:r>
            <a:endParaRPr lang="en-US" sz="2000" b="1" dirty="0" smtClean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GUI</a:t>
            </a: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Swing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Database: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SQLite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Repository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:</a:t>
            </a:r>
            <a:r>
              <a:rPr lang="en-US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eGit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lvl="0" indent="-381000" rtl="0">
              <a:spcBef>
                <a:spcPts val="0"/>
              </a:spcBef>
              <a:buClr>
                <a:srgbClr val="434343"/>
              </a:buClr>
              <a:buSzPct val="100000"/>
              <a:buFont typeface="Oswald"/>
              <a:buChar char="-"/>
            </a:pPr>
            <a:r>
              <a:rPr lang="en" sz="2000" b="1" dirty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IDE : </a:t>
            </a:r>
            <a:r>
              <a:rPr lang="en-US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     </a:t>
            </a:r>
            <a:r>
              <a:rPr lang="en" sz="2000" b="1" dirty="0" smtClean="0">
                <a:solidFill>
                  <a:srgbClr val="434343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Eclipse</a:t>
            </a:r>
            <a:endParaRPr lang="en" sz="2000" b="1" dirty="0">
              <a:solidFill>
                <a:srgbClr val="434343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pic>
        <p:nvPicPr>
          <p:cNvPr id="109" name="Shape 109" descr="Git_icon.svg_.png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528525" y="1019703"/>
            <a:ext cx="3519150" cy="2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ndale Mono" charset="0"/>
                <a:ea typeface="Andale Mono" charset="0"/>
                <a:cs typeface="Andale Mono" charset="0"/>
              </a:rPr>
              <a:t>System Model</a:t>
            </a:r>
            <a:endParaRPr lang="en-US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5" name="Shape 115"/>
          <p:cNvSpPr txBox="1">
            <a:spLocks/>
          </p:cNvSpPr>
          <p:nvPr/>
        </p:nvSpPr>
        <p:spPr>
          <a:xfrm>
            <a:off x="431927" y="1768975"/>
            <a:ext cx="3431380" cy="2952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Our Hospital Management System is conducted in a client-server architecture.</a:t>
            </a:r>
            <a:r>
              <a:rPr lang="en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 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user’s inputs and actions within the application interact with the server/database as each event either provides access, creates, updates, or deletes content from the server.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r>
              <a:rPr lang="en-US" sz="1100" dirty="0" smtClean="0">
                <a:solidFill>
                  <a:schemeClr val="dk1"/>
                </a:solidFill>
                <a:latin typeface="Andale Mono" charset="0"/>
                <a:ea typeface="Andale Mono" charset="0"/>
                <a:cs typeface="Andale Mono" charset="0"/>
                <a:sym typeface="Oswald"/>
              </a:rPr>
              <a:t>The application utilizes a Model-View-Controller architectural structure. In this model, the model is continuously updated by actions conducted by the user and displayed soon after to the user.</a:t>
            </a: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-US" sz="2000" dirty="0" smtClean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  <a:p>
            <a:pPr marL="457200" indent="-381000">
              <a:buClr>
                <a:schemeClr val="dk1"/>
              </a:buClr>
              <a:buSzPct val="100000"/>
              <a:buFont typeface="Oswald"/>
              <a:buChar char="-"/>
            </a:pPr>
            <a:endParaRPr lang="en" sz="2000" dirty="0">
              <a:solidFill>
                <a:schemeClr val="dk1"/>
              </a:solidFill>
              <a:latin typeface="Andale Mono" charset="0"/>
              <a:ea typeface="Andale Mono" charset="0"/>
              <a:cs typeface="Andale Mono" charset="0"/>
              <a:sym typeface="Oswald"/>
            </a:endParaRPr>
          </a:p>
        </p:txBody>
      </p:sp>
      <p:grpSp>
        <p:nvGrpSpPr>
          <p:cNvPr id="4" name="Shape 169"/>
          <p:cNvGrpSpPr/>
          <p:nvPr/>
        </p:nvGrpSpPr>
        <p:grpSpPr>
          <a:xfrm>
            <a:off x="431925" y="1304875"/>
            <a:ext cx="3431415" cy="3416400"/>
            <a:chOff x="431925" y="1304875"/>
            <a:chExt cx="2628925" cy="3416400"/>
          </a:xfrm>
        </p:grpSpPr>
        <p:sp>
          <p:nvSpPr>
            <p:cNvPr id="6" name="Shape 17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-US" sz="1200" b="1" dirty="0" smtClean="0">
                  <a:latin typeface="Andale Mono" charset="0"/>
                  <a:ea typeface="Andale Mono" charset="0"/>
                  <a:cs typeface="Andale Mono" charset="0"/>
                </a:rPr>
                <a:t>HMS System Modelling</a:t>
              </a:r>
              <a:endParaRPr sz="1200" b="1" dirty="0">
                <a:latin typeface="Andale Mono" charset="0"/>
                <a:ea typeface="Andale Mono" charset="0"/>
                <a:cs typeface="Andale Mono" charset="0"/>
              </a:endParaRPr>
            </a:p>
          </p:txBody>
        </p:sp>
        <p:sp>
          <p:nvSpPr>
            <p:cNvPr id="7" name="Shape 17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15" y="1408112"/>
            <a:ext cx="50474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331</Words>
  <Application>Microsoft Macintosh PowerPoint</Application>
  <PresentationFormat>On-screen Show (16:9)</PresentationFormat>
  <Paragraphs>90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Andale Mono</vt:lpstr>
      <vt:lpstr>Average</vt:lpstr>
      <vt:lpstr>Oswald</vt:lpstr>
      <vt:lpstr>Ubuntu</vt:lpstr>
      <vt:lpstr>Arial</vt:lpstr>
      <vt:lpstr>slate</vt:lpstr>
      <vt:lpstr>BIGHERO5</vt:lpstr>
      <vt:lpstr>About Us</vt:lpstr>
      <vt:lpstr>             The Team</vt:lpstr>
      <vt:lpstr>Overview</vt:lpstr>
      <vt:lpstr>Main Features</vt:lpstr>
      <vt:lpstr>PowerPoint Presentation</vt:lpstr>
      <vt:lpstr>Timeline and Metrics</vt:lpstr>
      <vt:lpstr>Developmental Tools</vt:lpstr>
      <vt:lpstr>System Model</vt:lpstr>
      <vt:lpstr>Use Cases and Sequence Diagrams</vt:lpstr>
      <vt:lpstr>Use Case</vt:lpstr>
      <vt:lpstr>Sequence Diagram: Login</vt:lpstr>
      <vt:lpstr>Sequence Diagram: New User Registration</vt:lpstr>
      <vt:lpstr>Sequence Diagram: Schedule Appointment</vt:lpstr>
      <vt:lpstr>Sequence Diagram: Patient History</vt:lpstr>
      <vt:lpstr>Sequence Diagram: Doctor Appointment</vt:lpstr>
      <vt:lpstr>Sequence Diagram: Pharmacy</vt:lpstr>
      <vt:lpstr>Sequence Diagram: Pharmacy</vt:lpstr>
      <vt:lpstr>Sequence Diagram: Pharmacy</vt:lpstr>
      <vt:lpstr>Sequence Diagram: Invoice</vt:lpstr>
      <vt:lpstr>Demonstration</vt:lpstr>
      <vt:lpstr>Summary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BIGHERO5</dc:title>
  <cp:lastModifiedBy>Ashwin Nair</cp:lastModifiedBy>
  <cp:revision>29</cp:revision>
  <dcterms:modified xsi:type="dcterms:W3CDTF">2017-04-16T18:34:32Z</dcterms:modified>
</cp:coreProperties>
</file>