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68" r:id="rId2"/>
    <p:sldId id="282" r:id="rId3"/>
    <p:sldId id="267" r:id="rId4"/>
    <p:sldId id="271" r:id="rId5"/>
    <p:sldId id="273" r:id="rId6"/>
    <p:sldId id="272" r:id="rId7"/>
    <p:sldId id="274" r:id="rId8"/>
    <p:sldId id="279"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D7B88-8499-44CB-97C8-14D0C35E3BF9}" v="9" dt="2025-02-19T10:46:48.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goyal" userId="c74323a3718bcc74" providerId="LiveId" clId="{B0CD7B88-8499-44CB-97C8-14D0C35E3BF9}"/>
    <pc:docChg chg="addSld delSld modSld sldOrd">
      <pc:chgData name="gautam goyal" userId="c74323a3718bcc74" providerId="LiveId" clId="{B0CD7B88-8499-44CB-97C8-14D0C35E3BF9}" dt="2025-02-19T12:48:52.400" v="991" actId="2696"/>
      <pc:docMkLst>
        <pc:docMk/>
      </pc:docMkLst>
      <pc:sldChg chg="addSp modSp">
        <pc:chgData name="gautam goyal" userId="c74323a3718bcc74" providerId="LiveId" clId="{B0CD7B88-8499-44CB-97C8-14D0C35E3BF9}" dt="2025-02-18T07:23:52.620" v="129"/>
        <pc:sldMkLst>
          <pc:docMk/>
          <pc:sldMk cId="0" sldId="265"/>
        </pc:sldMkLst>
        <pc:picChg chg="add mod">
          <ac:chgData name="gautam goyal" userId="c74323a3718bcc74" providerId="LiveId" clId="{B0CD7B88-8499-44CB-97C8-14D0C35E3BF9}" dt="2025-02-18T07:23:52.620" v="129"/>
          <ac:picMkLst>
            <pc:docMk/>
            <pc:sldMk cId="0" sldId="265"/>
            <ac:picMk id="2" creationId="{2C1E881D-76AC-61C9-49FE-B648AEB3EAA6}"/>
          </ac:picMkLst>
        </pc:picChg>
      </pc:sldChg>
      <pc:sldChg chg="ord">
        <pc:chgData name="gautam goyal" userId="c74323a3718bcc74" providerId="LiveId" clId="{B0CD7B88-8499-44CB-97C8-14D0C35E3BF9}" dt="2025-02-19T10:46:18.197" v="983"/>
        <pc:sldMkLst>
          <pc:docMk/>
          <pc:sldMk cId="0" sldId="267"/>
        </pc:sldMkLst>
      </pc:sldChg>
      <pc:sldChg chg="modSp mod">
        <pc:chgData name="gautam goyal" userId="c74323a3718bcc74" providerId="LiveId" clId="{B0CD7B88-8499-44CB-97C8-14D0C35E3BF9}" dt="2025-02-18T07:21:12.929" v="17" actId="20577"/>
        <pc:sldMkLst>
          <pc:docMk/>
          <pc:sldMk cId="0" sldId="268"/>
        </pc:sldMkLst>
        <pc:spChg chg="mod">
          <ac:chgData name="gautam goyal" userId="c74323a3718bcc74" providerId="LiveId" clId="{B0CD7B88-8499-44CB-97C8-14D0C35E3BF9}" dt="2025-02-18T07:21:12.929" v="17" actId="20577"/>
          <ac:spMkLst>
            <pc:docMk/>
            <pc:sldMk cId="0" sldId="268"/>
            <ac:spMk id="6" creationId="{39596CC0-0544-9FD2-7AFD-B23ECB7AE8F4}"/>
          </ac:spMkLst>
        </pc:spChg>
      </pc:sldChg>
      <pc:sldChg chg="addSp delSp modSp mod">
        <pc:chgData name="gautam goyal" userId="c74323a3718bcc74" providerId="LiveId" clId="{B0CD7B88-8499-44CB-97C8-14D0C35E3BF9}" dt="2025-02-18T07:34:04.432" v="947" actId="255"/>
        <pc:sldMkLst>
          <pc:docMk/>
          <pc:sldMk cId="0" sldId="272"/>
        </pc:sldMkLst>
        <pc:spChg chg="add del mod">
          <ac:chgData name="gautam goyal" userId="c74323a3718bcc74" providerId="LiveId" clId="{B0CD7B88-8499-44CB-97C8-14D0C35E3BF9}" dt="2025-02-18T07:31:33.947" v="753"/>
          <ac:spMkLst>
            <pc:docMk/>
            <pc:sldMk cId="0" sldId="272"/>
            <ac:spMk id="3" creationId="{088F23D0-BAFD-486F-64EE-9D142C0B5F7F}"/>
          </ac:spMkLst>
        </pc:spChg>
        <pc:spChg chg="mod">
          <ac:chgData name="gautam goyal" userId="c74323a3718bcc74" providerId="LiveId" clId="{B0CD7B88-8499-44CB-97C8-14D0C35E3BF9}" dt="2025-02-18T07:34:04.432" v="947" actId="255"/>
          <ac:spMkLst>
            <pc:docMk/>
            <pc:sldMk cId="0" sldId="272"/>
            <ac:spMk id="4" creationId="{AD2B1E75-F992-4EDA-A852-328F9CE57C3B}"/>
          </ac:spMkLst>
        </pc:spChg>
      </pc:sldChg>
      <pc:sldChg chg="modSp mod">
        <pc:chgData name="gautam goyal" userId="c74323a3718bcc74" providerId="LiveId" clId="{B0CD7B88-8499-44CB-97C8-14D0C35E3BF9}" dt="2025-02-18T07:26:22.389" v="287" actId="20577"/>
        <pc:sldMkLst>
          <pc:docMk/>
          <pc:sldMk cId="0" sldId="273"/>
        </pc:sldMkLst>
        <pc:spChg chg="mod">
          <ac:chgData name="gautam goyal" userId="c74323a3718bcc74" providerId="LiveId" clId="{B0CD7B88-8499-44CB-97C8-14D0C35E3BF9}" dt="2025-02-18T07:25:33.215" v="241" actId="20577"/>
          <ac:spMkLst>
            <pc:docMk/>
            <pc:sldMk cId="0" sldId="273"/>
            <ac:spMk id="31" creationId="{DB91D86F-1967-49A3-A521-C61332E2E696}"/>
          </ac:spMkLst>
        </pc:spChg>
        <pc:spChg chg="mod">
          <ac:chgData name="gautam goyal" userId="c74323a3718bcc74" providerId="LiveId" clId="{B0CD7B88-8499-44CB-97C8-14D0C35E3BF9}" dt="2025-02-18T07:26:22.389" v="287" actId="20577"/>
          <ac:spMkLst>
            <pc:docMk/>
            <pc:sldMk cId="0" sldId="273"/>
            <ac:spMk id="33" creationId="{910C38E7-26E8-4AAF-B593-C5D7CA48D2E9}"/>
          </ac:spMkLst>
        </pc:spChg>
      </pc:sldChg>
      <pc:sldChg chg="modSp mod">
        <pc:chgData name="gautam goyal" userId="c74323a3718bcc74" providerId="LiveId" clId="{B0CD7B88-8499-44CB-97C8-14D0C35E3BF9}" dt="2025-02-18T07:23:13.670" v="128" actId="20577"/>
        <pc:sldMkLst>
          <pc:docMk/>
          <pc:sldMk cId="0" sldId="274"/>
        </pc:sldMkLst>
        <pc:spChg chg="mod">
          <ac:chgData name="gautam goyal" userId="c74323a3718bcc74" providerId="LiveId" clId="{B0CD7B88-8499-44CB-97C8-14D0C35E3BF9}" dt="2025-02-18T07:23:13.670" v="128" actId="20577"/>
          <ac:spMkLst>
            <pc:docMk/>
            <pc:sldMk cId="0" sldId="274"/>
            <ac:spMk id="4" creationId="{B0F20211-18F7-416C-B6A9-9899CFA681B6}"/>
          </ac:spMkLst>
        </pc:spChg>
      </pc:sldChg>
      <pc:sldChg chg="new del">
        <pc:chgData name="gautam goyal" userId="c74323a3718bcc74" providerId="LiveId" clId="{B0CD7B88-8499-44CB-97C8-14D0C35E3BF9}" dt="2025-02-18T07:35:19.058" v="978" actId="47"/>
        <pc:sldMkLst>
          <pc:docMk/>
          <pc:sldMk cId="3582377889" sldId="280"/>
        </pc:sldMkLst>
      </pc:sldChg>
      <pc:sldChg chg="modSp new del mod">
        <pc:chgData name="gautam goyal" userId="c74323a3718bcc74" providerId="LiveId" clId="{B0CD7B88-8499-44CB-97C8-14D0C35E3BF9}" dt="2025-02-19T12:48:52.400" v="991" actId="2696"/>
        <pc:sldMkLst>
          <pc:docMk/>
          <pc:sldMk cId="1008030822" sldId="281"/>
        </pc:sldMkLst>
        <pc:spChg chg="mod">
          <ac:chgData name="gautam goyal" userId="c74323a3718bcc74" providerId="LiveId" clId="{B0CD7B88-8499-44CB-97C8-14D0C35E3BF9}" dt="2025-02-18T07:35:01.966" v="977" actId="20577"/>
          <ac:spMkLst>
            <pc:docMk/>
            <pc:sldMk cId="1008030822" sldId="281"/>
            <ac:spMk id="2" creationId="{BA8CE61E-58B8-3389-9AD9-8F2D96EDBF89}"/>
          </ac:spMkLst>
        </pc:spChg>
      </pc:sldChg>
      <pc:sldChg chg="addSp modSp new mod ord">
        <pc:chgData name="gautam goyal" userId="c74323a3718bcc74" providerId="LiveId" clId="{B0CD7B88-8499-44CB-97C8-14D0C35E3BF9}" dt="2025-02-19T10:47:11.392" v="990" actId="14100"/>
        <pc:sldMkLst>
          <pc:docMk/>
          <pc:sldMk cId="2364355249" sldId="282"/>
        </pc:sldMkLst>
        <pc:picChg chg="add mod">
          <ac:chgData name="gautam goyal" userId="c74323a3718bcc74" providerId="LiveId" clId="{B0CD7B88-8499-44CB-97C8-14D0C35E3BF9}" dt="2025-02-19T10:47:11.392" v="990" actId="14100"/>
          <ac:picMkLst>
            <pc:docMk/>
            <pc:sldMk cId="2364355249" sldId="282"/>
            <ac:picMk id="3" creationId="{DCC933EB-0D97-0F5B-F850-E2F8489128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CE28D-29DD-4F90-AE28-31EDAE4A91EB}" type="datetimeFigureOut">
              <a:rPr lang="en-US" smtClean="0"/>
              <a:t>2/19/2025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BAB6C-B9B9-4663-82EA-9D3EFF2EFA97}" type="slidenum">
              <a:rPr lang="en-US" smtClean="0"/>
              <a:t>‹#›</a:t>
            </a:fld>
            <a:endParaRPr lang="en-US"/>
          </a:p>
        </p:txBody>
      </p:sp>
    </p:spTree>
    <p:extLst>
      <p:ext uri="{BB962C8B-B14F-4D97-AF65-F5344CB8AC3E}">
        <p14:creationId xmlns:p14="http://schemas.microsoft.com/office/powerpoint/2010/main" val="16065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BAB6C-B9B9-4663-82EA-9D3EFF2EFA97}" type="slidenum">
              <a:rPr lang="en-US" smtClean="0"/>
              <a:t>3</a:t>
            </a:fld>
            <a:endParaRPr lang="en-US"/>
          </a:p>
        </p:txBody>
      </p:sp>
    </p:spTree>
    <p:extLst>
      <p:ext uri="{BB962C8B-B14F-4D97-AF65-F5344CB8AC3E}">
        <p14:creationId xmlns:p14="http://schemas.microsoft.com/office/powerpoint/2010/main" val="108025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BAB6C-B9B9-4663-82EA-9D3EFF2EFA97}" type="slidenum">
              <a:rPr lang="en-US" smtClean="0"/>
              <a:t>9</a:t>
            </a:fld>
            <a:endParaRPr lang="en-US"/>
          </a:p>
        </p:txBody>
      </p:sp>
    </p:spTree>
    <p:extLst>
      <p:ext uri="{BB962C8B-B14F-4D97-AF65-F5344CB8AC3E}">
        <p14:creationId xmlns:p14="http://schemas.microsoft.com/office/powerpoint/2010/main" val="143112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2/19/2025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2/19/2025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2/19/2025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2/19/2025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 TargetMode="External"/><Relationship Id="rId7" Type="http://schemas.openxmlformats.org/officeDocument/2006/relationships/image" Target="../media/image4.jpeg"/><Relationship Id="rId2" Type="http://schemas.openxmlformats.org/officeDocument/2006/relationships/hyperlink" Target="https://www.youtube.com/" TargetMode="External"/><Relationship Id="rId1" Type="http://schemas.openxmlformats.org/officeDocument/2006/relationships/slideLayout" Target="../slideLayouts/slideLayout3.xml"/><Relationship Id="rId6" Type="http://schemas.openxmlformats.org/officeDocument/2006/relationships/hyperlink" Target="https://www.w3schools.com/css/" TargetMode="External"/><Relationship Id="rId5" Type="http://schemas.openxmlformats.org/officeDocument/2006/relationships/hyperlink" Target="https://getcssscan.com/css-box-shadow-examples" TargetMode="External"/><Relationship Id="rId4" Type="http://schemas.openxmlformats.org/officeDocument/2006/relationships/hyperlink" Target="https://ionic.io/ionicon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1577509"/>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07704" y="3085217"/>
            <a:ext cx="5112568" cy="2523768"/>
          </a:xfrm>
          <a:prstGeom prst="rect">
            <a:avLst/>
          </a:prstGeom>
          <a:solidFill>
            <a:schemeClr val="accent6">
              <a:lumMod val="60000"/>
              <a:lumOff val="40000"/>
            </a:schemeClr>
          </a:solidFill>
        </p:spPr>
        <p:txBody>
          <a:bodyPr wrap="square" rtlCol="0">
            <a:spAutoFit/>
          </a:bodyPr>
          <a:lstStyle/>
          <a:p>
            <a:r>
              <a:rPr lang="en-US" sz="2000" dirty="0"/>
              <a:t>Team Details: </a:t>
            </a:r>
          </a:p>
          <a:p>
            <a:pPr algn="ctr"/>
            <a:r>
              <a:rPr lang="en-US" sz="2000" dirty="0"/>
              <a:t>GAUTAM GOYAL (2410993022)</a:t>
            </a:r>
          </a:p>
          <a:p>
            <a:pPr algn="ctr"/>
            <a:r>
              <a:rPr lang="en-US" sz="2000" dirty="0"/>
              <a:t>GOUTAM SETHI(2410993029)</a:t>
            </a:r>
          </a:p>
          <a:p>
            <a:pPr algn="ctr"/>
            <a:r>
              <a:rPr lang="en-US" sz="2000" dirty="0"/>
              <a:t>KUNAL ARORA(2410993052)</a:t>
            </a:r>
          </a:p>
          <a:p>
            <a:pPr algn="ctr"/>
            <a:r>
              <a:rPr lang="en-US" sz="2000" dirty="0"/>
              <a:t>ARSHDEEP SOHANPAL(2410993005)</a:t>
            </a:r>
          </a:p>
          <a:p>
            <a:pPr algn="ctr"/>
            <a:endParaRPr lang="en-US" sz="2000" dirty="0"/>
          </a:p>
          <a:p>
            <a:r>
              <a:rPr lang="en-US" sz="2000" dirty="0">
                <a:latin typeface="Times New Roman" pitchFamily="18" charset="0"/>
                <a:cs typeface="Times New Roman" pitchFamily="18" charset="0"/>
              </a:rPr>
              <a:t>Faculty Coordinator: </a:t>
            </a:r>
            <a:r>
              <a:rPr lang="en-US" sz="2000" dirty="0" err="1">
                <a:latin typeface="Times New Roman" pitchFamily="18" charset="0"/>
                <a:cs typeface="Times New Roman" pitchFamily="18" charset="0"/>
              </a:rPr>
              <a:t>Mr.Pavan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Ambulkar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933EB-0D97-0F5B-F850-E2F848912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029400"/>
          </a:xfrm>
          <a:prstGeom prst="rect">
            <a:avLst/>
          </a:prstGeom>
        </p:spPr>
      </p:pic>
    </p:spTree>
    <p:extLst>
      <p:ext uri="{BB962C8B-B14F-4D97-AF65-F5344CB8AC3E}">
        <p14:creationId xmlns:p14="http://schemas.microsoft.com/office/powerpoint/2010/main" val="2364355249"/>
      </p:ext>
    </p:extLst>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74318" y="1124744"/>
            <a:ext cx="8064896" cy="3539430"/>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pic>
        <p:nvPicPr>
          <p:cNvPr id="5" name="Picture 4" descr="A black and white logo&#10;&#10;Description automatically generated">
            <a:extLst>
              <a:ext uri="{FF2B5EF4-FFF2-40B4-BE49-F238E27FC236}">
                <a16:creationId xmlns:a16="http://schemas.microsoft.com/office/drawing/2014/main" id="{139B2F35-96CC-4354-9062-24C3E86EAE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1792" y="5373216"/>
            <a:ext cx="1872208" cy="1296392"/>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7" name="Rectangle 2">
            <a:extLst>
              <a:ext uri="{FF2B5EF4-FFF2-40B4-BE49-F238E27FC236}">
                <a16:creationId xmlns:a16="http://schemas.microsoft.com/office/drawing/2014/main" id="{610D7BE0-14E1-839D-AD23-8354D9FDE9EC}"/>
              </a:ext>
            </a:extLst>
          </p:cNvPr>
          <p:cNvSpPr>
            <a:spLocks noChangeArrowheads="1"/>
          </p:cNvSpPr>
          <p:nvPr/>
        </p:nvSpPr>
        <p:spPr bwMode="auto">
          <a:xfrm rot="10800000" flipV="1">
            <a:off x="553286" y="1223882"/>
            <a:ext cx="803742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Welcome to HOTELIO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hotel booking website was created by using </a:t>
            </a:r>
            <a:r>
              <a:rPr kumimoji="0" lang="en-US" altLang="en-US" sz="2400" b="1" i="0" u="none" strike="noStrike" cap="none" normalizeH="0" baseline="0" dirty="0">
                <a:ln>
                  <a:noFill/>
                </a:ln>
                <a:solidFill>
                  <a:schemeClr val="tx1"/>
                </a:solidFill>
                <a:effectLst/>
                <a:latin typeface="Arial" panose="020B0604020202020204" pitchFamily="34" charset="0"/>
              </a:rPr>
              <a:t>Flask</a:t>
            </a:r>
            <a:r>
              <a:rPr kumimoji="0" lang="en-US" altLang="en-US" sz="2400" b="0" i="0" u="none" strike="noStrike" cap="none" normalizeH="0" baseline="0" dirty="0">
                <a:ln>
                  <a:noFill/>
                </a:ln>
                <a:solidFill>
                  <a:schemeClr val="tx1"/>
                </a:solidFill>
                <a:effectLst/>
                <a:latin typeface="Arial" panose="020B0604020202020204" pitchFamily="34" charset="0"/>
              </a:rPr>
              <a:t>, a powerful Python web framework. Our platform allows users to easily search, compare, and book hotels with a seamless and secure experience. With a user-friendly interface, real-time availability updates, and secure payment options, we ensure a hassle-free booking process. Whether you're planning a vacation or a business trip, our Flask-powered website helps you find the perfect stay in just a few clicks.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descr="A black and white logo&#10;&#10;Description automatically generated">
            <a:extLst>
              <a:ext uri="{FF2B5EF4-FFF2-40B4-BE49-F238E27FC236}">
                <a16:creationId xmlns:a16="http://schemas.microsoft.com/office/drawing/2014/main" id="{2DF8B8A1-29B7-92B4-A7A7-5FCD83731F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5373216"/>
            <a:ext cx="1979712" cy="1296144"/>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51937"/>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Statement</a:t>
            </a:r>
          </a:p>
        </p:txBody>
      </p:sp>
      <p:sp>
        <p:nvSpPr>
          <p:cNvPr id="3" name="Rectangle 2"/>
          <p:cNvSpPr/>
          <p:nvPr/>
        </p:nvSpPr>
        <p:spPr>
          <a:xfrm>
            <a:off x="575048" y="2967335"/>
            <a:ext cx="8136904" cy="461665"/>
          </a:xfrm>
          <a:prstGeom prst="rect">
            <a:avLst/>
          </a:prstGeom>
        </p:spPr>
        <p:txBody>
          <a:bodyPr wrap="square">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31" name="Rectangle 28">
            <a:extLst>
              <a:ext uri="{FF2B5EF4-FFF2-40B4-BE49-F238E27FC236}">
                <a16:creationId xmlns:a16="http://schemas.microsoft.com/office/drawing/2014/main" id="{DB91D86F-1967-49A3-A521-C61332E2E696}"/>
              </a:ext>
            </a:extLst>
          </p:cNvPr>
          <p:cNvSpPr>
            <a:spLocks noChangeArrowheads="1"/>
          </p:cNvSpPr>
          <p:nvPr/>
        </p:nvSpPr>
        <p:spPr bwMode="auto">
          <a:xfrm>
            <a:off x="539552" y="1007437"/>
            <a:ext cx="74168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1: Complicated User Interface of Existing </a:t>
            </a:r>
            <a:r>
              <a:rPr lang="en-US" altLang="en-US" sz="1600" b="1" dirty="0">
                <a:latin typeface="Times New Roman" panose="02020603050405020304" pitchFamily="18" charset="0"/>
                <a:cs typeface="Times New Roman" panose="02020603050405020304" pitchFamily="18" charset="0"/>
              </a:rPr>
              <a:t>Hotel Management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a:t>
            </a:r>
            <a:r>
              <a:rPr lang="en-US" altLang="en-US" sz="1600" dirty="0">
                <a:latin typeface="Times New Roman" panose="02020603050405020304" pitchFamily="18" charset="0"/>
                <a:cs typeface="Times New Roman" panose="02020603050405020304" pitchFamily="18" charset="0"/>
              </a:rPr>
              <a:t>hotel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platforms overwhelm users with excessive features and cluttered interfaces, making the </a:t>
            </a:r>
            <a:r>
              <a:rPr lang="en-US" altLang="en-US" sz="1600" dirty="0">
                <a:latin typeface="Times New Roman" panose="02020603050405020304" pitchFamily="18" charset="0"/>
                <a:cs typeface="Times New Roman" panose="02020603050405020304" pitchFamily="18" charset="0"/>
              </a:rPr>
              <a:t>booking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 more complicated than necessary.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HOTELIO</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clean, minimalist design with intuitive navigation, allowing users to easily browse menus and </a:t>
            </a:r>
            <a:r>
              <a:rPr lang="en-US" altLang="en-US" sz="1600" dirty="0">
                <a:latin typeface="Times New Roman" panose="02020603050405020304" pitchFamily="18" charset="0"/>
                <a:cs typeface="Times New Roman" panose="02020603050405020304" pitchFamily="18" charset="0"/>
              </a:rPr>
              <a:t>book hotels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any confusion. The simple HTML and CSS structure ensures that users can quickly find what they need.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0">
            <a:extLst>
              <a:ext uri="{FF2B5EF4-FFF2-40B4-BE49-F238E27FC236}">
                <a16:creationId xmlns:a16="http://schemas.microsoft.com/office/drawing/2014/main" id="{910C38E7-26E8-4AAF-B593-C5D7CA48D2E9}"/>
              </a:ext>
            </a:extLst>
          </p:cNvPr>
          <p:cNvSpPr>
            <a:spLocks noChangeArrowheads="1"/>
          </p:cNvSpPr>
          <p:nvPr/>
        </p:nvSpPr>
        <p:spPr bwMode="auto">
          <a:xfrm>
            <a:off x="467544" y="3356992"/>
            <a:ext cx="77048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2: Slow Load Times and Unresponsive Designs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Heavy websites with multiple scripts and large files often lead to slow load times, frustrating users, especially on mobile devices.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Hotelio</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built using optimized HTML and CSS and for backend we use flask resulting in fast load times and a fully responsive design. This ensures that users enjoy a seamless experience on both desktop and mobile platforms, improving overall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F011AA1E-72A3-2632-1B6F-FE2E65090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1792" y="5388898"/>
            <a:ext cx="1872208" cy="1296144"/>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79929"/>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Details</a:t>
            </a:r>
          </a:p>
        </p:txBody>
      </p:sp>
      <p:sp>
        <p:nvSpPr>
          <p:cNvPr id="4" name="Rectangle 1">
            <a:extLst>
              <a:ext uri="{FF2B5EF4-FFF2-40B4-BE49-F238E27FC236}">
                <a16:creationId xmlns:a16="http://schemas.microsoft.com/office/drawing/2014/main" id="{AD2B1E75-F992-4EDA-A852-328F9CE57C3B}"/>
              </a:ext>
            </a:extLst>
          </p:cNvPr>
          <p:cNvSpPr>
            <a:spLocks noChangeArrowheads="1"/>
          </p:cNvSpPr>
          <p:nvPr/>
        </p:nvSpPr>
        <p:spPr bwMode="auto">
          <a:xfrm>
            <a:off x="179512" y="879440"/>
            <a:ext cx="8784976" cy="597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gn="just" eaLnBrk="0" fontAlgn="base" hangingPunct="0">
              <a:spcBef>
                <a:spcPct val="0"/>
              </a:spcBef>
              <a:spcAft>
                <a:spcPct val="0"/>
              </a:spcAft>
              <a:buFont typeface="Arial" panose="020B0604020202020204" pitchFamily="34" charset="0"/>
              <a:buChar char="•"/>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(Hypertext Markup Language)</a:t>
            </a:r>
            <a:endPar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is the backbone of the </a:t>
            </a:r>
            <a:r>
              <a:rPr lang="en-US" altLang="en-US" sz="1500" dirty="0" err="1">
                <a:latin typeface="Times New Roman" panose="02020603050405020304" pitchFamily="18" charset="0"/>
                <a:cs typeface="Times New Roman" panose="02020603050405020304" pitchFamily="18" charset="0"/>
              </a:rPr>
              <a:t>hotelio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 used to structure and organize content. It defines elements such as headings, paragraphs, menus, buttons, and forms for user input.</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in </a:t>
            </a: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Hotelio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provides the structural framework for the website, organizing sections such as the homepage, </a:t>
            </a:r>
            <a:r>
              <a:rPr lang="en-US" altLang="en-US" sz="1500" dirty="0">
                <a:latin typeface="Times New Roman" panose="02020603050405020304" pitchFamily="18" charset="0"/>
                <a:cs typeface="Times New Roman" panose="02020603050405020304" pitchFamily="18" charset="0"/>
              </a:rPr>
              <a:t>booking page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lang="en-US" altLang="en-US" sz="1500" dirty="0">
                <a:latin typeface="Times New Roman" panose="02020603050405020304" pitchFamily="18" charset="0"/>
                <a:cs typeface="Times New Roman" panose="02020603050405020304" pitchFamily="18" charset="0"/>
              </a:rPr>
              <a:t>property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listing form. Semantic HTML elements are used to enhance readability and maintainability of the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 (Cascading Style Sheets)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is used for styling and layout, ensuring the website is visually appealing and responsive across different devices.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in </a:t>
            </a:r>
            <a:r>
              <a:rPr lang="en-US" altLang="en-US" sz="1500" b="1" dirty="0" err="1">
                <a:latin typeface="Times New Roman" panose="02020603050405020304" pitchFamily="18" charset="0"/>
                <a:cs typeface="Times New Roman" panose="02020603050405020304" pitchFamily="18" charset="0"/>
              </a:rPr>
              <a:t>Hotelio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is employed to design the layout, manage spacing, and create responsive elements. The use of Flexbox and media queries ensures that the website adapts to different screen sizes, providing an optimal experience on both desktop and mobile devices. Custom CSS is used to create a consistent color scheme and design across the platform.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b="1" u="sng" dirty="0">
                <a:latin typeface="Times New Roman" panose="02020603050405020304" pitchFamily="18" charset="0"/>
                <a:cs typeface="Times New Roman" panose="02020603050405020304" pitchFamily="18" charset="0"/>
              </a:rPr>
              <a:t>Flask:</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Here flask is used to write backend.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in </a:t>
            </a:r>
            <a:r>
              <a:rPr lang="en-US" altLang="en-US" sz="1500" b="1" dirty="0" err="1">
                <a:latin typeface="Times New Roman" panose="02020603050405020304" pitchFamily="18" charset="0"/>
                <a:cs typeface="Times New Roman" panose="02020603050405020304" pitchFamily="18" charset="0"/>
              </a:rPr>
              <a:t>Hotelio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Here all the data is managed using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database and flask.</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(UI) Design</a:t>
            </a:r>
            <a:endParaRPr kumimoji="0" lang="en-US" altLang="en-US" sz="15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Focused on providing a clean and intuitive experience for users.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in CraveKart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website interface is designed with simplicity in mind, reducing clutter and focusing on clear navigation. Easy-to-read fonts, buttons, and menus improve the overall user experience, while reducing the cognitive load on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4" name="Rectangle 1">
            <a:extLst>
              <a:ext uri="{FF2B5EF4-FFF2-40B4-BE49-F238E27FC236}">
                <a16:creationId xmlns:a16="http://schemas.microsoft.com/office/drawing/2014/main" id="{B0F20211-18F7-416C-B6A9-9899CFA681B6}"/>
              </a:ext>
            </a:extLst>
          </p:cNvPr>
          <p:cNvSpPr>
            <a:spLocks noChangeArrowheads="1"/>
          </p:cNvSpPr>
          <p:nvPr/>
        </p:nvSpPr>
        <p:spPr bwMode="auto">
          <a:xfrm>
            <a:off x="107504" y="1546483"/>
            <a:ext cx="90730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Intuitive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easy-to-navigate design for a hassle-free booking experience.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for mobile, tablet, and desktop devices.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Load Times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Lightweight HTML and CSS ensure quick performance.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Cross-Browser Compatibility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smoothly across all major web browsers.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Restful API </a:t>
            </a:r>
            <a:r>
              <a:rPr lang="en-US" altLang="en-US" sz="2000" b="1" dirty="0">
                <a:latin typeface="Times New Roman" panose="02020603050405020304" pitchFamily="18" charset="0"/>
                <a:cs typeface="Times New Roman" panose="02020603050405020304" pitchFamily="18" charset="0"/>
              </a:rPr>
              <a:t>Support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integration with mobile apps and third-party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serives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(soon).</a:t>
            </a:r>
            <a:r>
              <a:rPr lang="en-US" altLang="en-US" sz="2000" dirty="0">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black and white logo&#10;&#10;Description automatically generated">
            <a:extLst>
              <a:ext uri="{FF2B5EF4-FFF2-40B4-BE49-F238E27FC236}">
                <a16:creationId xmlns:a16="http://schemas.microsoft.com/office/drawing/2014/main" id="{9B9F9A0A-9711-5C26-559C-6850807829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1792" y="5388898"/>
            <a:ext cx="1872208" cy="1296144"/>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References/Links used</a:t>
            </a:r>
          </a:p>
        </p:txBody>
      </p:sp>
      <p:sp>
        <p:nvSpPr>
          <p:cNvPr id="3" name="Rectangle 2"/>
          <p:cNvSpPr/>
          <p:nvPr/>
        </p:nvSpPr>
        <p:spPr>
          <a:xfrm>
            <a:off x="395536" y="1196752"/>
            <a:ext cx="8136904" cy="6678751"/>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First of all, we use the Knowledge gain from our faculty </a:t>
            </a:r>
            <a:r>
              <a:rPr lang="en-US" sz="2400" b="1" dirty="0">
                <a:latin typeface="Times New Roman" pitchFamily="18" charset="0"/>
                <a:cs typeface="Times New Roman" pitchFamily="18" charset="0"/>
              </a:rPr>
              <a:t>Mr. Pavan </a:t>
            </a:r>
            <a:r>
              <a:rPr lang="en-US" sz="2400" b="1" dirty="0" err="1">
                <a:latin typeface="Times New Roman" pitchFamily="18" charset="0"/>
                <a:cs typeface="Times New Roman" pitchFamily="18" charset="0"/>
              </a:rPr>
              <a:t>Ambulkar</a:t>
            </a:r>
            <a:endParaRPr lang="en-US" sz="2400" b="1" dirty="0">
              <a:latin typeface="Times New Roman" pitchFamily="18" charset="0"/>
              <a:cs typeface="Times New Roman" pitchFamily="18" charset="0"/>
            </a:endParaRPr>
          </a:p>
          <a:p>
            <a:pPr>
              <a:buFont typeface="Arial" pitchFamily="34" charset="0"/>
              <a:buChar char="•"/>
            </a:pPr>
            <a:endParaRPr lang="en-US" sz="2400" b="1" dirty="0">
              <a:latin typeface="Times New Roman" pitchFamily="18" charset="0"/>
              <a:cs typeface="Times New Roman" pitchFamily="18" charset="0"/>
            </a:endParaRPr>
          </a:p>
          <a:p>
            <a:pPr>
              <a:buFont typeface="Arial" pitchFamily="34" charset="0"/>
              <a:buChar char="•"/>
            </a:pPr>
            <a:endParaRPr lang="en-US" sz="2400" b="1"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Below mentioned links and references used in our project:</a:t>
            </a:r>
          </a:p>
          <a:p>
            <a:pPr>
              <a:buFont typeface="Arial" pitchFamily="34" charset="0"/>
              <a:buChar char="•"/>
            </a:pPr>
            <a:r>
              <a:rPr lang="en-US" sz="2000" dirty="0">
                <a:solidFill>
                  <a:srgbClr val="3333FF"/>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https://www.youtube.com/</a:t>
            </a:r>
            <a:endParaRPr lang="en-US" sz="2000" dirty="0">
              <a:solidFill>
                <a:srgbClr val="3333FF"/>
              </a:solidFill>
              <a:latin typeface="Times New Roman" pitchFamily="18" charset="0"/>
              <a:cs typeface="Times New Roman" pitchFamily="18" charset="0"/>
            </a:endParaRPr>
          </a:p>
          <a:p>
            <a:pPr>
              <a:buFont typeface="Arial" pitchFamily="34" charset="0"/>
              <a:buChar char="•"/>
            </a:pPr>
            <a:r>
              <a:rPr lang="en-US" sz="2000" dirty="0">
                <a:solidFill>
                  <a:srgbClr val="3333FF"/>
                </a:solidFill>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https://www.google.com/</a:t>
            </a:r>
            <a:endParaRPr lang="en-US" sz="2000" dirty="0">
              <a:solidFill>
                <a:srgbClr val="3333FF"/>
              </a:solidFill>
              <a:latin typeface="Times New Roman" pitchFamily="18" charset="0"/>
              <a:cs typeface="Times New Roman" pitchFamily="18" charset="0"/>
            </a:endParaRPr>
          </a:p>
          <a:p>
            <a:pPr>
              <a:buFont typeface="Arial" pitchFamily="34" charset="0"/>
              <a:buChar char="•"/>
            </a:pPr>
            <a:r>
              <a:rPr lang="en-US" sz="2000" dirty="0">
                <a:solidFill>
                  <a:srgbClr val="3333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https://ionic.io/ionicons</a:t>
            </a:r>
            <a:endParaRPr lang="en-US" sz="2000" dirty="0">
              <a:solidFill>
                <a:srgbClr val="3333FF"/>
              </a:solidFill>
              <a:latin typeface="Times New Roman" pitchFamily="18" charset="0"/>
              <a:cs typeface="Times New Roman" pitchFamily="18" charset="0"/>
            </a:endParaRPr>
          </a:p>
          <a:p>
            <a:pPr>
              <a:buFont typeface="Arial" pitchFamily="34" charset="0"/>
              <a:buChar char="•"/>
            </a:pPr>
            <a:r>
              <a:rPr lang="en-US" sz="2000" dirty="0">
                <a:solidFill>
                  <a:srgbClr val="3333FF"/>
                </a:solidFill>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https://getcssscan.com/css-box-shadow-examples</a:t>
            </a:r>
            <a:endParaRPr lang="en-US" sz="2000" dirty="0">
              <a:solidFill>
                <a:srgbClr val="3333FF"/>
              </a:solidFill>
              <a:latin typeface="Times New Roman" pitchFamily="18" charset="0"/>
              <a:cs typeface="Times New Roman" pitchFamily="18" charset="0"/>
            </a:endParaRPr>
          </a:p>
          <a:p>
            <a:pPr>
              <a:buFont typeface="Arial" pitchFamily="34" charset="0"/>
              <a:buChar char="•"/>
            </a:pPr>
            <a:r>
              <a:rPr lang="en-US" sz="2000" dirty="0">
                <a:solidFill>
                  <a:srgbClr val="0000FF"/>
                </a:solidFill>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https://www.w3schools.com/css</a:t>
            </a:r>
            <a:r>
              <a:rPr lang="en-US" sz="2000" dirty="0">
                <a:solidFill>
                  <a:srgbClr val="3333FF"/>
                </a:solidFill>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a:t>
            </a:r>
            <a:endParaRPr lang="en-US" sz="2000" dirty="0">
              <a:solidFill>
                <a:srgbClr val="3333FF"/>
              </a:solidFill>
              <a:latin typeface="Times New Roman" pitchFamily="18" charset="0"/>
              <a:cs typeface="Times New Roman" pitchFamily="18" charset="0"/>
            </a:endParaRPr>
          </a:p>
          <a:p>
            <a:pPr>
              <a:buFont typeface="Arial" pitchFamily="34" charset="0"/>
              <a:buChar char="•"/>
            </a:pPr>
            <a:r>
              <a:rPr lang="en-US" sz="2000" dirty="0">
                <a:solidFill>
                  <a:srgbClr val="3333FF"/>
                </a:solidFill>
                <a:latin typeface="Times New Roman" pitchFamily="18" charset="0"/>
                <a:cs typeface="Times New Roman" pitchFamily="18" charset="0"/>
              </a:rPr>
              <a:t>https://www.booking .com</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pic>
        <p:nvPicPr>
          <p:cNvPr id="5" name="Picture 4" descr="A black and white logo&#10;&#10;Description automatically generated">
            <a:extLst>
              <a:ext uri="{FF2B5EF4-FFF2-40B4-BE49-F238E27FC236}">
                <a16:creationId xmlns:a16="http://schemas.microsoft.com/office/drawing/2014/main" id="{BAEEACAE-0DC6-C381-A9FF-C8C76FDB3A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71792" y="5388898"/>
            <a:ext cx="1872208" cy="1296144"/>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1683B244-E1BF-6ADE-A23D-1FBF174153A3}"/>
              </a:ext>
            </a:extLst>
          </p:cNvPr>
          <p:cNvSpPr txBox="1"/>
          <p:nvPr/>
        </p:nvSpPr>
        <p:spPr>
          <a:xfrm>
            <a:off x="6156176" y="6181167"/>
            <a:ext cx="3240360" cy="584775"/>
          </a:xfrm>
          <a:prstGeom prst="rect">
            <a:avLst/>
          </a:prstGeom>
          <a:noFill/>
        </p:spPr>
        <p:txBody>
          <a:bodyPr wrap="square" rtlCol="0">
            <a:spAutoFit/>
          </a:bodyPr>
          <a:lstStyle/>
          <a:p>
            <a:r>
              <a:rPr lang="en-US" sz="3200" b="1" dirty="0">
                <a:solidFill>
                  <a:schemeClr val="bg1"/>
                </a:solidFill>
              </a:rPr>
              <a:t>-Team HOTELIO</a:t>
            </a:r>
            <a:endParaRPr lang="en-IN" sz="3200" b="1" dirty="0">
              <a:solidFill>
                <a:schemeClr val="bg1"/>
              </a:solidFill>
            </a:endParaRPr>
          </a:p>
        </p:txBody>
      </p:sp>
      <p:pic>
        <p:nvPicPr>
          <p:cNvPr id="6" name="Picture 5" descr="A black text on a white background&#10;&#10;Description automatically generated">
            <a:extLst>
              <a:ext uri="{FF2B5EF4-FFF2-40B4-BE49-F238E27FC236}">
                <a16:creationId xmlns:a16="http://schemas.microsoft.com/office/drawing/2014/main" id="{55A8D0FD-9B87-2699-0242-A3C6A3B89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1"/>
            <a:ext cx="9143999" cy="5832649"/>
          </a:xfrm>
          <a:prstGeom prst="rect">
            <a:avLst/>
          </a:prstGeom>
        </p:spPr>
      </p:pic>
      <p:pic>
        <p:nvPicPr>
          <p:cNvPr id="2" name="Picture 1" descr="A black and white logo&#10;&#10;Description automatically generated">
            <a:extLst>
              <a:ext uri="{FF2B5EF4-FFF2-40B4-BE49-F238E27FC236}">
                <a16:creationId xmlns:a16="http://schemas.microsoft.com/office/drawing/2014/main" id="{2C1E881D-76AC-61C9-49FE-B648AEB3EA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1792" y="5388898"/>
            <a:ext cx="1872208" cy="1296144"/>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TotalTime>
  <Words>725</Words>
  <Application>Microsoft Office PowerPoint</Application>
  <PresentationFormat>On-screen Show (4:3)</PresentationFormat>
  <Paragraphs>76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gautam goyal</cp:lastModifiedBy>
  <cp:revision>41</cp:revision>
  <dcterms:created xsi:type="dcterms:W3CDTF">2022-12-12T14:14:34Z</dcterms:created>
  <dcterms:modified xsi:type="dcterms:W3CDTF">2025-02-19T12:49:01Z</dcterms:modified>
</cp:coreProperties>
</file>