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4" r:id="rId8"/>
    <p:sldId id="268"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C5D7-9061-402E-87BD-AA6E9358EA10}"/>
              </a:ext>
            </a:extLst>
          </p:cNvPr>
          <p:cNvSpPr>
            <a:spLocks noGrp="1"/>
          </p:cNvSpPr>
          <p:nvPr>
            <p:ph type="ctrTitle"/>
          </p:nvPr>
        </p:nvSpPr>
        <p:spPr>
          <a:xfrm>
            <a:off x="3179979" y="5974672"/>
            <a:ext cx="5518066" cy="566264"/>
          </a:xfrm>
        </p:spPr>
        <p:txBody>
          <a:bodyPr>
            <a:normAutofit/>
          </a:bodyPr>
          <a:lstStyle/>
          <a:p>
            <a:r>
              <a:rPr lang="en-IN" sz="2400" dirty="0"/>
              <a:t>Gautami Mehta</a:t>
            </a:r>
          </a:p>
        </p:txBody>
      </p:sp>
      <p:sp>
        <p:nvSpPr>
          <p:cNvPr id="3" name="Subtitle 2">
            <a:extLst>
              <a:ext uri="{FF2B5EF4-FFF2-40B4-BE49-F238E27FC236}">
                <a16:creationId xmlns:a16="http://schemas.microsoft.com/office/drawing/2014/main" id="{0933D892-912B-48D2-B678-32A41F0FA19C}"/>
              </a:ext>
            </a:extLst>
          </p:cNvPr>
          <p:cNvSpPr>
            <a:spLocks noGrp="1"/>
          </p:cNvSpPr>
          <p:nvPr>
            <p:ph type="subTitle" idx="1"/>
          </p:nvPr>
        </p:nvSpPr>
        <p:spPr/>
        <p:txBody>
          <a:bodyPr>
            <a:normAutofit/>
          </a:bodyPr>
          <a:lstStyle/>
          <a:p>
            <a:pPr algn="ctr"/>
            <a:r>
              <a:rPr lang="en-IN" sz="4800" dirty="0"/>
              <a:t>Json Web Token</a:t>
            </a:r>
          </a:p>
        </p:txBody>
      </p:sp>
    </p:spTree>
    <p:extLst>
      <p:ext uri="{BB962C8B-B14F-4D97-AF65-F5344CB8AC3E}">
        <p14:creationId xmlns:p14="http://schemas.microsoft.com/office/powerpoint/2010/main" val="151189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4D178-F8BC-424B-A92C-765239C41EE3}"/>
              </a:ext>
            </a:extLst>
          </p:cNvPr>
          <p:cNvPicPr>
            <a:picLocks noChangeAspect="1"/>
          </p:cNvPicPr>
          <p:nvPr/>
        </p:nvPicPr>
        <p:blipFill>
          <a:blip r:embed="rId2"/>
          <a:stretch>
            <a:fillRect/>
          </a:stretch>
        </p:blipFill>
        <p:spPr>
          <a:xfrm>
            <a:off x="1871662" y="385762"/>
            <a:ext cx="8448675" cy="6086475"/>
          </a:xfrm>
          <a:prstGeom prst="rect">
            <a:avLst/>
          </a:prstGeom>
        </p:spPr>
      </p:pic>
    </p:spTree>
    <p:extLst>
      <p:ext uri="{BB962C8B-B14F-4D97-AF65-F5344CB8AC3E}">
        <p14:creationId xmlns:p14="http://schemas.microsoft.com/office/powerpoint/2010/main" val="239241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3655-3D83-4C4E-A9A3-77456641383C}"/>
              </a:ext>
            </a:extLst>
          </p:cNvPr>
          <p:cNvSpPr>
            <a:spLocks noGrp="1"/>
          </p:cNvSpPr>
          <p:nvPr>
            <p:ph idx="1"/>
          </p:nvPr>
        </p:nvSpPr>
        <p:spPr>
          <a:xfrm>
            <a:off x="1713390" y="905522"/>
            <a:ext cx="8856749" cy="5144422"/>
          </a:xfrm>
        </p:spPr>
        <p:txBody>
          <a:bodyPr>
            <a:normAutofit/>
          </a:bodyPr>
          <a:lstStyle/>
          <a:p>
            <a:pPr marL="0" indent="0" algn="ctr">
              <a:buNone/>
            </a:pPr>
            <a:r>
              <a:rPr lang="en-IN" sz="6600" dirty="0">
                <a:latin typeface="Bahnschrift" panose="020B0502040204020203" pitchFamily="34" charset="0"/>
              </a:rPr>
              <a:t>THANK YOU</a:t>
            </a:r>
          </a:p>
        </p:txBody>
      </p:sp>
    </p:spTree>
    <p:extLst>
      <p:ext uri="{BB962C8B-B14F-4D97-AF65-F5344CB8AC3E}">
        <p14:creationId xmlns:p14="http://schemas.microsoft.com/office/powerpoint/2010/main" val="85496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F4A1-0CAF-444F-8D00-889070E41B14}"/>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895EC23D-F1B4-44C7-866C-AF7087492B73}"/>
              </a:ext>
            </a:extLst>
          </p:cNvPr>
          <p:cNvSpPr>
            <a:spLocks noGrp="1"/>
          </p:cNvSpPr>
          <p:nvPr>
            <p:ph idx="1"/>
          </p:nvPr>
        </p:nvSpPr>
        <p:spPr>
          <a:xfrm>
            <a:off x="3190850" y="1731146"/>
            <a:ext cx="7796540" cy="3053918"/>
          </a:xfrm>
        </p:spPr>
        <p:txBody>
          <a:bodyPr>
            <a:normAutofit/>
          </a:bodyPr>
          <a:lstStyle/>
          <a:p>
            <a:r>
              <a:rPr lang="en-US" i="0" dirty="0">
                <a:effectLst/>
                <a:latin typeface="Bahnschrift" panose="020B0502040204020203" pitchFamily="34" charset="0"/>
              </a:rPr>
              <a:t>JWT, or JSON Web Token, is an open standard used to share security information between two parties </a:t>
            </a:r>
            <a:r>
              <a:rPr lang="en-IN" i="0" dirty="0">
                <a:effectLst/>
                <a:latin typeface="Bahnschrift" panose="020B0502040204020203" pitchFamily="34" charset="0"/>
              </a:rPr>
              <a:t>as a JSON object </a:t>
            </a:r>
            <a:r>
              <a:rPr lang="en-US" i="0" dirty="0">
                <a:effectLst/>
                <a:latin typeface="Bahnschrift" panose="020B0502040204020203" pitchFamily="34" charset="0"/>
              </a:rPr>
              <a:t>— a client and a server.</a:t>
            </a:r>
          </a:p>
          <a:p>
            <a:r>
              <a:rPr lang="en-US" i="0" dirty="0">
                <a:effectLst/>
                <a:latin typeface="Bahnschrift" panose="020B0502040204020203" pitchFamily="34" charset="0"/>
              </a:rPr>
              <a:t> A JWT is often used to secure RESTful APIs because it can be used to authenticate a client that wants to access the APIs.</a:t>
            </a:r>
            <a:endParaRPr lang="en-IN" dirty="0">
              <a:latin typeface="Bahnschrift" panose="020B0502040204020203" pitchFamily="34" charset="0"/>
            </a:endParaRPr>
          </a:p>
        </p:txBody>
      </p:sp>
    </p:spTree>
    <p:extLst>
      <p:ext uri="{BB962C8B-B14F-4D97-AF65-F5344CB8AC3E}">
        <p14:creationId xmlns:p14="http://schemas.microsoft.com/office/powerpoint/2010/main" val="417635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78C6-ECC3-46B9-9688-9800DE764ADE}"/>
              </a:ext>
            </a:extLst>
          </p:cNvPr>
          <p:cNvSpPr>
            <a:spLocks noGrp="1"/>
          </p:cNvSpPr>
          <p:nvPr>
            <p:ph type="title"/>
          </p:nvPr>
        </p:nvSpPr>
        <p:spPr/>
        <p:txBody>
          <a:bodyPr/>
          <a:lstStyle/>
          <a:p>
            <a:pPr algn="ctr"/>
            <a:r>
              <a:rPr lang="en-IN" dirty="0"/>
              <a:t>Why should we use JWT ?</a:t>
            </a:r>
          </a:p>
        </p:txBody>
      </p:sp>
      <p:sp>
        <p:nvSpPr>
          <p:cNvPr id="3" name="Content Placeholder 2">
            <a:extLst>
              <a:ext uri="{FF2B5EF4-FFF2-40B4-BE49-F238E27FC236}">
                <a16:creationId xmlns:a16="http://schemas.microsoft.com/office/drawing/2014/main" id="{BBB3248A-23CD-4C9F-BF0A-975A9247B4A0}"/>
              </a:ext>
            </a:extLst>
          </p:cNvPr>
          <p:cNvSpPr>
            <a:spLocks noGrp="1"/>
          </p:cNvSpPr>
          <p:nvPr>
            <p:ph idx="1"/>
          </p:nvPr>
        </p:nvSpPr>
        <p:spPr/>
        <p:txBody>
          <a:bodyPr/>
          <a:lstStyle/>
          <a:p>
            <a:r>
              <a:rPr lang="en-US" b="1" i="0" dirty="0">
                <a:effectLst/>
                <a:latin typeface="Bahnschrift SemiLight" panose="020B0502040204020203" pitchFamily="34" charset="0"/>
              </a:rPr>
              <a:t>Authorization</a:t>
            </a:r>
            <a:r>
              <a:rPr lang="en-US" b="0" i="0" dirty="0">
                <a:effectLst/>
                <a:latin typeface="Bahnschrift SemiLight" panose="020B0502040204020203" pitchFamily="34" charset="0"/>
              </a:rPr>
              <a:t>: </a:t>
            </a:r>
          </a:p>
          <a:p>
            <a:pPr marL="450850" lvl="1" indent="0">
              <a:buNone/>
            </a:pPr>
            <a:r>
              <a:rPr lang="en-US" b="0" i="0" dirty="0">
                <a:effectLst/>
                <a:latin typeface="Bahnschrift SemiLight" panose="020B0502040204020203" pitchFamily="34" charset="0"/>
              </a:rPr>
              <a:t>This is the most common scenario for using JWT. Once the user is logged in, each subsequent request will include the JWT, allowing the user to access routes, services, and resources that are permitted with that token.</a:t>
            </a:r>
            <a:endParaRPr lang="en-US" dirty="0">
              <a:latin typeface="Bahnschrift SemiLight" panose="020B0502040204020203" pitchFamily="34" charset="0"/>
            </a:endParaRPr>
          </a:p>
          <a:p>
            <a:r>
              <a:rPr lang="en-US" b="1" i="0" dirty="0">
                <a:effectLst/>
                <a:latin typeface="Bahnschrift SemiLight" panose="020B0502040204020203" pitchFamily="34" charset="0"/>
              </a:rPr>
              <a:t>Information Exchange</a:t>
            </a:r>
            <a:r>
              <a:rPr lang="en-US" b="0" i="0" dirty="0">
                <a:effectLst/>
                <a:latin typeface="Bahnschrift SemiLight" panose="020B0502040204020203" pitchFamily="34" charset="0"/>
              </a:rPr>
              <a:t>: </a:t>
            </a:r>
          </a:p>
          <a:p>
            <a:pPr marL="457200" lvl="1" indent="0">
              <a:buNone/>
            </a:pPr>
            <a:r>
              <a:rPr lang="en-US" b="0" i="0" dirty="0">
                <a:effectLst/>
                <a:latin typeface="Bahnschrift SemiLight" panose="020B0502040204020203" pitchFamily="34" charset="0"/>
              </a:rPr>
              <a:t>JSON Web Tokens are a good way of securely transmitting information between parties. </a:t>
            </a:r>
            <a:endParaRPr lang="en-IN" dirty="0">
              <a:latin typeface="Bahnschrift SemiLight" panose="020B0502040204020203" pitchFamily="34" charset="0"/>
            </a:endParaRPr>
          </a:p>
        </p:txBody>
      </p:sp>
    </p:spTree>
    <p:extLst>
      <p:ext uri="{BB962C8B-B14F-4D97-AF65-F5344CB8AC3E}">
        <p14:creationId xmlns:p14="http://schemas.microsoft.com/office/powerpoint/2010/main" val="341184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18A4-7E88-4F62-A4EB-0B291B1309E8}"/>
              </a:ext>
            </a:extLst>
          </p:cNvPr>
          <p:cNvSpPr>
            <a:spLocks noGrp="1"/>
          </p:cNvSpPr>
          <p:nvPr>
            <p:ph type="title"/>
          </p:nvPr>
        </p:nvSpPr>
        <p:spPr/>
        <p:txBody>
          <a:bodyPr>
            <a:normAutofit fontScale="90000"/>
          </a:bodyPr>
          <a:lstStyle/>
          <a:p>
            <a:pPr algn="ctr"/>
            <a:r>
              <a:rPr lang="en-IN" sz="4000" dirty="0">
                <a:latin typeface="Google Sans"/>
              </a:rPr>
              <a:t>S</a:t>
            </a:r>
            <a:r>
              <a:rPr lang="en-IN" sz="4000" b="0" i="0" dirty="0">
                <a:effectLst/>
                <a:latin typeface="Google Sans"/>
              </a:rPr>
              <a:t>tructure of a JSON Web Token</a:t>
            </a:r>
            <a:br>
              <a:rPr lang="en-IN" dirty="0"/>
            </a:br>
            <a:r>
              <a:rPr lang="en-IN" dirty="0"/>
              <a:t>		</a:t>
            </a:r>
          </a:p>
        </p:txBody>
      </p:sp>
      <p:sp>
        <p:nvSpPr>
          <p:cNvPr id="3" name="Content Placeholder 2">
            <a:extLst>
              <a:ext uri="{FF2B5EF4-FFF2-40B4-BE49-F238E27FC236}">
                <a16:creationId xmlns:a16="http://schemas.microsoft.com/office/drawing/2014/main" id="{E3ADE928-28CF-4874-B48F-324A79F23CA0}"/>
              </a:ext>
            </a:extLst>
          </p:cNvPr>
          <p:cNvSpPr>
            <a:spLocks noGrp="1"/>
          </p:cNvSpPr>
          <p:nvPr>
            <p:ph idx="1"/>
          </p:nvPr>
        </p:nvSpPr>
        <p:spPr>
          <a:xfrm>
            <a:off x="2773599" y="1438183"/>
            <a:ext cx="8607574" cy="5015883"/>
          </a:xfrm>
        </p:spPr>
        <p:txBody>
          <a:bodyPr>
            <a:normAutofit/>
          </a:bodyPr>
          <a:lstStyle/>
          <a:p>
            <a:r>
              <a:rPr lang="en-US" b="0" i="0" dirty="0">
                <a:effectLst/>
                <a:latin typeface="Bahnschrift" panose="020B0502040204020203" pitchFamily="34" charset="0"/>
              </a:rPr>
              <a:t>The token is mainly composed of </a:t>
            </a:r>
            <a:r>
              <a:rPr lang="en-US" b="1" i="0" dirty="0">
                <a:effectLst/>
                <a:latin typeface="Bahnschrift" panose="020B0502040204020203" pitchFamily="34" charset="0"/>
              </a:rPr>
              <a:t>header, payload, signature</a:t>
            </a:r>
            <a:r>
              <a:rPr lang="en-US" b="0" i="0" dirty="0">
                <a:effectLst/>
                <a:latin typeface="Bahnschrift" panose="020B0502040204020203" pitchFamily="34" charset="0"/>
              </a:rPr>
              <a:t>. These three parts are separated by dots(.).</a:t>
            </a:r>
          </a:p>
          <a:p>
            <a:r>
              <a:rPr lang="en-US" dirty="0">
                <a:latin typeface="Bahnschrift" panose="020B0502040204020203" pitchFamily="34" charset="0"/>
              </a:rPr>
              <a:t>Header:</a:t>
            </a:r>
          </a:p>
          <a:p>
            <a:pPr marL="450850" lvl="1" indent="0">
              <a:buNone/>
            </a:pPr>
            <a:r>
              <a:rPr lang="en-US" b="0" i="0" dirty="0">
                <a:effectLst/>
                <a:latin typeface="Bahnschrift" panose="020B0502040204020203" pitchFamily="34" charset="0"/>
              </a:rPr>
              <a:t>It can also contain the data about the media/content type of the information we are sending. This information is present as a JSON object. </a:t>
            </a:r>
            <a:endParaRPr lang="en-US" dirty="0">
              <a:latin typeface="Bahnschrift" panose="020B0502040204020203" pitchFamily="34" charset="0"/>
            </a:endParaRPr>
          </a:p>
          <a:p>
            <a:r>
              <a:rPr lang="en-US" b="0" i="0" dirty="0">
                <a:effectLst/>
                <a:latin typeface="Bahnschrift" panose="020B0502040204020203" pitchFamily="34" charset="0"/>
              </a:rPr>
              <a:t>Payload:</a:t>
            </a:r>
          </a:p>
          <a:p>
            <a:pPr marL="457200" lvl="1" indent="0">
              <a:buNone/>
            </a:pPr>
            <a:r>
              <a:rPr lang="en-US" b="0" i="0" dirty="0">
                <a:effectLst/>
                <a:latin typeface="Bahnschrift" panose="020B0502040204020203" pitchFamily="34" charset="0"/>
              </a:rPr>
              <a:t>The payload is the part of the JWT where all the user data is actually added.</a:t>
            </a:r>
          </a:p>
          <a:p>
            <a:r>
              <a:rPr lang="en-US" b="0" i="0" dirty="0">
                <a:effectLst/>
                <a:latin typeface="Bahnschrift" panose="020B0502040204020203" pitchFamily="34" charset="0"/>
              </a:rPr>
              <a:t>Signature: </a:t>
            </a:r>
          </a:p>
          <a:p>
            <a:pPr marL="0" indent="0">
              <a:buNone/>
            </a:pPr>
            <a:r>
              <a:rPr lang="en-US" dirty="0">
                <a:latin typeface="Bahnschrift" panose="020B0502040204020203" pitchFamily="34" charset="0"/>
              </a:rPr>
              <a:t>        </a:t>
            </a:r>
            <a:r>
              <a:rPr lang="en-US" b="0" i="0" dirty="0">
                <a:effectLst/>
                <a:latin typeface="Bahnschrift" panose="020B0502040204020203" pitchFamily="34" charset="0"/>
              </a:rPr>
              <a:t>This is the third part of JWT and used to verify the authenticity. </a:t>
            </a:r>
            <a:endParaRPr lang="en-IN" dirty="0">
              <a:latin typeface="Bahnschrift" panose="020B0502040204020203" pitchFamily="34" charset="0"/>
            </a:endParaRPr>
          </a:p>
        </p:txBody>
      </p:sp>
    </p:spTree>
    <p:extLst>
      <p:ext uri="{BB962C8B-B14F-4D97-AF65-F5344CB8AC3E}">
        <p14:creationId xmlns:p14="http://schemas.microsoft.com/office/powerpoint/2010/main" val="155237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59B30B4-8327-4225-B21E-80FD5669F626}"/>
              </a:ext>
            </a:extLst>
          </p:cNvPr>
          <p:cNvPicPr>
            <a:picLocks noGrp="1" noChangeAspect="1"/>
          </p:cNvPicPr>
          <p:nvPr>
            <p:ph idx="1"/>
          </p:nvPr>
        </p:nvPicPr>
        <p:blipFill>
          <a:blip r:embed="rId2"/>
          <a:stretch>
            <a:fillRect/>
          </a:stretch>
        </p:blipFill>
        <p:spPr>
          <a:xfrm>
            <a:off x="2773363" y="3026226"/>
            <a:ext cx="7867650" cy="2050149"/>
          </a:xfrm>
        </p:spPr>
      </p:pic>
      <p:pic>
        <p:nvPicPr>
          <p:cNvPr id="9" name="Picture 8">
            <a:extLst>
              <a:ext uri="{FF2B5EF4-FFF2-40B4-BE49-F238E27FC236}">
                <a16:creationId xmlns:a16="http://schemas.microsoft.com/office/drawing/2014/main" id="{9F487B91-8D2F-45F4-9A29-19582C8FDF1D}"/>
              </a:ext>
            </a:extLst>
          </p:cNvPr>
          <p:cNvPicPr>
            <a:picLocks noChangeAspect="1"/>
          </p:cNvPicPr>
          <p:nvPr/>
        </p:nvPicPr>
        <p:blipFill>
          <a:blip r:embed="rId3"/>
          <a:stretch>
            <a:fillRect/>
          </a:stretch>
        </p:blipFill>
        <p:spPr>
          <a:xfrm>
            <a:off x="2737644" y="5396761"/>
            <a:ext cx="7831931" cy="628650"/>
          </a:xfrm>
          <a:prstGeom prst="rect">
            <a:avLst/>
          </a:prstGeom>
        </p:spPr>
      </p:pic>
      <p:pic>
        <p:nvPicPr>
          <p:cNvPr id="13" name="Picture 12">
            <a:extLst>
              <a:ext uri="{FF2B5EF4-FFF2-40B4-BE49-F238E27FC236}">
                <a16:creationId xmlns:a16="http://schemas.microsoft.com/office/drawing/2014/main" id="{FEC3FFBC-79F2-4381-ACAB-F83F20B63C95}"/>
              </a:ext>
            </a:extLst>
          </p:cNvPr>
          <p:cNvPicPr>
            <a:picLocks noChangeAspect="1"/>
          </p:cNvPicPr>
          <p:nvPr/>
        </p:nvPicPr>
        <p:blipFill>
          <a:blip r:embed="rId4"/>
          <a:stretch>
            <a:fillRect/>
          </a:stretch>
        </p:blipFill>
        <p:spPr>
          <a:xfrm>
            <a:off x="2737644" y="1258040"/>
            <a:ext cx="7867650" cy="1447800"/>
          </a:xfrm>
          <a:prstGeom prst="rect">
            <a:avLst/>
          </a:prstGeom>
        </p:spPr>
      </p:pic>
    </p:spTree>
    <p:extLst>
      <p:ext uri="{BB962C8B-B14F-4D97-AF65-F5344CB8AC3E}">
        <p14:creationId xmlns:p14="http://schemas.microsoft.com/office/powerpoint/2010/main" val="280793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0964-C3E4-456E-955E-9AA99E1029AF}"/>
              </a:ext>
            </a:extLst>
          </p:cNvPr>
          <p:cNvSpPr>
            <a:spLocks noGrp="1"/>
          </p:cNvSpPr>
          <p:nvPr>
            <p:ph type="title"/>
          </p:nvPr>
        </p:nvSpPr>
        <p:spPr/>
        <p:txBody>
          <a:bodyPr/>
          <a:lstStyle/>
          <a:p>
            <a:pPr algn="ctr"/>
            <a:r>
              <a:rPr lang="en-US" b="1" i="0" dirty="0">
                <a:effectLst/>
                <a:latin typeface="fakt-web"/>
              </a:rPr>
              <a:t>How do JSON Web Tokens work?</a:t>
            </a:r>
            <a:br>
              <a:rPr lang="en-US" b="1" i="0" dirty="0">
                <a:effectLst/>
                <a:latin typeface="fakt-web"/>
              </a:rPr>
            </a:br>
            <a:endParaRPr lang="en-IN" dirty="0"/>
          </a:p>
        </p:txBody>
      </p:sp>
      <p:sp>
        <p:nvSpPr>
          <p:cNvPr id="3" name="Content Placeholder 2">
            <a:extLst>
              <a:ext uri="{FF2B5EF4-FFF2-40B4-BE49-F238E27FC236}">
                <a16:creationId xmlns:a16="http://schemas.microsoft.com/office/drawing/2014/main" id="{73F254EE-087F-4E9A-BE21-60D145A6F59B}"/>
              </a:ext>
            </a:extLst>
          </p:cNvPr>
          <p:cNvSpPr>
            <a:spLocks noGrp="1"/>
          </p:cNvSpPr>
          <p:nvPr>
            <p:ph idx="1"/>
          </p:nvPr>
        </p:nvSpPr>
        <p:spPr>
          <a:xfrm>
            <a:off x="2862375" y="1885285"/>
            <a:ext cx="7796540" cy="3546441"/>
          </a:xfrm>
        </p:spPr>
        <p:txBody>
          <a:bodyPr/>
          <a:lstStyle/>
          <a:p>
            <a:r>
              <a:rPr lang="en-US" b="0" i="0" dirty="0">
                <a:effectLst/>
                <a:latin typeface="fakt-web"/>
              </a:rPr>
              <a:t>In authentication, when the user successfully logs in using their credentials, a JSON Web Token will be returned.</a:t>
            </a:r>
          </a:p>
          <a:p>
            <a:r>
              <a:rPr lang="en-US" b="0" i="0" dirty="0">
                <a:effectLst/>
                <a:latin typeface="fakt-web"/>
              </a:rPr>
              <a:t>Whenever the user wants to access a protected route or resource, the user agent should send the JWT, typically in the </a:t>
            </a:r>
            <a:r>
              <a:rPr lang="en-US" b="1" i="0" dirty="0">
                <a:effectLst/>
                <a:latin typeface="fakt-web"/>
              </a:rPr>
              <a:t>Authorization</a:t>
            </a:r>
            <a:r>
              <a:rPr lang="en-US" b="0" i="0" dirty="0">
                <a:effectLst/>
                <a:latin typeface="fakt-web"/>
              </a:rPr>
              <a:t> header using the </a:t>
            </a:r>
            <a:r>
              <a:rPr lang="en-US" b="1" i="0" dirty="0">
                <a:effectLst/>
                <a:latin typeface="fakt-web"/>
              </a:rPr>
              <a:t>Bearer</a:t>
            </a:r>
            <a:r>
              <a:rPr lang="en-US" b="0" i="0" dirty="0">
                <a:effectLst/>
                <a:latin typeface="fakt-web"/>
              </a:rPr>
              <a:t> schema.</a:t>
            </a:r>
            <a:endParaRPr lang="en-IN" dirty="0"/>
          </a:p>
        </p:txBody>
      </p:sp>
    </p:spTree>
    <p:extLst>
      <p:ext uri="{BB962C8B-B14F-4D97-AF65-F5344CB8AC3E}">
        <p14:creationId xmlns:p14="http://schemas.microsoft.com/office/powerpoint/2010/main" val="208460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D9FC-EF45-40E4-B590-B6DE66D15339}"/>
              </a:ext>
            </a:extLst>
          </p:cNvPr>
          <p:cNvSpPr>
            <a:spLocks noGrp="1"/>
          </p:cNvSpPr>
          <p:nvPr>
            <p:ph type="title"/>
          </p:nvPr>
        </p:nvSpPr>
        <p:spPr>
          <a:xfrm>
            <a:off x="1260630" y="346229"/>
            <a:ext cx="9309510" cy="568171"/>
          </a:xfrm>
        </p:spPr>
        <p:txBody>
          <a:bodyPr>
            <a:normAutofit/>
          </a:bodyPr>
          <a:lstStyle/>
          <a:p>
            <a:pPr algn="ctr"/>
            <a:r>
              <a:rPr lang="en-IN" dirty="0"/>
              <a:t>Code Snippets</a:t>
            </a:r>
          </a:p>
        </p:txBody>
      </p:sp>
      <p:pic>
        <p:nvPicPr>
          <p:cNvPr id="5" name="Content Placeholder 4">
            <a:extLst>
              <a:ext uri="{FF2B5EF4-FFF2-40B4-BE49-F238E27FC236}">
                <a16:creationId xmlns:a16="http://schemas.microsoft.com/office/drawing/2014/main" id="{29A0603C-2190-4A03-ABED-D9BD808E66D7}"/>
              </a:ext>
            </a:extLst>
          </p:cNvPr>
          <p:cNvPicPr>
            <a:picLocks noGrp="1" noChangeAspect="1"/>
          </p:cNvPicPr>
          <p:nvPr>
            <p:ph idx="1"/>
          </p:nvPr>
        </p:nvPicPr>
        <p:blipFill>
          <a:blip r:embed="rId2"/>
          <a:stretch>
            <a:fillRect/>
          </a:stretch>
        </p:blipFill>
        <p:spPr>
          <a:xfrm>
            <a:off x="1168235" y="2244068"/>
            <a:ext cx="5422738" cy="2523239"/>
          </a:xfrm>
        </p:spPr>
      </p:pic>
      <p:pic>
        <p:nvPicPr>
          <p:cNvPr id="7" name="Picture 6">
            <a:extLst>
              <a:ext uri="{FF2B5EF4-FFF2-40B4-BE49-F238E27FC236}">
                <a16:creationId xmlns:a16="http://schemas.microsoft.com/office/drawing/2014/main" id="{9B6CC88B-0FBA-4A39-9FCC-CACB6194F63C}"/>
              </a:ext>
            </a:extLst>
          </p:cNvPr>
          <p:cNvPicPr>
            <a:picLocks noChangeAspect="1"/>
          </p:cNvPicPr>
          <p:nvPr/>
        </p:nvPicPr>
        <p:blipFill>
          <a:blip r:embed="rId3"/>
          <a:stretch>
            <a:fillRect/>
          </a:stretch>
        </p:blipFill>
        <p:spPr>
          <a:xfrm>
            <a:off x="6791417" y="2244067"/>
            <a:ext cx="4307287" cy="2523239"/>
          </a:xfrm>
          <a:prstGeom prst="rect">
            <a:avLst/>
          </a:prstGeom>
        </p:spPr>
      </p:pic>
    </p:spTree>
    <p:extLst>
      <p:ext uri="{BB962C8B-B14F-4D97-AF65-F5344CB8AC3E}">
        <p14:creationId xmlns:p14="http://schemas.microsoft.com/office/powerpoint/2010/main" val="360709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2065D-0A99-4986-BA7B-0468FDC395DB}"/>
              </a:ext>
            </a:extLst>
          </p:cNvPr>
          <p:cNvPicPr>
            <a:picLocks noChangeAspect="1"/>
          </p:cNvPicPr>
          <p:nvPr/>
        </p:nvPicPr>
        <p:blipFill>
          <a:blip r:embed="rId2"/>
          <a:stretch>
            <a:fillRect/>
          </a:stretch>
        </p:blipFill>
        <p:spPr>
          <a:xfrm>
            <a:off x="1082523" y="1534957"/>
            <a:ext cx="4750106" cy="3456512"/>
          </a:xfrm>
          <a:prstGeom prst="rect">
            <a:avLst/>
          </a:prstGeom>
        </p:spPr>
      </p:pic>
      <p:pic>
        <p:nvPicPr>
          <p:cNvPr id="5" name="Picture 4">
            <a:extLst>
              <a:ext uri="{FF2B5EF4-FFF2-40B4-BE49-F238E27FC236}">
                <a16:creationId xmlns:a16="http://schemas.microsoft.com/office/drawing/2014/main" id="{8E1A49EB-8944-421C-8E39-C83ED2A34AAD}"/>
              </a:ext>
            </a:extLst>
          </p:cNvPr>
          <p:cNvPicPr>
            <a:picLocks noChangeAspect="1"/>
          </p:cNvPicPr>
          <p:nvPr/>
        </p:nvPicPr>
        <p:blipFill>
          <a:blip r:embed="rId3"/>
          <a:stretch>
            <a:fillRect/>
          </a:stretch>
        </p:blipFill>
        <p:spPr>
          <a:xfrm>
            <a:off x="5939162" y="1534957"/>
            <a:ext cx="5326602" cy="3456512"/>
          </a:xfrm>
          <a:prstGeom prst="rect">
            <a:avLst/>
          </a:prstGeom>
        </p:spPr>
      </p:pic>
    </p:spTree>
    <p:extLst>
      <p:ext uri="{BB962C8B-B14F-4D97-AF65-F5344CB8AC3E}">
        <p14:creationId xmlns:p14="http://schemas.microsoft.com/office/powerpoint/2010/main" val="213450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666B45-B65E-40DF-8AD1-98854B0C1B5C}"/>
              </a:ext>
            </a:extLst>
          </p:cNvPr>
          <p:cNvPicPr>
            <a:picLocks noChangeAspect="1"/>
          </p:cNvPicPr>
          <p:nvPr/>
        </p:nvPicPr>
        <p:blipFill>
          <a:blip r:embed="rId2"/>
          <a:stretch>
            <a:fillRect/>
          </a:stretch>
        </p:blipFill>
        <p:spPr>
          <a:xfrm>
            <a:off x="2931943" y="1652587"/>
            <a:ext cx="6115050" cy="3552825"/>
          </a:xfrm>
          <a:prstGeom prst="rect">
            <a:avLst/>
          </a:prstGeom>
        </p:spPr>
      </p:pic>
    </p:spTree>
    <p:extLst>
      <p:ext uri="{BB962C8B-B14F-4D97-AF65-F5344CB8AC3E}">
        <p14:creationId xmlns:p14="http://schemas.microsoft.com/office/powerpoint/2010/main" val="2594486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192</TotalTime>
  <Words>288</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Bahnschrift SemiLight</vt:lpstr>
      <vt:lpstr>fakt-web</vt:lpstr>
      <vt:lpstr>Google Sans</vt:lpstr>
      <vt:lpstr>MS Shell Dlg 2</vt:lpstr>
      <vt:lpstr>Wingdings</vt:lpstr>
      <vt:lpstr>Wingdings 3</vt:lpstr>
      <vt:lpstr>Madison</vt:lpstr>
      <vt:lpstr>Gautami Mehta</vt:lpstr>
      <vt:lpstr>INTRODUCTION</vt:lpstr>
      <vt:lpstr>Why should we use JWT ?</vt:lpstr>
      <vt:lpstr>Structure of a JSON Web Token   </vt:lpstr>
      <vt:lpstr>PowerPoint Presentation</vt:lpstr>
      <vt:lpstr>How do JSON Web Tokens work? </vt:lpstr>
      <vt:lpstr>Code Snippets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Gautami Mehta</dc:title>
  <dc:creator>Gautami Mehta[BAJAJF-B1]</dc:creator>
  <cp:lastModifiedBy>Gautami Mehta[BAJAJF-B1]</cp:lastModifiedBy>
  <cp:revision>3</cp:revision>
  <dcterms:created xsi:type="dcterms:W3CDTF">2022-02-01T07:39:18Z</dcterms:created>
  <dcterms:modified xsi:type="dcterms:W3CDTF">2022-02-02T06:16:06Z</dcterms:modified>
</cp:coreProperties>
</file>