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8" r:id="rId2"/>
    <p:sldId id="259" r:id="rId3"/>
    <p:sldId id="260" r:id="rId4"/>
    <p:sldId id="261" r:id="rId5"/>
    <p:sldId id="262" r:id="rId6"/>
    <p:sldId id="263" r:id="rId7"/>
    <p:sldId id="264" r:id="rId8"/>
    <p:sldId id="265" r:id="rId9"/>
    <p:sldId id="266" r:id="rId10"/>
    <p:sldId id="267" r:id="rId11"/>
    <p:sldId id="268" r:id="rId12"/>
    <p:sldId id="272"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4B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CAD627-427C-4EC9-AA75-764DE55EB42F}"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65658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AD627-427C-4EC9-AA75-764DE55EB42F}"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3192652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AD627-427C-4EC9-AA75-764DE55EB42F}"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76805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AD627-427C-4EC9-AA75-764DE55EB42F}"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1091851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AD627-427C-4EC9-AA75-764DE55EB42F}"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6218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AD627-427C-4EC9-AA75-764DE55EB42F}"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4043350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AD627-427C-4EC9-AA75-764DE55EB42F}"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1709959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AD627-427C-4EC9-AA75-764DE55EB42F}"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285706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AD627-427C-4EC9-AA75-764DE55EB42F}"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126531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AD627-427C-4EC9-AA75-764DE55EB42F}"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32365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CAD627-427C-4EC9-AA75-764DE55EB42F}"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2242869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CAD627-427C-4EC9-AA75-764DE55EB42F}" type="datetimeFigureOut">
              <a:rPr lang="en-IN" smtClean="0"/>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32183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CAD627-427C-4EC9-AA75-764DE55EB42F}"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260135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AD627-427C-4EC9-AA75-764DE55EB42F}" type="datetimeFigureOut">
              <a:rPr lang="en-IN" smtClean="0"/>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65270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CAD627-427C-4EC9-AA75-764DE55EB42F}"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382593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CAD627-427C-4EC9-AA75-764DE55EB42F}"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120927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CAD627-427C-4EC9-AA75-764DE55EB42F}" type="datetimeFigureOut">
              <a:rPr lang="en-IN" smtClean="0"/>
              <a:t>13-10-2022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2FC402-68E7-4714-9EF1-CECEDCFC033E}" type="slidenum">
              <a:rPr lang="en-IN" smtClean="0"/>
              <a:t>‹#›</a:t>
            </a:fld>
            <a:endParaRPr lang="en-IN"/>
          </a:p>
        </p:txBody>
      </p:sp>
    </p:spTree>
    <p:extLst>
      <p:ext uri="{BB962C8B-B14F-4D97-AF65-F5344CB8AC3E}">
        <p14:creationId xmlns:p14="http://schemas.microsoft.com/office/powerpoint/2010/main" val="365092571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E8E1-9CED-61A3-1432-42BE32D19720}"/>
              </a:ext>
            </a:extLst>
          </p:cNvPr>
          <p:cNvSpPr>
            <a:spLocks noGrp="1"/>
          </p:cNvSpPr>
          <p:nvPr>
            <p:ph type="title"/>
          </p:nvPr>
        </p:nvSpPr>
        <p:spPr>
          <a:xfrm>
            <a:off x="395140" y="566705"/>
            <a:ext cx="10515600" cy="5724590"/>
          </a:xfrm>
        </p:spPr>
        <p:txBody>
          <a:bodyPr>
            <a:normAutofit fontScale="90000"/>
          </a:bodyPr>
          <a:lstStyle/>
          <a:p>
            <a:r>
              <a:rPr lang="en-US" sz="8800" b="1" i="1" u="sng" dirty="0">
                <a:solidFill>
                  <a:srgbClr val="264BC2"/>
                </a:solidFill>
                <a:latin typeface="Castellar" panose="020A0402060406010301" pitchFamily="18" charset="0"/>
                <a:cs typeface="Calibri Light" panose="020F0302020204030204" pitchFamily="34" charset="0"/>
              </a:rPr>
              <a:t>Smart Car Parking System</a:t>
            </a:r>
            <a:br>
              <a:rPr lang="en-US" sz="8800" b="1" i="1" u="sng" dirty="0">
                <a:solidFill>
                  <a:srgbClr val="264BC2"/>
                </a:solidFill>
                <a:latin typeface="Castellar" panose="020A0402060406010301" pitchFamily="18" charset="0"/>
                <a:cs typeface="Calibri Light" panose="020F0302020204030204" pitchFamily="34" charset="0"/>
              </a:rPr>
            </a:br>
            <a:r>
              <a:rPr lang="en-US" sz="8800" b="1" i="1" u="sng" dirty="0">
                <a:solidFill>
                  <a:srgbClr val="264BC2"/>
                </a:solidFill>
                <a:latin typeface="Castellar" panose="020A0402060406010301" pitchFamily="18" charset="0"/>
                <a:cs typeface="Calibri Light" panose="020F0302020204030204" pitchFamily="34" charset="0"/>
              </a:rPr>
              <a:t>Using  IOT</a:t>
            </a:r>
            <a:br>
              <a:rPr lang="en-US" sz="8800" b="1" i="1" u="sng" dirty="0">
                <a:solidFill>
                  <a:srgbClr val="264BC2"/>
                </a:solidFill>
                <a:latin typeface="Castellar" panose="020A0402060406010301" pitchFamily="18" charset="0"/>
                <a:cs typeface="Calibri Light" panose="020F0302020204030204" pitchFamily="34" charset="0"/>
              </a:rPr>
            </a:br>
            <a:r>
              <a:rPr lang="en-US" sz="8800" dirty="0">
                <a:solidFill>
                  <a:srgbClr val="264BC2"/>
                </a:solidFill>
                <a:latin typeface="Castellar" panose="020A0402060406010301" pitchFamily="18" charset="0"/>
                <a:cs typeface="Calibri Light" panose="020F0302020204030204" pitchFamily="34" charset="0"/>
              </a:rPr>
              <a:t>   </a:t>
            </a:r>
            <a:r>
              <a:rPr lang="en-US" sz="8800" u="sng" dirty="0">
                <a:solidFill>
                  <a:srgbClr val="264BC2"/>
                </a:solidFill>
                <a:latin typeface="Castellar" panose="020A0402060406010301" pitchFamily="18" charset="0"/>
                <a:cs typeface="Calibri Light" panose="020F0302020204030204" pitchFamily="34" charset="0"/>
              </a:rPr>
              <a:t>  </a:t>
            </a:r>
            <a:br>
              <a:rPr lang="en-US" sz="8800" u="sng" dirty="0">
                <a:solidFill>
                  <a:srgbClr val="264BC2"/>
                </a:solidFill>
                <a:latin typeface="Castellar" panose="020A0402060406010301" pitchFamily="18" charset="0"/>
                <a:cs typeface="Calibri Light" panose="020F0302020204030204" pitchFamily="34" charset="0"/>
              </a:rPr>
            </a:br>
            <a:br>
              <a:rPr lang="en-US" sz="8800" u="sng" dirty="0">
                <a:solidFill>
                  <a:srgbClr val="264BC2"/>
                </a:solidFill>
                <a:latin typeface="Castellar" panose="020A0402060406010301" pitchFamily="18" charset="0"/>
                <a:cs typeface="Calibri Light" panose="020F0302020204030204" pitchFamily="34" charset="0"/>
              </a:rPr>
            </a:br>
            <a:br>
              <a:rPr lang="en-US" sz="8800" u="sng" dirty="0">
                <a:solidFill>
                  <a:srgbClr val="264BC2"/>
                </a:solidFill>
                <a:latin typeface="Castellar" panose="020A0402060406010301" pitchFamily="18" charset="0"/>
                <a:cs typeface="Calibri Light" panose="020F0302020204030204" pitchFamily="34" charset="0"/>
              </a:rPr>
            </a:br>
            <a:endParaRPr lang="en-IN" sz="8800" u="sng" dirty="0">
              <a:solidFill>
                <a:srgbClr val="264BC2"/>
              </a:solidFill>
              <a:latin typeface="Castellar" panose="020A0402060406010301" pitchFamily="18" charset="0"/>
              <a:cs typeface="Calibri Light" panose="020F0302020204030204" pitchFamily="34" charset="0"/>
            </a:endParaRPr>
          </a:p>
        </p:txBody>
      </p:sp>
      <p:pic>
        <p:nvPicPr>
          <p:cNvPr id="3" name="Picture 2">
            <a:extLst>
              <a:ext uri="{FF2B5EF4-FFF2-40B4-BE49-F238E27FC236}">
                <a16:creationId xmlns:a16="http://schemas.microsoft.com/office/drawing/2014/main" id="{68B57CCE-5F5F-214F-6AFC-C07FBE869B82}"/>
              </a:ext>
            </a:extLst>
          </p:cNvPr>
          <p:cNvPicPr>
            <a:picLocks noChangeAspect="1"/>
          </p:cNvPicPr>
          <p:nvPr/>
        </p:nvPicPr>
        <p:blipFill>
          <a:blip r:embed="rId2"/>
          <a:stretch>
            <a:fillRect/>
          </a:stretch>
        </p:blipFill>
        <p:spPr>
          <a:xfrm>
            <a:off x="691838" y="4490562"/>
            <a:ext cx="2418274" cy="1504885"/>
          </a:xfrm>
          <a:prstGeom prst="rect">
            <a:avLst/>
          </a:prstGeom>
        </p:spPr>
      </p:pic>
      <p:pic>
        <p:nvPicPr>
          <p:cNvPr id="4" name="Picture 3">
            <a:extLst>
              <a:ext uri="{FF2B5EF4-FFF2-40B4-BE49-F238E27FC236}">
                <a16:creationId xmlns:a16="http://schemas.microsoft.com/office/drawing/2014/main" id="{A6EC1C77-8720-64A7-F38F-5AE3CEE5C312}"/>
              </a:ext>
            </a:extLst>
          </p:cNvPr>
          <p:cNvPicPr>
            <a:picLocks noChangeAspect="1"/>
          </p:cNvPicPr>
          <p:nvPr/>
        </p:nvPicPr>
        <p:blipFill>
          <a:blip r:embed="rId3"/>
          <a:stretch>
            <a:fillRect/>
          </a:stretch>
        </p:blipFill>
        <p:spPr>
          <a:xfrm>
            <a:off x="3176194" y="4392841"/>
            <a:ext cx="1602606" cy="1602606"/>
          </a:xfrm>
          <a:prstGeom prst="rect">
            <a:avLst/>
          </a:prstGeom>
        </p:spPr>
      </p:pic>
      <p:sp>
        <p:nvSpPr>
          <p:cNvPr id="5" name="TextBox 4">
            <a:extLst>
              <a:ext uri="{FF2B5EF4-FFF2-40B4-BE49-F238E27FC236}">
                <a16:creationId xmlns:a16="http://schemas.microsoft.com/office/drawing/2014/main" id="{00C9A158-4EBD-82D8-78C9-25FE463D6228}"/>
              </a:ext>
            </a:extLst>
          </p:cNvPr>
          <p:cNvSpPr txBox="1"/>
          <p:nvPr/>
        </p:nvSpPr>
        <p:spPr>
          <a:xfrm>
            <a:off x="7187380" y="4640826"/>
            <a:ext cx="3723359" cy="1477328"/>
          </a:xfrm>
          <a:prstGeom prst="rect">
            <a:avLst/>
          </a:prstGeom>
          <a:noFill/>
        </p:spPr>
        <p:txBody>
          <a:bodyPr wrap="square" rtlCol="0">
            <a:spAutoFit/>
          </a:bodyPr>
          <a:lstStyle/>
          <a:p>
            <a:r>
              <a:rPr lang="en-IN" dirty="0"/>
              <a:t>By :- </a:t>
            </a:r>
          </a:p>
          <a:p>
            <a:r>
              <a:rPr lang="en-IN" dirty="0"/>
              <a:t>SARANSH BHATNAGAR</a:t>
            </a:r>
          </a:p>
          <a:p>
            <a:r>
              <a:rPr lang="en-IN" dirty="0"/>
              <a:t>GAUTAM JAISWAL</a:t>
            </a:r>
          </a:p>
          <a:p>
            <a:r>
              <a:rPr lang="en-IN" dirty="0"/>
              <a:t>RISHABH DHAWAD</a:t>
            </a:r>
          </a:p>
          <a:p>
            <a:r>
              <a:rPr lang="en-IN" dirty="0"/>
              <a:t>OJAS KHATAVKAR</a:t>
            </a:r>
          </a:p>
        </p:txBody>
      </p:sp>
    </p:spTree>
    <p:extLst>
      <p:ext uri="{BB962C8B-B14F-4D97-AF65-F5344CB8AC3E}">
        <p14:creationId xmlns:p14="http://schemas.microsoft.com/office/powerpoint/2010/main" val="314010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5747-9C87-514E-ECDE-66CD38FABB9B}"/>
              </a:ext>
            </a:extLst>
          </p:cNvPr>
          <p:cNvSpPr>
            <a:spLocks noGrp="1"/>
          </p:cNvSpPr>
          <p:nvPr>
            <p:ph type="title"/>
          </p:nvPr>
        </p:nvSpPr>
        <p:spPr/>
        <p:txBody>
          <a:bodyPr>
            <a:normAutofit/>
          </a:bodyPr>
          <a:lstStyle/>
          <a:p>
            <a:r>
              <a:rPr lang="en-US" sz="4000" b="1" u="sng" dirty="0">
                <a:solidFill>
                  <a:schemeClr val="accent5"/>
                </a:solidFill>
              </a:rPr>
              <a:t>Flowchart:-</a:t>
            </a:r>
            <a:endParaRPr lang="en-IN" sz="4000" b="1" u="sng" dirty="0">
              <a:solidFill>
                <a:schemeClr val="accent5"/>
              </a:solidFill>
            </a:endParaRPr>
          </a:p>
        </p:txBody>
      </p:sp>
      <p:pic>
        <p:nvPicPr>
          <p:cNvPr id="7" name="Content Placeholder 6">
            <a:extLst>
              <a:ext uri="{FF2B5EF4-FFF2-40B4-BE49-F238E27FC236}">
                <a16:creationId xmlns:a16="http://schemas.microsoft.com/office/drawing/2014/main" id="{13E7DE0B-921A-A027-50CF-623E94698AFB}"/>
              </a:ext>
            </a:extLst>
          </p:cNvPr>
          <p:cNvPicPr>
            <a:picLocks noGrp="1" noChangeAspect="1"/>
          </p:cNvPicPr>
          <p:nvPr>
            <p:ph idx="1"/>
          </p:nvPr>
        </p:nvPicPr>
        <p:blipFill rotWithShape="1">
          <a:blip r:embed="rId2"/>
          <a:srcRect l="47292" t="-243" r="-5" b="243"/>
          <a:stretch/>
        </p:blipFill>
        <p:spPr>
          <a:xfrm>
            <a:off x="2111603" y="1555423"/>
            <a:ext cx="5203597" cy="5183171"/>
          </a:xfrm>
          <a:prstGeom prst="rect">
            <a:avLst/>
          </a:prstGeom>
        </p:spPr>
      </p:pic>
    </p:spTree>
    <p:extLst>
      <p:ext uri="{BB962C8B-B14F-4D97-AF65-F5344CB8AC3E}">
        <p14:creationId xmlns:p14="http://schemas.microsoft.com/office/powerpoint/2010/main" val="332246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A5A7-2D0B-F48C-6446-88BEA2A532D9}"/>
              </a:ext>
            </a:extLst>
          </p:cNvPr>
          <p:cNvSpPr>
            <a:spLocks noGrp="1"/>
          </p:cNvSpPr>
          <p:nvPr>
            <p:ph type="title"/>
          </p:nvPr>
        </p:nvSpPr>
        <p:spPr/>
        <p:txBody>
          <a:bodyPr>
            <a:normAutofit/>
          </a:bodyPr>
          <a:lstStyle/>
          <a:p>
            <a:r>
              <a:rPr lang="en-US" sz="4000" b="1" u="sng" dirty="0">
                <a:solidFill>
                  <a:schemeClr val="accent5"/>
                </a:solidFill>
              </a:rPr>
              <a:t>Working:-</a:t>
            </a:r>
            <a:endParaRPr lang="en-IN" sz="4000" b="1" u="sng" dirty="0">
              <a:solidFill>
                <a:schemeClr val="accent5"/>
              </a:solidFill>
            </a:endParaRPr>
          </a:p>
        </p:txBody>
      </p:sp>
      <p:sp>
        <p:nvSpPr>
          <p:cNvPr id="3" name="Content Placeholder 2">
            <a:extLst>
              <a:ext uri="{FF2B5EF4-FFF2-40B4-BE49-F238E27FC236}">
                <a16:creationId xmlns:a16="http://schemas.microsoft.com/office/drawing/2014/main" id="{2E0A963B-C611-4A2A-6FED-52892067DDFD}"/>
              </a:ext>
            </a:extLst>
          </p:cNvPr>
          <p:cNvSpPr>
            <a:spLocks noGrp="1"/>
          </p:cNvSpPr>
          <p:nvPr>
            <p:ph idx="1"/>
          </p:nvPr>
        </p:nvSpPr>
        <p:spPr>
          <a:xfrm>
            <a:off x="677334" y="1461155"/>
            <a:ext cx="8596668" cy="4580207"/>
          </a:xfrm>
        </p:spPr>
        <p:txBody>
          <a:bodyPr>
            <a:normAutofit/>
          </a:bodyPr>
          <a:lstStyle/>
          <a:p>
            <a:pPr>
              <a:buFont typeface="+mj-lt"/>
              <a:buAutoNum type="arabicPeriod"/>
            </a:pPr>
            <a:r>
              <a:rPr lang="en-US" dirty="0"/>
              <a:t>When car enters the parking area IR sensor that is present before IN gate will detects the passing vehicle and the gate will be opened automatically.</a:t>
            </a:r>
          </a:p>
          <a:p>
            <a:pPr>
              <a:buFont typeface="+mj-lt"/>
              <a:buAutoNum type="arabicPeriod"/>
            </a:pPr>
            <a:r>
              <a:rPr lang="en-US" dirty="0"/>
              <a:t>The car will enter into the parking area at that time person doesn't know which slot is empty, for this there will be an indication of LED's for every slot when the Green light glows the slot is empty when the red light glows the slot was filled. By this the person easily know which slot is empty.</a:t>
            </a:r>
          </a:p>
          <a:p>
            <a:pPr>
              <a:buFont typeface="+mj-lt"/>
              <a:buAutoNum type="arabicPeriod"/>
            </a:pPr>
            <a:r>
              <a:rPr lang="en-US" dirty="0"/>
              <a:t>The operation of exit side will be same as that of the entrance. When the car is leaving the parking area, the IR sensor that is present before the OUT gate will detect the passing vehicle and the gate will be opened automatically.</a:t>
            </a:r>
          </a:p>
          <a:p>
            <a:pPr>
              <a:buFont typeface="+mj-lt"/>
              <a:buAutoNum type="arabicPeriod"/>
            </a:pPr>
            <a:r>
              <a:rPr lang="en-US" dirty="0"/>
              <a:t>In front of the parking area, there will be an LCD display that is used to show the status of the parking slots, whether the parking is available or not.</a:t>
            </a:r>
          </a:p>
          <a:p>
            <a:pPr>
              <a:buFont typeface="+mj-lt"/>
              <a:buAutoNum type="arabicPeriod"/>
            </a:pPr>
            <a:endParaRPr lang="en-IN" dirty="0"/>
          </a:p>
        </p:txBody>
      </p:sp>
    </p:spTree>
    <p:extLst>
      <p:ext uri="{BB962C8B-B14F-4D97-AF65-F5344CB8AC3E}">
        <p14:creationId xmlns:p14="http://schemas.microsoft.com/office/powerpoint/2010/main" val="3192278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6A6F-0700-00CB-EFA1-07C7B76B2600}"/>
              </a:ext>
            </a:extLst>
          </p:cNvPr>
          <p:cNvSpPr>
            <a:spLocks noGrp="1"/>
          </p:cNvSpPr>
          <p:nvPr>
            <p:ph type="title"/>
          </p:nvPr>
        </p:nvSpPr>
        <p:spPr>
          <a:xfrm>
            <a:off x="421696" y="481781"/>
            <a:ext cx="8596668" cy="1320800"/>
          </a:xfrm>
        </p:spPr>
        <p:txBody>
          <a:bodyPr/>
          <a:lstStyle/>
          <a:p>
            <a:r>
              <a:rPr lang="en-US" b="1" u="sng" dirty="0"/>
              <a:t>Circuit</a:t>
            </a:r>
            <a:r>
              <a:rPr lang="en-US" dirty="0"/>
              <a:t> </a:t>
            </a:r>
            <a:r>
              <a:rPr lang="en-US" b="1" u="sng" dirty="0"/>
              <a:t>Design:-</a:t>
            </a:r>
            <a:br>
              <a:rPr lang="en-US" dirty="0"/>
            </a:br>
            <a:endParaRPr lang="en-IN" dirty="0"/>
          </a:p>
        </p:txBody>
      </p:sp>
      <p:pic>
        <p:nvPicPr>
          <p:cNvPr id="7" name="Content Placeholder 6">
            <a:extLst>
              <a:ext uri="{FF2B5EF4-FFF2-40B4-BE49-F238E27FC236}">
                <a16:creationId xmlns:a16="http://schemas.microsoft.com/office/drawing/2014/main" id="{7D7CC6E6-0990-B62F-3904-5EF5D193A1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057" y="1295348"/>
            <a:ext cx="7837703" cy="5540277"/>
          </a:xfrm>
        </p:spPr>
      </p:pic>
    </p:spTree>
    <p:extLst>
      <p:ext uri="{BB962C8B-B14F-4D97-AF65-F5344CB8AC3E}">
        <p14:creationId xmlns:p14="http://schemas.microsoft.com/office/powerpoint/2010/main" val="175220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B2BC-8D27-EB59-D057-D225E5F3E18B}"/>
              </a:ext>
            </a:extLst>
          </p:cNvPr>
          <p:cNvSpPr>
            <a:spLocks noGrp="1"/>
          </p:cNvSpPr>
          <p:nvPr>
            <p:ph type="title"/>
          </p:nvPr>
        </p:nvSpPr>
        <p:spPr/>
        <p:txBody>
          <a:bodyPr>
            <a:normAutofit/>
          </a:bodyPr>
          <a:lstStyle/>
          <a:p>
            <a:r>
              <a:rPr lang="en-US" b="1" u="sng" dirty="0">
                <a:solidFill>
                  <a:schemeClr val="accent5"/>
                </a:solidFill>
              </a:rPr>
              <a:t>Advantages:-</a:t>
            </a:r>
            <a:endParaRPr lang="en-IN" b="1" u="sng" dirty="0">
              <a:solidFill>
                <a:schemeClr val="accent5"/>
              </a:solidFill>
            </a:endParaRPr>
          </a:p>
        </p:txBody>
      </p:sp>
      <p:sp>
        <p:nvSpPr>
          <p:cNvPr id="3" name="Content Placeholder 2">
            <a:extLst>
              <a:ext uri="{FF2B5EF4-FFF2-40B4-BE49-F238E27FC236}">
                <a16:creationId xmlns:a16="http://schemas.microsoft.com/office/drawing/2014/main" id="{155A2BD2-6FC9-EA90-EDF5-0B63E77622C6}"/>
              </a:ext>
            </a:extLst>
          </p:cNvPr>
          <p:cNvSpPr>
            <a:spLocks noGrp="1"/>
          </p:cNvSpPr>
          <p:nvPr>
            <p:ph idx="1"/>
          </p:nvPr>
        </p:nvSpPr>
        <p:spPr>
          <a:xfrm>
            <a:off x="677334" y="1715679"/>
            <a:ext cx="8596668" cy="4325684"/>
          </a:xfrm>
        </p:spPr>
        <p:txBody>
          <a:bodyPr>
            <a:normAutofit/>
          </a:bodyPr>
          <a:lstStyle/>
          <a:p>
            <a:r>
              <a:rPr lang="en-US" sz="2400" dirty="0"/>
              <a:t>Shorter waiting time at parking place.</a:t>
            </a:r>
          </a:p>
          <a:p>
            <a:r>
              <a:rPr lang="en-US" sz="2400" dirty="0"/>
              <a:t>It saves fuel, money, space and time.</a:t>
            </a:r>
          </a:p>
          <a:p>
            <a:r>
              <a:rPr lang="en-US" sz="2400" dirty="0"/>
              <a:t>Reduced pollution.</a:t>
            </a:r>
          </a:p>
          <a:p>
            <a:r>
              <a:rPr lang="en-US" sz="2400" dirty="0"/>
              <a:t>Reduced traffic.</a:t>
            </a:r>
          </a:p>
          <a:p>
            <a:r>
              <a:rPr lang="en-US" sz="2400" dirty="0"/>
              <a:t>Carbon emission is reduced.</a:t>
            </a:r>
          </a:p>
          <a:p>
            <a:r>
              <a:rPr lang="en-US" sz="2400" dirty="0"/>
              <a:t>Efficiency</a:t>
            </a:r>
            <a:endParaRPr lang="en-IN" sz="2400" dirty="0"/>
          </a:p>
        </p:txBody>
      </p:sp>
    </p:spTree>
    <p:extLst>
      <p:ext uri="{BB962C8B-B14F-4D97-AF65-F5344CB8AC3E}">
        <p14:creationId xmlns:p14="http://schemas.microsoft.com/office/powerpoint/2010/main" val="2768066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1681-F186-D9D9-D4A1-0A9AC40276DD}"/>
              </a:ext>
            </a:extLst>
          </p:cNvPr>
          <p:cNvSpPr>
            <a:spLocks noGrp="1"/>
          </p:cNvSpPr>
          <p:nvPr>
            <p:ph type="title"/>
          </p:nvPr>
        </p:nvSpPr>
        <p:spPr/>
        <p:txBody>
          <a:bodyPr/>
          <a:lstStyle/>
          <a:p>
            <a:r>
              <a:rPr lang="en-US" b="1" u="sng" dirty="0">
                <a:solidFill>
                  <a:schemeClr val="accent5"/>
                </a:solidFill>
              </a:rPr>
              <a:t>Applications</a:t>
            </a:r>
            <a:endParaRPr lang="en-IN" b="1" u="sng" dirty="0">
              <a:solidFill>
                <a:schemeClr val="accent5"/>
              </a:solidFill>
            </a:endParaRPr>
          </a:p>
        </p:txBody>
      </p:sp>
      <p:sp>
        <p:nvSpPr>
          <p:cNvPr id="3" name="Content Placeholder 2">
            <a:extLst>
              <a:ext uri="{FF2B5EF4-FFF2-40B4-BE49-F238E27FC236}">
                <a16:creationId xmlns:a16="http://schemas.microsoft.com/office/drawing/2014/main" id="{BC6C2442-4FD0-C3F7-288E-96D060D6A108}"/>
              </a:ext>
            </a:extLst>
          </p:cNvPr>
          <p:cNvSpPr>
            <a:spLocks noGrp="1"/>
          </p:cNvSpPr>
          <p:nvPr>
            <p:ph idx="1"/>
          </p:nvPr>
        </p:nvSpPr>
        <p:spPr>
          <a:xfrm>
            <a:off x="677334" y="1527143"/>
            <a:ext cx="8596668" cy="4514220"/>
          </a:xfrm>
        </p:spPr>
        <p:txBody>
          <a:bodyPr/>
          <a:lstStyle/>
          <a:p>
            <a:r>
              <a:rPr lang="en-US" sz="2000" dirty="0"/>
              <a:t>At schools</a:t>
            </a:r>
          </a:p>
          <a:p>
            <a:r>
              <a:rPr lang="en-US" sz="2000" dirty="0"/>
              <a:t>At hospital</a:t>
            </a:r>
          </a:p>
          <a:p>
            <a:r>
              <a:rPr lang="en-US" sz="2000" dirty="0"/>
              <a:t>At colleges</a:t>
            </a:r>
          </a:p>
          <a:p>
            <a:r>
              <a:rPr lang="en-US" sz="2000" dirty="0"/>
              <a:t>At gyms</a:t>
            </a:r>
          </a:p>
          <a:p>
            <a:r>
              <a:rPr lang="en-US" sz="2000" dirty="0"/>
              <a:t>At malls</a:t>
            </a:r>
          </a:p>
          <a:p>
            <a:r>
              <a:rPr lang="en-IN" sz="2000" dirty="0"/>
              <a:t>At metro stations</a:t>
            </a:r>
          </a:p>
          <a:p>
            <a:endParaRPr lang="en-IN" dirty="0"/>
          </a:p>
        </p:txBody>
      </p:sp>
      <p:pic>
        <p:nvPicPr>
          <p:cNvPr id="4" name="Picture 3">
            <a:extLst>
              <a:ext uri="{FF2B5EF4-FFF2-40B4-BE49-F238E27FC236}">
                <a16:creationId xmlns:a16="http://schemas.microsoft.com/office/drawing/2014/main" id="{FF2593BD-45D0-A807-7003-72AF6A4BFBD6}"/>
              </a:ext>
            </a:extLst>
          </p:cNvPr>
          <p:cNvPicPr>
            <a:picLocks noChangeAspect="1"/>
          </p:cNvPicPr>
          <p:nvPr/>
        </p:nvPicPr>
        <p:blipFill>
          <a:blip r:embed="rId2"/>
          <a:stretch>
            <a:fillRect/>
          </a:stretch>
        </p:blipFill>
        <p:spPr>
          <a:xfrm>
            <a:off x="3574232" y="2508579"/>
            <a:ext cx="5871425" cy="3287998"/>
          </a:xfrm>
          <a:prstGeom prst="rect">
            <a:avLst/>
          </a:prstGeom>
        </p:spPr>
      </p:pic>
    </p:spTree>
    <p:extLst>
      <p:ext uri="{BB962C8B-B14F-4D97-AF65-F5344CB8AC3E}">
        <p14:creationId xmlns:p14="http://schemas.microsoft.com/office/powerpoint/2010/main" val="1758041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74D4-7DB1-8492-203A-9FF80D316BE6}"/>
              </a:ext>
            </a:extLst>
          </p:cNvPr>
          <p:cNvSpPr>
            <a:spLocks noGrp="1"/>
          </p:cNvSpPr>
          <p:nvPr>
            <p:ph type="title"/>
          </p:nvPr>
        </p:nvSpPr>
        <p:spPr/>
        <p:txBody>
          <a:bodyPr>
            <a:normAutofit/>
          </a:bodyPr>
          <a:lstStyle/>
          <a:p>
            <a:r>
              <a:rPr lang="en-US" b="1" u="sng" dirty="0">
                <a:solidFill>
                  <a:schemeClr val="accent5"/>
                </a:solidFill>
              </a:rPr>
              <a:t>Conclusion:-</a:t>
            </a:r>
            <a:endParaRPr lang="en-IN" b="1" u="sng" dirty="0">
              <a:solidFill>
                <a:schemeClr val="accent5"/>
              </a:solidFill>
            </a:endParaRPr>
          </a:p>
        </p:txBody>
      </p:sp>
      <p:sp>
        <p:nvSpPr>
          <p:cNvPr id="3" name="Content Placeholder 2">
            <a:extLst>
              <a:ext uri="{FF2B5EF4-FFF2-40B4-BE49-F238E27FC236}">
                <a16:creationId xmlns:a16="http://schemas.microsoft.com/office/drawing/2014/main" id="{1114F4D7-DE51-5D7B-2F91-6683725F0285}"/>
              </a:ext>
            </a:extLst>
          </p:cNvPr>
          <p:cNvSpPr>
            <a:spLocks noGrp="1"/>
          </p:cNvSpPr>
          <p:nvPr>
            <p:ph idx="1"/>
          </p:nvPr>
        </p:nvSpPr>
        <p:spPr>
          <a:xfrm>
            <a:off x="677334" y="1442301"/>
            <a:ext cx="8596668" cy="4599061"/>
          </a:xfrm>
        </p:spPr>
        <p:txBody>
          <a:bodyPr>
            <a:normAutofit/>
          </a:bodyPr>
          <a:lstStyle/>
          <a:p>
            <a:r>
              <a:rPr lang="en-US" sz="2400" dirty="0"/>
              <a:t>This project focuses on implementation of car parking place detection using Internet of Things.</a:t>
            </a:r>
          </a:p>
          <a:p>
            <a:r>
              <a:rPr lang="en-US" sz="2400" dirty="0"/>
              <a:t>The system benefits of smart parking go well beyond avoiding time wasting.</a:t>
            </a:r>
          </a:p>
          <a:p>
            <a:r>
              <a:rPr lang="en-US" sz="2400" dirty="0"/>
              <a:t>Developing a smart parking solutions with in a city solves the pollution problem.</a:t>
            </a:r>
            <a:endParaRPr lang="en-IN" sz="2400" dirty="0"/>
          </a:p>
        </p:txBody>
      </p:sp>
    </p:spTree>
    <p:extLst>
      <p:ext uri="{BB962C8B-B14F-4D97-AF65-F5344CB8AC3E}">
        <p14:creationId xmlns:p14="http://schemas.microsoft.com/office/powerpoint/2010/main" val="234358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E8B9-C5BE-11A1-1B98-150E42543D70}"/>
              </a:ext>
            </a:extLst>
          </p:cNvPr>
          <p:cNvSpPr>
            <a:spLocks noGrp="1"/>
          </p:cNvSpPr>
          <p:nvPr>
            <p:ph type="title"/>
          </p:nvPr>
        </p:nvSpPr>
        <p:spPr>
          <a:xfrm>
            <a:off x="677334" y="609600"/>
            <a:ext cx="8596668" cy="6248400"/>
          </a:xfrm>
        </p:spPr>
        <p:txBody>
          <a:bodyPr>
            <a:normAutofit/>
          </a:bodyPr>
          <a:lstStyle/>
          <a:p>
            <a:r>
              <a:rPr lang="en-US" b="1" u="sng" dirty="0">
                <a:solidFill>
                  <a:schemeClr val="accent5"/>
                </a:solidFill>
                <a:latin typeface="Algerian" panose="04020705040A02060702" pitchFamily="82" charset="0"/>
              </a:rPr>
              <a:t>Contents</a:t>
            </a:r>
            <a:br>
              <a:rPr lang="en-US" dirty="0"/>
            </a:br>
            <a:br>
              <a:rPr lang="en-US" dirty="0"/>
            </a:br>
            <a:r>
              <a:rPr lang="en-US" sz="2700" dirty="0">
                <a:solidFill>
                  <a:schemeClr val="tx1"/>
                </a:solidFill>
              </a:rPr>
              <a:t>➤</a:t>
            </a:r>
            <a:r>
              <a:rPr lang="en-US" sz="2200" dirty="0">
                <a:solidFill>
                  <a:schemeClr val="tx1"/>
                </a:solidFill>
              </a:rPr>
              <a:t>Objective</a:t>
            </a:r>
            <a:br>
              <a:rPr lang="en-US" dirty="0"/>
            </a:br>
            <a:r>
              <a:rPr lang="en-US" sz="2700" dirty="0">
                <a:solidFill>
                  <a:schemeClr val="tx1"/>
                </a:solidFill>
              </a:rPr>
              <a:t>➤</a:t>
            </a:r>
            <a:r>
              <a:rPr lang="en-US" sz="2200" dirty="0">
                <a:solidFill>
                  <a:schemeClr val="tx1"/>
                </a:solidFill>
              </a:rPr>
              <a:t>Introduction</a:t>
            </a:r>
            <a:br>
              <a:rPr lang="en-US" sz="2200" dirty="0">
                <a:solidFill>
                  <a:schemeClr val="tx1"/>
                </a:solidFill>
              </a:rPr>
            </a:br>
            <a:r>
              <a:rPr lang="en-US" sz="2200" dirty="0">
                <a:solidFill>
                  <a:schemeClr val="tx1"/>
                </a:solidFill>
              </a:rPr>
              <a:t>➤ Existing System</a:t>
            </a:r>
            <a:br>
              <a:rPr lang="en-US" sz="2200" dirty="0">
                <a:solidFill>
                  <a:schemeClr val="tx1"/>
                </a:solidFill>
              </a:rPr>
            </a:br>
            <a:r>
              <a:rPr lang="en-US" sz="2200" dirty="0">
                <a:solidFill>
                  <a:schemeClr val="tx1"/>
                </a:solidFill>
              </a:rPr>
              <a:t>➤ Proposed system</a:t>
            </a:r>
            <a:br>
              <a:rPr lang="en-US" sz="2200" dirty="0">
                <a:solidFill>
                  <a:schemeClr val="tx1"/>
                </a:solidFill>
              </a:rPr>
            </a:br>
            <a:r>
              <a:rPr lang="en-US" sz="2200" dirty="0">
                <a:solidFill>
                  <a:schemeClr val="tx1"/>
                </a:solidFill>
              </a:rPr>
              <a:t>➤ Block Diagram</a:t>
            </a:r>
            <a:br>
              <a:rPr lang="en-US" sz="2200" dirty="0">
                <a:solidFill>
                  <a:schemeClr val="tx1"/>
                </a:solidFill>
              </a:rPr>
            </a:br>
            <a:r>
              <a:rPr lang="en-US" sz="2200" dirty="0">
                <a:solidFill>
                  <a:schemeClr val="tx1"/>
                </a:solidFill>
              </a:rPr>
              <a:t>➤ Component Description</a:t>
            </a:r>
            <a:br>
              <a:rPr lang="en-US" sz="2200" dirty="0">
                <a:solidFill>
                  <a:schemeClr val="tx1"/>
                </a:solidFill>
              </a:rPr>
            </a:br>
            <a:r>
              <a:rPr lang="en-US" sz="2200" dirty="0">
                <a:solidFill>
                  <a:schemeClr val="tx1"/>
                </a:solidFill>
              </a:rPr>
              <a:t>➤ Project planning</a:t>
            </a:r>
            <a:br>
              <a:rPr lang="en-US" sz="2200" dirty="0">
                <a:solidFill>
                  <a:schemeClr val="tx1"/>
                </a:solidFill>
              </a:rPr>
            </a:br>
            <a:r>
              <a:rPr lang="en-US" sz="2200" dirty="0">
                <a:solidFill>
                  <a:schemeClr val="tx1"/>
                </a:solidFill>
              </a:rPr>
              <a:t>➤ Flowchart</a:t>
            </a:r>
            <a:br>
              <a:rPr lang="en-US" sz="2200" dirty="0">
                <a:solidFill>
                  <a:schemeClr val="tx1"/>
                </a:solidFill>
              </a:rPr>
            </a:br>
            <a:r>
              <a:rPr lang="en-US" sz="2200" dirty="0">
                <a:solidFill>
                  <a:schemeClr val="tx1"/>
                </a:solidFill>
              </a:rPr>
              <a:t>➤ Advantages</a:t>
            </a:r>
            <a:br>
              <a:rPr lang="en-US" sz="2200" dirty="0">
                <a:solidFill>
                  <a:schemeClr val="tx1"/>
                </a:solidFill>
              </a:rPr>
            </a:br>
            <a:r>
              <a:rPr lang="en-US" sz="2200" dirty="0">
                <a:solidFill>
                  <a:schemeClr val="tx1"/>
                </a:solidFill>
              </a:rPr>
              <a:t>➤ Applications</a:t>
            </a:r>
            <a:br>
              <a:rPr lang="en-US" sz="2200" dirty="0">
                <a:solidFill>
                  <a:schemeClr val="tx1"/>
                </a:solidFill>
              </a:rPr>
            </a:br>
            <a:r>
              <a:rPr lang="en-US" sz="2200" dirty="0">
                <a:solidFill>
                  <a:schemeClr val="tx1"/>
                </a:solidFill>
              </a:rPr>
              <a:t>➤ Conclusion</a:t>
            </a:r>
            <a:br>
              <a:rPr lang="en-US" sz="2200" dirty="0">
                <a:solidFill>
                  <a:schemeClr val="tx1"/>
                </a:solidFill>
              </a:rPr>
            </a:br>
            <a:endParaRPr lang="en-IN" sz="2700" dirty="0">
              <a:solidFill>
                <a:schemeClr val="tx1"/>
              </a:solidFill>
            </a:endParaRPr>
          </a:p>
        </p:txBody>
      </p:sp>
    </p:spTree>
    <p:extLst>
      <p:ext uri="{BB962C8B-B14F-4D97-AF65-F5344CB8AC3E}">
        <p14:creationId xmlns:p14="http://schemas.microsoft.com/office/powerpoint/2010/main" val="53269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E8787-81CA-F545-65E9-6FE85C525DB5}"/>
              </a:ext>
            </a:extLst>
          </p:cNvPr>
          <p:cNvSpPr>
            <a:spLocks noGrp="1"/>
          </p:cNvSpPr>
          <p:nvPr>
            <p:ph type="title"/>
          </p:nvPr>
        </p:nvSpPr>
        <p:spPr/>
        <p:txBody>
          <a:bodyPr/>
          <a:lstStyle/>
          <a:p>
            <a:r>
              <a:rPr lang="en-US" b="1" u="sng" dirty="0">
                <a:solidFill>
                  <a:schemeClr val="accent5"/>
                </a:solidFill>
              </a:rPr>
              <a:t>Objective</a:t>
            </a:r>
            <a:r>
              <a:rPr lang="en-US" dirty="0">
                <a:solidFill>
                  <a:schemeClr val="accent5"/>
                </a:solidFill>
              </a:rPr>
              <a:t>:-</a:t>
            </a:r>
            <a:endParaRPr lang="en-IN" dirty="0">
              <a:solidFill>
                <a:schemeClr val="accent5"/>
              </a:solidFill>
            </a:endParaRPr>
          </a:p>
        </p:txBody>
      </p:sp>
      <p:sp>
        <p:nvSpPr>
          <p:cNvPr id="3" name="Content Placeholder 2">
            <a:extLst>
              <a:ext uri="{FF2B5EF4-FFF2-40B4-BE49-F238E27FC236}">
                <a16:creationId xmlns:a16="http://schemas.microsoft.com/office/drawing/2014/main" id="{A82CC0F9-18CE-56DC-17B7-B83B154AD8AA}"/>
              </a:ext>
            </a:extLst>
          </p:cNvPr>
          <p:cNvSpPr>
            <a:spLocks noGrp="1"/>
          </p:cNvSpPr>
          <p:nvPr>
            <p:ph idx="1"/>
          </p:nvPr>
        </p:nvSpPr>
        <p:spPr>
          <a:xfrm>
            <a:off x="677334" y="1348033"/>
            <a:ext cx="8596668" cy="4693329"/>
          </a:xfrm>
        </p:spPr>
        <p:txBody>
          <a:bodyPr/>
          <a:lstStyle/>
          <a:p>
            <a:r>
              <a:rPr lang="en-US" sz="2000" dirty="0"/>
              <a:t>The main aim of this project is reduces the risk of finding the parking slots in any parking area.</a:t>
            </a:r>
          </a:p>
          <a:p>
            <a:r>
              <a:rPr lang="en-US" sz="2000" dirty="0"/>
              <a:t>It eliminates the unnecessary travelling of vehicles across the filled parking slots in a city</a:t>
            </a:r>
          </a:p>
          <a:p>
            <a:r>
              <a:rPr lang="en-US" sz="2000" dirty="0"/>
              <a:t>To reduce the time taken and the hassle factor of locating an available parking space.</a:t>
            </a:r>
          </a:p>
          <a:p>
            <a:endParaRPr lang="en-US" dirty="0"/>
          </a:p>
        </p:txBody>
      </p:sp>
      <p:pic>
        <p:nvPicPr>
          <p:cNvPr id="4" name="Picture 3">
            <a:extLst>
              <a:ext uri="{FF2B5EF4-FFF2-40B4-BE49-F238E27FC236}">
                <a16:creationId xmlns:a16="http://schemas.microsoft.com/office/drawing/2014/main" id="{1E290F56-D365-50E1-899F-881B75996C25}"/>
              </a:ext>
            </a:extLst>
          </p:cNvPr>
          <p:cNvPicPr>
            <a:picLocks noChangeAspect="1"/>
          </p:cNvPicPr>
          <p:nvPr/>
        </p:nvPicPr>
        <p:blipFill>
          <a:blip r:embed="rId2"/>
          <a:stretch>
            <a:fillRect/>
          </a:stretch>
        </p:blipFill>
        <p:spPr>
          <a:xfrm>
            <a:off x="2021655" y="3685880"/>
            <a:ext cx="5368959" cy="2281288"/>
          </a:xfrm>
          <a:prstGeom prst="rect">
            <a:avLst/>
          </a:prstGeom>
        </p:spPr>
      </p:pic>
    </p:spTree>
    <p:extLst>
      <p:ext uri="{BB962C8B-B14F-4D97-AF65-F5344CB8AC3E}">
        <p14:creationId xmlns:p14="http://schemas.microsoft.com/office/powerpoint/2010/main" val="393330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6469-F678-D623-2D1D-EFC8CFA56D92}"/>
              </a:ext>
            </a:extLst>
          </p:cNvPr>
          <p:cNvSpPr>
            <a:spLocks noGrp="1"/>
          </p:cNvSpPr>
          <p:nvPr>
            <p:ph type="title"/>
          </p:nvPr>
        </p:nvSpPr>
        <p:spPr>
          <a:xfrm>
            <a:off x="677334" y="637880"/>
            <a:ext cx="8596668" cy="1106079"/>
          </a:xfrm>
        </p:spPr>
        <p:txBody>
          <a:bodyPr/>
          <a:lstStyle/>
          <a:p>
            <a:r>
              <a:rPr lang="en-US" b="1" u="sng" dirty="0">
                <a:solidFill>
                  <a:schemeClr val="accent5"/>
                </a:solidFill>
              </a:rPr>
              <a:t>Introduction</a:t>
            </a:r>
            <a:r>
              <a:rPr lang="en-US" dirty="0">
                <a:solidFill>
                  <a:schemeClr val="accent5"/>
                </a:solidFill>
              </a:rPr>
              <a:t>:-</a:t>
            </a:r>
            <a:endParaRPr lang="en-IN" dirty="0">
              <a:solidFill>
                <a:schemeClr val="accent5"/>
              </a:solidFill>
            </a:endParaRPr>
          </a:p>
        </p:txBody>
      </p:sp>
      <p:sp>
        <p:nvSpPr>
          <p:cNvPr id="3" name="Content Placeholder 2">
            <a:extLst>
              <a:ext uri="{FF2B5EF4-FFF2-40B4-BE49-F238E27FC236}">
                <a16:creationId xmlns:a16="http://schemas.microsoft.com/office/drawing/2014/main" id="{1F679EA0-A976-CFB4-7A08-DEF4FCF9566E}"/>
              </a:ext>
            </a:extLst>
          </p:cNvPr>
          <p:cNvSpPr>
            <a:spLocks noGrp="1"/>
          </p:cNvSpPr>
          <p:nvPr>
            <p:ph idx="1"/>
          </p:nvPr>
        </p:nvSpPr>
        <p:spPr>
          <a:xfrm>
            <a:off x="677334" y="1611985"/>
            <a:ext cx="8596668" cy="4429378"/>
          </a:xfrm>
        </p:spPr>
        <p:txBody>
          <a:bodyPr>
            <a:normAutofit/>
          </a:bodyPr>
          <a:lstStyle/>
          <a:p>
            <a:r>
              <a:rPr lang="en-US" sz="2400" dirty="0"/>
              <a:t>Smart Car Parking System is an integrated system to organize cars in public areas.</a:t>
            </a:r>
          </a:p>
          <a:p>
            <a:r>
              <a:rPr lang="en-US" sz="2400" dirty="0"/>
              <a:t>All vehicles enter into the parking and waste time for searching for parking slot.</a:t>
            </a:r>
          </a:p>
          <a:p>
            <a:endParaRPr lang="en-IN" sz="2400" dirty="0"/>
          </a:p>
        </p:txBody>
      </p:sp>
      <p:pic>
        <p:nvPicPr>
          <p:cNvPr id="4" name="Picture 3">
            <a:extLst>
              <a:ext uri="{FF2B5EF4-FFF2-40B4-BE49-F238E27FC236}">
                <a16:creationId xmlns:a16="http://schemas.microsoft.com/office/drawing/2014/main" id="{74A795CF-1905-B624-E05A-008878C00E37}"/>
              </a:ext>
            </a:extLst>
          </p:cNvPr>
          <p:cNvPicPr>
            <a:picLocks noChangeAspect="1"/>
          </p:cNvPicPr>
          <p:nvPr/>
        </p:nvPicPr>
        <p:blipFill>
          <a:blip r:embed="rId2"/>
          <a:stretch>
            <a:fillRect/>
          </a:stretch>
        </p:blipFill>
        <p:spPr>
          <a:xfrm>
            <a:off x="2917998" y="3826674"/>
            <a:ext cx="3880603" cy="2035659"/>
          </a:xfrm>
          <a:prstGeom prst="rect">
            <a:avLst/>
          </a:prstGeom>
        </p:spPr>
      </p:pic>
    </p:spTree>
    <p:extLst>
      <p:ext uri="{BB962C8B-B14F-4D97-AF65-F5344CB8AC3E}">
        <p14:creationId xmlns:p14="http://schemas.microsoft.com/office/powerpoint/2010/main" val="255295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1B04F-AD70-FCD1-D6AC-B52BDB7749D7}"/>
              </a:ext>
            </a:extLst>
          </p:cNvPr>
          <p:cNvSpPr>
            <a:spLocks noGrp="1"/>
          </p:cNvSpPr>
          <p:nvPr>
            <p:ph type="title"/>
          </p:nvPr>
        </p:nvSpPr>
        <p:spPr>
          <a:xfrm>
            <a:off x="677334" y="609600"/>
            <a:ext cx="8596668" cy="1021237"/>
          </a:xfrm>
        </p:spPr>
        <p:txBody>
          <a:bodyPr>
            <a:normAutofit fontScale="90000"/>
          </a:bodyPr>
          <a:lstStyle/>
          <a:p>
            <a:r>
              <a:rPr lang="en-US" sz="3600" b="1" u="sng" dirty="0">
                <a:solidFill>
                  <a:schemeClr val="accent5"/>
                </a:solidFill>
              </a:rPr>
              <a:t>Existing System:-</a:t>
            </a:r>
            <a:br>
              <a:rPr lang="en-US" sz="3600" b="1" u="sng" dirty="0">
                <a:solidFill>
                  <a:schemeClr val="accent5"/>
                </a:solidFill>
              </a:rPr>
            </a:br>
            <a:endParaRPr lang="en-IN" b="1" u="sng" dirty="0">
              <a:solidFill>
                <a:schemeClr val="accent5"/>
              </a:solidFill>
            </a:endParaRPr>
          </a:p>
        </p:txBody>
      </p:sp>
      <p:sp>
        <p:nvSpPr>
          <p:cNvPr id="3" name="Content Placeholder 2">
            <a:extLst>
              <a:ext uri="{FF2B5EF4-FFF2-40B4-BE49-F238E27FC236}">
                <a16:creationId xmlns:a16="http://schemas.microsoft.com/office/drawing/2014/main" id="{F7B41D40-EF97-5FE2-AF2E-F3A1811426BA}"/>
              </a:ext>
            </a:extLst>
          </p:cNvPr>
          <p:cNvSpPr>
            <a:spLocks noGrp="1"/>
          </p:cNvSpPr>
          <p:nvPr>
            <p:ph idx="1"/>
          </p:nvPr>
        </p:nvSpPr>
        <p:spPr>
          <a:xfrm>
            <a:off x="677334" y="1630837"/>
            <a:ext cx="8596668" cy="4410525"/>
          </a:xfrm>
        </p:spPr>
        <p:txBody>
          <a:bodyPr>
            <a:normAutofit/>
          </a:bodyPr>
          <a:lstStyle/>
          <a:p>
            <a:r>
              <a:rPr lang="en-US" sz="2400" dirty="0"/>
              <a:t>The problem in the existing system is whether parking slot is available or not doesn't know before reach the parking area.</a:t>
            </a:r>
          </a:p>
          <a:p>
            <a:r>
              <a:rPr lang="en-US" sz="2400" dirty="0"/>
              <a:t>Creates congestion and reduces the real estate available for more important purposes, such as housing, transit, parks and public space. </a:t>
            </a:r>
          </a:p>
          <a:p>
            <a:r>
              <a:rPr lang="en-US" sz="2400" dirty="0"/>
              <a:t>Parking also contributes to urban sprawl by increasing the distance between each building.</a:t>
            </a:r>
            <a:endParaRPr lang="en-IN" sz="2400" dirty="0"/>
          </a:p>
        </p:txBody>
      </p:sp>
    </p:spTree>
    <p:extLst>
      <p:ext uri="{BB962C8B-B14F-4D97-AF65-F5344CB8AC3E}">
        <p14:creationId xmlns:p14="http://schemas.microsoft.com/office/powerpoint/2010/main" val="96626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E741-E011-5949-35EB-2D0CAF843E2E}"/>
              </a:ext>
            </a:extLst>
          </p:cNvPr>
          <p:cNvSpPr>
            <a:spLocks noGrp="1"/>
          </p:cNvSpPr>
          <p:nvPr>
            <p:ph type="title"/>
          </p:nvPr>
        </p:nvSpPr>
        <p:spPr/>
        <p:txBody>
          <a:bodyPr/>
          <a:lstStyle/>
          <a:p>
            <a:r>
              <a:rPr lang="en-US" sz="3600" b="1" u="sng" dirty="0">
                <a:solidFill>
                  <a:schemeClr val="accent5"/>
                </a:solidFill>
              </a:rPr>
              <a:t>Proposed system:-</a:t>
            </a:r>
            <a:endParaRPr lang="en-IN" b="1" u="sng" dirty="0">
              <a:solidFill>
                <a:schemeClr val="accent5"/>
              </a:solidFill>
            </a:endParaRPr>
          </a:p>
        </p:txBody>
      </p:sp>
      <p:sp>
        <p:nvSpPr>
          <p:cNvPr id="3" name="Content Placeholder 2">
            <a:extLst>
              <a:ext uri="{FF2B5EF4-FFF2-40B4-BE49-F238E27FC236}">
                <a16:creationId xmlns:a16="http://schemas.microsoft.com/office/drawing/2014/main" id="{FEDA6876-3C42-4189-C086-E73608567BA9}"/>
              </a:ext>
            </a:extLst>
          </p:cNvPr>
          <p:cNvSpPr>
            <a:spLocks noGrp="1"/>
          </p:cNvSpPr>
          <p:nvPr>
            <p:ph idx="1"/>
          </p:nvPr>
        </p:nvSpPr>
        <p:spPr>
          <a:xfrm>
            <a:off x="677334" y="1574277"/>
            <a:ext cx="8596668" cy="4467086"/>
          </a:xfrm>
        </p:spPr>
        <p:txBody>
          <a:bodyPr>
            <a:normAutofit/>
          </a:bodyPr>
          <a:lstStyle/>
          <a:p>
            <a:r>
              <a:rPr lang="en-US" sz="2000" b="0" i="0" dirty="0">
                <a:solidFill>
                  <a:srgbClr val="444444"/>
                </a:solidFill>
                <a:effectLst/>
                <a:latin typeface="Roboto" panose="020B0604020202020204" pitchFamily="2" charset="0"/>
              </a:rPr>
              <a:t>The convenience factor is of particular importance for spaces reserved for disabled drivers, public service or emergency vehicles.</a:t>
            </a:r>
          </a:p>
          <a:p>
            <a:r>
              <a:rPr lang="en-US" sz="2000" b="1" i="0" dirty="0">
                <a:solidFill>
                  <a:srgbClr val="444444"/>
                </a:solidFill>
                <a:effectLst/>
                <a:latin typeface="Roboto" panose="02000000000000000000" pitchFamily="2" charset="0"/>
              </a:rPr>
              <a:t>Reduced Traffic. </a:t>
            </a:r>
            <a:r>
              <a:rPr lang="en-US" sz="2000" b="0" i="0" dirty="0">
                <a:solidFill>
                  <a:srgbClr val="444444"/>
                </a:solidFill>
                <a:effectLst/>
                <a:latin typeface="Roboto" panose="02000000000000000000" pitchFamily="2" charset="0"/>
              </a:rPr>
              <a:t>When a driver knows exactly where they need to go; it reduces idling and unnecessary driving – therefore optimizes traffic flows in built-up areas.</a:t>
            </a:r>
          </a:p>
          <a:p>
            <a:r>
              <a:rPr lang="en-IN" sz="2000" b="1" i="0" dirty="0">
                <a:solidFill>
                  <a:srgbClr val="444444"/>
                </a:solidFill>
                <a:effectLst/>
                <a:latin typeface="Roboto" panose="02000000000000000000" pitchFamily="2" charset="0"/>
              </a:rPr>
              <a:t>Real-Time Data and Insights</a:t>
            </a:r>
            <a:r>
              <a:rPr lang="en-US" sz="2000" b="0" i="0" dirty="0">
                <a:solidFill>
                  <a:srgbClr val="444444"/>
                </a:solidFill>
                <a:effectLst/>
                <a:latin typeface="Roboto" panose="02000000000000000000" pitchFamily="2" charset="0"/>
              </a:rPr>
              <a:t> Smart Parking provides you with rich data-sets that can be used to identify trends, peak-times and other metrics</a:t>
            </a:r>
            <a:endParaRPr lang="en-IN" sz="2000" dirty="0"/>
          </a:p>
        </p:txBody>
      </p:sp>
    </p:spTree>
    <p:extLst>
      <p:ext uri="{BB962C8B-B14F-4D97-AF65-F5344CB8AC3E}">
        <p14:creationId xmlns:p14="http://schemas.microsoft.com/office/powerpoint/2010/main" val="3542503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8D94-92FC-EBFE-6947-99419DD810B9}"/>
              </a:ext>
            </a:extLst>
          </p:cNvPr>
          <p:cNvSpPr>
            <a:spLocks noGrp="1"/>
          </p:cNvSpPr>
          <p:nvPr>
            <p:ph type="title"/>
          </p:nvPr>
        </p:nvSpPr>
        <p:spPr/>
        <p:txBody>
          <a:bodyPr/>
          <a:lstStyle/>
          <a:p>
            <a:r>
              <a:rPr lang="en-US" sz="3600" b="1" u="sng" dirty="0">
                <a:solidFill>
                  <a:schemeClr val="accent5"/>
                </a:solidFill>
              </a:rPr>
              <a:t>Block Diagram:-</a:t>
            </a:r>
            <a:endParaRPr lang="en-IN" b="1" u="sng" dirty="0">
              <a:solidFill>
                <a:schemeClr val="accent5"/>
              </a:solidFill>
            </a:endParaRPr>
          </a:p>
        </p:txBody>
      </p:sp>
      <p:pic>
        <p:nvPicPr>
          <p:cNvPr id="4" name="Content Placeholder 3">
            <a:extLst>
              <a:ext uri="{FF2B5EF4-FFF2-40B4-BE49-F238E27FC236}">
                <a16:creationId xmlns:a16="http://schemas.microsoft.com/office/drawing/2014/main" id="{CF4E4E24-123B-03C4-45C6-CA75AD0BB444}"/>
              </a:ext>
            </a:extLst>
          </p:cNvPr>
          <p:cNvPicPr>
            <a:picLocks noGrp="1" noChangeAspect="1"/>
          </p:cNvPicPr>
          <p:nvPr>
            <p:ph idx="1"/>
          </p:nvPr>
        </p:nvPicPr>
        <p:blipFill>
          <a:blip r:embed="rId2"/>
          <a:stretch>
            <a:fillRect/>
          </a:stretch>
        </p:blipFill>
        <p:spPr>
          <a:xfrm>
            <a:off x="1532731" y="1450975"/>
            <a:ext cx="6886575" cy="4591050"/>
          </a:xfrm>
          <a:prstGeom prst="rect">
            <a:avLst/>
          </a:prstGeom>
        </p:spPr>
      </p:pic>
    </p:spTree>
    <p:extLst>
      <p:ext uri="{BB962C8B-B14F-4D97-AF65-F5344CB8AC3E}">
        <p14:creationId xmlns:p14="http://schemas.microsoft.com/office/powerpoint/2010/main" val="1698974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5895-E166-A732-C05B-E5C39E3E3A7D}"/>
              </a:ext>
            </a:extLst>
          </p:cNvPr>
          <p:cNvSpPr>
            <a:spLocks noGrp="1"/>
          </p:cNvSpPr>
          <p:nvPr>
            <p:ph type="title"/>
          </p:nvPr>
        </p:nvSpPr>
        <p:spPr/>
        <p:txBody>
          <a:bodyPr/>
          <a:lstStyle/>
          <a:p>
            <a:r>
              <a:rPr lang="en-US" sz="3600" b="1" u="sng" dirty="0">
                <a:solidFill>
                  <a:schemeClr val="accent5"/>
                </a:solidFill>
              </a:rPr>
              <a:t>Component Description</a:t>
            </a:r>
            <a:endParaRPr lang="en-IN" b="1" u="sng" dirty="0">
              <a:solidFill>
                <a:schemeClr val="accent5"/>
              </a:solidFill>
            </a:endParaRPr>
          </a:p>
        </p:txBody>
      </p:sp>
      <p:sp>
        <p:nvSpPr>
          <p:cNvPr id="3" name="Content Placeholder 2">
            <a:extLst>
              <a:ext uri="{FF2B5EF4-FFF2-40B4-BE49-F238E27FC236}">
                <a16:creationId xmlns:a16="http://schemas.microsoft.com/office/drawing/2014/main" id="{EC8BB28B-5F1A-200A-C101-6680168D862F}"/>
              </a:ext>
            </a:extLst>
          </p:cNvPr>
          <p:cNvSpPr>
            <a:spLocks noGrp="1"/>
          </p:cNvSpPr>
          <p:nvPr>
            <p:ph idx="1"/>
          </p:nvPr>
        </p:nvSpPr>
        <p:spPr>
          <a:xfrm>
            <a:off x="677334" y="1555423"/>
            <a:ext cx="8596668" cy="4485939"/>
          </a:xfrm>
        </p:spPr>
        <p:txBody>
          <a:bodyPr/>
          <a:lstStyle/>
          <a:p>
            <a:pPr lvl="0">
              <a:lnSpc>
                <a:spcPct val="107000"/>
              </a:lnSpc>
              <a:buFont typeface="Wingdings" panose="05000000000000000000" pitchFamily="2" charset="2"/>
              <a:buChar char="Ø"/>
            </a:pPr>
            <a:r>
              <a:rPr lang="en-US" sz="2000" dirty="0">
                <a:effectLst/>
                <a:latin typeface="Trebuchet MS" panose="020B0603020202020204" pitchFamily="34" charset="0"/>
                <a:ea typeface="Trebuchet MS" panose="020B0603020202020204" pitchFamily="34" charset="0"/>
                <a:cs typeface="Times New Roman" panose="02020603050405020304" pitchFamily="18" charset="0"/>
              </a:rPr>
              <a:t>Arduino Uno R3</a:t>
            </a:r>
            <a:endParaRPr lang="en-IN" sz="2000" dirty="0">
              <a:effectLst/>
              <a:latin typeface="Trebuchet MS" panose="020B0603020202020204" pitchFamily="34" charset="0"/>
              <a:ea typeface="Trebuchet MS" panose="020B0603020202020204" pitchFamily="34" charset="0"/>
              <a:cs typeface="Times New Roman" panose="02020603050405020304" pitchFamily="18" charset="0"/>
            </a:endParaRPr>
          </a:p>
          <a:p>
            <a:pPr lvl="0">
              <a:lnSpc>
                <a:spcPct val="107000"/>
              </a:lnSpc>
              <a:buFont typeface="Wingdings" panose="05000000000000000000" pitchFamily="2" charset="2"/>
              <a:buChar char="Ø"/>
            </a:pPr>
            <a:r>
              <a:rPr lang="en-US" sz="2000" dirty="0">
                <a:effectLst/>
                <a:latin typeface="Trebuchet MS" panose="020B0603020202020204" pitchFamily="34" charset="0"/>
                <a:ea typeface="Trebuchet MS" panose="020B0603020202020204" pitchFamily="34" charset="0"/>
                <a:cs typeface="Times New Roman" panose="02020603050405020304" pitchFamily="18" charset="0"/>
              </a:rPr>
              <a:t>Breadboard</a:t>
            </a:r>
            <a:endParaRPr lang="en-IN" sz="2000" dirty="0">
              <a:effectLst/>
              <a:latin typeface="Trebuchet MS" panose="020B0603020202020204" pitchFamily="34" charset="0"/>
              <a:ea typeface="Trebuchet MS" panose="020B0603020202020204" pitchFamily="34" charset="0"/>
              <a:cs typeface="Times New Roman" panose="02020603050405020304" pitchFamily="18" charset="0"/>
            </a:endParaRPr>
          </a:p>
          <a:p>
            <a:pPr lvl="0">
              <a:lnSpc>
                <a:spcPct val="107000"/>
              </a:lnSpc>
              <a:buFont typeface="Wingdings" panose="05000000000000000000" pitchFamily="2" charset="2"/>
              <a:buChar char="Ø"/>
            </a:pPr>
            <a:r>
              <a:rPr lang="en-US" sz="2000" dirty="0">
                <a:effectLst/>
                <a:latin typeface="Trebuchet MS" panose="020B0603020202020204" pitchFamily="34" charset="0"/>
                <a:ea typeface="Trebuchet MS" panose="020B0603020202020204" pitchFamily="34" charset="0"/>
                <a:cs typeface="Times New Roman" panose="02020603050405020304" pitchFamily="18" charset="0"/>
              </a:rPr>
              <a:t>LCD</a:t>
            </a:r>
            <a:endParaRPr lang="en-IN" sz="2000" dirty="0">
              <a:effectLst/>
              <a:latin typeface="Trebuchet MS" panose="020B0603020202020204" pitchFamily="34" charset="0"/>
              <a:ea typeface="Trebuchet MS" panose="020B0603020202020204" pitchFamily="34" charset="0"/>
              <a:cs typeface="Times New Roman" panose="02020603050405020304" pitchFamily="18" charset="0"/>
            </a:endParaRPr>
          </a:p>
          <a:p>
            <a:pPr lvl="0">
              <a:lnSpc>
                <a:spcPct val="107000"/>
              </a:lnSpc>
              <a:buFont typeface="Wingdings" panose="05000000000000000000" pitchFamily="2" charset="2"/>
              <a:buChar char="Ø"/>
            </a:pPr>
            <a:r>
              <a:rPr lang="en-US" sz="2000" dirty="0">
                <a:effectLst/>
                <a:latin typeface="Trebuchet MS" panose="020B0603020202020204" pitchFamily="34" charset="0"/>
                <a:ea typeface="Trebuchet MS" panose="020B0603020202020204" pitchFamily="34" charset="0"/>
                <a:cs typeface="Times New Roman" panose="02020603050405020304" pitchFamily="18" charset="0"/>
              </a:rPr>
              <a:t>Potentiometer</a:t>
            </a:r>
            <a:endParaRPr lang="en-IN" sz="2000" dirty="0">
              <a:effectLst/>
              <a:latin typeface="Trebuchet MS" panose="020B0603020202020204" pitchFamily="34" charset="0"/>
              <a:ea typeface="Trebuchet MS" panose="020B0603020202020204" pitchFamily="34" charset="0"/>
              <a:cs typeface="Times New Roman" panose="02020603050405020304" pitchFamily="18" charset="0"/>
            </a:endParaRPr>
          </a:p>
          <a:p>
            <a:pPr lvl="0">
              <a:lnSpc>
                <a:spcPct val="107000"/>
              </a:lnSpc>
              <a:buFont typeface="Wingdings" panose="05000000000000000000" pitchFamily="2" charset="2"/>
              <a:buChar char="Ø"/>
            </a:pPr>
            <a:r>
              <a:rPr lang="en-US" sz="2000" dirty="0">
                <a:effectLst/>
                <a:latin typeface="Trebuchet MS" panose="020B0603020202020204" pitchFamily="34" charset="0"/>
                <a:ea typeface="Trebuchet MS" panose="020B0603020202020204" pitchFamily="34" charset="0"/>
                <a:cs typeface="Times New Roman" panose="02020603050405020304" pitchFamily="18" charset="0"/>
              </a:rPr>
              <a:t>Resistors</a:t>
            </a:r>
            <a:endParaRPr lang="en-IN" sz="2000" dirty="0">
              <a:effectLst/>
              <a:latin typeface="Trebuchet MS" panose="020B0603020202020204" pitchFamily="34" charset="0"/>
              <a:ea typeface="Trebuchet MS" panose="020B0603020202020204" pitchFamily="34" charset="0"/>
              <a:cs typeface="Times New Roman" panose="02020603050405020304" pitchFamily="18" charset="0"/>
            </a:endParaRPr>
          </a:p>
          <a:p>
            <a:pPr lvl="0">
              <a:lnSpc>
                <a:spcPct val="107000"/>
              </a:lnSpc>
              <a:buFont typeface="Wingdings" panose="05000000000000000000" pitchFamily="2" charset="2"/>
              <a:buChar char="Ø"/>
            </a:pPr>
            <a:r>
              <a:rPr lang="en-US" sz="2000" dirty="0">
                <a:effectLst/>
                <a:latin typeface="Trebuchet MS" panose="020B0603020202020204" pitchFamily="34" charset="0"/>
                <a:ea typeface="Trebuchet MS" panose="020B0603020202020204" pitchFamily="34" charset="0"/>
                <a:cs typeface="Times New Roman" panose="02020603050405020304" pitchFamily="18" charset="0"/>
              </a:rPr>
              <a:t>Ultrasonic Distance Sensors</a:t>
            </a:r>
            <a:endParaRPr lang="en-IN" sz="2000" dirty="0">
              <a:effectLst/>
              <a:latin typeface="Trebuchet MS" panose="020B0603020202020204" pitchFamily="34" charset="0"/>
              <a:ea typeface="Trebuchet MS" panose="020B060302020202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pPr>
            <a:r>
              <a:rPr lang="en-US" sz="2000" dirty="0">
                <a:effectLst/>
                <a:latin typeface="Trebuchet MS" panose="020B0603020202020204" pitchFamily="34" charset="0"/>
                <a:ea typeface="Trebuchet MS" panose="020B0603020202020204" pitchFamily="34" charset="0"/>
                <a:cs typeface="Times New Roman" panose="02020603050405020304" pitchFamily="18" charset="0"/>
              </a:rPr>
              <a:t>Connecting probes</a:t>
            </a:r>
            <a:endParaRPr lang="en-IN" sz="2000" dirty="0">
              <a:effectLst/>
              <a:latin typeface="Trebuchet MS" panose="020B0603020202020204" pitchFamily="34" charset="0"/>
              <a:ea typeface="Trebuchet MS" panose="020B060302020202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75514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E6BD-181B-36C2-A5C9-EED336535DED}"/>
              </a:ext>
            </a:extLst>
          </p:cNvPr>
          <p:cNvSpPr>
            <a:spLocks noGrp="1"/>
          </p:cNvSpPr>
          <p:nvPr>
            <p:ph type="title"/>
          </p:nvPr>
        </p:nvSpPr>
        <p:spPr/>
        <p:txBody>
          <a:bodyPr>
            <a:normAutofit/>
          </a:bodyPr>
          <a:lstStyle/>
          <a:p>
            <a:r>
              <a:rPr lang="en-IN" b="1" u="sng" dirty="0">
                <a:solidFill>
                  <a:schemeClr val="accent5"/>
                </a:solidFill>
              </a:rPr>
              <a:t>Project planning:-</a:t>
            </a:r>
          </a:p>
        </p:txBody>
      </p:sp>
      <p:sp>
        <p:nvSpPr>
          <p:cNvPr id="3" name="Content Placeholder 2">
            <a:extLst>
              <a:ext uri="{FF2B5EF4-FFF2-40B4-BE49-F238E27FC236}">
                <a16:creationId xmlns:a16="http://schemas.microsoft.com/office/drawing/2014/main" id="{D17DDA6F-4D84-B593-2CDE-BB4721DA614C}"/>
              </a:ext>
            </a:extLst>
          </p:cNvPr>
          <p:cNvSpPr>
            <a:spLocks noGrp="1"/>
          </p:cNvSpPr>
          <p:nvPr>
            <p:ph idx="1"/>
          </p:nvPr>
        </p:nvSpPr>
        <p:spPr>
          <a:xfrm>
            <a:off x="677334" y="1442301"/>
            <a:ext cx="8596668" cy="4599061"/>
          </a:xfrm>
        </p:spPr>
        <p:txBody>
          <a:bodyPr>
            <a:normAutofit/>
          </a:bodyPr>
          <a:lstStyle/>
          <a:p>
            <a:r>
              <a:rPr lang="en-IN" sz="2000" dirty="0"/>
              <a:t>Implementation of the proposed system.</a:t>
            </a:r>
          </a:p>
          <a:p>
            <a:r>
              <a:rPr lang="en-IN" sz="2000" dirty="0"/>
              <a:t>To study components of Software &amp; Hardware.</a:t>
            </a:r>
          </a:p>
          <a:p>
            <a:r>
              <a:rPr lang="en-IN" sz="2000" dirty="0"/>
              <a:t>Experimental setup of proposed design.</a:t>
            </a:r>
          </a:p>
          <a:p>
            <a:r>
              <a:rPr lang="en-IN" sz="2000" dirty="0"/>
              <a:t>Checking the output by writing appropriate code.</a:t>
            </a:r>
          </a:p>
          <a:p>
            <a:r>
              <a:rPr lang="en-IN" sz="2000" dirty="0"/>
              <a:t>Result &amp; Discussion.</a:t>
            </a:r>
          </a:p>
        </p:txBody>
      </p:sp>
      <p:pic>
        <p:nvPicPr>
          <p:cNvPr id="4" name="Picture 3">
            <a:extLst>
              <a:ext uri="{FF2B5EF4-FFF2-40B4-BE49-F238E27FC236}">
                <a16:creationId xmlns:a16="http://schemas.microsoft.com/office/drawing/2014/main" id="{F185001C-BDFE-D79B-CBF9-99F47B0C9FA2}"/>
              </a:ext>
            </a:extLst>
          </p:cNvPr>
          <p:cNvPicPr>
            <a:picLocks noChangeAspect="1"/>
          </p:cNvPicPr>
          <p:nvPr/>
        </p:nvPicPr>
        <p:blipFill>
          <a:blip r:embed="rId2"/>
          <a:stretch>
            <a:fillRect/>
          </a:stretch>
        </p:blipFill>
        <p:spPr>
          <a:xfrm>
            <a:off x="2663512" y="3683165"/>
            <a:ext cx="5416257" cy="2821330"/>
          </a:xfrm>
          <a:prstGeom prst="rect">
            <a:avLst/>
          </a:prstGeom>
        </p:spPr>
      </p:pic>
    </p:spTree>
    <p:extLst>
      <p:ext uri="{BB962C8B-B14F-4D97-AF65-F5344CB8AC3E}">
        <p14:creationId xmlns:p14="http://schemas.microsoft.com/office/powerpoint/2010/main" val="8389216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167</TotalTime>
  <Words>603</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Castellar</vt:lpstr>
      <vt:lpstr>Roboto</vt:lpstr>
      <vt:lpstr>Trebuchet MS</vt:lpstr>
      <vt:lpstr>Wingdings</vt:lpstr>
      <vt:lpstr>Wingdings 3</vt:lpstr>
      <vt:lpstr>Facet</vt:lpstr>
      <vt:lpstr>Smart Car Parking System Using  IOT         </vt:lpstr>
      <vt:lpstr>Contents  ➤Objective ➤Introduction ➤ Existing System ➤ Proposed system ➤ Block Diagram ➤ Component Description ➤ Project planning ➤ Flowchart ➤ Advantages ➤ Applications ➤ Conclusion </vt:lpstr>
      <vt:lpstr>Objective:-</vt:lpstr>
      <vt:lpstr>Introduction:-</vt:lpstr>
      <vt:lpstr>Existing System:- </vt:lpstr>
      <vt:lpstr>Proposed system:-</vt:lpstr>
      <vt:lpstr>Block Diagram:-</vt:lpstr>
      <vt:lpstr>Component Description</vt:lpstr>
      <vt:lpstr>Project planning:-</vt:lpstr>
      <vt:lpstr>Flowchart:-</vt:lpstr>
      <vt:lpstr>Working:-</vt:lpstr>
      <vt:lpstr>Circuit Design:- </vt:lpstr>
      <vt:lpstr>Advantages:-</vt:lpstr>
      <vt:lpstr>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 Parking System Using  IOT</dc:title>
  <dc:creator>ANURAG SRIVASTAVA</dc:creator>
  <cp:lastModifiedBy>gautamjaiswal522@outlook.com</cp:lastModifiedBy>
  <cp:revision>12</cp:revision>
  <dcterms:created xsi:type="dcterms:W3CDTF">2022-09-01T14:30:44Z</dcterms:created>
  <dcterms:modified xsi:type="dcterms:W3CDTF">2022-10-13T06:18:19Z</dcterms:modified>
</cp:coreProperties>
</file>