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Cutiv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Cutive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3f301cc7c_2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33f301cc7c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3f301cc7c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3f301cc7c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3f301cc7c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3f301cc7c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f301cc7c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3f301cc7c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3f301cc7c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3f301cc7c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3f301cc7c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3f301cc7c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3f301c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3f301c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3f301cc7c_2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3f301cc7c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3f301cc7c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3f301cc7c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3f301cc7c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3f301cc7c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3f301cc7c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3f301cc7c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3f301cc7c_2_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33f301cc7c_2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3f301cc7c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3f301cc7c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3f301cc7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3f301cc7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3f301cc7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3f301cc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3f301cc7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3f301cc7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3f301cc7c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3f301cc7c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3f301cc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3f301cc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3f301cc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3f301cc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3f301cc7c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3f301cc7c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3f301cc7c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33f301cc7c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f301cc7c_2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3f301cc7c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f301cc7c_2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3f301cc7c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f301cc7c_2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33f301cc7c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3f301cc7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3f301cc7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f301cc7c_2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3f301cc7c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f301cc7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f301cc7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3f301cc7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3f301cc7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ctrTitle"/>
          </p:nvPr>
        </p:nvSpPr>
        <p:spPr>
          <a:xfrm>
            <a:off x="485383" y="540184"/>
            <a:ext cx="6858000" cy="17587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b="1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485383" y="2310368"/>
            <a:ext cx="6858000" cy="799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85383" y="3118981"/>
            <a:ext cx="4939952" cy="139777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485775" y="4517231"/>
            <a:ext cx="4939561" cy="3914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21971" y="1153145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57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700398" y="1329766"/>
            <a:ext cx="2953940" cy="295394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010677" y="1329766"/>
            <a:ext cx="4510153" cy="2953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57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700398" y="1241431"/>
            <a:ext cx="2986951" cy="1667086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00398" y="3151862"/>
            <a:ext cx="2996851" cy="1376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57B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3" type="pic"/>
          </p:nvPr>
        </p:nvSpPr>
        <p:spPr>
          <a:xfrm>
            <a:off x="5430539" y="1241431"/>
            <a:ext cx="2986952" cy="1667086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1" name="Google Shape;71;p17"/>
          <p:cNvCxnSpPr/>
          <p:nvPr/>
        </p:nvCxnSpPr>
        <p:spPr>
          <a:xfrm>
            <a:off x="4572000" y="1163485"/>
            <a:ext cx="0" cy="349006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idx="4" type="body"/>
          </p:nvPr>
        </p:nvSpPr>
        <p:spPr>
          <a:xfrm>
            <a:off x="5430539" y="3151862"/>
            <a:ext cx="2996852" cy="1376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BB03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857B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21531" y="436845"/>
            <a:ext cx="6238451" cy="425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ctrTitle"/>
          </p:nvPr>
        </p:nvSpPr>
        <p:spPr>
          <a:xfrm>
            <a:off x="485383" y="540184"/>
            <a:ext cx="6858000" cy="17587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485383" y="2310368"/>
            <a:ext cx="6858000" cy="799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485383" y="3118981"/>
            <a:ext cx="4939952" cy="139777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x.doi.org/10.21227/a9qy-ph35.:/ieee-dataport.org/open-access/seer-breast-cancer-data" TargetMode="External"/><Relationship Id="rId4" Type="http://schemas.openxmlformats.org/officeDocument/2006/relationships/hyperlink" Target="https://doi.org/10.25318/1310015801-eng" TargetMode="External"/><Relationship Id="rId9" Type="http://schemas.openxmlformats.org/officeDocument/2006/relationships/hyperlink" Target="https://cancer.ca/en/cancer-information/cancer-types/breast/risks" TargetMode="External"/><Relationship Id="rId5" Type="http://schemas.openxmlformats.org/officeDocument/2006/relationships/hyperlink" Target="https://www.cancer.org/about-us/what-we-do/health-equity/cancer-disparities-in-the-black-community.html" TargetMode="External"/><Relationship Id="rId6" Type="http://schemas.openxmlformats.org/officeDocument/2006/relationships/hyperlink" Target="https://finance.yahoo.com/news/15-best-countries-cancer-treatment-113926880.html?guccounter=1" TargetMode="External"/><Relationship Id="rId7" Type="http://schemas.openxmlformats.org/officeDocument/2006/relationships/hyperlink" Target="https://pmc.ncbi.nlm.nih.gov/articles/PMC3633404/#sec10" TargetMode="External"/><Relationship Id="rId8" Type="http://schemas.openxmlformats.org/officeDocument/2006/relationships/hyperlink" Target="https://seer.cancer.gov/seerstat/variables/seer/ajcc-stage/6th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ctrTitle"/>
          </p:nvPr>
        </p:nvSpPr>
        <p:spPr>
          <a:xfrm>
            <a:off x="309299" y="1161112"/>
            <a:ext cx="8244666" cy="19620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5400"/>
              <a:buFont typeface="Cutive"/>
              <a:buNone/>
            </a:pPr>
            <a:r>
              <a:rPr b="0" lang="en-GB" sz="5400">
                <a:solidFill>
                  <a:srgbClr val="202122"/>
                </a:solidFill>
                <a:latin typeface="Cutive"/>
                <a:ea typeface="Cutive"/>
                <a:cs typeface="Cutive"/>
                <a:sym typeface="Cutive"/>
              </a:rPr>
              <a:t>Breast Cancer: A Data Science Approach   </a:t>
            </a:r>
            <a:endParaRPr sz="540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161018" y="4368248"/>
            <a:ext cx="6858000" cy="799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Lamis Samatar,  Gautham Nagaraj Chandra Shekariah, Romith Bodanda</a:t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2425148" y="775253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331925" y="3287125"/>
            <a:ext cx="405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601: FINAL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Transformation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Find out the datatype of each column as non-numeric data can cause problems in calculations.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The last column of the dataset contains categorical values : ‘Alive’ and ‘dead’.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25" y="3069750"/>
            <a:ext cx="7425750" cy="3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Pivot tables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21975" y="934625"/>
            <a:ext cx="7886700" cy="309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Group the data to best address the guiding questions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The below code creates a pivot table which will help us answer the guiding question: survivability vs race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243813"/>
            <a:ext cx="73914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Pivot Tables	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21975" y="1153150"/>
            <a:ext cx="7886700" cy="310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To ensure the mean age of the demographics are not too far apart, we can construct another pivot table using age as the values.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5" y="1919300"/>
            <a:ext cx="8226024" cy="1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Some more pivot tables</a:t>
            </a:r>
            <a:r>
              <a:rPr lang="en-GB"/>
              <a:t> 	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 last pivot table will be created based on the </a:t>
            </a:r>
            <a:r>
              <a:rPr lang="en-GB"/>
              <a:t>survivability</a:t>
            </a:r>
            <a:r>
              <a:rPr lang="en-GB"/>
              <a:t> rate vs marital status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13" y="2276500"/>
            <a:ext cx="7770426" cy="1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Summarizing the data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Comparing the data obtained from statCan with the SEER dataset: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Find the average of each of the dataset to compare them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5" y="1846725"/>
            <a:ext cx="8165649" cy="25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survival months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87" y="807775"/>
            <a:ext cx="7275089" cy="376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1017200" y="4347150"/>
            <a:ext cx="6713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histogram shows the spread of survival over the months for all patients. Peaks show typical survival times.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82693" y="4767263"/>
            <a:ext cx="420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898989"/>
                </a:solidFill>
              </a:rPr>
              <a:t>‹#›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321200" y="4506400"/>
            <a:ext cx="781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The average survival rates for each demographic group. A higher survival rate means a larger number of survivors in that specific demographic group.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64050" y="128500"/>
            <a:ext cx="69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Survival Rates By Race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814"/>
            <a:ext cx="9143999" cy="364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of a number of blue bars&#10;&#10;Description automatically generated with medium confidence" id="205" name="Google Shape;20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0" y="835175"/>
            <a:ext cx="5969100" cy="37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1587499" y="4704414"/>
            <a:ext cx="578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This bar chart shows survivability rates across martial categories. </a:t>
            </a:r>
            <a:endParaRPr sz="1100"/>
          </a:p>
        </p:txBody>
      </p:sp>
      <p:sp>
        <p:nvSpPr>
          <p:cNvPr id="208" name="Google Shape;208;p36"/>
          <p:cNvSpPr txBox="1"/>
          <p:nvPr/>
        </p:nvSpPr>
        <p:spPr>
          <a:xfrm>
            <a:off x="642425" y="123725"/>
            <a:ext cx="659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Survival Rates By Marital Status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showing different colored dots&#10;&#10;Description automatically generated" id="213" name="Google Shape;21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600" y="802200"/>
            <a:ext cx="6384000" cy="3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605575" y="4688625"/>
            <a:ext cx="7083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scatter plot shows survival duration in months across tumor sizes. Each dot represents a patient.</a:t>
            </a:r>
            <a:endParaRPr sz="1100"/>
          </a:p>
        </p:txBody>
      </p:sp>
      <p:sp>
        <p:nvSpPr>
          <p:cNvPr id="216" name="Google Shape;216;p37"/>
          <p:cNvSpPr txBox="1"/>
          <p:nvPr/>
        </p:nvSpPr>
        <p:spPr>
          <a:xfrm>
            <a:off x="267675" y="128500"/>
            <a:ext cx="669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Survival months vs tumor sizes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heatmap&#10;&#10;Description automatically generated" id="221" name="Google Shape;22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25" y="832000"/>
            <a:ext cx="6234900" cy="37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417575" y="51525"/>
            <a:ext cx="682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heatmaps 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642425" y="4499675"/>
            <a:ext cx="72273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heatmap shows the correlation between key variables, such as Tumor Size, Regional Node Examined, Survival Months, and Survival Status. Darker colors indicate stronger relationships.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utive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Outline</a:t>
            </a:r>
            <a:endParaRPr/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57125" y="2369798"/>
            <a:ext cx="24603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Data cleaning: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utive"/>
              <a:buChar char="-"/>
            </a:pPr>
            <a:r>
              <a:rPr lang="en-GB" sz="1200">
                <a:latin typeface="Cutive"/>
                <a:ea typeface="Cutive"/>
                <a:cs typeface="Cutive"/>
                <a:sym typeface="Cutive"/>
              </a:rPr>
              <a:t>Remove duplicates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utive"/>
              <a:buChar char="-"/>
            </a:pPr>
            <a:r>
              <a:rPr lang="en-GB" sz="1200">
                <a:latin typeface="Cutive"/>
                <a:ea typeface="Cutive"/>
                <a:cs typeface="Cutive"/>
                <a:sym typeface="Cutive"/>
              </a:rPr>
              <a:t>Handle missing data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utive"/>
              <a:buChar char="-"/>
            </a:pPr>
            <a:r>
              <a:rPr lang="en-GB" sz="1200">
                <a:latin typeface="Cutive"/>
                <a:ea typeface="Cutive"/>
                <a:cs typeface="Cutive"/>
                <a:sym typeface="Cutive"/>
              </a:rPr>
              <a:t>Standardize data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utive"/>
              <a:buChar char="-"/>
            </a:pPr>
            <a:r>
              <a:rPr lang="en-GB" sz="1200">
                <a:latin typeface="Cutive"/>
                <a:ea typeface="Cutive"/>
                <a:cs typeface="Cutive"/>
                <a:sym typeface="Cutive"/>
              </a:rPr>
              <a:t>Transform categorical to numerical data</a:t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8405" y="475655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6339470" y="940040"/>
            <a:ext cx="24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Task </a:t>
            </a: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Division</a:t>
            </a: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: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Data cleaning: Gautham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Visualizations: Lamis 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Pca: Romith 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Software libraries: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Pandas 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Matplotlib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Seaborn 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Plotly </a:t>
            </a:r>
            <a:endParaRPr sz="1100"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N</a:t>
            </a: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umpy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Regex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178900" y="2891875"/>
            <a:ext cx="29661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PCAs:</a:t>
            </a:r>
            <a:endParaRPr sz="1100"/>
          </a:p>
          <a:p>
            <a:pPr indent="-3048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Data transformation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Finding </a:t>
            </a: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Principal</a:t>
            </a: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 Components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Interpreting the PCs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Backtracking to the original contributing features </a:t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3259188" y="902925"/>
            <a:ext cx="30000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Visualizations: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Histograms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Bar charts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Scatter plots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Heatmaps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200"/>
              <a:buFont typeface="Cutive"/>
              <a:buChar char="-"/>
            </a:pP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Box Plots</a:t>
            </a:r>
            <a:r>
              <a:rPr lang="en-GB" sz="1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  </a:t>
            </a:r>
            <a:endParaRPr/>
          </a:p>
        </p:txBody>
      </p:sp>
      <p:sp>
        <p:nvSpPr>
          <p:cNvPr id="97" name="Google Shape;97;p21"/>
          <p:cNvSpPr txBox="1"/>
          <p:nvPr/>
        </p:nvSpPr>
        <p:spPr>
          <a:xfrm>
            <a:off x="178900" y="1007838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Motivations </a:t>
            </a:r>
            <a:endParaRPr sz="16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Introductions</a:t>
            </a:r>
            <a:endParaRPr sz="16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Guiding questions </a:t>
            </a:r>
            <a:endParaRPr sz="16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423175" y="74950"/>
            <a:ext cx="803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Survival months distribution by race 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901050"/>
            <a:ext cx="8661876" cy="33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551650" y="4133000"/>
            <a:ext cx="6081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box plot shows the distribution of survival months across different racial groups.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after PCA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75" y="863300"/>
            <a:ext cx="5562900" cy="42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influencing factors?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99" y="1764125"/>
            <a:ext cx="5271625" cy="2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668500" y="1038150"/>
            <a:ext cx="772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number of 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components have been set to 2. These principle components are having a variance ratio of 26.42% and 11.60%. The features contributing to the principle components have listed below with their respecting PCA component loggings(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Eigenvector</a:t>
            </a: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3">
            <a:alphaModFix/>
          </a:blip>
          <a:srcRect b="0" l="2695" r="0" t="2714"/>
          <a:stretch/>
        </p:blipFill>
        <p:spPr>
          <a:xfrm>
            <a:off x="94375" y="967350"/>
            <a:ext cx="8897223" cy="30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0181"/>
            <a:ext cx="8839199" cy="290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Canadian health data is impossible to find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Race and </a:t>
            </a:r>
            <a:r>
              <a:rPr lang="en-GB"/>
              <a:t>marital</a:t>
            </a:r>
            <a:r>
              <a:rPr lang="en-GB"/>
              <a:t> status affect </a:t>
            </a:r>
            <a:r>
              <a:rPr lang="en-GB"/>
              <a:t>survivability</a:t>
            </a:r>
            <a:r>
              <a:rPr lang="en-GB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Tumor sizes, lymph node </a:t>
            </a:r>
            <a:r>
              <a:rPr lang="en-GB"/>
              <a:t>involvement, and tumor position</a:t>
            </a:r>
            <a:r>
              <a:rPr lang="en-GB"/>
              <a:t> correlate with survivability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</a:t>
            </a:r>
            <a:r>
              <a:rPr lang="en-GB"/>
              <a:t>ecommendations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Promote Early Detection and Screening Programs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Address Racial Disparities in Healthcare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Strengthen Social Support Programs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Conduct Further Research on Socioeconomic and Genetic Factors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utive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 References: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421971" y="889687"/>
            <a:ext cx="8150529" cy="3734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Datasets</a:t>
            </a:r>
            <a:endParaRPr b="1" sz="1500"/>
          </a:p>
          <a:p>
            <a:pPr indent="-2984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SEER dataset - JING TENG, 2019. SEER Breast Cancer Data.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https://dx.doi.org/10.21227/a9qy-ph35.://ieee-dataport.org/open-access/seer-breast-cancer-data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Statistics Canada (2025). Table 13-10-0158-01 Age-specific five-year net survival estimates for primary sites of cancer, by sex, three years combined.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https://doi.org/10.25318/1310015801-eng</a:t>
            </a: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 (Accessed 07 02 2025).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Articles and research papers</a:t>
            </a:r>
            <a:endParaRPr b="1" sz="1500"/>
          </a:p>
          <a:p>
            <a:pPr indent="-18415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American Cancer Society (Year). Cancer disparities in the Black community.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https://www.cancer.org/about-us/what-we-do/health-equity/cancer-disparities-in-the-black-community.html</a:t>
            </a: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 (Accessed 07 02 2025).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Aizer, A.A., Chen, M.H., McCarthy, E.P., Mendu, M.L., Koo, S., Wilhite, T.J., Graham, P.L., Choueiri, T.K., Hoffman, K.E., Martin, N.E., Hu, J.C. and Nguyen, P.L. (2013) 'Marital status and survival in patients with cancer', Journal of Clinical Oncology, 31(31), pp. 3869–3876. doi:10.1200/JCO.2013.49.6489.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Mir, A. (Year) ‘15 Best Countries for Cancer Treatment’, finance.yahoo, 11 May [online].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https://finance.yahoo.com/news/15-best-countries-cancer-treatment-113926880.html?guccounter=1</a:t>
            </a: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 (Accessed: 07 02 2025)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Comparisons of Health Care Systems in the United States, Germany and Canada-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https://pmc.ncbi.nlm.nih.gov/articles/PMC3633404/#sec10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National Cancer Institute (n.d.) SEER cancer statistics - AJCC 6th edition staging, Surveillance, Epidemiology, and End Results Program.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https://seer.cancer.gov/seerstat/variables/seer/ajcc-stage/6th/</a:t>
            </a: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 (Accessed: 07 02 2025).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Canadian Cancer Society (n.d.) Breast cancer risks, Available at: </a:t>
            </a:r>
            <a:r>
              <a:rPr b="0" i="0" lang="en-GB" sz="1100" u="sng" strike="noStrike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https://cancer.ca/en/cancer-information/cancer-types/breast/risks</a:t>
            </a:r>
            <a:r>
              <a:rPr b="0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 (Accessed: 07 02 2025).</a:t>
            </a:r>
            <a:endParaRPr b="0" i="0" sz="1100" u="none" strike="noStrike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i="0" lang="en-GB" sz="1100" u="none" strike="noStrike">
                <a:solidFill>
                  <a:srgbClr val="1F1F1F"/>
                </a:solidFill>
                <a:highlight>
                  <a:srgbClr val="FFFFFF"/>
                </a:highlight>
              </a:rPr>
              <a:t>Python Libraries - Pandas, Matplotlib, Regex, plotly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None/>
            </a:pPr>
            <a:br>
              <a:rPr lang="en-GB"/>
            </a:br>
            <a:endParaRPr/>
          </a:p>
        </p:txBody>
      </p:sp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421971" y="1334530"/>
            <a:ext cx="7886700" cy="30821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lang="en-GB" sz="10400">
                <a:latin typeface="Cutive"/>
                <a:ea typeface="Cutive"/>
                <a:cs typeface="Cutive"/>
                <a:sym typeface="Cutive"/>
              </a:rPr>
              <a:t>  THANK          			 YOU!</a:t>
            </a:r>
            <a:endParaRPr/>
          </a:p>
        </p:txBody>
      </p:sp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813300" y="367904"/>
            <a:ext cx="3968747" cy="7905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utive"/>
              <a:buNone/>
            </a:pPr>
            <a:r>
              <a:rPr lang="en-GB" sz="30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Motivations:</a:t>
            </a:r>
            <a:endParaRPr/>
          </a:p>
        </p:txBody>
      </p:sp>
      <p:pic>
        <p:nvPicPr>
          <p:cNvPr descr="Pink Ribbon Breast Cancer Awareness Symbol - PNG Stock Photo - Illustration  of pink, design: 247976730"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5749" r="5341" t="0"/>
          <a:stretch/>
        </p:blipFill>
        <p:spPr>
          <a:xfrm>
            <a:off x="0" y="0"/>
            <a:ext cx="4572001" cy="5143502"/>
          </a:xfrm>
          <a:custGeom>
            <a:rect b="b" l="l" r="r" t="t"/>
            <a:pathLst>
              <a:path extrusionOk="0" h="6856413" w="6649908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360760" y="4767263"/>
            <a:ext cx="5143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813300" y="1288193"/>
            <a:ext cx="3968747" cy="3487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500">
                <a:latin typeface="Cutive"/>
                <a:ea typeface="Cutive"/>
                <a:cs typeface="Cutive"/>
                <a:sym typeface="Cutive"/>
              </a:rPr>
              <a:t>In 2023, an estimated 239,100 Canadians were diagnosed with cancer, and 86,700 died from it. Cancer remains the leading cause of death in Canada, accounting for nearly 30% of all deaths.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br>
              <a:rPr lang="en-GB" sz="1500">
                <a:latin typeface="Cutive"/>
                <a:ea typeface="Cutive"/>
                <a:cs typeface="Cutive"/>
                <a:sym typeface="Cutive"/>
              </a:rPr>
            </a:br>
            <a:br>
              <a:rPr lang="en-GB" sz="1500">
                <a:latin typeface="Cutive"/>
                <a:ea typeface="Cutive"/>
                <a:cs typeface="Cutive"/>
                <a:sym typeface="Cutive"/>
              </a:rPr>
            </a:br>
            <a:r>
              <a:rPr lang="en-GB" sz="1500">
                <a:latin typeface="Cutive"/>
                <a:ea typeface="Cutive"/>
                <a:cs typeface="Cutive"/>
                <a:sym typeface="Cutive"/>
              </a:rPr>
              <a:t>In 2021, over 21% of all deaths in the province were attributable to cancer. Projections indicate that the number of new cancer cases in Alberta is expected to increase by 29% from 2020 to 2030 and by 56% from 2020 to 2040.</a:t>
            </a:r>
            <a:endParaRPr/>
          </a:p>
          <a:p>
            <a:pPr indent="-889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32726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/>
              <a:t>Introduction:</a:t>
            </a:r>
            <a:endParaRPr/>
          </a:p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1440000" y="1708875"/>
            <a:ext cx="626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Disease</a:t>
            </a:r>
            <a:endParaRPr sz="5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Diagnosis </a:t>
            </a:r>
            <a:endParaRPr sz="5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ck Or X Button. Free Stock Photo - Public Domain Pictures"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53170" t="3484"/>
          <a:stretch/>
        </p:blipFill>
        <p:spPr>
          <a:xfrm>
            <a:off x="5956225" y="1932125"/>
            <a:ext cx="518975" cy="53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ck Or X Button. Free Stock Photo - Public Domain Pictures" id="114" name="Google Shape;114;p23"/>
          <p:cNvPicPr preferRelativeResize="0"/>
          <p:nvPr/>
        </p:nvPicPr>
        <p:blipFill rotWithShape="1">
          <a:blip r:embed="rId3">
            <a:alphaModFix/>
          </a:blip>
          <a:srcRect b="0" l="52417" r="0" t="1719"/>
          <a:stretch/>
        </p:blipFill>
        <p:spPr>
          <a:xfrm>
            <a:off x="5956223" y="2897781"/>
            <a:ext cx="518975" cy="53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46" y="-912769"/>
            <a:ext cx="78867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utive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Guiding Questions: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21971" y="1153145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1. What are the demographic factors (e.g: race, and marital status) associated with higher survival rates?</a:t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2. Survivability rates of cancer patients in the US vs Canada</a:t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>
                <a:latin typeface="Cutive"/>
                <a:ea typeface="Cutive"/>
                <a:cs typeface="Cutive"/>
                <a:sym typeface="Cutive"/>
              </a:rPr>
              <a:t>3. How do tumor characteristics such as size, grade, and hormone receptor status correlate with survival outcomes? </a:t>
            </a:r>
            <a:endParaRPr>
              <a:latin typeface="Cutive"/>
              <a:ea typeface="Cutive"/>
              <a:cs typeface="Cutive"/>
              <a:sym typeface="Cutive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421975" y="157550"/>
            <a:ext cx="3401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utive"/>
                <a:ea typeface="Cutive"/>
                <a:cs typeface="Cutive"/>
                <a:sym typeface="Cutive"/>
              </a:rPr>
              <a:t>Guiding questions </a:t>
            </a:r>
            <a:endParaRPr sz="2200">
              <a:solidFill>
                <a:schemeClr val="dk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Source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rPr lang="en-GB"/>
              <a:t>The dataset was obtained from IEEE dataport, it is part of the SEER program and provides information on population based cancer statistics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rPr lang="en-GB"/>
              <a:t>It contains cancer statistics of 4024 female patients recorded from 2006-2010</a:t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21971" y="32881"/>
            <a:ext cx="7886700" cy="775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21971" y="1153145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GB"/>
            </a:br>
            <a:endParaRPr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191805" y="477150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2210" r="0" t="9779"/>
          <a:stretch/>
        </p:blipFill>
        <p:spPr>
          <a:xfrm>
            <a:off x="421971" y="1484057"/>
            <a:ext cx="8069101" cy="27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Tabular data 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5" y="1153150"/>
            <a:ext cx="78867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21971" y="32881"/>
            <a:ext cx="7886700" cy="77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21971" y="11531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Find out the missing values and remove columns having a high number of missing values.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25" y="1825400"/>
            <a:ext cx="28194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