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9" r:id="rId7"/>
    <p:sldId id="258" r:id="rId8"/>
    <p:sldId id="262" r:id="rId9"/>
    <p:sldId id="266" r:id="rId10"/>
    <p:sldId id="267" r:id="rId11"/>
    <p:sldId id="263" r:id="rId12"/>
    <p:sldId id="264" r:id="rId13"/>
    <p:sldId id="265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5989" autoAdjust="0"/>
  </p:normalViewPr>
  <p:slideViewPr>
    <p:cSldViewPr snapToGrid="0" snapToObjects="1" showGuides="1">
      <p:cViewPr varScale="1">
        <p:scale>
          <a:sx n="60" d="100"/>
          <a:sy n="60" d="100"/>
        </p:scale>
        <p:origin x="62" y="322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S%26P_500_companies" TargetMode="External"/><Relationship Id="rId2" Type="http://schemas.openxmlformats.org/officeDocument/2006/relationships/hyperlink" Target="https://www.kaggle.com/datasets/jacksoncrow/stock-market-datase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Stock Roulette: LLM Edition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 Distributed, Data-intensive Web application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Franco Doi</a:t>
            </a:r>
          </a:p>
          <a:p>
            <a:r>
              <a:rPr lang="en-US" dirty="0"/>
              <a:t>Gautham Nagaraj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July 22, 2025</a:t>
            </a:r>
          </a:p>
          <a:p>
            <a:r>
              <a:rPr lang="en-US" dirty="0"/>
              <a:t>Data 608 – Summer 2025</a:t>
            </a:r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F1B2C-CE63-543D-CF91-00FC6A9FF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27BED-5553-EDB1-2368-94B923A1C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002F0-6566-BEE1-D1A0-5D98267FF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All project responsibilities are shared collaboratively by both team members</a:t>
            </a:r>
          </a:p>
          <a:p>
            <a:pPr lvl="1"/>
            <a:r>
              <a:rPr lang="en-CA" dirty="0"/>
              <a:t>Data engineering: cleaning, enriching</a:t>
            </a:r>
          </a:p>
          <a:p>
            <a:pPr lvl="1"/>
            <a:r>
              <a:rPr lang="en-CA" dirty="0"/>
              <a:t>Build infrastructure in AWS: EC2, S3, database</a:t>
            </a:r>
          </a:p>
          <a:p>
            <a:pPr lvl="1"/>
            <a:r>
              <a:rPr lang="en-CA" dirty="0"/>
              <a:t>Back-end: python code, integration </a:t>
            </a:r>
            <a:r>
              <a:rPr lang="en-CA"/>
              <a:t>with database</a:t>
            </a:r>
          </a:p>
          <a:p>
            <a:pPr lvl="1"/>
            <a:r>
              <a:rPr lang="en-CA"/>
              <a:t>Front-end</a:t>
            </a:r>
            <a:r>
              <a:rPr lang="en-CA" dirty="0"/>
              <a:t>: vue.js, integration with back-end and chatbot</a:t>
            </a:r>
          </a:p>
          <a:p>
            <a:pPr lvl="1"/>
            <a:r>
              <a:rPr lang="en-CA" dirty="0"/>
              <a:t>Chatbot: vue.js, python, integration with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383A3-9361-B870-1EAE-88C198FF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1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5BAD4-E98A-6BBB-598F-38F9ACE6D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6221-2EDF-760C-D28F-7276433A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BA5DD-8BD6-2658-54D5-A699575F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Jacksoncrow</a:t>
            </a:r>
            <a:r>
              <a:rPr lang="en-CA" dirty="0"/>
              <a:t>. (2020). </a:t>
            </a:r>
            <a:r>
              <a:rPr lang="en-CA" i="1" dirty="0"/>
              <a:t>Stock Market Dataset</a:t>
            </a:r>
            <a:r>
              <a:rPr lang="en-CA" dirty="0"/>
              <a:t> [Dataset]. Kaggle. </a:t>
            </a:r>
            <a:r>
              <a:rPr lang="en-CA" u="sng" dirty="0">
                <a:hlinkClick r:id="rId2"/>
              </a:rPr>
              <a:t>https://www.kaggle.com/datasets/jacksoncrow/stock-market-dataset</a:t>
            </a:r>
            <a:endParaRPr lang="en-CA" u="sng" dirty="0"/>
          </a:p>
          <a:p>
            <a:r>
              <a:rPr lang="en-CA" dirty="0"/>
              <a:t>Wikipedia contributors. (2024). </a:t>
            </a:r>
            <a:r>
              <a:rPr lang="en-CA" i="1" dirty="0"/>
              <a:t>List of S&amp;P 500 Companies</a:t>
            </a:r>
            <a:r>
              <a:rPr lang="en-CA" dirty="0"/>
              <a:t>. </a:t>
            </a:r>
            <a:r>
              <a:rPr lang="pt-BR" dirty="0"/>
              <a:t>Wikipedia. </a:t>
            </a:r>
            <a:r>
              <a:rPr lang="pt-BR" u="sng" dirty="0">
                <a:hlinkClick r:id="rId3"/>
              </a:rPr>
              <a:t>https://en.wikipedia.org/wiki/List_of_S%26P_500_companies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57001-8767-BCC7-EB20-53A730344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715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37482-DD4A-D59A-9A3F-4062CA040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0B23-52B3-EB3A-024B-3E639C98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2540A-156C-77F4-D946-EA85DE500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EACF2-7B91-7001-6705-B20A05FA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9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35D7C-6796-A142-AA52-64D0BC47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people are interested in learning how the stock market works</a:t>
            </a:r>
          </a:p>
          <a:p>
            <a:r>
              <a:rPr lang="en-CA" dirty="0"/>
              <a:t>Existing tools are often:</a:t>
            </a:r>
          </a:p>
          <a:p>
            <a:pPr lvl="1"/>
            <a:r>
              <a:rPr lang="en-US" b="1" dirty="0"/>
              <a:t>Too slow</a:t>
            </a:r>
            <a:r>
              <a:rPr lang="en-US" dirty="0"/>
              <a:t> – real investing takes days or weeks to observe outcomes</a:t>
            </a:r>
          </a:p>
          <a:p>
            <a:pPr lvl="1"/>
            <a:r>
              <a:rPr lang="en-US" b="1" dirty="0"/>
              <a:t>Too risky</a:t>
            </a:r>
            <a:r>
              <a:rPr lang="en-US" dirty="0"/>
              <a:t> – learning through real trades can result in real losses</a:t>
            </a:r>
          </a:p>
          <a:p>
            <a:r>
              <a:rPr lang="en-US" dirty="0"/>
              <a:t>There’s a lack of </a:t>
            </a:r>
            <a:r>
              <a:rPr lang="en-US" b="1" dirty="0"/>
              <a:t>accessible, engaging, and safe</a:t>
            </a:r>
            <a:r>
              <a:rPr lang="en-US" dirty="0"/>
              <a:t> environments to explore stock trading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8C507-1F3E-3118-65E7-FD8A9A771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53F2-5AEF-9C50-E854-B3A8B3D0F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Our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9833-1095-6ADB-05EA-DBB8A3882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 fast-paced trading simulation</a:t>
            </a:r>
            <a:endParaRPr lang="en-US" dirty="0"/>
          </a:p>
          <a:p>
            <a:r>
              <a:rPr lang="en-US" dirty="0"/>
              <a:t>Real stock data compressed into a 5-minute game</a:t>
            </a:r>
          </a:p>
          <a:p>
            <a:r>
              <a:rPr lang="en-US" dirty="0"/>
              <a:t>AI assistant built with </a:t>
            </a:r>
            <a:r>
              <a:rPr lang="en-US" dirty="0" err="1"/>
              <a:t>Ollama</a:t>
            </a:r>
            <a:r>
              <a:rPr lang="en-US" dirty="0"/>
              <a:t> for guidance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4236F-F417-54C0-E6C5-F5F9FC58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36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A2F9-CB57-D900-D49D-41E563BD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B4B3-3274-09D4-F56E-42D27E6FE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“</a:t>
            </a:r>
            <a:r>
              <a:rPr lang="en-US" dirty="0"/>
              <a:t>Stock Market Dataset“ f</a:t>
            </a:r>
            <a:r>
              <a:rPr lang="en-CA" dirty="0"/>
              <a:t>rom Kaggle:</a:t>
            </a:r>
          </a:p>
          <a:p>
            <a:pPr lvl="1"/>
            <a:r>
              <a:rPr lang="en-CA" dirty="0"/>
              <a:t>Historical daily stock price sourced from </a:t>
            </a:r>
            <a:r>
              <a:rPr lang="en-US" dirty="0"/>
              <a:t>nasdaqtrader.com via Yahoo Finance API </a:t>
            </a:r>
          </a:p>
          <a:p>
            <a:pPr lvl="1"/>
            <a:r>
              <a:rPr lang="en-US" dirty="0"/>
              <a:t>From January 1962 to April 2020</a:t>
            </a:r>
            <a:endParaRPr lang="en-CA" dirty="0"/>
          </a:p>
          <a:p>
            <a:pPr lvl="1"/>
            <a:r>
              <a:rPr lang="en-CA" dirty="0"/>
              <a:t>One csv for each ticker, in total 5884 csv file + one metadata file</a:t>
            </a:r>
          </a:p>
          <a:p>
            <a:pPr lvl="1"/>
            <a:r>
              <a:rPr lang="en-CA" dirty="0"/>
              <a:t>Tickers don’t have data for whole date range</a:t>
            </a:r>
          </a:p>
          <a:p>
            <a:pPr lvl="1"/>
            <a:r>
              <a:rPr lang="en-CA" dirty="0"/>
              <a:t>Stored in S3 bucket</a:t>
            </a:r>
          </a:p>
          <a:p>
            <a:r>
              <a:rPr lang="en-CA" dirty="0"/>
              <a:t>“</a:t>
            </a:r>
            <a:r>
              <a:rPr lang="en-US" dirty="0"/>
              <a:t>S&amp;P 500 list” from Wikipedia:</a:t>
            </a:r>
          </a:p>
          <a:p>
            <a:pPr lvl="1"/>
            <a:r>
              <a:rPr lang="en-US" dirty="0"/>
              <a:t>Web scraped list to get the ticker’s sector</a:t>
            </a:r>
          </a:p>
          <a:p>
            <a:pPr lvl="1"/>
            <a:r>
              <a:rPr lang="en-US" dirty="0"/>
              <a:t>Very limited list compared to stock market dataset</a:t>
            </a:r>
          </a:p>
          <a:p>
            <a:pPr lvl="1"/>
            <a:r>
              <a:rPr lang="en-US" dirty="0"/>
              <a:t>Stored in S3 bucket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B0DBB-86CA-2947-C407-766CB021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108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B1E46-E94F-9FCD-7A8C-2BEAD75FC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E160-EA53-BC64-692D-4C75A287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F897-6DB1-1BC4-5BE8-99CE0228B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Player data:</a:t>
            </a:r>
          </a:p>
          <a:p>
            <a:pPr lvl="1"/>
            <a:r>
              <a:rPr lang="en-CA" dirty="0"/>
              <a:t>The player data during the game, such as stocks selected, balance, player name</a:t>
            </a:r>
          </a:p>
          <a:p>
            <a:pPr lvl="1"/>
            <a:r>
              <a:rPr lang="en-CA" dirty="0"/>
              <a:t>Online and as per usage and streamed</a:t>
            </a:r>
          </a:p>
          <a:p>
            <a:pPr lvl="1"/>
            <a:r>
              <a:rPr lang="en-CA" dirty="0"/>
              <a:t>Stored on database</a:t>
            </a:r>
          </a:p>
          <a:p>
            <a:r>
              <a:rPr lang="en-CA" dirty="0"/>
              <a:t>Chatbot:</a:t>
            </a:r>
          </a:p>
          <a:p>
            <a:pPr lvl="1"/>
            <a:r>
              <a:rPr lang="en-US" dirty="0"/>
              <a:t>Data used during chat</a:t>
            </a:r>
          </a:p>
          <a:p>
            <a:pPr lvl="1"/>
            <a:r>
              <a:rPr lang="en-US" dirty="0"/>
              <a:t>Stored on database - (attempted)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82903-966C-1A40-731D-86E9CD94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3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4F756-66A7-E7D2-74EF-17A15F7CE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7A75067-7BB9-B169-1681-1FD18CCB974F}"/>
              </a:ext>
            </a:extLst>
          </p:cNvPr>
          <p:cNvSpPr/>
          <p:nvPr/>
        </p:nvSpPr>
        <p:spPr>
          <a:xfrm>
            <a:off x="3177436" y="1758770"/>
            <a:ext cx="1924832" cy="10333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3136F-4AB3-0257-FFC0-FAFDD288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Infrastructure and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FBF26-94BB-81D0-A7C7-1CF6FBBE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BEF53-11AC-CED4-4DF4-3DF095D9DF85}"/>
              </a:ext>
            </a:extLst>
          </p:cNvPr>
          <p:cNvSpPr txBox="1"/>
          <p:nvPr/>
        </p:nvSpPr>
        <p:spPr>
          <a:xfrm>
            <a:off x="704219" y="1574104"/>
            <a:ext cx="142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Raw</a:t>
            </a:r>
            <a:r>
              <a:rPr lang="pt-BR" dirty="0"/>
              <a:t> </a:t>
            </a:r>
            <a:r>
              <a:rPr lang="pt-BR" dirty="0" err="1"/>
              <a:t>datasets</a:t>
            </a:r>
            <a:endParaRPr lang="en-CA" dirty="0"/>
          </a:p>
        </p:txBody>
      </p:sp>
      <p:pic>
        <p:nvPicPr>
          <p:cNvPr id="16" name="Picture 15" descr="A logo of a company&#10;&#10;AI-generated content may be incorrect.">
            <a:extLst>
              <a:ext uri="{FF2B5EF4-FFF2-40B4-BE49-F238E27FC236}">
                <a16:creationId xmlns:a16="http://schemas.microsoft.com/office/drawing/2014/main" id="{91ABA41C-BE1A-AC26-0AE7-B4664F067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007" y="1308876"/>
            <a:ext cx="715549" cy="831051"/>
          </a:xfrm>
          <a:prstGeom prst="rect">
            <a:avLst/>
          </a:prstGeom>
        </p:spPr>
      </p:pic>
      <p:pic>
        <p:nvPicPr>
          <p:cNvPr id="18" name="Picture 17" descr="A logo of a company&#10;&#10;AI-generated content may be incorrect.">
            <a:extLst>
              <a:ext uri="{FF2B5EF4-FFF2-40B4-BE49-F238E27FC236}">
                <a16:creationId xmlns:a16="http://schemas.microsoft.com/office/drawing/2014/main" id="{872A86F1-E597-EC63-EACF-7BD62630F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68" y="1951197"/>
            <a:ext cx="1007141" cy="755356"/>
          </a:xfrm>
          <a:prstGeom prst="rect">
            <a:avLst/>
          </a:prstGeom>
        </p:spPr>
      </p:pic>
      <p:pic>
        <p:nvPicPr>
          <p:cNvPr id="20" name="Picture 19" descr="A logo of a company&#10;&#10;AI-generated content may be incorrect.">
            <a:extLst>
              <a:ext uri="{FF2B5EF4-FFF2-40B4-BE49-F238E27FC236}">
                <a16:creationId xmlns:a16="http://schemas.microsoft.com/office/drawing/2014/main" id="{44579925-7411-84B8-4440-F5896E389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694" y="3838061"/>
            <a:ext cx="801666" cy="501042"/>
          </a:xfrm>
          <a:prstGeom prst="rect">
            <a:avLst/>
          </a:prstGeom>
        </p:spPr>
      </p:pic>
      <p:pic>
        <p:nvPicPr>
          <p:cNvPr id="24" name="Picture 23" descr="A logo with orange circles and grey dots&#10;&#10;AI-generated content may be incorrect.">
            <a:extLst>
              <a:ext uri="{FF2B5EF4-FFF2-40B4-BE49-F238E27FC236}">
                <a16:creationId xmlns:a16="http://schemas.microsoft.com/office/drawing/2014/main" id="{73E70C35-1F6B-E8B5-7602-C2DF919BA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490" y="2100260"/>
            <a:ext cx="570978" cy="570978"/>
          </a:xfrm>
          <a:prstGeom prst="rect">
            <a:avLst/>
          </a:prstGeom>
        </p:spPr>
      </p:pic>
      <p:pic>
        <p:nvPicPr>
          <p:cNvPr id="32" name="Picture 31" descr="A logo with a dolphin&#10;&#10;AI-generated content may be incorrect.">
            <a:extLst>
              <a:ext uri="{FF2B5EF4-FFF2-40B4-BE49-F238E27FC236}">
                <a16:creationId xmlns:a16="http://schemas.microsoft.com/office/drawing/2014/main" id="{5C587EAA-1179-06B3-0526-76E7DCFD53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4433" y="1928034"/>
            <a:ext cx="694869" cy="694869"/>
          </a:xfrm>
          <a:prstGeom prst="rect">
            <a:avLst/>
          </a:prstGeom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16B5F0D7-44F4-FECA-92C0-868811301B8D}"/>
              </a:ext>
            </a:extLst>
          </p:cNvPr>
          <p:cNvCxnSpPr>
            <a:stCxn id="18" idx="3"/>
            <a:endCxn id="24" idx="1"/>
          </p:cNvCxnSpPr>
          <p:nvPr/>
        </p:nvCxnSpPr>
        <p:spPr>
          <a:xfrm>
            <a:off x="1919009" y="2328875"/>
            <a:ext cx="1491481" cy="568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99EC55B4-6297-67C2-FE91-EDE12CCB1DA5}"/>
              </a:ext>
            </a:extLst>
          </p:cNvPr>
          <p:cNvCxnSpPr>
            <a:stCxn id="24" idx="3"/>
            <a:endCxn id="32" idx="1"/>
          </p:cNvCxnSpPr>
          <p:nvPr/>
        </p:nvCxnSpPr>
        <p:spPr>
          <a:xfrm flipV="1">
            <a:off x="3981468" y="2275469"/>
            <a:ext cx="212965" cy="1102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2FF6869-601F-9FAA-E321-9745E46636E1}"/>
              </a:ext>
            </a:extLst>
          </p:cNvPr>
          <p:cNvSpPr txBox="1"/>
          <p:nvPr/>
        </p:nvSpPr>
        <p:spPr>
          <a:xfrm>
            <a:off x="3545791" y="1369754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0"/>
              <a:t>Database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38D0D5-CC29-88E0-4898-18C333E84834}"/>
              </a:ext>
            </a:extLst>
          </p:cNvPr>
          <p:cNvSpPr/>
          <p:nvPr/>
        </p:nvSpPr>
        <p:spPr>
          <a:xfrm>
            <a:off x="3151429" y="3571883"/>
            <a:ext cx="1924832" cy="10333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9" name="Picture 38" descr="A logo of a company&#10;&#10;AI-generated content may be incorrect.">
            <a:extLst>
              <a:ext uri="{FF2B5EF4-FFF2-40B4-BE49-F238E27FC236}">
                <a16:creationId xmlns:a16="http://schemas.microsoft.com/office/drawing/2014/main" id="{0547A12E-3814-A580-60C2-48C4758A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000" y="3121989"/>
            <a:ext cx="715549" cy="83105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FD6CACE-99DF-4C1A-AFBF-01C9E6250277}"/>
              </a:ext>
            </a:extLst>
          </p:cNvPr>
          <p:cNvSpPr txBox="1"/>
          <p:nvPr/>
        </p:nvSpPr>
        <p:spPr>
          <a:xfrm>
            <a:off x="3524855" y="2959167"/>
            <a:ext cx="973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0" dirty="0"/>
              <a:t>Backend</a:t>
            </a:r>
          </a:p>
          <a:p>
            <a:r>
              <a:rPr lang="en-CA" noProof="0" dirty="0"/>
              <a:t>API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8314EF4-6936-FD9C-C728-974879B3B069}"/>
              </a:ext>
            </a:extLst>
          </p:cNvPr>
          <p:cNvSpPr/>
          <p:nvPr/>
        </p:nvSpPr>
        <p:spPr>
          <a:xfrm>
            <a:off x="6440429" y="3571883"/>
            <a:ext cx="1924832" cy="10333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9" name="Picture 58" descr="A logo of a company&#10;&#10;AI-generated content may be incorrect.">
            <a:extLst>
              <a:ext uri="{FF2B5EF4-FFF2-40B4-BE49-F238E27FC236}">
                <a16:creationId xmlns:a16="http://schemas.microsoft.com/office/drawing/2014/main" id="{FD41338C-9DB9-6D93-49E4-C5020F80E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21989"/>
            <a:ext cx="715549" cy="83105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50AF156-6263-0840-1EDE-4B48F9D1C1B1}"/>
              </a:ext>
            </a:extLst>
          </p:cNvPr>
          <p:cNvSpPr txBox="1"/>
          <p:nvPr/>
        </p:nvSpPr>
        <p:spPr>
          <a:xfrm>
            <a:off x="7283448" y="2947903"/>
            <a:ext cx="145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Game  + chat </a:t>
            </a:r>
          </a:p>
          <a:p>
            <a:pPr algn="ctr"/>
            <a:r>
              <a:rPr lang="pt-BR" dirty="0"/>
              <a:t>admin</a:t>
            </a:r>
            <a:endParaRPr lang="en-CA" dirty="0"/>
          </a:p>
        </p:txBody>
      </p:sp>
      <p:pic>
        <p:nvPicPr>
          <p:cNvPr id="64" name="Picture 63" descr="A logo with a letter v&#10;&#10;AI-generated content may be incorrect.">
            <a:extLst>
              <a:ext uri="{FF2B5EF4-FFF2-40B4-BE49-F238E27FC236}">
                <a16:creationId xmlns:a16="http://schemas.microsoft.com/office/drawing/2014/main" id="{18B8365C-72EF-9EE0-661A-127E988AFB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8775" y="3838062"/>
            <a:ext cx="662501" cy="662501"/>
          </a:xfrm>
          <a:prstGeom prst="rect">
            <a:avLst/>
          </a:prstGeom>
        </p:spPr>
      </p:pic>
      <p:pic>
        <p:nvPicPr>
          <p:cNvPr id="66" name="Picture 65" descr="A person with a gold circle on their head&#10;&#10;AI-generated content may be incorrect.">
            <a:extLst>
              <a:ext uri="{FF2B5EF4-FFF2-40B4-BE49-F238E27FC236}">
                <a16:creationId xmlns:a16="http://schemas.microsoft.com/office/drawing/2014/main" id="{52068572-1098-3831-3095-B8426C2F67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7433" y="3675603"/>
            <a:ext cx="1133605" cy="1133605"/>
          </a:xfrm>
          <a:prstGeom prst="rect">
            <a:avLst/>
          </a:prstGeom>
        </p:spPr>
      </p:pic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B21CAC08-808B-5AF8-6876-91960860365C}"/>
              </a:ext>
            </a:extLst>
          </p:cNvPr>
          <p:cNvCxnSpPr>
            <a:cxnSpLocks/>
            <a:stCxn id="20" idx="3"/>
            <a:endCxn id="64" idx="1"/>
          </p:cNvCxnSpPr>
          <p:nvPr/>
        </p:nvCxnSpPr>
        <p:spPr>
          <a:xfrm>
            <a:off x="4494360" y="4088582"/>
            <a:ext cx="2524415" cy="80731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F1B0648-1827-371C-236E-945ADDA74B7D}"/>
              </a:ext>
            </a:extLst>
          </p:cNvPr>
          <p:cNvCxnSpPr>
            <a:stCxn id="32" idx="2"/>
            <a:endCxn id="20" idx="0"/>
          </p:cNvCxnSpPr>
          <p:nvPr/>
        </p:nvCxnSpPr>
        <p:spPr>
          <a:xfrm rot="5400000">
            <a:off x="3710119" y="3006312"/>
            <a:ext cx="1215158" cy="448341"/>
          </a:xfrm>
          <a:prstGeom prst="curvedConnector3">
            <a:avLst>
              <a:gd name="adj1" fmla="val 8951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0364CC1-5B19-6BC3-98B7-4EF746825FB1}"/>
              </a:ext>
            </a:extLst>
          </p:cNvPr>
          <p:cNvSpPr/>
          <p:nvPr/>
        </p:nvSpPr>
        <p:spPr>
          <a:xfrm>
            <a:off x="6440429" y="1758770"/>
            <a:ext cx="1924832" cy="10333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4" name="Picture 73" descr="A logo of a company&#10;&#10;AI-generated content may be incorrect.">
            <a:extLst>
              <a:ext uri="{FF2B5EF4-FFF2-40B4-BE49-F238E27FC236}">
                <a16:creationId xmlns:a16="http://schemas.microsoft.com/office/drawing/2014/main" id="{7DB1E4E4-D1E4-3BC4-3C89-2EA1EE45A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8876"/>
            <a:ext cx="715549" cy="831051"/>
          </a:xfrm>
          <a:prstGeom prst="rect">
            <a:avLst/>
          </a:prstGeom>
        </p:spPr>
      </p:pic>
      <p:pic>
        <p:nvPicPr>
          <p:cNvPr id="77" name="Picture 76" descr="A logo of a company&#10;&#10;AI-generated content may be incorrect.">
            <a:extLst>
              <a:ext uri="{FF2B5EF4-FFF2-40B4-BE49-F238E27FC236}">
                <a16:creationId xmlns:a16="http://schemas.microsoft.com/office/drawing/2014/main" id="{9178913E-7E00-4A50-F6B9-85092A8B34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868" y="2197045"/>
            <a:ext cx="801666" cy="501042"/>
          </a:xfrm>
          <a:prstGeom prst="rect">
            <a:avLst/>
          </a:prstGeom>
        </p:spPr>
      </p:pic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1804F7C4-E2AD-22BE-BC6E-6CAA23A187C4}"/>
              </a:ext>
            </a:extLst>
          </p:cNvPr>
          <p:cNvCxnSpPr>
            <a:cxnSpLocks/>
            <a:stCxn id="77" idx="2"/>
            <a:endCxn id="64" idx="0"/>
          </p:cNvCxnSpPr>
          <p:nvPr/>
        </p:nvCxnSpPr>
        <p:spPr>
          <a:xfrm rot="5400000">
            <a:off x="6814877" y="3233237"/>
            <a:ext cx="1139975" cy="69675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564C1898-E0C3-9A6F-E9B2-7A8621D8332E}"/>
              </a:ext>
            </a:extLst>
          </p:cNvPr>
          <p:cNvSpPr/>
          <p:nvPr/>
        </p:nvSpPr>
        <p:spPr>
          <a:xfrm>
            <a:off x="9355300" y="1755907"/>
            <a:ext cx="1924832" cy="103339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613E576-3247-9899-8398-91E12C858F4E}"/>
              </a:ext>
            </a:extLst>
          </p:cNvPr>
          <p:cNvSpPr txBox="1"/>
          <p:nvPr/>
        </p:nvSpPr>
        <p:spPr>
          <a:xfrm>
            <a:off x="10029603" y="1386575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0" dirty="0"/>
              <a:t>LLM</a:t>
            </a:r>
          </a:p>
        </p:txBody>
      </p:sp>
      <p:pic>
        <p:nvPicPr>
          <p:cNvPr id="85" name="Picture 84" descr="A black and white cartoon animal&#10;&#10;AI-generated content may be incorrect.">
            <a:extLst>
              <a:ext uri="{FF2B5EF4-FFF2-40B4-BE49-F238E27FC236}">
                <a16:creationId xmlns:a16="http://schemas.microsoft.com/office/drawing/2014/main" id="{06753756-913E-7E54-8708-07F18BD55C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84431" y="2073150"/>
            <a:ext cx="433873" cy="433873"/>
          </a:xfrm>
          <a:prstGeom prst="rect">
            <a:avLst/>
          </a:prstGeom>
        </p:spPr>
      </p:pic>
      <p:pic>
        <p:nvPicPr>
          <p:cNvPr id="87" name="Picture 86" descr="A logo with blue text&#10;&#10;AI-generated content may be incorrect.">
            <a:extLst>
              <a:ext uri="{FF2B5EF4-FFF2-40B4-BE49-F238E27FC236}">
                <a16:creationId xmlns:a16="http://schemas.microsoft.com/office/drawing/2014/main" id="{8A6083DE-C3EC-85F9-524F-9F2C2D3682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10864" y="1996420"/>
            <a:ext cx="587332" cy="587332"/>
          </a:xfrm>
          <a:prstGeom prst="rect">
            <a:avLst/>
          </a:prstGeom>
        </p:spPr>
      </p:pic>
      <p:pic>
        <p:nvPicPr>
          <p:cNvPr id="88" name="Picture 87" descr="A logo of a company&#10;&#10;AI-generated content may be incorrect.">
            <a:extLst>
              <a:ext uri="{FF2B5EF4-FFF2-40B4-BE49-F238E27FC236}">
                <a16:creationId xmlns:a16="http://schemas.microsoft.com/office/drawing/2014/main" id="{149609CC-CDB7-719B-822D-A03ED789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045" y="1208515"/>
            <a:ext cx="715549" cy="831051"/>
          </a:xfrm>
          <a:prstGeom prst="rect">
            <a:avLst/>
          </a:prstGeom>
        </p:spPr>
      </p:pic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58213F17-C0EA-E4CE-3265-09CEB9D4148E}"/>
              </a:ext>
            </a:extLst>
          </p:cNvPr>
          <p:cNvCxnSpPr>
            <a:stCxn id="77" idx="3"/>
            <a:endCxn id="85" idx="1"/>
          </p:cNvCxnSpPr>
          <p:nvPr/>
        </p:nvCxnSpPr>
        <p:spPr>
          <a:xfrm flipV="1">
            <a:off x="7820534" y="2290087"/>
            <a:ext cx="2063897" cy="157479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10FDF89E-41EB-ADB8-B6C1-7361A20B6380}"/>
              </a:ext>
            </a:extLst>
          </p:cNvPr>
          <p:cNvCxnSpPr>
            <a:cxnSpLocks/>
            <a:stCxn id="32" idx="3"/>
            <a:endCxn id="77" idx="1"/>
          </p:cNvCxnSpPr>
          <p:nvPr/>
        </p:nvCxnSpPr>
        <p:spPr>
          <a:xfrm>
            <a:off x="4889302" y="2275469"/>
            <a:ext cx="2129566" cy="172097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A0D8A1CC-22AB-3881-B72D-DA8CD2392F59}"/>
              </a:ext>
            </a:extLst>
          </p:cNvPr>
          <p:cNvSpPr txBox="1"/>
          <p:nvPr/>
        </p:nvSpPr>
        <p:spPr>
          <a:xfrm>
            <a:off x="5292729" y="2320500"/>
            <a:ext cx="1065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noProof="0"/>
              <a:t>(attempted)</a:t>
            </a: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CF60BA8B-FE8E-C6E5-A8C0-C1D6C7B44D6D}"/>
              </a:ext>
            </a:extLst>
          </p:cNvPr>
          <p:cNvCxnSpPr>
            <a:cxnSpLocks/>
            <a:stCxn id="58" idx="3"/>
            <a:endCxn id="130" idx="1"/>
          </p:cNvCxnSpPr>
          <p:nvPr/>
        </p:nvCxnSpPr>
        <p:spPr>
          <a:xfrm>
            <a:off x="8365261" y="4088582"/>
            <a:ext cx="1174228" cy="17402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1E1596D-9FED-7B87-7252-F8009E2BD698}"/>
              </a:ext>
            </a:extLst>
          </p:cNvPr>
          <p:cNvSpPr txBox="1"/>
          <p:nvPr/>
        </p:nvSpPr>
        <p:spPr>
          <a:xfrm>
            <a:off x="10338757" y="3306271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Player</a:t>
            </a:r>
            <a:endParaRPr lang="en-CA" dirty="0"/>
          </a:p>
        </p:txBody>
      </p:sp>
      <p:pic>
        <p:nvPicPr>
          <p:cNvPr id="109" name="Picture 108" descr="A person with a gold circle on their head&#10;&#10;AI-generated content may be incorrect.">
            <a:extLst>
              <a:ext uri="{FF2B5EF4-FFF2-40B4-BE49-F238E27FC236}">
                <a16:creationId xmlns:a16="http://schemas.microsoft.com/office/drawing/2014/main" id="{5CAEAD10-6DA1-2AC6-4EB9-D86260A22F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8775" y="5202857"/>
            <a:ext cx="1133605" cy="1133605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E0E38022-914D-2537-659B-CE66232F0A5A}"/>
              </a:ext>
            </a:extLst>
          </p:cNvPr>
          <p:cNvSpPr txBox="1"/>
          <p:nvPr/>
        </p:nvSpPr>
        <p:spPr>
          <a:xfrm>
            <a:off x="8173178" y="5554499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Admin</a:t>
            </a:r>
            <a:endParaRPr lang="en-CA" dirty="0"/>
          </a:p>
        </p:txBody>
      </p: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FE9F2A1F-B3C5-47B4-BF20-7E33E40C8CA1}"/>
              </a:ext>
            </a:extLst>
          </p:cNvPr>
          <p:cNvCxnSpPr>
            <a:cxnSpLocks/>
            <a:stCxn id="58" idx="2"/>
            <a:endCxn id="127" idx="0"/>
          </p:cNvCxnSpPr>
          <p:nvPr/>
        </p:nvCxnSpPr>
        <p:spPr>
          <a:xfrm rot="5400000">
            <a:off x="6658170" y="4581744"/>
            <a:ext cx="721139" cy="768213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126" descr="A computer screen with a globe and a mouse pointer&#10;&#10;AI-generated content may be incorrect.">
            <a:extLst>
              <a:ext uri="{FF2B5EF4-FFF2-40B4-BE49-F238E27FC236}">
                <a16:creationId xmlns:a16="http://schemas.microsoft.com/office/drawing/2014/main" id="{00187280-5AF0-452D-13EF-B5A0103E72C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50488" y="5326420"/>
            <a:ext cx="768288" cy="768288"/>
          </a:xfrm>
          <a:prstGeom prst="rect">
            <a:avLst/>
          </a:prstGeom>
        </p:spPr>
      </p:pic>
      <p:pic>
        <p:nvPicPr>
          <p:cNvPr id="130" name="Picture 129" descr="A computer screen with a globe and a mouse pointer&#10;&#10;AI-generated content may be incorrect.">
            <a:extLst>
              <a:ext uri="{FF2B5EF4-FFF2-40B4-BE49-F238E27FC236}">
                <a16:creationId xmlns:a16="http://schemas.microsoft.com/office/drawing/2014/main" id="{7CDA2F4C-1239-560C-55B5-4A2E452F35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9489" y="3878464"/>
            <a:ext cx="768288" cy="768288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0C6D719F-3DCD-6746-A89A-BDF8AFBAB090}"/>
              </a:ext>
            </a:extLst>
          </p:cNvPr>
          <p:cNvSpPr txBox="1"/>
          <p:nvPr/>
        </p:nvSpPr>
        <p:spPr>
          <a:xfrm>
            <a:off x="6711477" y="1177255"/>
            <a:ext cx="1649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noProof="0" dirty="0"/>
              <a:t>Chatbot + MCP </a:t>
            </a:r>
          </a:p>
          <a:p>
            <a:pPr algn="ctr"/>
            <a:r>
              <a:rPr lang="en-CA" noProof="0" dirty="0"/>
              <a:t>API</a:t>
            </a:r>
          </a:p>
        </p:txBody>
      </p:sp>
      <p:pic>
        <p:nvPicPr>
          <p:cNvPr id="134" name="Picture 133" descr="A logo of a company&#10;&#10;AI-generated content may be incorrect.">
            <a:extLst>
              <a:ext uri="{FF2B5EF4-FFF2-40B4-BE49-F238E27FC236}">
                <a16:creationId xmlns:a16="http://schemas.microsoft.com/office/drawing/2014/main" id="{BF87BFB5-6A81-FF33-B5BA-3A094C91D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917" y="1737976"/>
            <a:ext cx="801666" cy="501042"/>
          </a:xfrm>
          <a:prstGeom prst="rect">
            <a:avLst/>
          </a:prstGeom>
        </p:spPr>
      </p:pic>
      <p:cxnSp>
        <p:nvCxnSpPr>
          <p:cNvPr id="138" name="Connector: Curved 137">
            <a:extLst>
              <a:ext uri="{FF2B5EF4-FFF2-40B4-BE49-F238E27FC236}">
                <a16:creationId xmlns:a16="http://schemas.microsoft.com/office/drawing/2014/main" id="{71092729-C855-0507-DC98-3AE3698B99E9}"/>
              </a:ext>
            </a:extLst>
          </p:cNvPr>
          <p:cNvCxnSpPr>
            <a:cxnSpLocks/>
            <a:stCxn id="77" idx="0"/>
            <a:endCxn id="134" idx="1"/>
          </p:cNvCxnSpPr>
          <p:nvPr/>
        </p:nvCxnSpPr>
        <p:spPr>
          <a:xfrm rot="5400000" flipH="1" flipV="1">
            <a:off x="7356535" y="2051663"/>
            <a:ext cx="208548" cy="8221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63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6DC4D-F30C-0CBC-E42A-EA076A5C9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D1D6CB6-34D3-0A4F-0837-F9E1B5ADC9CD}"/>
              </a:ext>
            </a:extLst>
          </p:cNvPr>
          <p:cNvSpPr/>
          <p:nvPr/>
        </p:nvSpPr>
        <p:spPr>
          <a:xfrm>
            <a:off x="3621064" y="1764078"/>
            <a:ext cx="918322" cy="48181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C5C4D-652E-B10D-F5DC-88331701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1AA20-DECF-F96D-5F54-09514582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3DF51-9924-B2B4-C163-2D5CD96D2D9A}"/>
              </a:ext>
            </a:extLst>
          </p:cNvPr>
          <p:cNvSpPr txBox="1"/>
          <p:nvPr/>
        </p:nvSpPr>
        <p:spPr>
          <a:xfrm>
            <a:off x="704219" y="1574104"/>
            <a:ext cx="142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0"/>
              <a:t>Raw datasets</a:t>
            </a:r>
          </a:p>
        </p:txBody>
      </p:sp>
      <p:pic>
        <p:nvPicPr>
          <p:cNvPr id="18" name="Picture 17" descr="A logo of a company&#10;&#10;AI-generated content may be incorrect.">
            <a:extLst>
              <a:ext uri="{FF2B5EF4-FFF2-40B4-BE49-F238E27FC236}">
                <a16:creationId xmlns:a16="http://schemas.microsoft.com/office/drawing/2014/main" id="{74FBB862-FC4D-6C8F-247F-58C17303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68" y="1951197"/>
            <a:ext cx="1007141" cy="755356"/>
          </a:xfrm>
          <a:prstGeom prst="rect">
            <a:avLst/>
          </a:prstGeom>
        </p:spPr>
      </p:pic>
      <p:pic>
        <p:nvPicPr>
          <p:cNvPr id="20" name="Picture 19" descr="A logo of a company&#10;&#10;AI-generated content may be incorrect.">
            <a:extLst>
              <a:ext uri="{FF2B5EF4-FFF2-40B4-BE49-F238E27FC236}">
                <a16:creationId xmlns:a16="http://schemas.microsoft.com/office/drawing/2014/main" id="{6BCB8CB2-DE8B-79E2-80E1-C3328AFE2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637" y="3384756"/>
            <a:ext cx="801666" cy="501042"/>
          </a:xfrm>
          <a:prstGeom prst="rect">
            <a:avLst/>
          </a:prstGeom>
        </p:spPr>
      </p:pic>
      <p:pic>
        <p:nvPicPr>
          <p:cNvPr id="32" name="Picture 31" descr="A logo with a dolphin&#10;&#10;AI-generated content may be incorrect.">
            <a:extLst>
              <a:ext uri="{FF2B5EF4-FFF2-40B4-BE49-F238E27FC236}">
                <a16:creationId xmlns:a16="http://schemas.microsoft.com/office/drawing/2014/main" id="{E5C5019D-92D5-BDA2-E253-370C13511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5048" y="1653361"/>
            <a:ext cx="694869" cy="694869"/>
          </a:xfrm>
          <a:prstGeom prst="rect">
            <a:avLst/>
          </a:prstGeom>
        </p:spPr>
      </p:pic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AE9A4EA-E7A1-CD89-037D-C09BF3F8D187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 flipV="1">
            <a:off x="1919009" y="2004984"/>
            <a:ext cx="1702055" cy="3238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4DFD38-BC1F-A017-B8F4-F8CBCB406894}"/>
              </a:ext>
            </a:extLst>
          </p:cNvPr>
          <p:cNvSpPr txBox="1"/>
          <p:nvPr/>
        </p:nvSpPr>
        <p:spPr>
          <a:xfrm>
            <a:off x="3545791" y="1369754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Database</a:t>
            </a:r>
            <a:endParaRPr lang="en-CA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039C1B-5AEE-6496-07E8-AE33AF2EB839}"/>
              </a:ext>
            </a:extLst>
          </p:cNvPr>
          <p:cNvSpPr/>
          <p:nvPr/>
        </p:nvSpPr>
        <p:spPr>
          <a:xfrm>
            <a:off x="3589961" y="3395963"/>
            <a:ext cx="1014006" cy="47014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292D1F-0CF8-68C5-2E5C-6F3386B61388}"/>
              </a:ext>
            </a:extLst>
          </p:cNvPr>
          <p:cNvSpPr txBox="1"/>
          <p:nvPr/>
        </p:nvSpPr>
        <p:spPr>
          <a:xfrm>
            <a:off x="1823480" y="3377689"/>
            <a:ext cx="150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0"/>
              <a:t>Backend + API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4BA977-D556-5066-2E07-FD60B81CF05E}"/>
              </a:ext>
            </a:extLst>
          </p:cNvPr>
          <p:cNvSpPr txBox="1"/>
          <p:nvPr/>
        </p:nvSpPr>
        <p:spPr>
          <a:xfrm>
            <a:off x="6849070" y="3368353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Game</a:t>
            </a:r>
            <a:endParaRPr lang="en-CA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A05227F-55AB-82B4-DCFC-58DFE8596200}"/>
              </a:ext>
            </a:extLst>
          </p:cNvPr>
          <p:cNvSpPr/>
          <p:nvPr/>
        </p:nvSpPr>
        <p:spPr>
          <a:xfrm>
            <a:off x="6811549" y="1758771"/>
            <a:ext cx="1377579" cy="73968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7" name="Picture 76" descr="A logo of a company&#10;&#10;AI-generated content may be incorrect.">
            <a:extLst>
              <a:ext uri="{FF2B5EF4-FFF2-40B4-BE49-F238E27FC236}">
                <a16:creationId xmlns:a16="http://schemas.microsoft.com/office/drawing/2014/main" id="{609BCF05-E3A7-DA22-BFD8-5A6636998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194" y="2034030"/>
            <a:ext cx="801666" cy="501042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65BD8CA8-9C7B-9911-06AD-9808F7486705}"/>
              </a:ext>
            </a:extLst>
          </p:cNvPr>
          <p:cNvSpPr/>
          <p:nvPr/>
        </p:nvSpPr>
        <p:spPr>
          <a:xfrm>
            <a:off x="9839118" y="1755907"/>
            <a:ext cx="1441014" cy="6404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CBA5ED7-0EBE-99FA-3CEA-B84909307DC5}"/>
              </a:ext>
            </a:extLst>
          </p:cNvPr>
          <p:cNvSpPr txBox="1"/>
          <p:nvPr/>
        </p:nvSpPr>
        <p:spPr>
          <a:xfrm>
            <a:off x="10301057" y="1366891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0" dirty="0"/>
              <a:t>LLM</a:t>
            </a:r>
          </a:p>
        </p:txBody>
      </p:sp>
      <p:pic>
        <p:nvPicPr>
          <p:cNvPr id="85" name="Picture 84" descr="A black and white cartoon animal&#10;&#10;AI-generated content may be incorrect.">
            <a:extLst>
              <a:ext uri="{FF2B5EF4-FFF2-40B4-BE49-F238E27FC236}">
                <a16:creationId xmlns:a16="http://schemas.microsoft.com/office/drawing/2014/main" id="{FF791D58-53E3-0836-4968-590289366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118" y="1885721"/>
            <a:ext cx="433873" cy="433873"/>
          </a:xfrm>
          <a:prstGeom prst="rect">
            <a:avLst/>
          </a:prstGeom>
        </p:spPr>
      </p:pic>
      <p:pic>
        <p:nvPicPr>
          <p:cNvPr id="87" name="Picture 86" descr="A logo with blue text&#10;&#10;AI-generated content may be incorrect.">
            <a:extLst>
              <a:ext uri="{FF2B5EF4-FFF2-40B4-BE49-F238E27FC236}">
                <a16:creationId xmlns:a16="http://schemas.microsoft.com/office/drawing/2014/main" id="{534CD4BD-7461-9B76-399F-F38253B86E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0864" y="1808991"/>
            <a:ext cx="587332" cy="587332"/>
          </a:xfrm>
          <a:prstGeom prst="rect">
            <a:avLst/>
          </a:prstGeom>
        </p:spPr>
      </p:pic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1B874A63-842B-14DD-7B46-67EAA897391F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8189128" y="2102658"/>
            <a:ext cx="1649990" cy="25956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703CD06-3BA1-C8E1-5163-900065D5309F}"/>
              </a:ext>
            </a:extLst>
          </p:cNvPr>
          <p:cNvSpPr txBox="1"/>
          <p:nvPr/>
        </p:nvSpPr>
        <p:spPr>
          <a:xfrm>
            <a:off x="5229761" y="2034030"/>
            <a:ext cx="946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noProof="0" dirty="0"/>
              <a:t>new prompts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7DDAD9F-3BD4-B10C-D76E-7582CC550742}"/>
              </a:ext>
            </a:extLst>
          </p:cNvPr>
          <p:cNvSpPr/>
          <p:nvPr/>
        </p:nvSpPr>
        <p:spPr>
          <a:xfrm>
            <a:off x="3722848" y="5554843"/>
            <a:ext cx="771002" cy="5548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2246129-CE0B-D618-9332-6FC64E74876B}"/>
              </a:ext>
            </a:extLst>
          </p:cNvPr>
          <p:cNvSpPr txBox="1"/>
          <p:nvPr/>
        </p:nvSpPr>
        <p:spPr>
          <a:xfrm>
            <a:off x="2053797" y="5628748"/>
            <a:ext cx="130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noProof="0"/>
              <a:t>Admin page</a:t>
            </a:r>
          </a:p>
        </p:txBody>
      </p:sp>
      <p:pic>
        <p:nvPicPr>
          <p:cNvPr id="98" name="Picture 97" descr="A logo with a letter v&#10;&#10;AI-generated content may be incorrect.">
            <a:extLst>
              <a:ext uri="{FF2B5EF4-FFF2-40B4-BE49-F238E27FC236}">
                <a16:creationId xmlns:a16="http://schemas.microsoft.com/office/drawing/2014/main" id="{61BE2EDC-11A2-47E2-6DA9-22392B7522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0328" y="5628748"/>
            <a:ext cx="407034" cy="407034"/>
          </a:xfrm>
          <a:prstGeom prst="rect">
            <a:avLst/>
          </a:prstGeom>
        </p:spPr>
      </p:pic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0D347605-4D86-A197-B6B3-B353ACD8C9A7}"/>
              </a:ext>
            </a:extLst>
          </p:cNvPr>
          <p:cNvCxnSpPr>
            <a:cxnSpLocks/>
            <a:stCxn id="95" idx="3"/>
            <a:endCxn id="150" idx="1"/>
          </p:cNvCxnSpPr>
          <p:nvPr/>
        </p:nvCxnSpPr>
        <p:spPr>
          <a:xfrm>
            <a:off x="4493850" y="5832265"/>
            <a:ext cx="1115201" cy="27300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F2D8346-4C36-68D5-40D0-BB9AD258449D}"/>
              </a:ext>
            </a:extLst>
          </p:cNvPr>
          <p:cNvSpPr txBox="1"/>
          <p:nvPr/>
        </p:nvSpPr>
        <p:spPr>
          <a:xfrm>
            <a:off x="2033754" y="2322821"/>
            <a:ext cx="97494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noProof="0"/>
              <a:t>Stock Market </a:t>
            </a:r>
          </a:p>
          <a:p>
            <a:pPr algn="ctr"/>
            <a:r>
              <a:rPr lang="en-CA" sz="1100" noProof="0" dirty="0"/>
              <a:t>data</a:t>
            </a:r>
          </a:p>
          <a:p>
            <a:pPr algn="ctr"/>
            <a:r>
              <a:rPr lang="en-CA" sz="1100" noProof="0" dirty="0"/>
              <a:t>Pull once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359C3C-DA60-9B0D-6506-A018D00DD502}"/>
              </a:ext>
            </a:extLst>
          </p:cNvPr>
          <p:cNvSpPr txBox="1"/>
          <p:nvPr/>
        </p:nvSpPr>
        <p:spPr>
          <a:xfrm>
            <a:off x="4062482" y="2852440"/>
            <a:ext cx="8627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noProof="0"/>
              <a:t>stock </a:t>
            </a:r>
          </a:p>
          <a:p>
            <a:pPr algn="ctr"/>
            <a:r>
              <a:rPr lang="en-CA" sz="1100" noProof="0" dirty="0"/>
              <a:t>information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480BEE-CFE6-5CE4-CE4F-A2A0903478BE}"/>
              </a:ext>
            </a:extLst>
          </p:cNvPr>
          <p:cNvSpPr txBox="1"/>
          <p:nvPr/>
        </p:nvSpPr>
        <p:spPr>
          <a:xfrm>
            <a:off x="2880857" y="2757123"/>
            <a:ext cx="5725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noProof="0"/>
              <a:t>Player </a:t>
            </a:r>
          </a:p>
          <a:p>
            <a:pPr algn="ctr"/>
            <a:r>
              <a:rPr lang="en-CA" sz="1100" noProof="0" dirty="0"/>
              <a:t>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F3EB9-953A-06A6-BE2D-70739DBF4080}"/>
              </a:ext>
            </a:extLst>
          </p:cNvPr>
          <p:cNvSpPr txBox="1"/>
          <p:nvPr/>
        </p:nvSpPr>
        <p:spPr>
          <a:xfrm>
            <a:off x="4113845" y="4760457"/>
            <a:ext cx="1160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noProof="0"/>
              <a:t>Player final score</a:t>
            </a:r>
          </a:p>
          <a:p>
            <a:pPr algn="ctr"/>
            <a:r>
              <a:rPr lang="en-CA" sz="1100" noProof="0" dirty="0"/>
              <a:t>(pull)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43F9637E-400F-CF0A-C20A-62C751889D30}"/>
              </a:ext>
            </a:extLst>
          </p:cNvPr>
          <p:cNvCxnSpPr>
            <a:stCxn id="32" idx="2"/>
            <a:endCxn id="20" idx="0"/>
          </p:cNvCxnSpPr>
          <p:nvPr/>
        </p:nvCxnSpPr>
        <p:spPr>
          <a:xfrm rot="16200000" flipH="1">
            <a:off x="3549713" y="2860999"/>
            <a:ext cx="1036526" cy="1098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7FA72D04-A733-0DC9-67AB-359F68DB1B66}"/>
              </a:ext>
            </a:extLst>
          </p:cNvPr>
          <p:cNvCxnSpPr>
            <a:cxnSpLocks/>
            <a:stCxn id="38" idx="1"/>
            <a:endCxn id="32" idx="2"/>
          </p:cNvCxnSpPr>
          <p:nvPr/>
        </p:nvCxnSpPr>
        <p:spPr>
          <a:xfrm rot="10800000" flipH="1">
            <a:off x="3589961" y="2348230"/>
            <a:ext cx="472522" cy="1282808"/>
          </a:xfrm>
          <a:prstGeom prst="curvedConnector4">
            <a:avLst>
              <a:gd name="adj1" fmla="val -48379"/>
              <a:gd name="adj2" fmla="val 965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BBCDECCE-E03E-C3B7-2411-8CD6A6FE7CB7}"/>
              </a:ext>
            </a:extLst>
          </p:cNvPr>
          <p:cNvCxnSpPr>
            <a:stCxn id="38" idx="2"/>
            <a:endCxn id="95" idx="0"/>
          </p:cNvCxnSpPr>
          <p:nvPr/>
        </p:nvCxnSpPr>
        <p:spPr>
          <a:xfrm rot="16200000" flipH="1">
            <a:off x="3258291" y="4704784"/>
            <a:ext cx="1688731" cy="1138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AF14CCE9-4DB6-9BF3-9767-437F41DDC80B}"/>
              </a:ext>
            </a:extLst>
          </p:cNvPr>
          <p:cNvCxnSpPr>
            <a:cxnSpLocks/>
            <a:stCxn id="95" idx="1"/>
            <a:endCxn id="20" idx="2"/>
          </p:cNvCxnSpPr>
          <p:nvPr/>
        </p:nvCxnSpPr>
        <p:spPr>
          <a:xfrm rot="10800000" flipH="1">
            <a:off x="3722848" y="3885799"/>
            <a:ext cx="350622" cy="1946467"/>
          </a:xfrm>
          <a:prstGeom prst="curvedConnector4">
            <a:avLst>
              <a:gd name="adj1" fmla="val -65198"/>
              <a:gd name="adj2" fmla="val 95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6C75713-80AA-75ED-ABD4-72D86F4F7BD2}"/>
              </a:ext>
            </a:extLst>
          </p:cNvPr>
          <p:cNvSpPr txBox="1"/>
          <p:nvPr/>
        </p:nvSpPr>
        <p:spPr>
          <a:xfrm>
            <a:off x="2425629" y="4796819"/>
            <a:ext cx="9973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noProof="0"/>
              <a:t>Admin actions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F5EEC87E-AFEA-132A-AEC4-BD4E8A756AB4}"/>
              </a:ext>
            </a:extLst>
          </p:cNvPr>
          <p:cNvCxnSpPr>
            <a:cxnSpLocks/>
            <a:stCxn id="73" idx="1"/>
            <a:endCxn id="22" idx="3"/>
          </p:cNvCxnSpPr>
          <p:nvPr/>
        </p:nvCxnSpPr>
        <p:spPr>
          <a:xfrm rot="10800000">
            <a:off x="4539387" y="2004984"/>
            <a:ext cx="2272163" cy="1236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84491A5-9C3F-ED95-14F4-996191585FF7}"/>
              </a:ext>
            </a:extLst>
          </p:cNvPr>
          <p:cNvSpPr/>
          <p:nvPr/>
        </p:nvSpPr>
        <p:spPr>
          <a:xfrm>
            <a:off x="6915322" y="3841725"/>
            <a:ext cx="771002" cy="5548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7" name="Picture 66" descr="A logo with a letter v&#10;&#10;AI-generated content may be incorrect.">
            <a:extLst>
              <a:ext uri="{FF2B5EF4-FFF2-40B4-BE49-F238E27FC236}">
                <a16:creationId xmlns:a16="http://schemas.microsoft.com/office/drawing/2014/main" id="{3E040B9B-93B6-DDBA-F982-644EDB9C76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802" y="3915630"/>
            <a:ext cx="407034" cy="407034"/>
          </a:xfrm>
          <a:prstGeom prst="rect">
            <a:avLst/>
          </a:prstGeom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4952CB5E-CD14-7C9C-003F-77F9F190ACBD}"/>
              </a:ext>
            </a:extLst>
          </p:cNvPr>
          <p:cNvSpPr/>
          <p:nvPr/>
        </p:nvSpPr>
        <p:spPr>
          <a:xfrm>
            <a:off x="8098259" y="3194971"/>
            <a:ext cx="771002" cy="55484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0" name="Picture 79" descr="A logo with a letter v&#10;&#10;AI-generated content may be incorrect.">
            <a:extLst>
              <a:ext uri="{FF2B5EF4-FFF2-40B4-BE49-F238E27FC236}">
                <a16:creationId xmlns:a16="http://schemas.microsoft.com/office/drawing/2014/main" id="{33B8C23A-E481-A8F8-0D7D-444761252E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5739" y="3268876"/>
            <a:ext cx="407034" cy="407034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E4E023DC-F4E9-B5C6-6B19-34855FBC7256}"/>
              </a:ext>
            </a:extLst>
          </p:cNvPr>
          <p:cNvSpPr txBox="1"/>
          <p:nvPr/>
        </p:nvSpPr>
        <p:spPr>
          <a:xfrm>
            <a:off x="8935959" y="3023955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Chat</a:t>
            </a:r>
            <a:endParaRPr lang="en-CA" dirty="0"/>
          </a:p>
        </p:txBody>
      </p:sp>
      <p:cxnSp>
        <p:nvCxnSpPr>
          <p:cNvPr id="106" name="Connector: Curved 105">
            <a:extLst>
              <a:ext uri="{FF2B5EF4-FFF2-40B4-BE49-F238E27FC236}">
                <a16:creationId xmlns:a16="http://schemas.microsoft.com/office/drawing/2014/main" id="{7A0FFDED-380C-3753-F3A7-B76AD5A1DF3F}"/>
              </a:ext>
            </a:extLst>
          </p:cNvPr>
          <p:cNvCxnSpPr>
            <a:cxnSpLocks/>
            <a:stCxn id="79" idx="3"/>
            <a:endCxn id="153" idx="1"/>
          </p:cNvCxnSpPr>
          <p:nvPr/>
        </p:nvCxnSpPr>
        <p:spPr>
          <a:xfrm>
            <a:off x="8869261" y="3472393"/>
            <a:ext cx="854394" cy="663398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CD054C48-B5C1-6613-A103-62C652C745A1}"/>
              </a:ext>
            </a:extLst>
          </p:cNvPr>
          <p:cNvCxnSpPr>
            <a:cxnSpLocks/>
            <a:stCxn id="73" idx="2"/>
            <a:endCxn id="79" idx="1"/>
          </p:cNvCxnSpPr>
          <p:nvPr/>
        </p:nvCxnSpPr>
        <p:spPr>
          <a:xfrm rot="16200000" flipH="1">
            <a:off x="7312331" y="2686465"/>
            <a:ext cx="973936" cy="59792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AE9EFC0-B8BB-1AC2-13EA-8240FE642E20}"/>
              </a:ext>
            </a:extLst>
          </p:cNvPr>
          <p:cNvSpPr txBox="1"/>
          <p:nvPr/>
        </p:nvSpPr>
        <p:spPr>
          <a:xfrm>
            <a:off x="6711477" y="1177255"/>
            <a:ext cx="1649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noProof="0" dirty="0"/>
              <a:t>Chatbot + MCP </a:t>
            </a:r>
          </a:p>
          <a:p>
            <a:pPr algn="ctr"/>
            <a:r>
              <a:rPr lang="en-CA" noProof="0" dirty="0"/>
              <a:t>API</a:t>
            </a:r>
          </a:p>
        </p:txBody>
      </p:sp>
      <p:pic>
        <p:nvPicPr>
          <p:cNvPr id="121" name="Picture 120" descr="A logo of a company&#10;&#10;AI-generated content may be incorrect.">
            <a:extLst>
              <a:ext uri="{FF2B5EF4-FFF2-40B4-BE49-F238E27FC236}">
                <a16:creationId xmlns:a16="http://schemas.microsoft.com/office/drawing/2014/main" id="{E8F5DC33-DF12-E8CF-82A8-0E0587295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264" y="1700676"/>
            <a:ext cx="801666" cy="501042"/>
          </a:xfrm>
          <a:prstGeom prst="rect">
            <a:avLst/>
          </a:prstGeom>
        </p:spPr>
      </p:pic>
      <p:cxnSp>
        <p:nvCxnSpPr>
          <p:cNvPr id="122" name="Connector: Curved 121">
            <a:extLst>
              <a:ext uri="{FF2B5EF4-FFF2-40B4-BE49-F238E27FC236}">
                <a16:creationId xmlns:a16="http://schemas.microsoft.com/office/drawing/2014/main" id="{509718A0-FBFC-D00F-9736-A8FF85B70FC3}"/>
              </a:ext>
            </a:extLst>
          </p:cNvPr>
          <p:cNvCxnSpPr>
            <a:cxnSpLocks/>
            <a:endCxn id="121" idx="1"/>
          </p:cNvCxnSpPr>
          <p:nvPr/>
        </p:nvCxnSpPr>
        <p:spPr>
          <a:xfrm rot="5400000" flipH="1" flipV="1">
            <a:off x="7172322" y="2019977"/>
            <a:ext cx="241721" cy="104163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7CED855C-53F2-0825-5017-E670C9673547}"/>
              </a:ext>
            </a:extLst>
          </p:cNvPr>
          <p:cNvSpPr txBox="1"/>
          <p:nvPr/>
        </p:nvSpPr>
        <p:spPr>
          <a:xfrm>
            <a:off x="5033130" y="3283327"/>
            <a:ext cx="9396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noProof="0" dirty="0"/>
              <a:t>game actions</a:t>
            </a:r>
          </a:p>
          <a:p>
            <a:pPr algn="ctr"/>
            <a:r>
              <a:rPr lang="en-CA" sz="1100" dirty="0"/>
              <a:t>session info</a:t>
            </a:r>
            <a:endParaRPr lang="en-CA" sz="1100" noProof="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591E831-F878-3F04-1DBC-637632825CA2}"/>
              </a:ext>
            </a:extLst>
          </p:cNvPr>
          <p:cNvSpPr txBox="1"/>
          <p:nvPr/>
        </p:nvSpPr>
        <p:spPr>
          <a:xfrm>
            <a:off x="4762421" y="3803119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noProof="0"/>
              <a:t>game progress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DBC9E27-871F-18D4-04C8-65210993CEEB}"/>
              </a:ext>
            </a:extLst>
          </p:cNvPr>
          <p:cNvSpPr txBox="1"/>
          <p:nvPr/>
        </p:nvSpPr>
        <p:spPr>
          <a:xfrm>
            <a:off x="7613471" y="2581289"/>
            <a:ext cx="668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noProof="0" dirty="0"/>
              <a:t>Send </a:t>
            </a:r>
          </a:p>
          <a:p>
            <a:pPr algn="ctr"/>
            <a:r>
              <a:rPr lang="en-CA" sz="1100" noProof="0" dirty="0"/>
              <a:t>prompts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8CFD6B3-5BA3-621A-432C-088425D14630}"/>
              </a:ext>
            </a:extLst>
          </p:cNvPr>
          <p:cNvSpPr txBox="1"/>
          <p:nvPr/>
        </p:nvSpPr>
        <p:spPr>
          <a:xfrm>
            <a:off x="6940511" y="2723550"/>
            <a:ext cx="679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noProof="0" dirty="0"/>
              <a:t>Receive </a:t>
            </a:r>
          </a:p>
          <a:p>
            <a:pPr algn="ctr"/>
            <a:r>
              <a:rPr lang="en-CA" sz="1100" noProof="0" dirty="0"/>
              <a:t>answers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AAB12AF-CE94-62F2-F699-F517E3D1B267}"/>
              </a:ext>
            </a:extLst>
          </p:cNvPr>
          <p:cNvSpPr txBox="1"/>
          <p:nvPr/>
        </p:nvSpPr>
        <p:spPr>
          <a:xfrm>
            <a:off x="8651970" y="1703198"/>
            <a:ext cx="6687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noProof="0" dirty="0"/>
              <a:t>Send </a:t>
            </a:r>
          </a:p>
          <a:p>
            <a:pPr algn="ctr"/>
            <a:r>
              <a:rPr lang="en-CA" sz="1100" noProof="0" dirty="0"/>
              <a:t>prompts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A2A81C4-6382-FFBE-AEC9-2458BF466BB8}"/>
              </a:ext>
            </a:extLst>
          </p:cNvPr>
          <p:cNvSpPr txBox="1"/>
          <p:nvPr/>
        </p:nvSpPr>
        <p:spPr>
          <a:xfrm>
            <a:off x="8664437" y="2150402"/>
            <a:ext cx="679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noProof="0" dirty="0"/>
              <a:t>Receive </a:t>
            </a:r>
          </a:p>
          <a:p>
            <a:pPr algn="ctr"/>
            <a:r>
              <a:rPr lang="en-CA" sz="1100" noProof="0" dirty="0"/>
              <a:t>answers</a:t>
            </a:r>
          </a:p>
        </p:txBody>
      </p:sp>
      <p:cxnSp>
        <p:nvCxnSpPr>
          <p:cNvPr id="142" name="Connector: Curved 141">
            <a:extLst>
              <a:ext uri="{FF2B5EF4-FFF2-40B4-BE49-F238E27FC236}">
                <a16:creationId xmlns:a16="http://schemas.microsoft.com/office/drawing/2014/main" id="{CD265A67-26EB-BEE1-E2D0-A3341A096BFD}"/>
              </a:ext>
            </a:extLst>
          </p:cNvPr>
          <p:cNvCxnSpPr>
            <a:cxnSpLocks/>
            <a:stCxn id="65" idx="3"/>
            <a:endCxn id="153" idx="1"/>
          </p:cNvCxnSpPr>
          <p:nvPr/>
        </p:nvCxnSpPr>
        <p:spPr>
          <a:xfrm>
            <a:off x="7686324" y="4119147"/>
            <a:ext cx="2037331" cy="16644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47" descr="A person with a gold circle on their head&#10;&#10;AI-generated content may be incorrect.">
            <a:extLst>
              <a:ext uri="{FF2B5EF4-FFF2-40B4-BE49-F238E27FC236}">
                <a16:creationId xmlns:a16="http://schemas.microsoft.com/office/drawing/2014/main" id="{A96603DC-F3AB-6CB6-258A-88464592F0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77338" y="5351858"/>
            <a:ext cx="1133605" cy="1133605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1C834F2B-35C1-CE0E-5F20-87C5557764F2}"/>
              </a:ext>
            </a:extLst>
          </p:cNvPr>
          <p:cNvSpPr txBox="1"/>
          <p:nvPr/>
        </p:nvSpPr>
        <p:spPr>
          <a:xfrm>
            <a:off x="7531741" y="570350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Admin</a:t>
            </a:r>
            <a:endParaRPr lang="en-CA" dirty="0"/>
          </a:p>
        </p:txBody>
      </p:sp>
      <p:pic>
        <p:nvPicPr>
          <p:cNvPr id="150" name="Picture 149" descr="A computer screen with a globe and a mouse pointer&#10;&#10;AI-generated content may be incorrect.">
            <a:extLst>
              <a:ext uri="{FF2B5EF4-FFF2-40B4-BE49-F238E27FC236}">
                <a16:creationId xmlns:a16="http://schemas.microsoft.com/office/drawing/2014/main" id="{13F13996-8185-753C-6AAC-AF0B955842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9051" y="5475421"/>
            <a:ext cx="768288" cy="768288"/>
          </a:xfrm>
          <a:prstGeom prst="rect">
            <a:avLst/>
          </a:prstGeom>
        </p:spPr>
      </p:pic>
      <p:pic>
        <p:nvPicPr>
          <p:cNvPr id="151" name="Picture 150" descr="A person with a gold circle on their head&#10;&#10;AI-generated content may be incorrect.">
            <a:extLst>
              <a:ext uri="{FF2B5EF4-FFF2-40B4-BE49-F238E27FC236}">
                <a16:creationId xmlns:a16="http://schemas.microsoft.com/office/drawing/2014/main" id="{10707860-D830-61FE-C837-E1FE65F66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21599" y="3548786"/>
            <a:ext cx="1133605" cy="1133605"/>
          </a:xfrm>
          <a:prstGeom prst="rect">
            <a:avLst/>
          </a:prstGeom>
        </p:spPr>
      </p:pic>
      <p:sp>
        <p:nvSpPr>
          <p:cNvPr id="152" name="TextBox 151">
            <a:extLst>
              <a:ext uri="{FF2B5EF4-FFF2-40B4-BE49-F238E27FC236}">
                <a16:creationId xmlns:a16="http://schemas.microsoft.com/office/drawing/2014/main" id="{6A33334D-FF58-E8EE-42EB-0D14623B6163}"/>
              </a:ext>
            </a:extLst>
          </p:cNvPr>
          <p:cNvSpPr txBox="1"/>
          <p:nvPr/>
        </p:nvSpPr>
        <p:spPr>
          <a:xfrm>
            <a:off x="10522923" y="3179454"/>
            <a:ext cx="759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Player</a:t>
            </a:r>
            <a:endParaRPr lang="en-CA" dirty="0"/>
          </a:p>
        </p:txBody>
      </p:sp>
      <p:pic>
        <p:nvPicPr>
          <p:cNvPr id="153" name="Picture 152" descr="A computer screen with a globe and a mouse pointer&#10;&#10;AI-generated content may be incorrect.">
            <a:extLst>
              <a:ext uri="{FF2B5EF4-FFF2-40B4-BE49-F238E27FC236}">
                <a16:creationId xmlns:a16="http://schemas.microsoft.com/office/drawing/2014/main" id="{DA56A857-6D4D-A2C6-0B69-3032517131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3655" y="3751647"/>
            <a:ext cx="768288" cy="768288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A64A2289-BC10-AE63-9AE4-41E6823367AE}"/>
              </a:ext>
            </a:extLst>
          </p:cNvPr>
          <p:cNvSpPr txBox="1"/>
          <p:nvPr/>
        </p:nvSpPr>
        <p:spPr>
          <a:xfrm>
            <a:off x="6815856" y="1790606"/>
            <a:ext cx="4972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noProof="0" dirty="0"/>
              <a:t>tools </a:t>
            </a:r>
          </a:p>
          <a:p>
            <a:pPr algn="ctr"/>
            <a:r>
              <a:rPr lang="en-CA" sz="1100" noProof="0" dirty="0"/>
              <a:t>calls</a:t>
            </a:r>
          </a:p>
        </p:txBody>
      </p:sp>
      <p:cxnSp>
        <p:nvCxnSpPr>
          <p:cNvPr id="158" name="Connector: Curved 157">
            <a:extLst>
              <a:ext uri="{FF2B5EF4-FFF2-40B4-BE49-F238E27FC236}">
                <a16:creationId xmlns:a16="http://schemas.microsoft.com/office/drawing/2014/main" id="{DA571416-99E6-0599-29B8-23B64B652E2F}"/>
              </a:ext>
            </a:extLst>
          </p:cNvPr>
          <p:cNvCxnSpPr>
            <a:cxnSpLocks/>
            <a:stCxn id="38" idx="3"/>
            <a:endCxn id="65" idx="1"/>
          </p:cNvCxnSpPr>
          <p:nvPr/>
        </p:nvCxnSpPr>
        <p:spPr>
          <a:xfrm>
            <a:off x="4603967" y="3631038"/>
            <a:ext cx="2311355" cy="48810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99EBB998-EF9F-C602-E517-7586D562B7D7}"/>
              </a:ext>
            </a:extLst>
          </p:cNvPr>
          <p:cNvSpPr txBox="1"/>
          <p:nvPr/>
        </p:nvSpPr>
        <p:spPr>
          <a:xfrm>
            <a:off x="8139785" y="2648217"/>
            <a:ext cx="8627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noProof="0" dirty="0"/>
              <a:t>Session info</a:t>
            </a:r>
          </a:p>
        </p:txBody>
      </p:sp>
    </p:spTree>
    <p:extLst>
      <p:ext uri="{BB962C8B-B14F-4D97-AF65-F5344CB8AC3E}">
        <p14:creationId xmlns:p14="http://schemas.microsoft.com/office/powerpoint/2010/main" val="400244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723C9-C473-4E6E-3F67-9B44721AB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06D8-FFC0-E75D-14C0-02EAB9EFE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CD4C4-0790-F360-6944-87582D30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All components function end-to-end: from dataset ingestion and enrichment to gameplay and leaderboard recording.</a:t>
            </a:r>
            <a:endParaRPr lang="en-CA" dirty="0"/>
          </a:p>
          <a:p>
            <a:pPr lvl="0"/>
            <a:r>
              <a:rPr lang="en-US" dirty="0"/>
              <a:t>Multiple users can play concurrently without performance degradation.</a:t>
            </a:r>
            <a:endParaRPr lang="en-CA" dirty="0"/>
          </a:p>
          <a:p>
            <a:pPr lvl="0"/>
            <a:r>
              <a:rPr lang="en-US" dirty="0"/>
              <a:t>Users can complete the 5-minute simulation without frontend or backend failure.</a:t>
            </a:r>
            <a:endParaRPr lang="en-CA" dirty="0"/>
          </a:p>
          <a:p>
            <a:pPr lvl="0"/>
            <a:r>
              <a:rPr lang="en-US" dirty="0"/>
              <a:t>The AI agent may hallucinate but must remain contextually responsive within its knowledge cutoff.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2C053-6FF0-5A6C-9AEA-4CC33841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5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09BD6-6E9B-4C44-35C9-72C10ABF3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60A9-EE0A-3294-5C0E-3CCF2618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14F29-C0B4-D367-BA65-391EDBDAA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Player performance is accurately calculated and reflected on the leaderboard.</a:t>
            </a:r>
            <a:endParaRPr lang="en-CA" dirty="0"/>
          </a:p>
          <a:p>
            <a:pPr lvl="0"/>
            <a:r>
              <a:rPr lang="en-US" dirty="0"/>
              <a:t>The admin dashboard works for data upload, configuration, and moderation.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05AFD-2852-76EB-886E-3B2038EE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2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14D9A0FA515564792FEACC70AB1043E" ma:contentTypeVersion="15" ma:contentTypeDescription="Create a new document." ma:contentTypeScope="" ma:versionID="268d53061a527a1a15b3a06f324de7ac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602eb0f4584b499882d83f15ecf09c65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7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customXml/itemProps2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C4D92C-5791-4EB8-90FF-890DA6933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proposal</Template>
  <TotalTime>149</TotalTime>
  <Words>525</Words>
  <Application>Microsoft Office PowerPoint</Application>
  <PresentationFormat>Widescreen</PresentationFormat>
  <Paragraphs>114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Stock Roulette: LLM Edition</vt:lpstr>
      <vt:lpstr>The Problem</vt:lpstr>
      <vt:lpstr>Our Approach</vt:lpstr>
      <vt:lpstr>The data</vt:lpstr>
      <vt:lpstr>The data</vt:lpstr>
      <vt:lpstr>Infrastructure and architecture</vt:lpstr>
      <vt:lpstr>Data pipeline</vt:lpstr>
      <vt:lpstr>Success criteria</vt:lpstr>
      <vt:lpstr>Success criteria</vt:lpstr>
      <vt:lpstr>Work distribution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Franco Doi</dc:creator>
  <cp:lastModifiedBy>Franco Doi</cp:lastModifiedBy>
  <cp:revision>14</cp:revision>
  <dcterms:created xsi:type="dcterms:W3CDTF">2025-07-19T13:11:26Z</dcterms:created>
  <dcterms:modified xsi:type="dcterms:W3CDTF">2025-07-19T16:22:18Z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</vt:r8>
  </property>
</Properties>
</file>